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charts/chart1.xml" ContentType="application/vnd.openxmlformats-officedocument.drawingml.chart+xml"/>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Lst>
  <p:sldSz cx="9144000" cy="6858000"/>
  <p:notesSz cx="6858000" cy="9144000"/>
  <p:defaultTextStyle>
    <a:lvl1pPr defTabSz="449262">
      <a:defRPr sz="2400">
        <a:latin typeface="+mn-lt"/>
        <a:ea typeface="+mn-ea"/>
        <a:cs typeface="+mn-cs"/>
        <a:sym typeface="Helvetica Neue"/>
      </a:defRPr>
    </a:lvl1pPr>
    <a:lvl2pPr defTabSz="449262">
      <a:defRPr sz="2400">
        <a:latin typeface="+mn-lt"/>
        <a:ea typeface="+mn-ea"/>
        <a:cs typeface="+mn-cs"/>
        <a:sym typeface="Helvetica Neue"/>
      </a:defRPr>
    </a:lvl2pPr>
    <a:lvl3pPr defTabSz="449262">
      <a:defRPr sz="2400">
        <a:latin typeface="+mn-lt"/>
        <a:ea typeface="+mn-ea"/>
        <a:cs typeface="+mn-cs"/>
        <a:sym typeface="Helvetica Neue"/>
      </a:defRPr>
    </a:lvl3pPr>
    <a:lvl4pPr defTabSz="449262">
      <a:defRPr sz="2400">
        <a:latin typeface="+mn-lt"/>
        <a:ea typeface="+mn-ea"/>
        <a:cs typeface="+mn-cs"/>
        <a:sym typeface="Helvetica Neue"/>
      </a:defRPr>
    </a:lvl4pPr>
    <a:lvl5pPr defTabSz="449262">
      <a:defRPr sz="2400">
        <a:latin typeface="+mn-lt"/>
        <a:ea typeface="+mn-ea"/>
        <a:cs typeface="+mn-cs"/>
        <a:sym typeface="Helvetica Neue"/>
      </a:defRPr>
    </a:lvl5pPr>
    <a:lvl6pPr defTabSz="449262">
      <a:defRPr sz="2400">
        <a:latin typeface="+mn-lt"/>
        <a:ea typeface="+mn-ea"/>
        <a:cs typeface="+mn-cs"/>
        <a:sym typeface="Helvetica Neue"/>
      </a:defRPr>
    </a:lvl6pPr>
    <a:lvl7pPr defTabSz="449262">
      <a:defRPr sz="2400">
        <a:latin typeface="+mn-lt"/>
        <a:ea typeface="+mn-ea"/>
        <a:cs typeface="+mn-cs"/>
        <a:sym typeface="Helvetica Neue"/>
      </a:defRPr>
    </a:lvl7pPr>
    <a:lvl8pPr defTabSz="449262">
      <a:defRPr sz="2400">
        <a:latin typeface="+mn-lt"/>
        <a:ea typeface="+mn-ea"/>
        <a:cs typeface="+mn-cs"/>
        <a:sym typeface="Helvetica Neue"/>
      </a:defRPr>
    </a:lvl8pPr>
    <a:lvl9pPr defTabSz="449262">
      <a:defRPr sz="2400">
        <a:latin typeface="+mn-lt"/>
        <a:ea typeface="+mn-ea"/>
        <a:cs typeface="+mn-cs"/>
        <a:sym typeface="Helvetica Neu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ECDD"/>
          </a:solidFill>
        </a:fill>
      </a:tcStyle>
    </a:wholeTbl>
    <a:band2H>
      <a:tcTxStyle b="def" i="def"/>
      <a:tcStyle>
        <a:tcBdr/>
        <a:fill>
          <a:solidFill>
            <a:srgbClr val="E6F6EF"/>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firstRow>
  </a:tblStyle>
  <a:tblStyle styleId="{C7B018BB-80A7-4F77-B60F-C8B233D01FF8}"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BDBDB"/>
          </a:solidFill>
        </a:fill>
      </a:tcStyle>
    </a:wholeTbl>
    <a:band2H>
      <a:tcTxStyle b="def" i="def"/>
      <a:tcStyle>
        <a:tcBdr/>
        <a:fill>
          <a:solidFill>
            <a:srgbClr val="EEEEEE"/>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F8F8F"/>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F8F8F"/>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F8F8F"/>
          </a:solidFill>
        </a:fill>
      </a:tcStyle>
    </a:firstRow>
  </a:tblStyle>
  <a:tblStyle styleId="{EEE7283C-3CF3-47DC-8721-378D4A62B228}"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CCCE6"/>
          </a:solidFill>
        </a:fill>
      </a:tcStyle>
    </a:wholeTbl>
    <a:band2H>
      <a:tcTxStyle b="def" i="def"/>
      <a:tcStyle>
        <a:tcBdr/>
        <a:fill>
          <a:solidFill>
            <a:srgbClr val="E7E7F3"/>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D2DB9"/>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D2DB9"/>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D2DB9"/>
          </a:solidFill>
        </a:fill>
      </a:tcStyle>
    </a:firstRow>
  </a:tblStyle>
  <a:tblStyle styleId="{CF821DB8-F4EB-4A41-A1BA-3FCAFE7338EE}" styleName="">
    <a:tblBg/>
    <a:wholeTbl>
      <a:tcTxStyle b="on" i="on">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n">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0CC99"/>
          </a:solidFill>
        </a:fill>
      </a:tcStyle>
    </a:firstCol>
    <a:lastRow>
      <a:tcTxStyle b="on" i="on">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00CC99"/>
          </a:solidFill>
        </a:fill>
      </a:tcStyle>
    </a:firstRow>
  </a:tblStyle>
  <a:tblStyle styleId="{33BA23B1-9221-436E-865A-0063620EA4FD}"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b="def" i="def"/>
      <a:tcStyle>
        <a:tcBdr/>
        <a:fill>
          <a:solidFill>
            <a:srgbClr val="E6E6E6"/>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b="def" i="def"/>
      <a:tcStyle>
        <a:tcBdr/>
        <a:fill>
          <a:solidFill>
            <a:srgbClr val="FFFFFF"/>
          </a:solidFill>
        </a:fill>
      </a:tcStyle>
    </a:band2H>
    <a:firstCol>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s>

</file>

<file path=ppt/charts/_rels/chart1.xml.rels><?xml version="1.0" encoding="UTF-8" standalone="yes"?><Relationships xmlns="http://schemas.openxmlformats.org/package/2006/relationships"><Relationship Id="rId1"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roundedCorners val="0"/>
  <c:chart>
    <c:title>
      <c:tx>
        <c:rich>
          <a:bodyPr rot="0"/>
          <a:lstStyle/>
          <a:p>
            <a:pPr lvl="0"/>
          </a:p>
        </c:rich>
      </c:tx>
      <c:layout/>
      <c:overlay val="1"/>
    </c:title>
    <c:autoTitleDeleted val="1"/>
    <c:plotArea>
      <c:layout>
        <c:manualLayout>
          <c:layoutTarget val="inner"/>
          <c:xMode val="edge"/>
          <c:yMode val="edge"/>
          <c:x val="0.0796199"/>
          <c:y val="0.0413923"/>
          <c:w val="0.704353"/>
          <c:h val="0.879173"/>
        </c:manualLayout>
      </c:layout>
      <c:barChart>
        <c:barDir val="col"/>
        <c:grouping val="percentStacked"/>
        <c:varyColors val="0"/>
        <c:ser>
          <c:idx val="0"/>
          <c:order val="0"/>
          <c:tx>
            <c:strRef>
              <c:f>Sheet1!$A$2</c:f>
              <c:strCache>
                <c:pt idx="0">
                  <c:v>outputs</c:v>
                </c:pt>
              </c:strCache>
            </c:strRef>
          </c:tx>
          <c:spPr>
            <a:solidFill>
              <a:srgbClr val="22228B"/>
            </a:solidFill>
            <a:ln w="12700" cap="flat">
              <a:noFill/>
              <a:miter lim="400000"/>
            </a:ln>
            <a:effectLst/>
          </c:spPr>
          <c:invertIfNegative val="0"/>
          <c:dLbls>
            <c:numFmt formatCode="0%" sourceLinked="0"/>
            <c:txPr>
              <a:bodyPr/>
              <a:lstStyle/>
              <a:p>
                <a:pPr lvl="0">
                  <a:defRPr b="0" i="0" strike="noStrike" sz="1000" u="none">
                    <a:solidFill>
                      <a:srgbClr val="000000"/>
                    </a:solidFill>
                    <a:effectLst/>
                    <a:latin typeface="Arial"/>
                  </a:defRPr>
                </a:pPr>
                <a:r>
                  <a:rPr b="0" i="0" strike="noStrike" sz="1000" u="none">
                    <a:solidFill>
                      <a:srgbClr val="000000"/>
                    </a:solidFill>
                    <a:effectLst/>
                    <a:latin typeface="Arial"/>
                  </a:rPr>
                  <a:t/>
                </a:r>
              </a:p>
            </c:txPr>
            <c:dLblPos val="ctr"/>
            <c:showLegendKey val="0"/>
            <c:showVal val="0"/>
            <c:showCatName val="0"/>
            <c:showSerName val="0"/>
            <c:showPercent val="0"/>
            <c:showBubbleSize val="0"/>
            <c:showLeaderLines val="0"/>
          </c:dLbls>
          <c:cat>
            <c:strRef>
              <c:f>Sheet1!$B$1:$D$1</c:f>
              <c:strCache>
                <c:ptCount val="3"/>
                <c:pt idx="0">
                  <c:v>2008-2017</c:v>
                </c:pt>
                <c:pt idx="1">
                  <c:v>2014-2017</c:v>
                </c:pt>
                <c:pt idx="2">
                  <c:v>2015-2017</c:v>
                </c:pt>
              </c:strCache>
            </c:strRef>
          </c:cat>
          <c:val>
            <c:numRef>
              <c:f>Sheet1!$B$2:$D$2</c:f>
              <c:numCache>
                <c:ptCount val="3"/>
                <c:pt idx="0">
                  <c:v>9549.000000</c:v>
                </c:pt>
                <c:pt idx="1">
                  <c:v>2098.000000</c:v>
                </c:pt>
                <c:pt idx="2">
                  <c:v>735.000000</c:v>
                </c:pt>
              </c:numCache>
            </c:numRef>
          </c:val>
        </c:ser>
        <c:ser>
          <c:idx val="1"/>
          <c:order val="1"/>
          <c:tx>
            <c:strRef>
              <c:f>Sheet1!$A$3</c:f>
              <c:strCache>
                <c:pt idx="0">
                  <c:v>full-text</c:v>
                </c:pt>
              </c:strCache>
            </c:strRef>
          </c:tx>
          <c:spPr>
            <a:solidFill>
              <a:srgbClr val="92D050"/>
            </a:solidFill>
            <a:ln w="12700" cap="flat">
              <a:noFill/>
              <a:miter lim="400000"/>
            </a:ln>
            <a:effectLst/>
          </c:spPr>
          <c:invertIfNegative val="0"/>
          <c:dLbls>
            <c:numFmt formatCode="0%" sourceLinked="0"/>
            <c:txPr>
              <a:bodyPr/>
              <a:lstStyle/>
              <a:p>
                <a:pPr lvl="0">
                  <a:defRPr b="0" i="0" strike="noStrike" sz="1000" u="none">
                    <a:solidFill>
                      <a:srgbClr val="000000"/>
                    </a:solidFill>
                    <a:effectLst/>
                    <a:latin typeface="Arial"/>
                  </a:defRPr>
                </a:pPr>
                <a:r>
                  <a:rPr b="0" i="0" strike="noStrike" sz="1000" u="none">
                    <a:solidFill>
                      <a:srgbClr val="000000"/>
                    </a:solidFill>
                    <a:effectLst/>
                    <a:latin typeface="Arial"/>
                  </a:rPr>
                  <a:t/>
                </a:r>
              </a:p>
            </c:txPr>
            <c:dLblPos val="ctr"/>
            <c:showLegendKey val="0"/>
            <c:showVal val="0"/>
            <c:showCatName val="0"/>
            <c:showSerName val="0"/>
            <c:showPercent val="0"/>
            <c:showBubbleSize val="0"/>
            <c:showLeaderLines val="0"/>
          </c:dLbls>
          <c:cat>
            <c:strRef>
              <c:f>Sheet1!$B$1:$D$1</c:f>
              <c:strCache>
                <c:ptCount val="3"/>
                <c:pt idx="0">
                  <c:v>2008-2017</c:v>
                </c:pt>
                <c:pt idx="1">
                  <c:v>2014-2017</c:v>
                </c:pt>
                <c:pt idx="2">
                  <c:v>2015-2017</c:v>
                </c:pt>
              </c:strCache>
            </c:strRef>
          </c:cat>
          <c:val>
            <c:numRef>
              <c:f>Sheet1!$B$3:$D$3</c:f>
              <c:numCache>
                <c:ptCount val="3"/>
                <c:pt idx="0">
                  <c:v>1301.000000</c:v>
                </c:pt>
                <c:pt idx="1">
                  <c:v>535.000000</c:v>
                </c:pt>
                <c:pt idx="2">
                  <c:v>266.000000</c:v>
                </c:pt>
              </c:numCache>
            </c:numRef>
          </c:val>
        </c:ser>
        <c:gapWidth val="150"/>
        <c:overlap val="100"/>
        <c:axId val="0"/>
        <c:axId val="1"/>
      </c:barChart>
      <c:catAx>
        <c:axId val="0"/>
        <c:scaling>
          <c:orientation val="minMax"/>
        </c:scaling>
        <c:delete val="0"/>
        <c:axPos val="b"/>
        <c:numFmt formatCode="General" sourceLinked="1"/>
        <c:majorTickMark val="out"/>
        <c:minorTickMark val="none"/>
        <c:tickLblPos val="low"/>
        <c:spPr>
          <a:ln w="12700" cap="flat">
            <a:solidFill>
              <a:srgbClr val="000000"/>
            </a:solidFill>
            <a:prstDash val="solid"/>
            <a:miter lim="400000"/>
          </a:ln>
        </c:spPr>
        <c:txPr>
          <a:bodyPr rot="0"/>
          <a:lstStyle/>
          <a:p>
            <a:pPr lvl="0">
              <a:defRPr b="0" i="0" strike="noStrike" sz="1000" u="none">
                <a:solidFill>
                  <a:srgbClr val="000000"/>
                </a:solidFill>
                <a:effectLst/>
                <a:latin typeface="Arial"/>
              </a:defRPr>
            </a:pPr>
          </a:p>
        </c:txPr>
        <c:crossAx val="1"/>
        <c:crosses val="autoZero"/>
        <c:auto val="1"/>
        <c:lblAlgn val="ctr"/>
        <c:noMultiLvlLbl val="1"/>
      </c:catAx>
      <c:valAx>
        <c:axId val="1"/>
        <c:scaling>
          <c:orientation val="minMax"/>
        </c:scaling>
        <c:delete val="0"/>
        <c:axPos val="l"/>
        <c:majorGridlines>
          <c:spPr>
            <a:ln w="12700" cap="flat">
              <a:solidFill>
                <a:srgbClr val="888888"/>
              </a:solidFill>
              <a:prstDash val="solid"/>
              <a:bevel/>
            </a:ln>
          </c:spPr>
        </c:majorGridlines>
        <c:numFmt formatCode="0%" sourceLinked="0"/>
        <c:majorTickMark val="out"/>
        <c:minorTickMark val="none"/>
        <c:tickLblPos val="nextTo"/>
        <c:spPr>
          <a:ln w="12700" cap="flat">
            <a:solidFill>
              <a:srgbClr val="000000"/>
            </a:solidFill>
            <a:prstDash val="solid"/>
            <a:miter lim="400000"/>
          </a:ln>
        </c:spPr>
        <c:txPr>
          <a:bodyPr rot="0"/>
          <a:lstStyle/>
          <a:p>
            <a:pPr lvl="0">
              <a:defRPr b="0" i="0" strike="noStrike" sz="1000" u="none">
                <a:solidFill>
                  <a:srgbClr val="000000"/>
                </a:solidFill>
                <a:effectLst/>
                <a:latin typeface="Arial"/>
              </a:defRPr>
            </a:pPr>
          </a:p>
        </c:txPr>
        <c:crossAx val="0"/>
        <c:crosses val="autoZero"/>
        <c:crossBetween val="between"/>
        <c:majorUnit val="0.25"/>
        <c:minorUnit val="0.125"/>
      </c:valAx>
      <c:spPr>
        <a:noFill/>
        <a:ln w="12700" cap="flat">
          <a:noFill/>
          <a:miter lim="400000"/>
        </a:ln>
        <a:effectLst/>
      </c:spPr>
    </c:plotArea>
    <c:legend>
      <c:legendPos val="r"/>
      <c:layout>
        <c:manualLayout>
          <c:xMode val="edge"/>
          <c:yMode val="edge"/>
          <c:x val="0.840822"/>
          <c:y val="0.385989"/>
          <c:w val="0.159178"/>
          <c:h val="0.0952845"/>
        </c:manualLayout>
      </c:layout>
      <c:overlay val="1"/>
      <c:spPr>
        <a:noFill/>
        <a:ln w="12700" cap="flat">
          <a:noFill/>
          <a:miter lim="400000"/>
        </a:ln>
        <a:effectLst/>
      </c:spPr>
      <c:txPr>
        <a:bodyPr/>
        <a:lstStyle/>
        <a:p>
          <a:pPr lvl="0">
            <a:defRPr b="0" i="0" strike="noStrike" sz="1000" u="none">
              <a:solidFill>
                <a:srgbClr val="000000"/>
              </a:solidFill>
              <a:effectLst/>
              <a:latin typeface="Arial"/>
            </a:defRPr>
          </a:pPr>
        </a:p>
      </c:txPr>
    </c:legend>
    <c:plotVisOnly val="1"/>
    <c:dispBlanksAs val="gap"/>
  </c:chart>
  <c:spPr>
    <a:noFill/>
    <a:ln>
      <a:noFill/>
    </a:ln>
    <a:effectLst/>
  </c:spPr>
  <c:externalData r:id="rId1">
    <c:autoUpdate val="0"/>
  </c:externalData>
</c:chartSpace>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p:nvPr>
            <p:ph type="sldImg"/>
          </p:nvPr>
        </p:nvSpPr>
        <p:spPr>
          <a:xfrm>
            <a:off x="1143000" y="685800"/>
            <a:ext cx="4572000" cy="3429000"/>
          </a:xfrm>
          <a:prstGeom prst="rect">
            <a:avLst/>
          </a:prstGeom>
        </p:spPr>
        <p:txBody>
          <a:bodyPr/>
          <a:lstStyle/>
          <a:p>
            <a:pPr lvl="0"/>
          </a:p>
        </p:txBody>
      </p:sp>
      <p:sp>
        <p:nvSpPr>
          <p:cNvPr id="50" name="Shape 50"/>
          <p:cNvSpPr/>
          <p:nvPr>
            <p:ph type="body" sz="quarter" idx="1"/>
          </p:nvPr>
        </p:nvSpPr>
        <p:spPr>
          <a:xfrm>
            <a:off x="914400" y="4343400"/>
            <a:ext cx="5029200" cy="4114800"/>
          </a:xfrm>
          <a:prstGeom prst="rect">
            <a:avLst/>
          </a:prstGeom>
        </p:spPr>
        <p:txBody>
          <a:bodyPr/>
          <a:lstStyle/>
          <a:p>
            <a:pPr lvl="0"/>
          </a:p>
        </p:txBody>
      </p:sp>
    </p:spTree>
  </p:cSld>
  <p:clrMap bg1="lt1" tx1="dk1" bg2="lt2" tx2="dk2" accent1="accent1" accent2="accent2" accent3="accent3" accent4="accent4" accent5="accent5" accent6="accent6" hlink="hlink" folHlink="folHlink"/>
  <p:notesStyle>
    <a:lvl1pPr defTabSz="457200">
      <a:lnSpc>
        <a:spcPct val="117999"/>
      </a:lnSpc>
      <a:defRPr sz="2200">
        <a:latin typeface="+mn-lt"/>
        <a:ea typeface="+mn-ea"/>
        <a:cs typeface="+mn-cs"/>
        <a:sym typeface="Helvetica Neue"/>
      </a:defRPr>
    </a:lvl1pPr>
    <a:lvl2pPr indent="228600" defTabSz="457200">
      <a:lnSpc>
        <a:spcPct val="117999"/>
      </a:lnSpc>
      <a:defRPr sz="2200">
        <a:latin typeface="+mn-lt"/>
        <a:ea typeface="+mn-ea"/>
        <a:cs typeface="+mn-cs"/>
        <a:sym typeface="Helvetica Neue"/>
      </a:defRPr>
    </a:lvl2pPr>
    <a:lvl3pPr indent="457200" defTabSz="457200">
      <a:lnSpc>
        <a:spcPct val="117999"/>
      </a:lnSpc>
      <a:defRPr sz="2200">
        <a:latin typeface="+mn-lt"/>
        <a:ea typeface="+mn-ea"/>
        <a:cs typeface="+mn-cs"/>
        <a:sym typeface="Helvetica Neue"/>
      </a:defRPr>
    </a:lvl3pPr>
    <a:lvl4pPr indent="685800" defTabSz="457200">
      <a:lnSpc>
        <a:spcPct val="117999"/>
      </a:lnSpc>
      <a:defRPr sz="2200">
        <a:latin typeface="+mn-lt"/>
        <a:ea typeface="+mn-ea"/>
        <a:cs typeface="+mn-cs"/>
        <a:sym typeface="Helvetica Neue"/>
      </a:defRPr>
    </a:lvl4pPr>
    <a:lvl5pPr indent="914400" defTabSz="457200">
      <a:lnSpc>
        <a:spcPct val="117999"/>
      </a:lnSpc>
      <a:defRPr sz="2200">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showMasterSp="1" showMasterPhAnim="1">
  <p:cSld name="Title Slide">
    <p:spTree>
      <p:nvGrpSpPr>
        <p:cNvPr id="1" name=""/>
        <p:cNvGrpSpPr/>
        <p:nvPr/>
      </p:nvGrpSpPr>
      <p:grpSpPr>
        <a:xfrm>
          <a:off x="0" y="0"/>
          <a:ext cx="0" cy="0"/>
          <a:chOff x="0" y="0"/>
          <a:chExt cx="0" cy="0"/>
        </a:xfrm>
      </p:grpSpPr>
      <p:sp>
        <p:nvSpPr>
          <p:cNvPr id="6" name="Shape 6"/>
          <p:cNvSpPr/>
          <p:nvPr>
            <p:ph type="title"/>
          </p:nvPr>
        </p:nvSpPr>
        <p:spPr>
          <a:xfrm>
            <a:off x="685800" y="1844675"/>
            <a:ext cx="7772400" cy="2041525"/>
          </a:xfrm>
          <a:prstGeom prst="rect">
            <a:avLst/>
          </a:prstGeom>
        </p:spPr>
        <p:txBody>
          <a:bodyPr/>
          <a:lstStyle/>
          <a:p>
            <a:pPr lvl="0">
              <a:defRPr sz="1800"/>
            </a:pPr>
            <a:r>
              <a:rPr sz="4400"/>
              <a:t>Click to edit Master title style</a:t>
            </a:r>
          </a:p>
        </p:txBody>
      </p:sp>
      <p:sp>
        <p:nvSpPr>
          <p:cNvPr id="7" name="Shape 7"/>
          <p:cNvSpPr/>
          <p:nvPr>
            <p:ph type="body" idx="1"/>
          </p:nvPr>
        </p:nvSpPr>
        <p:spPr>
          <a:xfrm>
            <a:off x="1371600" y="3886200"/>
            <a:ext cx="6400800" cy="2971800"/>
          </a:xfrm>
          <a:prstGeom prst="rect">
            <a:avLst/>
          </a:prstGeom>
        </p:spPr>
        <p:txBody>
          <a:bodyPr/>
          <a:lstStyle>
            <a:lvl1pPr marL="0" indent="0" algn="ctr"/>
          </a:lstStyle>
          <a:p>
            <a:pPr lvl="0">
              <a:defRPr sz="1800"/>
            </a:pPr>
            <a:r>
              <a:rPr sz="3200"/>
              <a:t>Click to edit Master subtitle style</a:t>
            </a:r>
          </a:p>
        </p:txBody>
      </p:sp>
      <p:sp>
        <p:nvSpPr>
          <p:cNvPr id="8" name="Shape 8"/>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1" showMasterPhAnim="1">
  <p:cSld name="Title and Content">
    <p:spTree>
      <p:nvGrpSpPr>
        <p:cNvPr id="1" name=""/>
        <p:cNvGrpSpPr/>
        <p:nvPr/>
      </p:nvGrpSpPr>
      <p:grpSpPr>
        <a:xfrm>
          <a:off x="0" y="0"/>
          <a:ext cx="0" cy="0"/>
          <a:chOff x="0" y="0"/>
          <a:chExt cx="0" cy="0"/>
        </a:xfrm>
      </p:grpSpPr>
      <p:sp>
        <p:nvSpPr>
          <p:cNvPr id="10" name="Shape 10"/>
          <p:cNvSpPr/>
          <p:nvPr>
            <p:ph type="title"/>
          </p:nvPr>
        </p:nvSpPr>
        <p:spPr>
          <a:prstGeom prst="rect">
            <a:avLst/>
          </a:prstGeom>
        </p:spPr>
        <p:txBody>
          <a:bodyPr/>
          <a:lstStyle/>
          <a:p>
            <a:pPr lvl="0">
              <a:defRPr sz="1800"/>
            </a:pPr>
            <a:r>
              <a:rPr sz="4400"/>
              <a:t>Click to edit Master title style</a:t>
            </a:r>
          </a:p>
        </p:txBody>
      </p:sp>
      <p:sp>
        <p:nvSpPr>
          <p:cNvPr id="11" name="Shape 11"/>
          <p:cNvSpPr/>
          <p:nvPr>
            <p:ph type="body" idx="1"/>
          </p:nvPr>
        </p:nvSpPr>
        <p:spPr>
          <a:prstGeom prst="rect">
            <a:avLst/>
          </a:prstGeom>
        </p:spPr>
        <p:txBody>
          <a:bodyPr/>
          <a:lstStyle/>
          <a:p>
            <a:pPr lvl="0">
              <a:defRPr sz="1800"/>
            </a:pPr>
            <a:r>
              <a:rPr sz="3200"/>
              <a:t>Click to edit Master text styles</a:t>
            </a:r>
            <a:endParaRPr sz="3200"/>
          </a:p>
          <a:p>
            <a:pPr lvl="1">
              <a:defRPr sz="1800"/>
            </a:pPr>
            <a:r>
              <a:rPr sz="3200"/>
              <a:t>Second level</a:t>
            </a:r>
            <a:endParaRPr sz="3200"/>
          </a:p>
          <a:p>
            <a:pPr lvl="2">
              <a:defRPr sz="1800"/>
            </a:pPr>
            <a:r>
              <a:rPr sz="3200"/>
              <a:t>Third level</a:t>
            </a:r>
            <a:endParaRPr sz="3200"/>
          </a:p>
          <a:p>
            <a:pPr lvl="3">
              <a:defRPr sz="1800"/>
            </a:pPr>
            <a:r>
              <a:rPr sz="3200"/>
              <a:t>Fourth level</a:t>
            </a:r>
            <a:endParaRPr sz="3200"/>
          </a:p>
          <a:p>
            <a:pPr lvl="4">
              <a:defRPr sz="1800"/>
            </a:pPr>
            <a:r>
              <a:rPr sz="3200"/>
              <a:t>Fifth level</a:t>
            </a:r>
          </a:p>
        </p:txBody>
      </p:sp>
      <p:sp>
        <p:nvSpPr>
          <p:cNvPr id="12" name="Shape 12"/>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1" showMasterPhAnim="1">
  <p:cSld name="Section Header">
    <p:spTree>
      <p:nvGrpSpPr>
        <p:cNvPr id="1" name=""/>
        <p:cNvGrpSpPr/>
        <p:nvPr/>
      </p:nvGrpSpPr>
      <p:grpSpPr>
        <a:xfrm>
          <a:off x="0" y="0"/>
          <a:ext cx="0" cy="0"/>
          <a:chOff x="0" y="0"/>
          <a:chExt cx="0" cy="0"/>
        </a:xfrm>
      </p:grpSpPr>
      <p:sp>
        <p:nvSpPr>
          <p:cNvPr id="14" name="Shape 14"/>
          <p:cNvSpPr/>
          <p:nvPr>
            <p:ph type="title"/>
          </p:nvPr>
        </p:nvSpPr>
        <p:spPr>
          <a:xfrm>
            <a:off x="722312" y="4406900"/>
            <a:ext cx="7772401" cy="1362075"/>
          </a:xfrm>
          <a:prstGeom prst="rect">
            <a:avLst/>
          </a:prstGeom>
        </p:spPr>
        <p:txBody>
          <a:bodyPr anchor="t"/>
          <a:lstStyle>
            <a:lvl1pPr algn="l">
              <a:defRPr b="1" cap="all" sz="4000"/>
            </a:lvl1pPr>
          </a:lstStyle>
          <a:p>
            <a:pPr lvl="0">
              <a:defRPr b="0" cap="none" sz="1800"/>
            </a:pPr>
            <a:r>
              <a:rPr b="1" cap="all" sz="4000"/>
              <a:t>Click to edit Master title style</a:t>
            </a:r>
          </a:p>
        </p:txBody>
      </p:sp>
      <p:sp>
        <p:nvSpPr>
          <p:cNvPr id="15" name="Shape 15"/>
          <p:cNvSpPr/>
          <p:nvPr>
            <p:ph type="body" idx="1"/>
          </p:nvPr>
        </p:nvSpPr>
        <p:spPr>
          <a:xfrm>
            <a:off x="722312" y="2906713"/>
            <a:ext cx="7772401" cy="1500189"/>
          </a:xfrm>
          <a:prstGeom prst="rect">
            <a:avLst/>
          </a:prstGeom>
        </p:spPr>
        <p:txBody>
          <a:bodyPr anchor="b"/>
          <a:lstStyle>
            <a:lvl1pPr marL="0" indent="0">
              <a:defRPr sz="2000"/>
            </a:lvl1pPr>
          </a:lstStyle>
          <a:p>
            <a:pPr lvl="0">
              <a:defRPr sz="1800"/>
            </a:pPr>
            <a:r>
              <a:rPr sz="2000"/>
              <a:t>Click to edit Master text styles</a:t>
            </a:r>
          </a:p>
        </p:txBody>
      </p:sp>
      <p:sp>
        <p:nvSpPr>
          <p:cNvPr id="16" name="Shape 16"/>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1" showMasterPhAnim="1">
  <p:cSld name="Two Content">
    <p:spTree>
      <p:nvGrpSpPr>
        <p:cNvPr id="1" name=""/>
        <p:cNvGrpSpPr/>
        <p:nvPr/>
      </p:nvGrpSpPr>
      <p:grpSpPr>
        <a:xfrm>
          <a:off x="0" y="0"/>
          <a:ext cx="0" cy="0"/>
          <a:chOff x="0" y="0"/>
          <a:chExt cx="0" cy="0"/>
        </a:xfrm>
      </p:grpSpPr>
      <p:sp>
        <p:nvSpPr>
          <p:cNvPr id="18" name="Shape 18"/>
          <p:cNvSpPr/>
          <p:nvPr>
            <p:ph type="title"/>
          </p:nvPr>
        </p:nvSpPr>
        <p:spPr>
          <a:prstGeom prst="rect">
            <a:avLst/>
          </a:prstGeom>
        </p:spPr>
        <p:txBody>
          <a:bodyPr/>
          <a:lstStyle/>
          <a:p>
            <a:pPr lvl="0">
              <a:defRPr sz="1800"/>
            </a:pPr>
            <a:r>
              <a:rPr sz="4400"/>
              <a:t>Click to edit Master title style</a:t>
            </a:r>
          </a:p>
        </p:txBody>
      </p:sp>
      <p:sp>
        <p:nvSpPr>
          <p:cNvPr id="19" name="Shape 19"/>
          <p:cNvSpPr/>
          <p:nvPr>
            <p:ph type="body" idx="1"/>
          </p:nvPr>
        </p:nvSpPr>
        <p:spPr>
          <a:xfrm>
            <a:off x="685800" y="1981200"/>
            <a:ext cx="3808413" cy="4876800"/>
          </a:xfrm>
          <a:prstGeom prst="rect">
            <a:avLst/>
          </a:prstGeom>
        </p:spPr>
        <p:txBody>
          <a:bodyPr/>
          <a:lstStyle>
            <a:lvl1pPr>
              <a:defRPr sz="2800"/>
            </a:lvl1pPr>
            <a:lvl2pPr>
              <a:defRPr sz="2800"/>
            </a:lvl2pPr>
            <a:lvl3pPr>
              <a:defRPr sz="2800"/>
            </a:lvl3pPr>
            <a:lvl4pPr>
              <a:defRPr sz="2800"/>
            </a:lvl4pPr>
            <a:lvl5pPr>
              <a:defRPr sz="2800"/>
            </a:lvl5pPr>
          </a:lstStyle>
          <a:p>
            <a:pPr lvl="0">
              <a:defRPr sz="1800"/>
            </a:pPr>
            <a:r>
              <a:rPr sz="2800"/>
              <a:t>Click to edit Master text styles</a:t>
            </a:r>
            <a:endParaRPr sz="2800"/>
          </a:p>
          <a:p>
            <a:pPr lvl="1">
              <a:defRPr sz="1800"/>
            </a:pPr>
            <a:r>
              <a:rPr sz="2800"/>
              <a:t>Second level</a:t>
            </a:r>
            <a:endParaRPr sz="2800"/>
          </a:p>
          <a:p>
            <a:pPr lvl="2">
              <a:defRPr sz="1800"/>
            </a:pPr>
            <a:r>
              <a:rPr sz="2800"/>
              <a:t>Third level</a:t>
            </a:r>
            <a:endParaRPr sz="2800"/>
          </a:p>
          <a:p>
            <a:pPr lvl="3">
              <a:defRPr sz="1800"/>
            </a:pPr>
            <a:r>
              <a:rPr sz="2800"/>
              <a:t>Fourth level</a:t>
            </a:r>
            <a:endParaRPr sz="2800"/>
          </a:p>
          <a:p>
            <a:pPr lvl="4">
              <a:defRPr sz="1800"/>
            </a:pPr>
            <a:r>
              <a:rPr sz="2800"/>
              <a:t>Fifth level</a:t>
            </a:r>
          </a:p>
        </p:txBody>
      </p:sp>
      <p:sp>
        <p:nvSpPr>
          <p:cNvPr id="20" name="Shape 20"/>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type="tx" showMasterSp="1" showMasterPhAnim="1">
  <p:cSld name="Comparison">
    <p:spTree>
      <p:nvGrpSpPr>
        <p:cNvPr id="1" name=""/>
        <p:cNvGrpSpPr/>
        <p:nvPr/>
      </p:nvGrpSpPr>
      <p:grpSpPr>
        <a:xfrm>
          <a:off x="0" y="0"/>
          <a:ext cx="0" cy="0"/>
          <a:chOff x="0" y="0"/>
          <a:chExt cx="0" cy="0"/>
        </a:xfrm>
      </p:grpSpPr>
      <p:sp>
        <p:nvSpPr>
          <p:cNvPr id="22" name="Shape 22"/>
          <p:cNvSpPr/>
          <p:nvPr>
            <p:ph type="title"/>
          </p:nvPr>
        </p:nvSpPr>
        <p:spPr>
          <a:xfrm>
            <a:off x="457200" y="256810"/>
            <a:ext cx="8229600" cy="1178656"/>
          </a:xfrm>
          <a:prstGeom prst="rect">
            <a:avLst/>
          </a:prstGeom>
        </p:spPr>
        <p:txBody>
          <a:bodyPr/>
          <a:lstStyle/>
          <a:p>
            <a:pPr lvl="0">
              <a:defRPr sz="1800"/>
            </a:pPr>
            <a:r>
              <a:rPr sz="4400"/>
              <a:t>Click to edit Master title style</a:t>
            </a:r>
          </a:p>
        </p:txBody>
      </p:sp>
      <p:sp>
        <p:nvSpPr>
          <p:cNvPr id="23" name="Shape 23"/>
          <p:cNvSpPr/>
          <p:nvPr>
            <p:ph type="body" idx="1"/>
          </p:nvPr>
        </p:nvSpPr>
        <p:spPr>
          <a:xfrm>
            <a:off x="457200" y="1435464"/>
            <a:ext cx="4040188" cy="739411"/>
          </a:xfrm>
          <a:prstGeom prst="rect">
            <a:avLst/>
          </a:prstGeom>
        </p:spPr>
        <p:txBody>
          <a:bodyPr anchor="b"/>
          <a:lstStyle>
            <a:lvl1pPr marL="0" indent="0">
              <a:defRPr b="1" sz="2400"/>
            </a:lvl1pPr>
          </a:lstStyle>
          <a:p>
            <a:pPr lvl="0">
              <a:defRPr b="0" sz="1800"/>
            </a:pPr>
            <a:r>
              <a:rPr b="1" sz="2400"/>
              <a:t>Click to edit Master text styles</a:t>
            </a:r>
          </a:p>
        </p:txBody>
      </p:sp>
      <p:sp>
        <p:nvSpPr>
          <p:cNvPr id="24" name="Shape 24"/>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type="tx" showMasterSp="1" showMasterPhAnim="1">
  <p:cSld name="Title Only">
    <p:spTree>
      <p:nvGrpSpPr>
        <p:cNvPr id="1" name=""/>
        <p:cNvGrpSpPr/>
        <p:nvPr/>
      </p:nvGrpSpPr>
      <p:grpSpPr>
        <a:xfrm>
          <a:off x="0" y="0"/>
          <a:ext cx="0" cy="0"/>
          <a:chOff x="0" y="0"/>
          <a:chExt cx="0" cy="0"/>
        </a:xfrm>
      </p:grpSpPr>
      <p:sp>
        <p:nvSpPr>
          <p:cNvPr id="26" name="Shape 26"/>
          <p:cNvSpPr/>
          <p:nvPr>
            <p:ph type="title"/>
          </p:nvPr>
        </p:nvSpPr>
        <p:spPr>
          <a:xfrm>
            <a:off x="685800" y="0"/>
            <a:ext cx="7770815" cy="2360613"/>
          </a:xfrm>
          <a:prstGeom prst="rect">
            <a:avLst/>
          </a:prstGeom>
        </p:spPr>
        <p:txBody>
          <a:bodyPr/>
          <a:lstStyle/>
          <a:p>
            <a:pPr lvl="0">
              <a:defRPr sz="1800"/>
            </a:pPr>
            <a:r>
              <a:rPr sz="4400"/>
              <a:t>Click to edit Master title style</a:t>
            </a:r>
          </a:p>
        </p:txBody>
      </p:sp>
      <p:sp>
        <p:nvSpPr>
          <p:cNvPr id="27" name="Shape 27"/>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1" showMasterPhAnim="1">
  <p:cSld name="Blank">
    <p:spTree>
      <p:nvGrpSpPr>
        <p:cNvPr id="1" name=""/>
        <p:cNvGrpSpPr/>
        <p:nvPr/>
      </p:nvGrpSpPr>
      <p:grpSpPr>
        <a:xfrm>
          <a:off x="0" y="0"/>
          <a:ext cx="0" cy="0"/>
          <a:chOff x="0" y="0"/>
          <a:chExt cx="0" cy="0"/>
        </a:xfrm>
      </p:grpSpPr>
      <p:sp>
        <p:nvSpPr>
          <p:cNvPr id="29" name="Shape 29"/>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1" showMasterPhAnim="1">
  <p:cSld name="Content with Caption">
    <p:spTree>
      <p:nvGrpSpPr>
        <p:cNvPr id="1" name=""/>
        <p:cNvGrpSpPr/>
        <p:nvPr/>
      </p:nvGrpSpPr>
      <p:grpSpPr>
        <a:xfrm>
          <a:off x="0" y="0"/>
          <a:ext cx="0" cy="0"/>
          <a:chOff x="0" y="0"/>
          <a:chExt cx="0" cy="0"/>
        </a:xfrm>
      </p:grpSpPr>
      <p:sp>
        <p:nvSpPr>
          <p:cNvPr id="31" name="Shape 31"/>
          <p:cNvSpPr/>
          <p:nvPr>
            <p:ph type="title"/>
          </p:nvPr>
        </p:nvSpPr>
        <p:spPr>
          <a:xfrm>
            <a:off x="457200" y="0"/>
            <a:ext cx="3008315" cy="1435100"/>
          </a:xfrm>
          <a:prstGeom prst="rect">
            <a:avLst/>
          </a:prstGeom>
        </p:spPr>
        <p:txBody>
          <a:bodyPr anchor="b"/>
          <a:lstStyle>
            <a:lvl1pPr algn="l">
              <a:defRPr b="1" sz="2000"/>
            </a:lvl1pPr>
          </a:lstStyle>
          <a:p>
            <a:pPr lvl="0">
              <a:defRPr b="0" sz="1800"/>
            </a:pPr>
            <a:r>
              <a:rPr b="1" sz="2000"/>
              <a:t>Click to edit Master title style</a:t>
            </a:r>
          </a:p>
        </p:txBody>
      </p:sp>
      <p:sp>
        <p:nvSpPr>
          <p:cNvPr id="32" name="Shape 32"/>
          <p:cNvSpPr/>
          <p:nvPr>
            <p:ph type="body" idx="1"/>
          </p:nvPr>
        </p:nvSpPr>
        <p:spPr>
          <a:xfrm>
            <a:off x="3575050" y="273050"/>
            <a:ext cx="5111750" cy="6584950"/>
          </a:xfrm>
          <a:prstGeom prst="rect">
            <a:avLst/>
          </a:prstGeom>
        </p:spPr>
        <p:txBody>
          <a:bodyPr/>
          <a:lstStyle/>
          <a:p>
            <a:pPr lvl="0">
              <a:defRPr sz="1800"/>
            </a:pPr>
            <a:r>
              <a:rPr sz="3200"/>
              <a:t>Click to edit Master text styles</a:t>
            </a:r>
            <a:endParaRPr sz="3200"/>
          </a:p>
          <a:p>
            <a:pPr lvl="1">
              <a:defRPr sz="1800"/>
            </a:pPr>
            <a:r>
              <a:rPr sz="3200"/>
              <a:t>Second level</a:t>
            </a:r>
            <a:endParaRPr sz="3200"/>
          </a:p>
          <a:p>
            <a:pPr lvl="2">
              <a:defRPr sz="1800"/>
            </a:pPr>
            <a:r>
              <a:rPr sz="3200"/>
              <a:t>Third level</a:t>
            </a:r>
            <a:endParaRPr sz="3200"/>
          </a:p>
          <a:p>
            <a:pPr lvl="3">
              <a:defRPr sz="1800"/>
            </a:pPr>
            <a:r>
              <a:rPr sz="3200"/>
              <a:t>Fourth level</a:t>
            </a:r>
            <a:endParaRPr sz="3200"/>
          </a:p>
          <a:p>
            <a:pPr lvl="4">
              <a:defRPr sz="1800"/>
            </a:pPr>
            <a:r>
              <a:rPr sz="3200"/>
              <a:t>Fifth level</a:t>
            </a:r>
          </a:p>
        </p:txBody>
      </p:sp>
      <p:sp>
        <p:nvSpPr>
          <p:cNvPr id="33" name="Shape 33"/>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1" showMasterPhAnim="1">
  <p:cSld name="Picture with Caption">
    <p:spTree>
      <p:nvGrpSpPr>
        <p:cNvPr id="1" name=""/>
        <p:cNvGrpSpPr/>
        <p:nvPr/>
      </p:nvGrpSpPr>
      <p:grpSpPr>
        <a:xfrm>
          <a:off x="0" y="0"/>
          <a:ext cx="0" cy="0"/>
          <a:chOff x="0" y="0"/>
          <a:chExt cx="0" cy="0"/>
        </a:xfrm>
      </p:grpSpPr>
      <p:sp>
        <p:nvSpPr>
          <p:cNvPr id="35" name="Shape 35"/>
          <p:cNvSpPr/>
          <p:nvPr>
            <p:ph type="title"/>
          </p:nvPr>
        </p:nvSpPr>
        <p:spPr>
          <a:xfrm>
            <a:off x="1792288" y="4800600"/>
            <a:ext cx="5486402" cy="566738"/>
          </a:xfrm>
          <a:prstGeom prst="rect">
            <a:avLst/>
          </a:prstGeom>
        </p:spPr>
        <p:txBody>
          <a:bodyPr anchor="b"/>
          <a:lstStyle>
            <a:lvl1pPr algn="l">
              <a:defRPr b="1" sz="2000"/>
            </a:lvl1pPr>
          </a:lstStyle>
          <a:p>
            <a:pPr lvl="0">
              <a:defRPr b="0" sz="1800"/>
            </a:pPr>
            <a:r>
              <a:rPr b="1" sz="2000"/>
              <a:t>Click to edit Master title style</a:t>
            </a:r>
          </a:p>
        </p:txBody>
      </p:sp>
      <p:sp>
        <p:nvSpPr>
          <p:cNvPr id="36" name="Shape 36"/>
          <p:cNvSpPr/>
          <p:nvPr>
            <p:ph type="body" idx="1"/>
          </p:nvPr>
        </p:nvSpPr>
        <p:spPr>
          <a:xfrm>
            <a:off x="1792288" y="5367337"/>
            <a:ext cx="5486402" cy="804864"/>
          </a:xfrm>
          <a:prstGeom prst="rect">
            <a:avLst/>
          </a:prstGeom>
        </p:spPr>
        <p:txBody>
          <a:bodyPr/>
          <a:lstStyle>
            <a:lvl1pPr marL="0" indent="0">
              <a:defRPr sz="1400"/>
            </a:lvl1pPr>
          </a:lstStyle>
          <a:p>
            <a:pPr lvl="0">
              <a:defRPr sz="1800"/>
            </a:pPr>
            <a:r>
              <a:rPr sz="1400"/>
              <a:t>Click to edit Master text styles</a:t>
            </a:r>
          </a:p>
        </p:txBody>
      </p:sp>
      <p:sp>
        <p:nvSpPr>
          <p:cNvPr id="37" name="Shape 37"/>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1" showMasterPhAnim="1">
  <p:cSld name="Title and Vertical Text">
    <p:spTree>
      <p:nvGrpSpPr>
        <p:cNvPr id="1" name=""/>
        <p:cNvGrpSpPr/>
        <p:nvPr/>
      </p:nvGrpSpPr>
      <p:grpSpPr>
        <a:xfrm>
          <a:off x="0" y="0"/>
          <a:ext cx="0" cy="0"/>
          <a:chOff x="0" y="0"/>
          <a:chExt cx="0" cy="0"/>
        </a:xfrm>
      </p:grpSpPr>
      <p:sp>
        <p:nvSpPr>
          <p:cNvPr id="39" name="Shape 39"/>
          <p:cNvSpPr/>
          <p:nvPr>
            <p:ph type="title"/>
          </p:nvPr>
        </p:nvSpPr>
        <p:spPr>
          <a:prstGeom prst="rect">
            <a:avLst/>
          </a:prstGeom>
        </p:spPr>
        <p:txBody>
          <a:bodyPr/>
          <a:lstStyle/>
          <a:p>
            <a:pPr lvl="0">
              <a:defRPr sz="1800"/>
            </a:pPr>
            <a:r>
              <a:rPr sz="4400"/>
              <a:t>Click to edit Master title style</a:t>
            </a:r>
          </a:p>
        </p:txBody>
      </p:sp>
      <p:sp>
        <p:nvSpPr>
          <p:cNvPr id="40" name="Shape 40"/>
          <p:cNvSpPr/>
          <p:nvPr>
            <p:ph type="body" idx="1"/>
          </p:nvPr>
        </p:nvSpPr>
        <p:spPr>
          <a:prstGeom prst="rect">
            <a:avLst/>
          </a:prstGeom>
        </p:spPr>
        <p:txBody>
          <a:bodyPr/>
          <a:lstStyle/>
          <a:p>
            <a:pPr lvl="0">
              <a:defRPr sz="1800"/>
            </a:pPr>
            <a:r>
              <a:rPr sz="3200"/>
              <a:t>Click to edit Master text styles</a:t>
            </a:r>
            <a:endParaRPr sz="3200"/>
          </a:p>
          <a:p>
            <a:pPr lvl="1">
              <a:defRPr sz="1800"/>
            </a:pPr>
            <a:r>
              <a:rPr sz="3200"/>
              <a:t>Second level</a:t>
            </a:r>
            <a:endParaRPr sz="3200"/>
          </a:p>
          <a:p>
            <a:pPr lvl="2">
              <a:defRPr sz="1800"/>
            </a:pPr>
            <a:r>
              <a:rPr sz="3200"/>
              <a:t>Third level</a:t>
            </a:r>
            <a:endParaRPr sz="3200"/>
          </a:p>
          <a:p>
            <a:pPr lvl="3">
              <a:defRPr sz="1800"/>
            </a:pPr>
            <a:r>
              <a:rPr sz="3200"/>
              <a:t>Fourth level</a:t>
            </a:r>
            <a:endParaRPr sz="3200"/>
          </a:p>
          <a:p>
            <a:pPr lvl="4">
              <a:defRPr sz="1800"/>
            </a:pPr>
            <a:r>
              <a:rPr sz="3200"/>
              <a:t>Fifth level</a:t>
            </a:r>
          </a:p>
        </p:txBody>
      </p:sp>
      <p:sp>
        <p:nvSpPr>
          <p:cNvPr id="41" name="Shape 41"/>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1" showMasterPhAnim="1">
  <p:cSld name="Vertical Title and Text">
    <p:spTree>
      <p:nvGrpSpPr>
        <p:cNvPr id="1" name=""/>
        <p:cNvGrpSpPr/>
        <p:nvPr/>
      </p:nvGrpSpPr>
      <p:grpSpPr>
        <a:xfrm>
          <a:off x="0" y="0"/>
          <a:ext cx="0" cy="0"/>
          <a:chOff x="0" y="0"/>
          <a:chExt cx="0" cy="0"/>
        </a:xfrm>
      </p:grpSpPr>
      <p:sp>
        <p:nvSpPr>
          <p:cNvPr id="43" name="Shape 43"/>
          <p:cNvSpPr/>
          <p:nvPr>
            <p:ph type="title"/>
          </p:nvPr>
        </p:nvSpPr>
        <p:spPr>
          <a:xfrm>
            <a:off x="6515100" y="0"/>
            <a:ext cx="1941515" cy="6557964"/>
          </a:xfrm>
          <a:prstGeom prst="rect">
            <a:avLst/>
          </a:prstGeom>
        </p:spPr>
        <p:txBody>
          <a:bodyPr/>
          <a:lstStyle/>
          <a:p>
            <a:pPr lvl="0">
              <a:defRPr sz="1800"/>
            </a:pPr>
            <a:r>
              <a:rPr sz="4400"/>
              <a:t>Click to edit Master title style</a:t>
            </a:r>
          </a:p>
        </p:txBody>
      </p:sp>
      <p:sp>
        <p:nvSpPr>
          <p:cNvPr id="44" name="Shape 44"/>
          <p:cNvSpPr/>
          <p:nvPr>
            <p:ph type="body" idx="1"/>
          </p:nvPr>
        </p:nvSpPr>
        <p:spPr>
          <a:xfrm>
            <a:off x="685800" y="463550"/>
            <a:ext cx="5676900" cy="6394450"/>
          </a:xfrm>
          <a:prstGeom prst="rect">
            <a:avLst/>
          </a:prstGeom>
        </p:spPr>
        <p:txBody>
          <a:bodyPr/>
          <a:lstStyle/>
          <a:p>
            <a:pPr lvl="0">
              <a:defRPr sz="1800"/>
            </a:pPr>
            <a:r>
              <a:rPr sz="3200"/>
              <a:t>Click to edit Master text styles</a:t>
            </a:r>
            <a:endParaRPr sz="3200"/>
          </a:p>
          <a:p>
            <a:pPr lvl="1">
              <a:defRPr sz="1800"/>
            </a:pPr>
            <a:r>
              <a:rPr sz="3200"/>
              <a:t>Second level</a:t>
            </a:r>
            <a:endParaRPr sz="3200"/>
          </a:p>
          <a:p>
            <a:pPr lvl="2">
              <a:defRPr sz="1800"/>
            </a:pPr>
            <a:r>
              <a:rPr sz="3200"/>
              <a:t>Third level</a:t>
            </a:r>
            <a:endParaRPr sz="3200"/>
          </a:p>
          <a:p>
            <a:pPr lvl="3">
              <a:defRPr sz="1800"/>
            </a:pPr>
            <a:r>
              <a:rPr sz="3200"/>
              <a:t>Fourth level</a:t>
            </a:r>
            <a:endParaRPr sz="3200"/>
          </a:p>
          <a:p>
            <a:pPr lvl="4">
              <a:defRPr sz="1800"/>
            </a:pPr>
            <a:r>
              <a:rPr sz="3200"/>
              <a:t>Fifth level</a:t>
            </a:r>
          </a:p>
        </p:txBody>
      </p:sp>
      <p:sp>
        <p:nvSpPr>
          <p:cNvPr id="45" name="Shape 45"/>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type="tx" showMasterSp="1" showMasterPhAnim="1">
  <p:cSld name="Custom Layout">
    <p:spTree>
      <p:nvGrpSpPr>
        <p:cNvPr id="1" name=""/>
        <p:cNvGrpSpPr/>
        <p:nvPr/>
      </p:nvGrpSpPr>
      <p:grpSpPr>
        <a:xfrm>
          <a:off x="0" y="0"/>
          <a:ext cx="0" cy="0"/>
          <a:chOff x="0" y="0"/>
          <a:chExt cx="0" cy="0"/>
        </a:xfrm>
      </p:grpSpPr>
      <p:sp>
        <p:nvSpPr>
          <p:cNvPr id="47" name="Shape 47"/>
          <p:cNvSpPr/>
          <p:nvPr>
            <p:ph type="title"/>
          </p:nvPr>
        </p:nvSpPr>
        <p:spPr>
          <a:xfrm>
            <a:off x="685800" y="0"/>
            <a:ext cx="7770815" cy="2360613"/>
          </a:xfrm>
          <a:prstGeom prst="rect">
            <a:avLst/>
          </a:prstGeom>
        </p:spPr>
        <p:txBody>
          <a:bodyPr/>
          <a:lstStyle/>
          <a:p>
            <a:pPr lvl="0">
              <a:defRPr sz="1800"/>
            </a:pPr>
            <a:r>
              <a:rPr sz="4400"/>
              <a:t>Click to edit Master title style</a:t>
            </a:r>
          </a:p>
        </p:txBody>
      </p:sp>
      <p:sp>
        <p:nvSpPr>
          <p:cNvPr id="48" name="Shape 48"/>
          <p:cNvSpPr/>
          <p:nvPr>
            <p:ph type="sldNum" sz="quarter" idx="2"/>
          </p:nvPr>
        </p:nvSpPr>
        <p:spPr>
          <a:prstGeom prst="rect">
            <a:avLst/>
          </a:prstGeom>
        </p:spPr>
        <p:txBody>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lvl1pPr>
          </a:lstStyle>
          <a:p>
            <a:pPr lvl="0"/>
            <a:fld id="{86CB4B4D-7CA3-9044-876B-883B54F8677D}" type="slidenum"/>
          </a:p>
        </p:txBody>
      </p:sp>
    </p:spTree>
  </p:cSld>
  <p:clrMapOvr>
    <a:masterClrMapping/>
  </p:clrMapOvr>
  <p:transitio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p:bgPr>
    </p:bg>
    <p:spTree>
      <p:nvGrpSpPr>
        <p:cNvPr id="1" name=""/>
        <p:cNvGrpSpPr/>
        <p:nvPr/>
      </p:nvGrpSpPr>
      <p:grpSpPr>
        <a:xfrm>
          <a:off x="0" y="0"/>
          <a:ext cx="0" cy="0"/>
          <a:chOff x="0" y="0"/>
          <a:chExt cx="0" cy="0"/>
        </a:xfrm>
      </p:grpSpPr>
      <p:sp>
        <p:nvSpPr>
          <p:cNvPr id="2" name="Shape 2"/>
          <p:cNvSpPr/>
          <p:nvPr>
            <p:ph type="title"/>
          </p:nvPr>
        </p:nvSpPr>
        <p:spPr>
          <a:xfrm>
            <a:off x="685800" y="379411"/>
            <a:ext cx="7770815" cy="1601790"/>
          </a:xfrm>
          <a:prstGeom prst="rect">
            <a:avLst/>
          </a:prstGeom>
          <a:ln w="12700">
            <a:miter lim="400000"/>
          </a:ln>
          <a:extLst>
            <a:ext uri="{C572A759-6A51-4108-AA02-DFA0A04FC94B}">
              <ma14:wrappingTextBoxFlag xmlns:ma14="http://schemas.microsoft.com/office/mac/drawingml/2011/main" val="1"/>
            </a:ext>
          </a:extLst>
        </p:spPr>
        <p:txBody>
          <a:bodyPr lIns="46798" tIns="46798" rIns="46798" bIns="46798" anchor="ctr"/>
          <a:lstStyle/>
          <a:p>
            <a:pPr lvl="0">
              <a:defRPr sz="1800"/>
            </a:pPr>
            <a:r>
              <a:rPr sz="4400"/>
              <a:t>Click to edit Master title style</a:t>
            </a:r>
          </a:p>
        </p:txBody>
      </p:sp>
      <p:sp>
        <p:nvSpPr>
          <p:cNvPr id="3" name="Shape 3"/>
          <p:cNvSpPr/>
          <p:nvPr>
            <p:ph type="body" idx="1"/>
          </p:nvPr>
        </p:nvSpPr>
        <p:spPr>
          <a:xfrm>
            <a:off x="685800" y="1981200"/>
            <a:ext cx="7770815" cy="4876800"/>
          </a:xfrm>
          <a:prstGeom prst="rect">
            <a:avLst/>
          </a:prstGeom>
          <a:ln w="12700">
            <a:miter lim="400000"/>
          </a:ln>
          <a:extLst>
            <a:ext uri="{C572A759-6A51-4108-AA02-DFA0A04FC94B}">
              <ma14:wrappingTextBoxFlag xmlns:ma14="http://schemas.microsoft.com/office/mac/drawingml/2011/main" val="1"/>
            </a:ext>
          </a:extLst>
        </p:spPr>
        <p:txBody>
          <a:bodyPr lIns="46798" tIns="46798" rIns="46798" bIns="46798"/>
          <a:lstStyle/>
          <a:p>
            <a:pPr lvl="0">
              <a:defRPr sz="1800"/>
            </a:pPr>
            <a:r>
              <a:rPr sz="3200"/>
              <a:t>Click to edit Master text styles</a:t>
            </a:r>
            <a:endParaRPr sz="3200"/>
          </a:p>
          <a:p>
            <a:pPr lvl="1">
              <a:defRPr sz="1800"/>
            </a:pPr>
            <a:r>
              <a:rPr sz="3200"/>
              <a:t>Second level</a:t>
            </a:r>
            <a:endParaRPr sz="3200"/>
          </a:p>
          <a:p>
            <a:pPr lvl="2">
              <a:defRPr sz="1800"/>
            </a:pPr>
            <a:r>
              <a:rPr sz="3200"/>
              <a:t>Third level</a:t>
            </a:r>
            <a:endParaRPr sz="3200"/>
          </a:p>
          <a:p>
            <a:pPr lvl="3">
              <a:defRPr sz="1800"/>
            </a:pPr>
            <a:r>
              <a:rPr sz="3200"/>
              <a:t>Fourth level</a:t>
            </a:r>
            <a:endParaRPr sz="3200"/>
          </a:p>
          <a:p>
            <a:pPr lvl="4">
              <a:defRPr sz="1800"/>
            </a:pPr>
            <a:r>
              <a:rPr sz="3200"/>
              <a:t>Fifth level</a:t>
            </a:r>
          </a:p>
        </p:txBody>
      </p:sp>
      <p:sp>
        <p:nvSpPr>
          <p:cNvPr id="4" name="Shape 4"/>
          <p:cNvSpPr/>
          <p:nvPr>
            <p:ph type="sldNum" sz="quarter" idx="2"/>
          </p:nvPr>
        </p:nvSpPr>
        <p:spPr>
          <a:xfrm>
            <a:off x="6553200" y="6248400"/>
            <a:ext cx="1903415" cy="439227"/>
          </a:xfrm>
          <a:prstGeom prst="rect">
            <a:avLst/>
          </a:prstGeom>
          <a:ln w="12700">
            <a:miter lim="400000"/>
          </a:ln>
        </p:spPr>
        <p:txBody>
          <a:bodyPr lIns="46798" tIns="46798" rIns="46798" bIns="46798">
            <a:spAutoFit/>
          </a:bodyPr>
          <a:lstStyle>
            <a:lvl1pPr>
              <a:tabLst>
                <a:tab pos="914400" algn="l"/>
                <a:tab pos="1828800" algn="l"/>
                <a:tab pos="2743200" algn="l"/>
                <a:tab pos="3657600" algn="l"/>
                <a:tab pos="4572000" algn="l"/>
                <a:tab pos="5486400" algn="l"/>
                <a:tab pos="6400800" algn="l"/>
                <a:tab pos="7315200" algn="l"/>
                <a:tab pos="8229600" algn="l"/>
                <a:tab pos="9144000" algn="l"/>
                <a:tab pos="10058400" algn="l"/>
              </a:tabLst>
              <a:defRPr>
                <a:latin typeface="Arial"/>
                <a:ea typeface="Arial"/>
                <a:cs typeface="Arial"/>
                <a:sym typeface="Arial"/>
              </a:defRPr>
            </a:lvl1pPr>
          </a:lstStyle>
          <a:p>
            <a:pPr lvl="0"/>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spd="med" advClick="1"/>
  <p:txStyles>
    <p:titleStyle>
      <a:lvl1pPr algn="ctr" defTabSz="449262">
        <a:defRPr sz="4400">
          <a:latin typeface="Arial"/>
          <a:ea typeface="Arial"/>
          <a:cs typeface="Arial"/>
          <a:sym typeface="Arial"/>
        </a:defRPr>
      </a:lvl1pPr>
      <a:lvl2pPr algn="ctr" defTabSz="449262">
        <a:defRPr sz="4400">
          <a:latin typeface="Arial"/>
          <a:ea typeface="Arial"/>
          <a:cs typeface="Arial"/>
          <a:sym typeface="Arial"/>
        </a:defRPr>
      </a:lvl2pPr>
      <a:lvl3pPr algn="ctr" defTabSz="449262">
        <a:defRPr sz="4400">
          <a:latin typeface="Arial"/>
          <a:ea typeface="Arial"/>
          <a:cs typeface="Arial"/>
          <a:sym typeface="Arial"/>
        </a:defRPr>
      </a:lvl3pPr>
      <a:lvl4pPr algn="ctr" defTabSz="449262">
        <a:defRPr sz="4400">
          <a:latin typeface="Arial"/>
          <a:ea typeface="Arial"/>
          <a:cs typeface="Arial"/>
          <a:sym typeface="Arial"/>
        </a:defRPr>
      </a:lvl4pPr>
      <a:lvl5pPr algn="ctr" defTabSz="449262">
        <a:defRPr sz="4400">
          <a:latin typeface="Arial"/>
          <a:ea typeface="Arial"/>
          <a:cs typeface="Arial"/>
          <a:sym typeface="Arial"/>
        </a:defRPr>
      </a:lvl5pPr>
      <a:lvl6pPr algn="ctr" defTabSz="449262">
        <a:defRPr sz="4400">
          <a:latin typeface="Arial"/>
          <a:ea typeface="Arial"/>
          <a:cs typeface="Arial"/>
          <a:sym typeface="Arial"/>
        </a:defRPr>
      </a:lvl6pPr>
      <a:lvl7pPr algn="ctr" defTabSz="449262">
        <a:defRPr sz="4400">
          <a:latin typeface="Arial"/>
          <a:ea typeface="Arial"/>
          <a:cs typeface="Arial"/>
          <a:sym typeface="Arial"/>
        </a:defRPr>
      </a:lvl7pPr>
      <a:lvl8pPr algn="ctr" defTabSz="449262">
        <a:defRPr sz="4400">
          <a:latin typeface="Arial"/>
          <a:ea typeface="Arial"/>
          <a:cs typeface="Arial"/>
          <a:sym typeface="Arial"/>
        </a:defRPr>
      </a:lvl8pPr>
      <a:lvl9pPr algn="ctr" defTabSz="449262">
        <a:defRPr sz="4400">
          <a:latin typeface="Arial"/>
          <a:ea typeface="Arial"/>
          <a:cs typeface="Arial"/>
          <a:sym typeface="Arial"/>
        </a:defRPr>
      </a:lvl9pPr>
    </p:titleStyle>
    <p:bodyStyle>
      <a:lvl1pPr marL="342900" indent="-342900" defTabSz="449262">
        <a:spcBef>
          <a:spcPts val="800"/>
        </a:spcBef>
        <a:defRPr sz="3200">
          <a:latin typeface="Arial"/>
          <a:ea typeface="Arial"/>
          <a:cs typeface="Arial"/>
          <a:sym typeface="Arial"/>
        </a:defRPr>
      </a:lvl1pPr>
      <a:lvl2pPr marL="342900" defTabSz="449262">
        <a:spcBef>
          <a:spcPts val="800"/>
        </a:spcBef>
        <a:defRPr sz="3200">
          <a:latin typeface="Arial"/>
          <a:ea typeface="Arial"/>
          <a:cs typeface="Arial"/>
          <a:sym typeface="Arial"/>
        </a:defRPr>
      </a:lvl2pPr>
      <a:lvl3pPr marL="342900" defTabSz="449262">
        <a:spcBef>
          <a:spcPts val="800"/>
        </a:spcBef>
        <a:defRPr sz="3200">
          <a:latin typeface="Arial"/>
          <a:ea typeface="Arial"/>
          <a:cs typeface="Arial"/>
          <a:sym typeface="Arial"/>
        </a:defRPr>
      </a:lvl3pPr>
      <a:lvl4pPr marL="342900" defTabSz="449262">
        <a:spcBef>
          <a:spcPts val="800"/>
        </a:spcBef>
        <a:defRPr sz="3200">
          <a:latin typeface="Arial"/>
          <a:ea typeface="Arial"/>
          <a:cs typeface="Arial"/>
          <a:sym typeface="Arial"/>
        </a:defRPr>
      </a:lvl4pPr>
      <a:lvl5pPr marL="342900" defTabSz="449262">
        <a:spcBef>
          <a:spcPts val="800"/>
        </a:spcBef>
        <a:defRPr sz="3200">
          <a:latin typeface="Arial"/>
          <a:ea typeface="Arial"/>
          <a:cs typeface="Arial"/>
          <a:sym typeface="Arial"/>
        </a:defRPr>
      </a:lvl5pPr>
      <a:lvl6pPr marL="342900" defTabSz="449262">
        <a:spcBef>
          <a:spcPts val="800"/>
        </a:spcBef>
        <a:defRPr sz="3200">
          <a:latin typeface="Arial"/>
          <a:ea typeface="Arial"/>
          <a:cs typeface="Arial"/>
          <a:sym typeface="Arial"/>
        </a:defRPr>
      </a:lvl6pPr>
      <a:lvl7pPr marL="342900" defTabSz="449262">
        <a:spcBef>
          <a:spcPts val="800"/>
        </a:spcBef>
        <a:defRPr sz="3200">
          <a:latin typeface="Arial"/>
          <a:ea typeface="Arial"/>
          <a:cs typeface="Arial"/>
          <a:sym typeface="Arial"/>
        </a:defRPr>
      </a:lvl7pPr>
      <a:lvl8pPr marL="342900" defTabSz="449262">
        <a:spcBef>
          <a:spcPts val="800"/>
        </a:spcBef>
        <a:defRPr sz="3200">
          <a:latin typeface="Arial"/>
          <a:ea typeface="Arial"/>
          <a:cs typeface="Arial"/>
          <a:sym typeface="Arial"/>
        </a:defRPr>
      </a:lvl8pPr>
      <a:lvl9pPr marL="342900" defTabSz="449262">
        <a:spcBef>
          <a:spcPts val="800"/>
        </a:spcBef>
        <a:defRPr sz="3200">
          <a:latin typeface="Arial"/>
          <a:ea typeface="Arial"/>
          <a:cs typeface="Arial"/>
          <a:sym typeface="Arial"/>
        </a:defRPr>
      </a:lvl9pPr>
    </p:bodyStyle>
    <p:otherStyle>
      <a:lvl1pPr defTabSz="449262">
        <a:tabLst>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mn-lt"/>
          <a:ea typeface="+mn-ea"/>
          <a:cs typeface="+mn-cs"/>
          <a:sym typeface="Arial"/>
        </a:defRPr>
      </a:lvl1pPr>
      <a:lvl2pPr defTabSz="449262">
        <a:tabLst>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mn-lt"/>
          <a:ea typeface="+mn-ea"/>
          <a:cs typeface="+mn-cs"/>
          <a:sym typeface="Arial"/>
        </a:defRPr>
      </a:lvl2pPr>
      <a:lvl3pPr defTabSz="449262">
        <a:tabLst>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mn-lt"/>
          <a:ea typeface="+mn-ea"/>
          <a:cs typeface="+mn-cs"/>
          <a:sym typeface="Arial"/>
        </a:defRPr>
      </a:lvl3pPr>
      <a:lvl4pPr defTabSz="449262">
        <a:tabLst>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mn-lt"/>
          <a:ea typeface="+mn-ea"/>
          <a:cs typeface="+mn-cs"/>
          <a:sym typeface="Arial"/>
        </a:defRPr>
      </a:lvl4pPr>
      <a:lvl5pPr defTabSz="449262">
        <a:tabLst>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mn-lt"/>
          <a:ea typeface="+mn-ea"/>
          <a:cs typeface="+mn-cs"/>
          <a:sym typeface="Arial"/>
        </a:defRPr>
      </a:lvl5pPr>
      <a:lvl6pPr defTabSz="449262">
        <a:tabLst>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mn-lt"/>
          <a:ea typeface="+mn-ea"/>
          <a:cs typeface="+mn-cs"/>
          <a:sym typeface="Arial"/>
        </a:defRPr>
      </a:lvl6pPr>
      <a:lvl7pPr defTabSz="449262">
        <a:tabLst>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mn-lt"/>
          <a:ea typeface="+mn-ea"/>
          <a:cs typeface="+mn-cs"/>
          <a:sym typeface="Arial"/>
        </a:defRPr>
      </a:lvl7pPr>
      <a:lvl8pPr defTabSz="449262">
        <a:tabLst>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mn-lt"/>
          <a:ea typeface="+mn-ea"/>
          <a:cs typeface="+mn-cs"/>
          <a:sym typeface="Arial"/>
        </a:defRPr>
      </a:lvl8pPr>
      <a:lvl9pPr defTabSz="449262">
        <a:tabLst>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mn-lt"/>
          <a:ea typeface="+mn-ea"/>
          <a:cs typeface="+mn-cs"/>
          <a:sym typeface="Arial"/>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jpeg"/></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 Id="rId3" Type="http://schemas.openxmlformats.org/officeDocument/2006/relationships/chart" Target="../charts/chart1.xml"/></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jpeg"/><Relationship Id="rId3" Type="http://schemas.openxmlformats.org/officeDocument/2006/relationships/hyperlink" Target="mailto:l.kerr@hw.ac.uk"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52" name="image1.jpeg"/>
          <p:cNvPicPr/>
          <p:nvPr/>
        </p:nvPicPr>
        <p:blipFill>
          <a:blip r:embed="rId2">
            <a:extLst/>
          </a:blip>
          <a:stretch>
            <a:fillRect/>
          </a:stretch>
        </p:blipFill>
        <p:spPr>
          <a:xfrm>
            <a:off x="0" y="0"/>
            <a:ext cx="9145590" cy="6859590"/>
          </a:xfrm>
          <a:prstGeom prst="rect">
            <a:avLst/>
          </a:prstGeom>
          <a:ln w="12700">
            <a:miter lim="400000"/>
          </a:ln>
        </p:spPr>
      </p:pic>
      <p:sp>
        <p:nvSpPr>
          <p:cNvPr id="53" name="Shape 53"/>
          <p:cNvSpPr/>
          <p:nvPr/>
        </p:nvSpPr>
        <p:spPr>
          <a:xfrm>
            <a:off x="611187" y="1557336"/>
            <a:ext cx="7848601" cy="1573517"/>
          </a:xfrm>
          <a:prstGeom prst="rect">
            <a:avLst/>
          </a:prstGeom>
          <a:ln w="12700">
            <a:miter lim="400000"/>
          </a:ln>
          <a:extLst>
            <a:ext uri="{C572A759-6A51-4108-AA02-DFA0A04FC94B}">
              <ma14:wrappingTextBoxFlag xmlns:ma14="http://schemas.microsoft.com/office/mac/drawingml/2011/main" val="1"/>
            </a:ext>
          </a:extLst>
        </p:spPr>
        <p:txBody>
          <a:bodyPr lIns="46798" tIns="46798" rIns="46798" bIns="46798">
            <a:spAutoFit/>
          </a:bodyPr>
          <a:lstStyle/>
          <a:p>
            <a:pPr lvl="0">
              <a:lnSpc>
                <a:spcPct val="80000"/>
              </a:lnSpc>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4400">
                <a:solidFill>
                  <a:srgbClr val="FFFFFF"/>
                </a:solidFill>
                <a:latin typeface="Arial"/>
                <a:ea typeface="Arial"/>
                <a:cs typeface="Arial"/>
                <a:sym typeface="Arial"/>
              </a:rPr>
              <a:t>Open access in REF – Planning Workshop</a:t>
            </a:r>
            <a:endParaRPr sz="4400">
              <a:solidFill>
                <a:srgbClr val="FFFFFF"/>
              </a:solidFill>
              <a:latin typeface="Arial"/>
              <a:ea typeface="Arial"/>
              <a:cs typeface="Arial"/>
              <a:sym typeface="Arial"/>
            </a:endParaRPr>
          </a:p>
          <a:p>
            <a:pPr lvl="0">
              <a:lnSpc>
                <a:spcPct val="80000"/>
              </a:lnSpc>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Heriot-Watt University update</a:t>
            </a:r>
          </a:p>
        </p:txBody>
      </p:sp>
      <p:sp>
        <p:nvSpPr>
          <p:cNvPr id="54" name="Shape 54"/>
          <p:cNvSpPr/>
          <p:nvPr/>
        </p:nvSpPr>
        <p:spPr>
          <a:xfrm>
            <a:off x="609600" y="3657599"/>
            <a:ext cx="8001000" cy="1150428"/>
          </a:xfrm>
          <a:prstGeom prst="rect">
            <a:avLst/>
          </a:prstGeom>
          <a:ln w="12700">
            <a:miter lim="400000"/>
          </a:ln>
          <a:extLst>
            <a:ext uri="{C572A759-6A51-4108-AA02-DFA0A04FC94B}">
              <ma14:wrappingTextBoxFlag xmlns:ma14="http://schemas.microsoft.com/office/mac/drawingml/2011/main" val="1"/>
            </a:ext>
          </a:extLst>
        </p:spPr>
        <p:txBody>
          <a:bodyPr lIns="46798" tIns="46798" rIns="46798" bIns="46798">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b="1" sz="2400">
                <a:solidFill>
                  <a:srgbClr val="FFFFFF"/>
                </a:solidFill>
                <a:latin typeface="Arial"/>
                <a:ea typeface="Arial"/>
                <a:cs typeface="Arial"/>
                <a:sym typeface="Arial"/>
              </a:rPr>
              <a:t>Linda Kerr</a:t>
            </a:r>
            <a:endParaRPr b="1">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b="1" sz="2400">
                <a:solidFill>
                  <a:srgbClr val="FFFFFF"/>
                </a:solidFill>
                <a:latin typeface="Arial"/>
                <a:ea typeface="Arial"/>
                <a:cs typeface="Arial"/>
                <a:sym typeface="Arial"/>
              </a:rPr>
              <a:t>Information Services, Heriot-Watt University</a:t>
            </a:r>
            <a:endParaRPr b="1" sz="2400">
              <a:solidFill>
                <a:srgbClr val="FFFFFF"/>
              </a:solidFill>
              <a:latin typeface="Arial"/>
              <a:ea typeface="Arial"/>
              <a:cs typeface="Arial"/>
              <a:sym typeface="Arial"/>
            </a:endParaRPr>
          </a:p>
        </p:txBody>
      </p:sp>
    </p:spTree>
  </p:cSld>
  <p:clrMapOvr>
    <a:masterClrMapping/>
  </p:clrMapOvr>
  <p:transitio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56" name="image2.jpeg"/>
          <p:cNvPicPr/>
          <p:nvPr/>
        </p:nvPicPr>
        <p:blipFill>
          <a:blip r:embed="rId2">
            <a:extLst/>
          </a:blip>
          <a:stretch>
            <a:fillRect/>
          </a:stretch>
        </p:blipFill>
        <p:spPr>
          <a:xfrm>
            <a:off x="-612576" y="-76308"/>
            <a:ext cx="9756576" cy="6900866"/>
          </a:xfrm>
          <a:prstGeom prst="rect">
            <a:avLst/>
          </a:prstGeom>
          <a:ln w="12700">
            <a:miter lim="400000"/>
          </a:ln>
        </p:spPr>
      </p:pic>
      <p:sp>
        <p:nvSpPr>
          <p:cNvPr id="57" name="Shape 57"/>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Heriot-Watt, Research and Open Access</a:t>
            </a:r>
          </a:p>
        </p:txBody>
      </p:sp>
      <p:sp>
        <p:nvSpPr>
          <p:cNvPr id="58" name="Shape 58"/>
          <p:cNvSpPr/>
          <p:nvPr/>
        </p:nvSpPr>
        <p:spPr>
          <a:xfrm>
            <a:off x="763587" y="1897063"/>
            <a:ext cx="7696202" cy="1588"/>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59" name="Shape 59"/>
          <p:cNvSpPr/>
          <p:nvPr/>
        </p:nvSpPr>
        <p:spPr>
          <a:xfrm>
            <a:off x="601662" y="1989137"/>
            <a:ext cx="7282706" cy="760153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LOCH project - JISC Open Access Pathfinder</a:t>
            </a:r>
            <a:endParaRPr sz="2200">
              <a:solidFill>
                <a:srgbClr val="FFFFFF"/>
              </a:solidFill>
              <a:latin typeface="Arial"/>
              <a:ea typeface="Arial"/>
              <a:cs typeface="Arial"/>
              <a:sym typeface="Arial"/>
            </a:endParaRPr>
          </a:p>
          <a:p>
            <a:pPr lvl="1" marL="650595" indent="-269595" algn="just">
              <a:buClr>
                <a:srgbClr val="FFFFFF"/>
              </a:buClr>
              <a:buSzPct val="100000"/>
              <a:buChar char="•"/>
              <a:defRPr sz="1800"/>
            </a:pPr>
            <a:r>
              <a:rPr sz="2200">
                <a:solidFill>
                  <a:srgbClr val="FFFFFF"/>
                </a:solidFill>
                <a:latin typeface="Arial"/>
                <a:ea typeface="Arial"/>
                <a:cs typeface="Arial"/>
                <a:sym typeface="Arial"/>
              </a:rPr>
              <a:t>Edinburgh University, St Andrews</a:t>
            </a:r>
            <a:endParaRPr sz="2200">
              <a:solidFill>
                <a:srgbClr val="FFFFFF"/>
              </a:solidFill>
              <a:latin typeface="Arial"/>
              <a:ea typeface="Arial"/>
              <a:cs typeface="Arial"/>
              <a:sym typeface="Arial"/>
            </a:endParaRPr>
          </a:p>
          <a:p>
            <a:pPr lvl="1" marL="650595" indent="-269595" algn="just">
              <a:buClr>
                <a:srgbClr val="FFFFFF"/>
              </a:buClr>
              <a:buSzPct val="100000"/>
              <a:buChar char="•"/>
              <a:defRPr sz="1800"/>
            </a:pPr>
            <a:r>
              <a:rPr sz="2200">
                <a:solidFill>
                  <a:srgbClr val="FFFFFF"/>
                </a:solidFill>
                <a:latin typeface="Arial"/>
                <a:ea typeface="Arial"/>
                <a:cs typeface="Arial"/>
                <a:sym typeface="Arial"/>
              </a:rPr>
              <a:t>Interest in collaborating together as shared research environment - joint REF submissions</a:t>
            </a:r>
            <a:endParaRPr sz="2200">
              <a:solidFill>
                <a:srgbClr val="FFFFFF"/>
              </a:solidFill>
              <a:latin typeface="Arial"/>
              <a:ea typeface="Arial"/>
              <a:cs typeface="Arial"/>
              <a:sym typeface="Arial"/>
            </a:endParaRPr>
          </a:p>
          <a:p>
            <a:pPr lvl="1" marL="650595" indent="-269595" defTabSz="457200">
              <a:buClr>
                <a:srgbClr val="FFFFFF"/>
              </a:buClr>
              <a:buSzPct val="100000"/>
              <a:buChar char="•"/>
              <a:defRPr sz="1800"/>
            </a:pPr>
            <a:r>
              <a:rPr sz="2200">
                <a:solidFill>
                  <a:srgbClr val="FFFFFF"/>
                </a:solidFill>
                <a:latin typeface="Arial"/>
                <a:ea typeface="Arial"/>
                <a:cs typeface="Arial"/>
                <a:sym typeface="Arial"/>
              </a:rPr>
              <a:t>   Interest in exploring Centralised /devolved OA      management</a:t>
            </a:r>
            <a:endParaRPr sz="2200">
              <a:solidFill>
                <a:srgbClr val="FFFFFF"/>
              </a:solidFill>
              <a:latin typeface="Arial"/>
              <a:ea typeface="Arial"/>
              <a:cs typeface="Arial"/>
              <a:sym typeface="Arial"/>
            </a:endParaRPr>
          </a:p>
          <a:p>
            <a:pPr lvl="0" algn="just">
              <a:defRPr sz="1800"/>
            </a:pPr>
            <a:endParaRPr sz="2200">
              <a:solidFill>
                <a:srgbClr val="FFFFFF"/>
              </a:solidFill>
              <a:latin typeface="Arial"/>
              <a:ea typeface="Arial"/>
              <a:cs typeface="Arial"/>
              <a:sym typeface="Arial"/>
            </a:endParaRPr>
          </a:p>
          <a:p>
            <a:pPr lvl="0" marL="269595" indent="-269595" defTabSz="457200">
              <a:buClr>
                <a:srgbClr val="FFFFFF"/>
              </a:buClr>
              <a:buSzPct val="100000"/>
              <a:buChar char="•"/>
              <a:defRPr sz="1800"/>
            </a:pPr>
            <a:r>
              <a:rPr sz="2200">
                <a:solidFill>
                  <a:srgbClr val="FFFFFF"/>
                </a:solidFill>
                <a:latin typeface="Arial"/>
                <a:ea typeface="Arial"/>
                <a:cs typeface="Arial"/>
                <a:sym typeface="Arial"/>
              </a:rPr>
              <a:t>  Heriot-Watt University - 33rd position in the UK in the     new Research Excellence Framework (REF) outcomes.</a:t>
            </a:r>
            <a:endParaRPr sz="2200">
              <a:solidFill>
                <a:srgbClr val="FFFFFF"/>
              </a:solidFill>
              <a:latin typeface="Arial"/>
              <a:ea typeface="Arial"/>
              <a:cs typeface="Arial"/>
              <a:sym typeface="Arial"/>
            </a:endParaRPr>
          </a:p>
          <a:p>
            <a:pPr lvl="0" defTabSz="457200">
              <a:defRPr sz="1800"/>
            </a:pPr>
            <a:endParaRPr sz="2200">
              <a:solidFill>
                <a:srgbClr val="FFFFFF"/>
              </a:solidFill>
              <a:latin typeface="Arial"/>
              <a:ea typeface="Arial"/>
              <a:cs typeface="Arial"/>
              <a:sym typeface="Arial"/>
            </a:endParaRPr>
          </a:p>
          <a:p>
            <a:pPr lvl="0" marL="269595" indent="-269595" defTabSz="457200">
              <a:buClr>
                <a:srgbClr val="FFFFFF"/>
              </a:buClr>
              <a:buSzPct val="100000"/>
              <a:buChar char="•"/>
              <a:defRPr sz="1800"/>
            </a:pPr>
            <a:r>
              <a:rPr sz="2200">
                <a:solidFill>
                  <a:srgbClr val="FFFFFF"/>
                </a:solidFill>
                <a:latin typeface="Arial"/>
                <a:ea typeface="Arial"/>
                <a:cs typeface="Arial"/>
                <a:sym typeface="Arial"/>
              </a:rPr>
              <a:t>82% of research ranked as world class</a:t>
            </a:r>
            <a:endParaRPr sz="2200">
              <a:solidFill>
                <a:srgbClr val="FFFFFF"/>
              </a:solidFill>
              <a:latin typeface="Arial"/>
              <a:ea typeface="Arial"/>
              <a:cs typeface="Arial"/>
              <a:sym typeface="Arial"/>
            </a:endParaRPr>
          </a:p>
          <a:p>
            <a:pPr lvl="0" marL="269595" indent="-269595" defTabSz="457200">
              <a:buClr>
                <a:srgbClr val="FFFFFF"/>
              </a:buClr>
              <a:buSzPct val="100000"/>
              <a:buChar char="•"/>
              <a:defRPr sz="1800"/>
            </a:pPr>
            <a:r>
              <a:rPr sz="2200">
                <a:solidFill>
                  <a:srgbClr val="FFFFFF"/>
                </a:solidFill>
                <a:latin typeface="Arial"/>
                <a:ea typeface="Arial"/>
                <a:cs typeface="Arial"/>
                <a:sym typeface="Arial"/>
              </a:rPr>
              <a:t>480 academic and 180 research staff.</a:t>
            </a:r>
            <a:endParaRPr sz="2200">
              <a:solidFill>
                <a:srgbClr val="FFFFFF"/>
              </a:solidFill>
              <a:latin typeface="Arial"/>
              <a:ea typeface="Arial"/>
              <a:cs typeface="Arial"/>
              <a:sym typeface="Arial"/>
            </a:endParaRPr>
          </a:p>
          <a:p>
            <a:pPr lvl="0" marL="269595" indent="-269595" defTabSz="457200">
              <a:buClr>
                <a:srgbClr val="FFFFFF"/>
              </a:buClr>
              <a:buSzPct val="100000"/>
              <a:buChar char="•"/>
              <a:defRPr sz="1800"/>
            </a:pPr>
            <a:r>
              <a:rPr sz="2200">
                <a:solidFill>
                  <a:srgbClr val="FFFFFF"/>
                </a:solidFill>
                <a:latin typeface="Arial"/>
                <a:ea typeface="Arial"/>
                <a:cs typeface="Arial"/>
                <a:sym typeface="Arial"/>
              </a:rPr>
              <a:t>6 academic schools and 2 postgraduate institutes</a:t>
            </a:r>
            <a:endParaRPr sz="2200">
              <a:solidFill>
                <a:srgbClr val="FFFFFF"/>
              </a:solidFill>
              <a:latin typeface="Arial"/>
              <a:ea typeface="Arial"/>
              <a:cs typeface="Arial"/>
              <a:sym typeface="Arial"/>
            </a:endParaRPr>
          </a:p>
          <a:p>
            <a:pPr lvl="0" marL="130341" indent="-130341" defTabSz="457200">
              <a:buClr>
                <a:srgbClr val="FFFFFF"/>
              </a:buClr>
              <a:buSzPct val="100000"/>
              <a:buChar char="•"/>
              <a:defRPr sz="1800"/>
            </a:pPr>
            <a:endParaRPr sz="2200">
              <a:solidFill>
                <a:srgbClr val="FFFFFF"/>
              </a:solidFill>
              <a:latin typeface="Arial"/>
              <a:ea typeface="Arial"/>
              <a:cs typeface="Arial"/>
              <a:sym typeface="Arial"/>
            </a:endParaRPr>
          </a:p>
          <a:p>
            <a:pPr lvl="0" defTabSz="457200">
              <a:defRPr sz="1800"/>
            </a:pPr>
            <a:endParaRPr sz="2200">
              <a:solidFill>
                <a:srgbClr val="FFFFFF"/>
              </a:solidFill>
              <a:latin typeface="Arial"/>
              <a:ea typeface="Arial"/>
              <a:cs typeface="Arial"/>
              <a:sym typeface="Arial"/>
            </a:endParaRPr>
          </a:p>
          <a:p>
            <a:pPr lvl="0" marL="130341" indent="-130341" defTabSz="457200">
              <a:buClr>
                <a:srgbClr val="FFFFFF"/>
              </a:buClr>
              <a:buSzPct val="100000"/>
              <a:buChar char="•"/>
              <a:defRPr sz="1800"/>
            </a:pPr>
            <a:endParaRPr sz="2200">
              <a:solidFill>
                <a:srgbClr val="FFFFFF"/>
              </a:solidFill>
              <a:latin typeface="Arial"/>
              <a:ea typeface="Arial"/>
              <a:cs typeface="Arial"/>
              <a:sym typeface="Arial"/>
            </a:endParaRPr>
          </a:p>
          <a:p>
            <a:pPr lvl="0" defTabSz="457200">
              <a:defRPr sz="1800"/>
            </a:pPr>
            <a:endParaRPr sz="2200">
              <a:solidFill>
                <a:srgbClr val="FFFFFF"/>
              </a:solidFill>
              <a:latin typeface="Arial"/>
              <a:ea typeface="Arial"/>
              <a:cs typeface="Arial"/>
              <a:sym typeface="Arial"/>
            </a:endParaRPr>
          </a:p>
          <a:p>
            <a:pPr lvl="0" marL="130341" indent="-130341" defTabSz="457200">
              <a:buClr>
                <a:srgbClr val="FFFFFF"/>
              </a:buClr>
              <a:buSzPct val="100000"/>
              <a:buChar char="•"/>
              <a:defRPr sz="1800"/>
            </a:pPr>
            <a:endParaRPr sz="2200">
              <a:solidFill>
                <a:srgbClr val="FFFFFF"/>
              </a:solidFill>
              <a:latin typeface="Arial"/>
              <a:ea typeface="Arial"/>
              <a:cs typeface="Arial"/>
              <a:sym typeface="Arial"/>
            </a:endParaRPr>
          </a:p>
          <a:p>
            <a:pPr lvl="0" algn="just">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61" name="image2.jpeg"/>
          <p:cNvPicPr/>
          <p:nvPr/>
        </p:nvPicPr>
        <p:blipFill>
          <a:blip r:embed="rId2">
            <a:extLst/>
          </a:blip>
          <a:stretch>
            <a:fillRect/>
          </a:stretch>
        </p:blipFill>
        <p:spPr>
          <a:xfrm>
            <a:off x="-612576" y="-76308"/>
            <a:ext cx="9756576" cy="6900866"/>
          </a:xfrm>
          <a:prstGeom prst="rect">
            <a:avLst/>
          </a:prstGeom>
          <a:ln w="12700">
            <a:miter lim="400000"/>
          </a:ln>
        </p:spPr>
      </p:pic>
      <p:sp>
        <p:nvSpPr>
          <p:cNvPr id="62" name="Shape 62"/>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Open access at Heriot-Watt</a:t>
            </a:r>
          </a:p>
        </p:txBody>
      </p:sp>
      <p:sp>
        <p:nvSpPr>
          <p:cNvPr id="63" name="Shape 63"/>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64" name="Shape 64"/>
          <p:cNvSpPr/>
          <p:nvPr/>
        </p:nvSpPr>
        <p:spPr>
          <a:xfrm>
            <a:off x="601662" y="1989138"/>
            <a:ext cx="7282706" cy="489642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Repository (Pure). Managed by Planning Directorate with input from Information Services (IS) for Publications and Data</a:t>
            </a: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Purchased for the REF (2012)</a:t>
            </a: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IS-managed theses repository (Dspace - 2009)</a:t>
            </a: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Steep change in organisational culture to add full-text  - create a “repository” in addition to a publications database/CRIS/REF tool</a:t>
            </a: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New staff in general more familiar with concept than long-established staff</a:t>
            </a: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66" name="image2.jpeg"/>
          <p:cNvPicPr/>
          <p:nvPr/>
        </p:nvPicPr>
        <p:blipFill>
          <a:blip r:embed="rId2">
            <a:extLst/>
          </a:blip>
          <a:stretch>
            <a:fillRect/>
          </a:stretch>
        </p:blipFill>
        <p:spPr>
          <a:xfrm>
            <a:off x="0" y="-27480"/>
            <a:ext cx="9144000" cy="6900866"/>
          </a:xfrm>
          <a:prstGeom prst="rect">
            <a:avLst/>
          </a:prstGeom>
          <a:ln w="12700">
            <a:miter lim="400000"/>
          </a:ln>
        </p:spPr>
      </p:pic>
      <p:sp>
        <p:nvSpPr>
          <p:cNvPr id="67" name="Shape 67"/>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Open access at Heriot-Watt</a:t>
            </a:r>
          </a:p>
        </p:txBody>
      </p:sp>
      <p:sp>
        <p:nvSpPr>
          <p:cNvPr id="68" name="Shape 68"/>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69" name="Shape 69"/>
          <p:cNvSpPr/>
          <p:nvPr/>
        </p:nvSpPr>
        <p:spPr>
          <a:xfrm>
            <a:off x="601662" y="1989138"/>
            <a:ext cx="7282706" cy="436302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Heriot-Watt Research Publications Policy – July 2014 :</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ECD214"/>
                </a:solidFill>
                <a:latin typeface="Arial"/>
                <a:ea typeface="Arial"/>
                <a:cs typeface="Arial"/>
                <a:sym typeface="Arial"/>
              </a:rPr>
              <a:t>“In order to comply with the UK HE funding bodies “Policy for open access in the post-2014 Research Excellence Framework”, authors must record details of all journal articles and conference proceedings in Pure, and upload the Accepted Version of the paper to Pure, no more than three months after acceptance.”</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ECD214"/>
              </a:solidFill>
              <a:latin typeface="Arial"/>
              <a:ea typeface="Arial"/>
              <a:cs typeface="Arial"/>
              <a:sym typeface="Arial"/>
            </a:endParaRPr>
          </a:p>
          <a:p>
            <a:pPr lvl="0" marL="203200" indent="-203200" algn="just">
              <a:buClr>
                <a:srgbClr val="FFFFFF"/>
              </a:buClr>
              <a:buSzPct val="100000"/>
              <a:buFont typeface="Arial"/>
              <a:buChar char="•"/>
              <a:defRPr sz="1800"/>
            </a:pPr>
            <a:r>
              <a:rPr sz="1600">
                <a:solidFill>
                  <a:srgbClr val="ECD214"/>
                </a:solidFill>
                <a:latin typeface="Arial"/>
                <a:ea typeface="Arial"/>
                <a:cs typeface="Arial"/>
                <a:sym typeface="Arial"/>
              </a:rPr>
              <a:t>http://www.hw.ac.uk/documents/research-publications-policy.pdf</a:t>
            </a:r>
            <a:r>
              <a:rPr sz="2200">
                <a:solidFill>
                  <a:srgbClr val="FFFFFF"/>
                </a:solidFill>
                <a:latin typeface="Arial"/>
                <a:ea typeface="Arial"/>
                <a:cs typeface="Arial"/>
                <a:sym typeface="Arial"/>
              </a:rPr>
              <a:t> </a:t>
            </a: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71" name="image2.jpeg"/>
          <p:cNvPicPr/>
          <p:nvPr/>
        </p:nvPicPr>
        <p:blipFill>
          <a:blip r:embed="rId2">
            <a:extLst/>
          </a:blip>
          <a:stretch>
            <a:fillRect/>
          </a:stretch>
        </p:blipFill>
        <p:spPr>
          <a:xfrm>
            <a:off x="0" y="0"/>
            <a:ext cx="9144000" cy="6867667"/>
          </a:xfrm>
          <a:prstGeom prst="rect">
            <a:avLst/>
          </a:prstGeom>
          <a:ln w="12700">
            <a:miter lim="400000"/>
          </a:ln>
        </p:spPr>
      </p:pic>
      <p:sp>
        <p:nvSpPr>
          <p:cNvPr id="72" name="Shape 72"/>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Open access at Heriot-Watt</a:t>
            </a:r>
          </a:p>
        </p:txBody>
      </p:sp>
      <p:sp>
        <p:nvSpPr>
          <p:cNvPr id="73" name="Shape 73"/>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74" name="Shape 74"/>
          <p:cNvSpPr/>
          <p:nvPr/>
        </p:nvSpPr>
        <p:spPr>
          <a:xfrm>
            <a:off x="601662" y="1989138"/>
            <a:ext cx="7282706" cy="429952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Onus is on academic staff to make sure their publications are added to Pure</a:t>
            </a: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However, Pure is regularly updated with published papers from Scopus and Web of Science (central admin Library task)</a:t>
            </a: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School research admin staff and Library will help authors to upload papers or will upload paper on their behalf</a:t>
            </a: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Varies from School to School</a:t>
            </a: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Recent analysis showed that School with research admin staff have higher “compliance” of full-text.</a:t>
            </a:r>
            <a:endParaRPr sz="20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76" name="image2.jpeg"/>
          <p:cNvPicPr/>
          <p:nvPr/>
        </p:nvPicPr>
        <p:blipFill>
          <a:blip r:embed="rId2">
            <a:extLst/>
          </a:blip>
          <a:stretch>
            <a:fillRect/>
          </a:stretch>
        </p:blipFill>
        <p:spPr>
          <a:xfrm>
            <a:off x="0" y="0"/>
            <a:ext cx="9144000" cy="6867667"/>
          </a:xfrm>
          <a:prstGeom prst="rect">
            <a:avLst/>
          </a:prstGeom>
          <a:ln w="12700">
            <a:miter lim="400000"/>
          </a:ln>
        </p:spPr>
      </p:pic>
      <p:sp>
        <p:nvSpPr>
          <p:cNvPr id="77" name="Shape 77"/>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Open access at Heriot-Watt</a:t>
            </a:r>
          </a:p>
        </p:txBody>
      </p:sp>
      <p:sp>
        <p:nvSpPr>
          <p:cNvPr id="78" name="Shape 78"/>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79" name="Shape 79"/>
          <p:cNvSpPr/>
          <p:nvPr/>
        </p:nvSpPr>
        <p:spPr>
          <a:xfrm>
            <a:off x="601662" y="1989136"/>
            <a:ext cx="7282706" cy="403283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Pure has 33,899 research outputs (from 1899 onwards) / 1,773 full-text</a:t>
            </a: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algn="just">
              <a:defRPr sz="1800"/>
            </a:pPr>
            <a:r>
              <a:rPr sz="2200">
                <a:solidFill>
                  <a:srgbClr val="FFFFFF"/>
                </a:solidFill>
                <a:latin typeface="Arial"/>
                <a:ea typeface="Arial"/>
                <a:cs typeface="Arial"/>
                <a:sym typeface="Arial"/>
              </a:rPr>
              <a:t>	</a:t>
            </a:r>
            <a:r>
              <a:rPr sz="2200">
                <a:solidFill>
                  <a:srgbClr val="ECD214"/>
                </a:solidFill>
                <a:latin typeface="Arial"/>
                <a:ea typeface="Arial"/>
                <a:cs typeface="Arial"/>
                <a:sym typeface="Arial"/>
              </a:rPr>
              <a:t>REF eligible publications :</a:t>
            </a:r>
            <a:endParaRPr sz="2200">
              <a:solidFill>
                <a:srgbClr val="ECD214"/>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2008 -  2017 	9,549 outputs / 1,301 full-text</a:t>
            </a:r>
            <a:endParaRPr>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2014 -  2017 	2,098 outputs / 535 full-text</a:t>
            </a:r>
            <a:endParaRPr>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2015  - 2017		735 outputs /  266 full-text</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Strong tradition of open access publishing using subject repositories by staff in physics, maths, computer science eg arXiv</a:t>
            </a:r>
            <a:endParaRPr sz="20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81" name="image2.jpeg"/>
          <p:cNvPicPr/>
          <p:nvPr/>
        </p:nvPicPr>
        <p:blipFill>
          <a:blip r:embed="rId2">
            <a:extLst/>
          </a:blip>
          <a:stretch>
            <a:fillRect/>
          </a:stretch>
        </p:blipFill>
        <p:spPr>
          <a:xfrm>
            <a:off x="-1090" y="0"/>
            <a:ext cx="9144001" cy="6858000"/>
          </a:xfrm>
          <a:prstGeom prst="rect">
            <a:avLst/>
          </a:prstGeom>
          <a:ln w="12700">
            <a:miter lim="400000"/>
          </a:ln>
        </p:spPr>
      </p:pic>
      <p:sp>
        <p:nvSpPr>
          <p:cNvPr id="82" name="Shape 82"/>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Open access at Heriot-Watt</a:t>
            </a:r>
          </a:p>
        </p:txBody>
      </p:sp>
      <p:sp>
        <p:nvSpPr>
          <p:cNvPr id="83" name="Shape 83"/>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graphicFrame>
        <p:nvGraphicFramePr>
          <p:cNvPr id="84" name="Chart 84"/>
          <p:cNvGraphicFramePr/>
          <p:nvPr/>
        </p:nvGraphicFramePr>
        <p:xfrm>
          <a:off x="952624" y="2137659"/>
          <a:ext cx="6406173" cy="3274652"/>
        </p:xfrm>
        <a:graphic xmlns:a="http://schemas.openxmlformats.org/drawingml/2006/main">
          <a:graphicData uri="http://schemas.openxmlformats.org/drawingml/2006/chart">
            <c:chart xmlns:c="http://schemas.openxmlformats.org/drawingml/2006/chart" r:id="rId3"/>
          </a:graphicData>
        </a:graphic>
      </p:graphicFrame>
    </p:spTree>
  </p:cSld>
  <p:clrMapOvr>
    <a:masterClrMapping/>
  </p:clrMapOvr>
  <p:transition spd="med" advClick="1"/>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86" name="image2.jpeg"/>
          <p:cNvPicPr/>
          <p:nvPr/>
        </p:nvPicPr>
        <p:blipFill>
          <a:blip r:embed="rId2">
            <a:extLst/>
          </a:blip>
          <a:stretch>
            <a:fillRect/>
          </a:stretch>
        </p:blipFill>
        <p:spPr>
          <a:xfrm>
            <a:off x="0" y="0"/>
            <a:ext cx="9144000" cy="6900865"/>
          </a:xfrm>
          <a:prstGeom prst="rect">
            <a:avLst/>
          </a:prstGeom>
          <a:ln w="12700">
            <a:miter lim="400000"/>
          </a:ln>
        </p:spPr>
      </p:pic>
      <p:sp>
        <p:nvSpPr>
          <p:cNvPr id="87" name="Shape 87"/>
          <p:cNvSpPr/>
          <p:nvPr/>
        </p:nvSpPr>
        <p:spPr>
          <a:xfrm>
            <a:off x="694699" y="821298"/>
            <a:ext cx="8001001"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Open access support structure</a:t>
            </a:r>
          </a:p>
        </p:txBody>
      </p:sp>
      <p:sp>
        <p:nvSpPr>
          <p:cNvPr id="88" name="Shape 88"/>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89" name="Shape 89"/>
          <p:cNvSpPr/>
          <p:nvPr/>
        </p:nvSpPr>
        <p:spPr>
          <a:xfrm>
            <a:off x="601662" y="1989138"/>
            <a:ext cx="6706642" cy="588702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RCUK open access fund administration is devolved to Schools; prepayment schemes with publishers managed by Library.  (£157k 2015-6)</a:t>
            </a: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Compliance recorded via a shared spreadsheet – reported to RCUK by Planning Directorate</a:t>
            </a:r>
            <a:endParaRPr>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Support and advice on OA from Library – copyright etc</a:t>
            </a:r>
            <a:endParaRPr sz="2200">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Not all Schools have research admin staff to manage OA fund</a:t>
            </a:r>
            <a:endParaRPr sz="2200">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Other open access payments managed by individual researcher</a:t>
            </a: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algn="just">
              <a:defRPr sz="1800"/>
            </a:pPr>
            <a:endParaRPr>
              <a:solidFill>
                <a:srgbClr val="FFFFFF"/>
              </a:solidFill>
              <a:latin typeface="Arial"/>
              <a:ea typeface="Arial"/>
              <a:cs typeface="Arial"/>
              <a:sym typeface="Arial"/>
            </a:endParaRPr>
          </a:p>
          <a:p>
            <a:pPr lvl="0" algn="just">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91" name="image2.jpeg"/>
          <p:cNvPicPr/>
          <p:nvPr/>
        </p:nvPicPr>
        <p:blipFill>
          <a:blip r:embed="rId2">
            <a:extLst/>
          </a:blip>
          <a:stretch>
            <a:fillRect/>
          </a:stretch>
        </p:blipFill>
        <p:spPr>
          <a:xfrm>
            <a:off x="0" y="0"/>
            <a:ext cx="9144000" cy="6867667"/>
          </a:xfrm>
          <a:prstGeom prst="rect">
            <a:avLst/>
          </a:prstGeom>
          <a:ln w="12700">
            <a:miter lim="400000"/>
          </a:ln>
        </p:spPr>
      </p:pic>
      <p:sp>
        <p:nvSpPr>
          <p:cNvPr id="92" name="Shape 92"/>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OA Engagement across University</a:t>
            </a:r>
          </a:p>
        </p:txBody>
      </p:sp>
      <p:sp>
        <p:nvSpPr>
          <p:cNvPr id="93" name="Shape 93"/>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94" name="Shape 94"/>
          <p:cNvSpPr/>
          <p:nvPr/>
        </p:nvSpPr>
        <p:spPr>
          <a:xfrm>
            <a:off x="601662" y="1989136"/>
            <a:ext cx="7282706" cy="446463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Initial meetings between research administrator and Library / Planning staff – Pure new template, advocacy - Dec 14</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Support materials developed in School of Engineering and Physical Sciences – flow-chart of OA REF process printed and given to every researcher in the School</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EPS Template circulated to other Schools</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More detailed Pure deposit guide developed by IS</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Support materials from Pathfinder projects used in discussions - Responsibility matrix (Edinburgh); OA Advocacy (UCL)</a:t>
            </a: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96" name="image2.jpeg"/>
          <p:cNvPicPr/>
          <p:nvPr/>
        </p:nvPicPr>
        <p:blipFill>
          <a:blip r:embed="rId2">
            <a:extLst/>
          </a:blip>
          <a:stretch>
            <a:fillRect/>
          </a:stretch>
        </p:blipFill>
        <p:spPr>
          <a:xfrm>
            <a:off x="0" y="0"/>
            <a:ext cx="9144000" cy="6867667"/>
          </a:xfrm>
          <a:prstGeom prst="rect">
            <a:avLst/>
          </a:prstGeom>
          <a:ln w="12700">
            <a:miter lim="400000"/>
          </a:ln>
        </p:spPr>
      </p:pic>
      <p:sp>
        <p:nvSpPr>
          <p:cNvPr id="97" name="Shape 97"/>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Engagement with researchers</a:t>
            </a:r>
          </a:p>
        </p:txBody>
      </p:sp>
      <p:sp>
        <p:nvSpPr>
          <p:cNvPr id="98" name="Shape 98"/>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99" name="Shape 99"/>
          <p:cNvSpPr/>
          <p:nvPr/>
        </p:nvSpPr>
        <p:spPr>
          <a:xfrm>
            <a:off x="601662" y="1989136"/>
            <a:ext cx="7282706" cy="4287661"/>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Oct - Dec 14 : Briefing sessions in Schools by research administrative staff – part of research briefings</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June 15 : as part of validation process in Pure authors contacted with a pre-prepared emails asking them to upload copy of manuscript to Pure.  Response rate about 50%.</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Responses fed into support materials to address:</a:t>
            </a:r>
            <a:endParaRPr>
              <a:solidFill>
                <a:srgbClr val="FFFFFF"/>
              </a:solidFill>
              <a:latin typeface="Arial"/>
              <a:ea typeface="Arial"/>
              <a:cs typeface="Arial"/>
              <a:sym typeface="Arial"/>
            </a:endParaRPr>
          </a:p>
          <a:p>
            <a:pPr lvl="1" marL="1000125" indent="-257175" algn="just">
              <a:buClr>
                <a:srgbClr val="FFFFFF"/>
              </a:buClr>
              <a:buSzPct val="100000"/>
              <a:buFont typeface="Arial"/>
              <a:buChar char="•"/>
              <a:defRPr sz="1800"/>
            </a:pPr>
            <a:r>
              <a:rPr>
                <a:solidFill>
                  <a:srgbClr val="FFFFFF"/>
                </a:solidFill>
                <a:latin typeface="Arial"/>
                <a:ea typeface="Arial"/>
                <a:cs typeface="Arial"/>
                <a:sym typeface="Arial"/>
              </a:rPr>
              <a:t>Which version? (guide for research admin staff and authors)</a:t>
            </a:r>
            <a:endParaRPr>
              <a:solidFill>
                <a:srgbClr val="FFFFFF"/>
              </a:solidFill>
              <a:latin typeface="Arial"/>
              <a:ea typeface="Arial"/>
              <a:cs typeface="Arial"/>
              <a:sym typeface="Arial"/>
            </a:endParaRPr>
          </a:p>
          <a:p>
            <a:pPr lvl="1" marL="1000125" indent="-257175" algn="just">
              <a:buClr>
                <a:srgbClr val="FFFFFF"/>
              </a:buClr>
              <a:buSzPct val="100000"/>
              <a:buFont typeface="Arial"/>
              <a:buChar char="•"/>
              <a:defRPr sz="1800"/>
            </a:pPr>
            <a:r>
              <a:rPr>
                <a:solidFill>
                  <a:srgbClr val="FFFFFF"/>
                </a:solidFill>
                <a:latin typeface="Arial"/>
                <a:ea typeface="Arial"/>
                <a:cs typeface="Arial"/>
                <a:sym typeface="Arial"/>
              </a:rPr>
              <a:t>Publishers’ policies summaries</a:t>
            </a:r>
            <a:endParaRPr>
              <a:solidFill>
                <a:srgbClr val="FFFFFF"/>
              </a:solidFill>
              <a:latin typeface="Arial"/>
              <a:ea typeface="Arial"/>
              <a:cs typeface="Arial"/>
              <a:sym typeface="Arial"/>
            </a:endParaRPr>
          </a:p>
          <a:p>
            <a:pPr lvl="1" marL="1000125" indent="-257175" algn="just">
              <a:buClr>
                <a:srgbClr val="FFFFFF"/>
              </a:buClr>
              <a:buSzPct val="100000"/>
              <a:buFont typeface="Arial"/>
              <a:buChar char="•"/>
              <a:defRPr sz="1800"/>
            </a:pPr>
            <a:r>
              <a:rPr>
                <a:solidFill>
                  <a:srgbClr val="FFFFFF"/>
                </a:solidFill>
                <a:latin typeface="Arial"/>
                <a:ea typeface="Arial"/>
                <a:cs typeface="Arial"/>
                <a:sym typeface="Arial"/>
              </a:rPr>
              <a:t>Strategies for identifying accepted papers in arXiv &amp; on publishers’ websites</a:t>
            </a:r>
            <a:endParaRPr>
              <a:solidFill>
                <a:srgbClr val="FFFFFF"/>
              </a:solidFill>
              <a:latin typeface="Arial"/>
              <a:ea typeface="Arial"/>
              <a:cs typeface="Arial"/>
              <a:sym typeface="Arial"/>
            </a:endParaRPr>
          </a:p>
          <a:p>
            <a:pPr lvl="1" marL="1000125" indent="-257175" algn="just">
              <a:buClr>
                <a:srgbClr val="FFFFFF"/>
              </a:buClr>
              <a:buSzPct val="100000"/>
              <a:buFont typeface="Arial"/>
              <a:buChar char="•"/>
              <a:defRPr sz="1800"/>
            </a:pPr>
            <a:r>
              <a:rPr>
                <a:solidFill>
                  <a:srgbClr val="FFFFFF"/>
                </a:solidFill>
                <a:latin typeface="Arial"/>
                <a:ea typeface="Arial"/>
                <a:cs typeface="Arial"/>
                <a:sym typeface="Arial"/>
              </a:rPr>
              <a:t>Update procedures – eg now upload supporting documents from authors or publishers</a:t>
            </a:r>
            <a:endParaRPr>
              <a:solidFill>
                <a:srgbClr val="FFFFFF"/>
              </a:solidFill>
              <a:latin typeface="Arial"/>
              <a:ea typeface="Arial"/>
              <a:cs typeface="Arial"/>
              <a:sym typeface="Arial"/>
            </a:endParaRPr>
          </a:p>
        </p:txBody>
      </p:sp>
    </p:spTree>
  </p:cSld>
  <p:clrMapOvr>
    <a:masterClrMapping/>
  </p:clrMapOvr>
  <p:transition spd="med" advClick="1"/>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01" name="image2.jpeg"/>
          <p:cNvPicPr/>
          <p:nvPr/>
        </p:nvPicPr>
        <p:blipFill>
          <a:blip r:embed="rId2">
            <a:extLst/>
          </a:blip>
          <a:stretch>
            <a:fillRect/>
          </a:stretch>
        </p:blipFill>
        <p:spPr>
          <a:xfrm>
            <a:off x="0" y="0"/>
            <a:ext cx="9144000" cy="6867667"/>
          </a:xfrm>
          <a:prstGeom prst="rect">
            <a:avLst/>
          </a:prstGeom>
          <a:ln w="12700">
            <a:miter lim="400000"/>
          </a:ln>
        </p:spPr>
      </p:pic>
      <p:sp>
        <p:nvSpPr>
          <p:cNvPr id="102" name="Shape 102"/>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Engagement with researchers via Pure</a:t>
            </a:r>
          </a:p>
        </p:txBody>
      </p:sp>
      <p:sp>
        <p:nvSpPr>
          <p:cNvPr id="103" name="Shape 103"/>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104" name="Shape 104"/>
          <p:cNvSpPr/>
          <p:nvPr/>
        </p:nvSpPr>
        <p:spPr>
          <a:xfrm>
            <a:off x="741362" y="2014033"/>
            <a:ext cx="7282706" cy="563302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Advantages:</a:t>
            </a:r>
            <a:endParaRPr>
              <a:solidFill>
                <a:srgbClr val="FFFFFF"/>
              </a:solidFill>
              <a:latin typeface="Arial"/>
              <a:ea typeface="Arial"/>
              <a:cs typeface="Arial"/>
              <a:sym typeface="Arial"/>
            </a:endParaRPr>
          </a:p>
          <a:p>
            <a:pPr lvl="1" marL="1060450" indent="-317500" algn="just">
              <a:buClr>
                <a:srgbClr val="FFFFFF"/>
              </a:buClr>
              <a:buSzPct val="100000"/>
              <a:buFont typeface="Arial"/>
              <a:buChar char="•"/>
              <a:defRPr sz="1800"/>
            </a:pPr>
            <a:r>
              <a:rPr sz="2000">
                <a:solidFill>
                  <a:srgbClr val="FFFFFF"/>
                </a:solidFill>
                <a:latin typeface="Arial"/>
                <a:ea typeface="Arial"/>
                <a:cs typeface="Arial"/>
                <a:sym typeface="Arial"/>
              </a:rPr>
              <a:t>Reaches all who publish as records are systematically loaded weekly from Scopus</a:t>
            </a:r>
            <a:endParaRPr>
              <a:solidFill>
                <a:srgbClr val="FFFFFF"/>
              </a:solidFill>
              <a:latin typeface="Arial"/>
              <a:ea typeface="Arial"/>
              <a:cs typeface="Arial"/>
              <a:sym typeface="Arial"/>
            </a:endParaRPr>
          </a:p>
          <a:p>
            <a:pPr lvl="1" marL="1060450" indent="-317500" algn="just">
              <a:buClr>
                <a:srgbClr val="FFFFFF"/>
              </a:buClr>
              <a:buSzPct val="100000"/>
              <a:buFont typeface="Arial"/>
              <a:buChar char="•"/>
              <a:defRPr sz="1800"/>
            </a:pPr>
            <a:r>
              <a:rPr sz="2000">
                <a:solidFill>
                  <a:srgbClr val="FFFFFF"/>
                </a:solidFill>
                <a:latin typeface="Arial"/>
                <a:ea typeface="Arial"/>
                <a:cs typeface="Arial"/>
                <a:sym typeface="Arial"/>
              </a:rPr>
              <a:t>Enables us to see real-world issues</a:t>
            </a:r>
            <a:endParaRPr>
              <a:solidFill>
                <a:srgbClr val="FFFFFF"/>
              </a:solidFill>
              <a:latin typeface="Arial"/>
              <a:ea typeface="Arial"/>
              <a:cs typeface="Arial"/>
              <a:sym typeface="Arial"/>
            </a:endParaRPr>
          </a:p>
          <a:p>
            <a:pPr lvl="1" marL="1060450" indent="-317500" algn="just">
              <a:buClr>
                <a:srgbClr val="FFFFFF"/>
              </a:buClr>
              <a:buSzPct val="100000"/>
              <a:buFont typeface="Arial"/>
              <a:buChar char="•"/>
              <a:defRPr sz="1800"/>
            </a:pPr>
            <a:r>
              <a:rPr sz="2000">
                <a:solidFill>
                  <a:srgbClr val="FFFFFF"/>
                </a:solidFill>
                <a:latin typeface="Arial"/>
                <a:ea typeface="Arial"/>
                <a:cs typeface="Arial"/>
                <a:sym typeface="Arial"/>
              </a:rPr>
              <a:t>More papers have been uploaded.</a:t>
            </a:r>
            <a:endParaRPr sz="2000">
              <a:solidFill>
                <a:srgbClr val="FFFFFF"/>
              </a:solidFill>
              <a:latin typeface="Arial"/>
              <a:ea typeface="Arial"/>
              <a:cs typeface="Arial"/>
              <a:sym typeface="Arial"/>
            </a:endParaRPr>
          </a:p>
          <a:p>
            <a:pPr lvl="0" algn="just">
              <a:defRPr sz="1800"/>
            </a:pPr>
            <a:endParaRPr sz="2000">
              <a:solidFill>
                <a:srgbClr val="FFFFFF"/>
              </a:solidFill>
              <a:latin typeface="Arial"/>
              <a:ea typeface="Arial"/>
              <a:cs typeface="Arial"/>
              <a:sym typeface="Arial"/>
            </a:endParaRPr>
          </a:p>
          <a:p>
            <a:pPr lvl="1" indent="742950" algn="just">
              <a:defRPr sz="1800"/>
            </a:pPr>
            <a:r>
              <a:rPr sz="2000">
                <a:solidFill>
                  <a:srgbClr val="ECD214"/>
                </a:solidFill>
                <a:latin typeface="Arial"/>
                <a:ea typeface="Arial"/>
                <a:cs typeface="Arial"/>
                <a:sym typeface="Arial"/>
              </a:rPr>
              <a:t>	</a:t>
            </a:r>
            <a:endParaRPr sz="2000">
              <a:solidFill>
                <a:srgbClr val="ECD214"/>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Disadvantages:</a:t>
            </a:r>
            <a:endParaRPr>
              <a:solidFill>
                <a:srgbClr val="FFFFFF"/>
              </a:solidFill>
              <a:latin typeface="Arial"/>
              <a:ea typeface="Arial"/>
              <a:cs typeface="Arial"/>
              <a:sym typeface="Arial"/>
            </a:endParaRPr>
          </a:p>
          <a:p>
            <a:pPr lvl="1" marL="1060450" indent="-317500" algn="just">
              <a:buClr>
                <a:srgbClr val="FFFFFF"/>
              </a:buClr>
              <a:buSzPct val="100000"/>
              <a:buFont typeface="Arial"/>
              <a:buChar char="•"/>
              <a:defRPr sz="1800"/>
            </a:pPr>
            <a:r>
              <a:rPr sz="2000">
                <a:solidFill>
                  <a:srgbClr val="FFFFFF"/>
                </a:solidFill>
                <a:latin typeface="Arial"/>
                <a:ea typeface="Arial"/>
                <a:cs typeface="Arial"/>
                <a:sym typeface="Arial"/>
              </a:rPr>
              <a:t>Leads to the expectation that central or School admin will upload the papers for staff</a:t>
            </a:r>
            <a:endParaRPr sz="2000">
              <a:solidFill>
                <a:srgbClr val="FFFFFF"/>
              </a:solidFill>
              <a:latin typeface="Arial"/>
              <a:ea typeface="Arial"/>
              <a:cs typeface="Arial"/>
              <a:sym typeface="Arial"/>
            </a:endParaRPr>
          </a:p>
          <a:p>
            <a:pPr lvl="1" marL="1060450" indent="-317500" algn="just">
              <a:buClr>
                <a:srgbClr val="FFFFFF"/>
              </a:buClr>
              <a:buSzPct val="100000"/>
              <a:buFont typeface="Arial"/>
              <a:buChar char="•"/>
              <a:defRPr sz="1800"/>
            </a:pPr>
            <a:r>
              <a:rPr sz="2000">
                <a:solidFill>
                  <a:srgbClr val="FFFFFF"/>
                </a:solidFill>
                <a:latin typeface="Arial"/>
                <a:ea typeface="Arial"/>
                <a:cs typeface="Arial"/>
                <a:sym typeface="Arial"/>
              </a:rPr>
              <a:t>Papers already been published (issue beyond 2016)</a:t>
            </a:r>
            <a:endParaRPr>
              <a:solidFill>
                <a:srgbClr val="FFFFFF"/>
              </a:solidFill>
              <a:latin typeface="Arial"/>
              <a:ea typeface="Arial"/>
              <a:cs typeface="Arial"/>
              <a:sym typeface="Arial"/>
            </a:endParaRPr>
          </a:p>
          <a:p>
            <a:pPr lvl="1" marL="1060450" indent="-317500" algn="just">
              <a:buClr>
                <a:srgbClr val="FFFFFF"/>
              </a:buClr>
              <a:buSzPct val="100000"/>
              <a:buFont typeface="Arial"/>
              <a:buChar char="•"/>
              <a:defRPr sz="1800"/>
            </a:pPr>
            <a:r>
              <a:rPr sz="2000">
                <a:solidFill>
                  <a:srgbClr val="FFFFFF"/>
                </a:solidFill>
                <a:latin typeface="Arial"/>
                <a:ea typeface="Arial"/>
                <a:cs typeface="Arial"/>
                <a:sym typeface="Arial"/>
              </a:rPr>
              <a:t>Staff who are not REF eligible or don’t expect to be or don’t expect a paper to be selected are contacted</a:t>
            </a:r>
            <a:endParaRPr sz="2000">
              <a:solidFill>
                <a:srgbClr val="FFFFFF"/>
              </a:solidFill>
              <a:latin typeface="Arial"/>
              <a:ea typeface="Arial"/>
              <a:cs typeface="Arial"/>
              <a:sym typeface="Arial"/>
            </a:endParaRPr>
          </a:p>
          <a:p>
            <a:pPr lvl="0" algn="just">
              <a:defRPr sz="1800"/>
            </a:pPr>
            <a:endParaRPr sz="2000">
              <a:solidFill>
                <a:srgbClr val="FFFFFF"/>
              </a:solidFill>
              <a:latin typeface="Arial"/>
              <a:ea typeface="Arial"/>
              <a:cs typeface="Arial"/>
              <a:sym typeface="Arial"/>
            </a:endParaRPr>
          </a:p>
          <a:p>
            <a:pPr lvl="0" algn="just">
              <a:defRPr sz="1800"/>
            </a:pPr>
            <a:r>
              <a:rPr sz="2000">
                <a:solidFill>
                  <a:srgbClr val="FFFFFF"/>
                </a:solidFill>
                <a:latin typeface="Arial"/>
                <a:ea typeface="Arial"/>
                <a:cs typeface="Arial"/>
                <a:sym typeface="Arial"/>
              </a:rPr>
              <a:t>Open access increasingly expected by funders - </a:t>
            </a:r>
            <a:endParaRPr sz="2000">
              <a:solidFill>
                <a:srgbClr val="FFFFFF"/>
              </a:solidFill>
              <a:latin typeface="Arial"/>
              <a:ea typeface="Arial"/>
              <a:cs typeface="Arial"/>
              <a:sym typeface="Arial"/>
            </a:endParaRPr>
          </a:p>
          <a:p>
            <a:pPr lvl="0" algn="just">
              <a:defRPr sz="1800"/>
            </a:pPr>
            <a:r>
              <a:rPr sz="2000">
                <a:solidFill>
                  <a:srgbClr val="FFFFFF"/>
                </a:solidFill>
                <a:latin typeface="Arial"/>
                <a:ea typeface="Arial"/>
                <a:cs typeface="Arial"/>
                <a:sym typeface="Arial"/>
              </a:rPr>
              <a:t>“least convincingly”  it is University Policy</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ECD214"/>
              </a:solidFill>
              <a:latin typeface="Arial"/>
              <a:ea typeface="Arial"/>
              <a:cs typeface="Arial"/>
              <a:sym typeface="Arial"/>
            </a:endParaRPr>
          </a:p>
          <a:p>
            <a:pPr lvl="1" marL="108585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
        <p:nvSpPr>
          <p:cNvPr id="105" name="Shape 105"/>
          <p:cNvSpPr/>
          <p:nvPr/>
        </p:nvSpPr>
        <p:spPr>
          <a:xfrm>
            <a:off x="6054978" y="2967283"/>
            <a:ext cx="2049035" cy="1056830"/>
          </a:xfrm>
          <a:prstGeom prst="wedgeEllipseCallout">
            <a:avLst>
              <a:gd name="adj1" fmla="val -51144"/>
              <a:gd name="adj2" fmla="val 60907"/>
            </a:avLst>
          </a:prstGeom>
          <a:solidFill>
            <a:srgbClr val="FFFFFF"/>
          </a:solidFill>
          <a:ln w="38100">
            <a:solidFill>
              <a:srgbClr val="FFFFFF"/>
            </a:solidFill>
          </a:ln>
          <a:effectLst>
            <a:outerShdw sx="100000" sy="100000" kx="0" ky="0" algn="b" rotWithShape="0" blurRad="38100" dist="20000" dir="5400000">
              <a:srgbClr val="000000">
                <a:alpha val="38000"/>
              </a:srgbClr>
            </a:outerShdw>
          </a:effectLst>
        </p:spPr>
        <p:txBody>
          <a:bodyPr lIns="0" tIns="0" rIns="0" bIns="0"/>
          <a:lstStyle/>
          <a:p>
            <a:pPr lvl="0">
              <a:defRPr>
                <a:solidFill>
                  <a:srgbClr val="FFFFFF"/>
                </a:solidFill>
                <a:latin typeface="Arial"/>
                <a:ea typeface="Arial"/>
                <a:cs typeface="Arial"/>
                <a:sym typeface="Arial"/>
              </a:defRPr>
            </a:pPr>
          </a:p>
        </p:txBody>
      </p:sp>
      <p:sp>
        <p:nvSpPr>
          <p:cNvPr id="106" name="Shape 106"/>
          <p:cNvSpPr/>
          <p:nvPr/>
        </p:nvSpPr>
        <p:spPr>
          <a:xfrm>
            <a:off x="5490060" y="3081388"/>
            <a:ext cx="2627326" cy="69522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1" indent="742950" algn="just">
              <a:defRPr sz="1800"/>
            </a:pPr>
            <a:r>
              <a:rPr sz="1400">
                <a:solidFill>
                  <a:srgbClr val="FF2600"/>
                </a:solidFill>
                <a:latin typeface="Arial"/>
                <a:ea typeface="Arial"/>
                <a:cs typeface="Arial"/>
                <a:sym typeface="Arial"/>
              </a:rPr>
              <a:t>“Are you the person who emails me asking for my papers”</a:t>
            </a:r>
          </a:p>
        </p:txBody>
      </p:sp>
    </p:spTree>
  </p:cSld>
  <p:clrMapOvr>
    <a:masterClrMapping/>
  </p:clrMapOvr>
  <p:transition spd="med" advClick="1"/>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08" name="image2.jpeg"/>
          <p:cNvPicPr/>
          <p:nvPr/>
        </p:nvPicPr>
        <p:blipFill>
          <a:blip r:embed="rId2">
            <a:extLst/>
          </a:blip>
          <a:stretch>
            <a:fillRect/>
          </a:stretch>
        </p:blipFill>
        <p:spPr>
          <a:xfrm>
            <a:off x="0" y="0"/>
            <a:ext cx="9144000" cy="6867667"/>
          </a:xfrm>
          <a:prstGeom prst="rect">
            <a:avLst/>
          </a:prstGeom>
          <a:ln w="12700">
            <a:miter lim="400000"/>
          </a:ln>
        </p:spPr>
      </p:pic>
      <p:sp>
        <p:nvSpPr>
          <p:cNvPr id="109" name="Shape 109"/>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More better ..Advocacy</a:t>
            </a:r>
          </a:p>
        </p:txBody>
      </p:sp>
      <p:sp>
        <p:nvSpPr>
          <p:cNvPr id="110" name="Shape 110"/>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111" name="Shape 111"/>
          <p:cNvSpPr/>
          <p:nvPr/>
        </p:nvSpPr>
        <p:spPr>
          <a:xfrm>
            <a:off x="601662" y="1989138"/>
            <a:ext cx="7282706" cy="475672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Re-stating of University Policy via the Research and Knowledge Exchange Board</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Continuing message to staff via Directors of Research</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Possible “OA symposium”</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Posters and support printed materials updated, web pages updated</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Pure to be part of staff induction (new staff)</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Tie in with research data management work</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1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13" name="image2.jpeg"/>
          <p:cNvPicPr/>
          <p:nvPr/>
        </p:nvPicPr>
        <p:blipFill>
          <a:blip r:embed="rId2">
            <a:extLst/>
          </a:blip>
          <a:stretch>
            <a:fillRect/>
          </a:stretch>
        </p:blipFill>
        <p:spPr>
          <a:xfrm>
            <a:off x="0" y="0"/>
            <a:ext cx="9144000" cy="6867667"/>
          </a:xfrm>
          <a:prstGeom prst="rect">
            <a:avLst/>
          </a:prstGeom>
          <a:ln w="12700">
            <a:miter lim="400000"/>
          </a:ln>
        </p:spPr>
      </p:pic>
      <p:sp>
        <p:nvSpPr>
          <p:cNvPr id="114" name="Shape 114"/>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Monitoring</a:t>
            </a:r>
          </a:p>
        </p:txBody>
      </p:sp>
      <p:sp>
        <p:nvSpPr>
          <p:cNvPr id="115" name="Shape 115"/>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116" name="Shape 116"/>
          <p:cNvSpPr/>
          <p:nvPr/>
        </p:nvSpPr>
        <p:spPr>
          <a:xfrm>
            <a:off x="601662" y="1989138"/>
            <a:ext cx="7282706" cy="388042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17500" indent="-317500" algn="just">
              <a:buClr>
                <a:srgbClr val="FFFFFF"/>
              </a:buClr>
              <a:buSzPct val="100000"/>
              <a:buFont typeface="Arial"/>
              <a:buChar char="•"/>
              <a:defRPr sz="1800"/>
            </a:pPr>
            <a:r>
              <a:rPr sz="2000">
                <a:solidFill>
                  <a:srgbClr val="FFFFFF"/>
                </a:solidFill>
                <a:latin typeface="Arial"/>
                <a:ea typeface="Arial"/>
                <a:cs typeface="Arial"/>
                <a:sym typeface="Arial"/>
              </a:rPr>
              <a:t>How many of our papers are compliant?</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1" marL="1060450" indent="-317500" algn="just">
              <a:buClr>
                <a:srgbClr val="FFFFFF"/>
              </a:buClr>
              <a:buSzPct val="100000"/>
              <a:buFont typeface="Arial"/>
              <a:buChar char="•"/>
              <a:defRPr sz="1800"/>
            </a:pPr>
            <a:r>
              <a:rPr sz="2000">
                <a:solidFill>
                  <a:srgbClr val="FFFFFF"/>
                </a:solidFill>
                <a:latin typeface="Arial"/>
                <a:ea typeface="Arial"/>
                <a:cs typeface="Arial"/>
                <a:sym typeface="Arial"/>
              </a:rPr>
              <a:t>Pure will be used to monitor this</a:t>
            </a:r>
            <a:endParaRPr sz="2000">
              <a:solidFill>
                <a:srgbClr val="FFFFFF"/>
              </a:solidFill>
              <a:latin typeface="Arial"/>
              <a:ea typeface="Arial"/>
              <a:cs typeface="Arial"/>
              <a:sym typeface="Arial"/>
            </a:endParaRPr>
          </a:p>
          <a:p>
            <a:pPr lvl="1" marL="108585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1" marL="1060450" indent="-317500" algn="just">
              <a:buClr>
                <a:srgbClr val="FFFFFF"/>
              </a:buClr>
              <a:buSzPct val="100000"/>
              <a:buFont typeface="Arial"/>
              <a:buChar char="•"/>
              <a:defRPr sz="1800"/>
            </a:pPr>
            <a:r>
              <a:rPr sz="2000">
                <a:solidFill>
                  <a:srgbClr val="FFFFFF"/>
                </a:solidFill>
                <a:latin typeface="Arial"/>
                <a:ea typeface="Arial"/>
                <a:cs typeface="Arial"/>
                <a:sym typeface="Arial"/>
              </a:rPr>
              <a:t>Staff resource required to monitor compliance manually  - at this stage Pure is used to monitor progress towards compliance</a:t>
            </a:r>
            <a:endParaRPr>
              <a:solidFill>
                <a:srgbClr val="FFFFFF"/>
              </a:solidFill>
              <a:latin typeface="Arial"/>
              <a:ea typeface="Arial"/>
              <a:cs typeface="Arial"/>
              <a:sym typeface="Arial"/>
            </a:endParaRPr>
          </a:p>
          <a:p>
            <a:pPr lvl="1" marL="108585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1" marL="1060450" indent="-317500" algn="just">
              <a:buClr>
                <a:srgbClr val="FFFFFF"/>
              </a:buClr>
              <a:buSzPct val="100000"/>
              <a:buFont typeface="Arial"/>
              <a:buChar char="•"/>
              <a:defRPr sz="1800"/>
            </a:pPr>
            <a:r>
              <a:rPr sz="2000">
                <a:solidFill>
                  <a:srgbClr val="FFFFFF"/>
                </a:solidFill>
                <a:latin typeface="Arial"/>
                <a:ea typeface="Arial"/>
                <a:cs typeface="Arial"/>
                <a:sym typeface="Arial"/>
              </a:rPr>
              <a:t>System not yet ready to produce the data - worry.</a:t>
            </a:r>
            <a:endParaRPr>
              <a:solidFill>
                <a:srgbClr val="FFFFFF"/>
              </a:solidFill>
              <a:latin typeface="Arial"/>
              <a:ea typeface="Arial"/>
              <a:cs typeface="Arial"/>
              <a:sym typeface="Arial"/>
            </a:endParaRPr>
          </a:p>
          <a:p>
            <a:pPr lvl="1" marL="108585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1" marL="108585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a:p>
            <a:pPr lvl="1" marL="108585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1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18" name="image2.jpeg"/>
          <p:cNvPicPr/>
          <p:nvPr/>
        </p:nvPicPr>
        <p:blipFill>
          <a:blip r:embed="rId2">
            <a:extLst/>
          </a:blip>
          <a:stretch>
            <a:fillRect/>
          </a:stretch>
        </p:blipFill>
        <p:spPr>
          <a:xfrm>
            <a:off x="0" y="0"/>
            <a:ext cx="9144000" cy="6867667"/>
          </a:xfrm>
          <a:prstGeom prst="rect">
            <a:avLst/>
          </a:prstGeom>
          <a:ln w="12700">
            <a:miter lim="400000"/>
          </a:ln>
        </p:spPr>
      </p:pic>
      <p:sp>
        <p:nvSpPr>
          <p:cNvPr id="119" name="Shape 119"/>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Challenges</a:t>
            </a:r>
          </a:p>
        </p:txBody>
      </p:sp>
      <p:sp>
        <p:nvSpPr>
          <p:cNvPr id="120" name="Shape 120"/>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121" name="Shape 121"/>
          <p:cNvSpPr/>
          <p:nvPr/>
        </p:nvSpPr>
        <p:spPr>
          <a:xfrm>
            <a:off x="601662" y="1989138"/>
            <a:ext cx="7282706" cy="363912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How to engage staff who don’t come to meetings, or read their emails</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Is the author-centred approach working? How do we know if it is working?</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Where and when does the responsibility of repository managers end and Unit of Assessment  coordinators begin?</a:t>
            </a:r>
            <a:endParaRPr sz="20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1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23" name="image2.jpeg"/>
          <p:cNvPicPr/>
          <p:nvPr/>
        </p:nvPicPr>
        <p:blipFill>
          <a:blip r:embed="rId2">
            <a:extLst/>
          </a:blip>
          <a:stretch>
            <a:fillRect/>
          </a:stretch>
        </p:blipFill>
        <p:spPr>
          <a:xfrm>
            <a:off x="0" y="-76308"/>
            <a:ext cx="9144000" cy="6900866"/>
          </a:xfrm>
          <a:prstGeom prst="rect">
            <a:avLst/>
          </a:prstGeom>
          <a:ln w="12700">
            <a:miter lim="400000"/>
          </a:ln>
        </p:spPr>
      </p:pic>
      <p:sp>
        <p:nvSpPr>
          <p:cNvPr id="124" name="Shape 124"/>
          <p:cNvSpPr/>
          <p:nvPr/>
        </p:nvSpPr>
        <p:spPr>
          <a:xfrm>
            <a:off x="685800" y="765174"/>
            <a:ext cx="8001000" cy="1016504"/>
          </a:xfrm>
          <a:prstGeom prst="rect">
            <a:avLst/>
          </a:prstGeom>
          <a:ln w="12700">
            <a:miter lim="400000"/>
          </a:ln>
          <a:extLst>
            <a:ext uri="{C572A759-6A51-4108-AA02-DFA0A04FC94B}">
              <ma14:wrappingTextBoxFlag xmlns:ma14="http://schemas.microsoft.com/office/mac/drawingml/2011/main" val="1"/>
            </a:ext>
          </a:extLst>
        </p:spPr>
        <p:txBody>
          <a:bodyPr lIns="44999" tIns="44999" rIns="44999" bIns="44999">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sz="32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3200">
                <a:solidFill>
                  <a:srgbClr val="FFFFFF"/>
                </a:solidFill>
                <a:latin typeface="Arial"/>
                <a:ea typeface="Arial"/>
                <a:cs typeface="Arial"/>
                <a:sym typeface="Arial"/>
              </a:rPr>
              <a:t>Progress towards April 2016</a:t>
            </a:r>
          </a:p>
        </p:txBody>
      </p:sp>
      <p:sp>
        <p:nvSpPr>
          <p:cNvPr id="125" name="Shape 125"/>
          <p:cNvSpPr/>
          <p:nvPr/>
        </p:nvSpPr>
        <p:spPr>
          <a:xfrm>
            <a:off x="763586" y="1897063"/>
            <a:ext cx="7696203" cy="1589"/>
          </a:xfrm>
          <a:prstGeom prst="line">
            <a:avLst/>
          </a:prstGeom>
          <a:ln w="9360">
            <a:solidFill>
              <a:srgbClr val="FFFFFF"/>
            </a:solidFill>
            <a:round/>
          </a:ln>
        </p:spPr>
        <p:txBody>
          <a:bodyPr lIns="0" tIns="0" rIns="0" bIns="0"/>
          <a:lstStyle/>
          <a:p>
            <a:pPr lvl="0" defTabSz="457200">
              <a:defRPr sz="1200">
                <a:latin typeface="+mj-lt"/>
                <a:ea typeface="+mj-ea"/>
                <a:cs typeface="+mj-cs"/>
                <a:sym typeface="Helvetica"/>
              </a:defRPr>
            </a:pPr>
          </a:p>
        </p:txBody>
      </p:sp>
      <p:sp>
        <p:nvSpPr>
          <p:cNvPr id="126" name="Shape 126"/>
          <p:cNvSpPr/>
          <p:nvPr/>
        </p:nvSpPr>
        <p:spPr>
          <a:xfrm>
            <a:off x="601662" y="1989138"/>
            <a:ext cx="7282706" cy="495992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84175" indent="-384175" algn="just">
              <a:buClr>
                <a:srgbClr val="FFFFFF"/>
              </a:buClr>
              <a:buSzPct val="100000"/>
              <a:buFont typeface="Arial"/>
              <a:buChar char="•"/>
              <a:defRPr sz="1800"/>
            </a:pPr>
            <a:r>
              <a:rPr sz="2200">
                <a:solidFill>
                  <a:srgbClr val="FFFFFF"/>
                </a:solidFill>
                <a:latin typeface="Arial"/>
                <a:ea typeface="Arial"/>
                <a:cs typeface="Arial"/>
                <a:sym typeface="Arial"/>
              </a:rPr>
              <a:t>How will new REF rules affect us?</a:t>
            </a:r>
            <a:endParaRPr>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1" marL="1127125" indent="-384175" algn="just">
              <a:buClr>
                <a:srgbClr val="FFFFFF"/>
              </a:buClr>
              <a:buSzPct val="100000"/>
              <a:buFont typeface="Arial"/>
              <a:buChar char="•"/>
              <a:defRPr sz="1800"/>
            </a:pPr>
            <a:r>
              <a:rPr sz="2200">
                <a:solidFill>
                  <a:srgbClr val="FFFFFF"/>
                </a:solidFill>
                <a:latin typeface="Arial"/>
                <a:ea typeface="Arial"/>
                <a:cs typeface="Arial"/>
                <a:sym typeface="Arial"/>
              </a:rPr>
              <a:t>Policy of “deposit accepted manuscript in Pure asap” will not change</a:t>
            </a:r>
            <a:endParaRPr>
              <a:solidFill>
                <a:srgbClr val="FFFFFF"/>
              </a:solidFill>
              <a:latin typeface="Arial"/>
              <a:ea typeface="Arial"/>
              <a:cs typeface="Arial"/>
              <a:sym typeface="Arial"/>
            </a:endParaRPr>
          </a:p>
          <a:p>
            <a:pPr lvl="1" marL="1127125" indent="-384175" algn="just">
              <a:buClr>
                <a:srgbClr val="FFFFFF"/>
              </a:buClr>
              <a:buSzPct val="100000"/>
              <a:buFont typeface="Arial"/>
              <a:buChar char="•"/>
              <a:defRPr sz="1800"/>
            </a:pPr>
            <a:r>
              <a:rPr sz="2200">
                <a:solidFill>
                  <a:srgbClr val="FFFFFF"/>
                </a:solidFill>
                <a:latin typeface="Arial"/>
                <a:ea typeface="Arial"/>
                <a:cs typeface="Arial"/>
                <a:sym typeface="Arial"/>
              </a:rPr>
              <a:t>More leeway for systems to develop and staff to get the message</a:t>
            </a:r>
            <a:endParaRPr>
              <a:solidFill>
                <a:srgbClr val="FFFFFF"/>
              </a:solidFill>
              <a:latin typeface="Arial"/>
              <a:ea typeface="Arial"/>
              <a:cs typeface="Arial"/>
              <a:sym typeface="Arial"/>
            </a:endParaRPr>
          </a:p>
          <a:p>
            <a:pPr lvl="1" marL="1127125" indent="-384175" algn="just">
              <a:buClr>
                <a:srgbClr val="FFFFFF"/>
              </a:buClr>
              <a:buSzPct val="100000"/>
              <a:buFont typeface="Arial"/>
              <a:buChar char="•"/>
              <a:defRPr sz="1800"/>
            </a:pPr>
            <a:r>
              <a:rPr sz="2200">
                <a:solidFill>
                  <a:srgbClr val="FFFFFF"/>
                </a:solidFill>
                <a:latin typeface="Arial"/>
                <a:ea typeface="Arial"/>
                <a:cs typeface="Arial"/>
                <a:sym typeface="Arial"/>
              </a:rPr>
              <a:t>Possibility of monitoring via third-party repositories (eg arXiv)</a:t>
            </a:r>
            <a:endParaRPr>
              <a:solidFill>
                <a:srgbClr val="FFFFFF"/>
              </a:solidFill>
              <a:latin typeface="Arial"/>
              <a:ea typeface="Arial"/>
              <a:cs typeface="Arial"/>
              <a:sym typeface="Arial"/>
            </a:endParaRPr>
          </a:p>
          <a:p>
            <a:pPr lvl="1" marL="108585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1" marL="108585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200">
              <a:solidFill>
                <a:srgbClr val="FFFFFF"/>
              </a:solidFill>
              <a:latin typeface="Arial"/>
              <a:ea typeface="Arial"/>
              <a:cs typeface="Arial"/>
              <a:sym typeface="Arial"/>
            </a:endParaRPr>
          </a:p>
          <a:p>
            <a:pPr lvl="0" marL="342900" indent="-342900" algn="just">
              <a:buClr>
                <a:srgbClr val="FFFFFF"/>
              </a:buClr>
              <a:buSzPct val="100000"/>
              <a:buFont typeface="Arial"/>
              <a:buChar char="•"/>
              <a:defRPr sz="1800"/>
            </a:pPr>
            <a:endParaRPr sz="2000">
              <a:solidFill>
                <a:srgbClr val="FFFFFF"/>
              </a:solidFill>
              <a:latin typeface="Arial"/>
              <a:ea typeface="Arial"/>
              <a:cs typeface="Arial"/>
              <a:sym typeface="Arial"/>
            </a:endParaRPr>
          </a:p>
        </p:txBody>
      </p:sp>
    </p:spTree>
  </p:cSld>
  <p:clrMapOvr>
    <a:masterClrMapping/>
  </p:clrMapOvr>
  <p:transition spd="med" advClick="1"/>
</p:sld>
</file>

<file path=ppt/slides/slide1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28" name="image1.jpeg"/>
          <p:cNvPicPr/>
          <p:nvPr/>
        </p:nvPicPr>
        <p:blipFill>
          <a:blip r:embed="rId2">
            <a:extLst/>
          </a:blip>
          <a:stretch>
            <a:fillRect/>
          </a:stretch>
        </p:blipFill>
        <p:spPr>
          <a:xfrm>
            <a:off x="0" y="0"/>
            <a:ext cx="9145590" cy="6859590"/>
          </a:xfrm>
          <a:prstGeom prst="rect">
            <a:avLst/>
          </a:prstGeom>
          <a:ln w="12700">
            <a:miter lim="400000"/>
          </a:ln>
        </p:spPr>
      </p:pic>
      <p:sp>
        <p:nvSpPr>
          <p:cNvPr id="129" name="Shape 129"/>
          <p:cNvSpPr/>
          <p:nvPr/>
        </p:nvSpPr>
        <p:spPr>
          <a:xfrm>
            <a:off x="611187" y="1700213"/>
            <a:ext cx="7848601" cy="2499120"/>
          </a:xfrm>
          <a:prstGeom prst="rect">
            <a:avLst/>
          </a:prstGeom>
          <a:ln w="12700">
            <a:miter lim="400000"/>
          </a:ln>
          <a:extLst>
            <a:ext uri="{C572A759-6A51-4108-AA02-DFA0A04FC94B}">
              <ma14:wrappingTextBoxFlag xmlns:ma14="http://schemas.microsoft.com/office/mac/drawingml/2011/main" val="1"/>
            </a:ext>
          </a:extLst>
        </p:spPr>
        <p:txBody>
          <a:bodyPr lIns="46798" tIns="46798" rIns="46798" bIns="46798">
            <a:spAutoFit/>
          </a:bodyPr>
          <a:lstStyle/>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2800">
                <a:solidFill>
                  <a:srgbClr val="FFFFFF"/>
                </a:solidFill>
                <a:latin typeface="Arial"/>
                <a:ea typeface="Arial"/>
                <a:cs typeface="Arial"/>
                <a:sym typeface="Arial"/>
              </a:rPr>
              <a:t>Linda Kerr</a:t>
            </a:r>
            <a:endParaRPr sz="28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2800">
                <a:solidFill>
                  <a:srgbClr val="FFFFFF"/>
                </a:solidFill>
                <a:latin typeface="Arial"/>
                <a:ea typeface="Arial"/>
                <a:cs typeface="Arial"/>
                <a:sym typeface="Arial"/>
              </a:rPr>
              <a:t>Research Support Librarian</a:t>
            </a:r>
            <a:endParaRPr sz="2800">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2400">
                <a:solidFill>
                  <a:srgbClr val="FFFFFF"/>
                </a:solidFill>
                <a:latin typeface="Arial"/>
                <a:ea typeface="Arial"/>
                <a:cs typeface="Arial"/>
                <a:sym typeface="Arial"/>
              </a:rPr>
              <a:t>Phone ext: 3572</a:t>
            </a:r>
            <a:endParaRPr>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2400">
                <a:solidFill>
                  <a:srgbClr val="FFFFFF"/>
                </a:solidFill>
                <a:latin typeface="Arial"/>
                <a:ea typeface="Arial"/>
                <a:cs typeface="Arial"/>
                <a:sym typeface="Arial"/>
              </a:rPr>
              <a:t>Email: </a:t>
            </a:r>
            <a:r>
              <a:rPr sz="2400">
                <a:latin typeface="Arial"/>
                <a:ea typeface="Arial"/>
                <a:cs typeface="Arial"/>
                <a:sym typeface="Arial"/>
                <a:hlinkClick r:id="rId3" invalidUrl="" action="" tgtFrame="" tooltip="" history="1" highlightClick="0" endSnd="0"/>
              </a:rPr>
              <a:t>l.kerr@hw.ac.uk</a:t>
            </a:r>
            <a:r>
              <a:rPr sz="2400">
                <a:solidFill>
                  <a:srgbClr val="FFFFFF"/>
                </a:solidFill>
                <a:latin typeface="Arial"/>
                <a:ea typeface="Arial"/>
                <a:cs typeface="Arial"/>
                <a:sym typeface="Arial"/>
              </a:rPr>
              <a:t> </a:t>
            </a:r>
            <a:endParaRPr>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r>
              <a:rPr sz="2400">
                <a:solidFill>
                  <a:srgbClr val="FFFFFF"/>
                </a:solidFill>
                <a:latin typeface="Arial"/>
                <a:ea typeface="Arial"/>
                <a:cs typeface="Arial"/>
                <a:sym typeface="Arial"/>
              </a:rPr>
              <a:t>open.acess@hw.ac.uk</a:t>
            </a:r>
            <a:endParaRPr>
              <a:solidFill>
                <a:srgbClr val="FFFFFF"/>
              </a:solidFill>
              <a:latin typeface="Arial"/>
              <a:ea typeface="Arial"/>
              <a:cs typeface="Arial"/>
              <a:sym typeface="Arial"/>
            </a:endParaRPr>
          </a:p>
          <a:p>
            <a:pPr lvl="0">
              <a:tabLst>
                <a:tab pos="914400" algn="l"/>
                <a:tab pos="1828800" algn="l"/>
                <a:tab pos="2743200" algn="l"/>
                <a:tab pos="3657600" algn="l"/>
                <a:tab pos="4572000" algn="l"/>
                <a:tab pos="5486400" algn="l"/>
                <a:tab pos="6400800" algn="l"/>
                <a:tab pos="7315200" algn="l"/>
                <a:tab pos="8229600" algn="l"/>
                <a:tab pos="9144000" algn="l"/>
                <a:tab pos="10058400" algn="l"/>
              </a:tabLst>
              <a:defRPr sz="1800"/>
            </a:pPr>
            <a:endParaRPr>
              <a:solidFill>
                <a:srgbClr val="FFFF99"/>
              </a:solidFill>
              <a:latin typeface="Arial"/>
              <a:ea typeface="Arial"/>
              <a:cs typeface="Arial"/>
              <a:sym typeface="Arial"/>
            </a:endParaRPr>
          </a:p>
        </p:txBody>
      </p:sp>
    </p:spTree>
  </p:cSld>
  <p:clrMapOvr>
    <a:masterClrMapping/>
  </p:clrMapOvr>
  <p:transition spd="med" advClick="1"/>
</p:sld>
</file>

<file path=ppt/theme/theme1.xml><?xml version="1.0" encoding="utf-8"?>
<a:theme xmlns:a="http://schemas.openxmlformats.org/drawingml/2006/main" xmlns:r="http://schemas.openxmlformats.org/officeDocument/2006/relationships" name="Default">
  <a:themeElements>
    <a:clrScheme name="Default">
      <a:dk1>
        <a:srgbClr val="000000"/>
      </a:dk1>
      <a:lt1>
        <a:srgbClr val="FFFFFF"/>
      </a:lt1>
      <a:dk2>
        <a:srgbClr val="A7A7A7"/>
      </a:dk2>
      <a:lt2>
        <a:srgbClr val="535353"/>
      </a:lt2>
      <a:accent1>
        <a:srgbClr val="00CC99"/>
      </a:accent1>
      <a:accent2>
        <a:srgbClr val="3333CC"/>
      </a:accent2>
      <a:accent3>
        <a:srgbClr val="8F8F8F"/>
      </a:accent3>
      <a:accent4>
        <a:srgbClr val="707070"/>
      </a:accent4>
      <a:accent5>
        <a:srgbClr val="AAE2CA"/>
      </a:accent5>
      <a:accent6>
        <a:srgbClr val="2D2DB9"/>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00CC99"/>
          </a:solidFill>
          <a:prstDash val="solid"/>
          <a:bevel/>
        </a:ln>
        <a:effectLst/>
      </a:spPr>
      <a:bodyPr rot="0" spcFirstLastPara="1" vertOverflow="overflow" horzOverflow="overflow" vert="horz" wrap="square" lIns="45718" tIns="45718" rIns="45718" bIns="45718" numCol="1" spcCol="38100" rtlCol="0" anchor="t" upright="0">
        <a:spAutoFit/>
      </a:bodyPr>
      <a:lstStyle>
        <a:defPPr marL="0" marR="0" indent="0" algn="l" defTabSz="449262" rtl="0" fontAlgn="auto" latinLnBrk="1"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CC99"/>
          </a:solidFill>
          <a:prstDash val="solid"/>
          <a:bevel/>
        </a:ln>
        <a:effectLst/>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upright="0">
        <a:spAutoFit/>
      </a:bodyPr>
      <a:lstStyle>
        <a:defPPr marL="0" marR="0" indent="0" algn="l" defTabSz="449262" rtl="0" fontAlgn="auto" latinLnBrk="1"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Default">
  <a:themeElements>
    <a:clrScheme name="Default">
      <a:dk1>
        <a:srgbClr val="000000"/>
      </a:dk1>
      <a:lt1>
        <a:srgbClr val="FFFFFF"/>
      </a:lt1>
      <a:dk2>
        <a:srgbClr val="A7A7A7"/>
      </a:dk2>
      <a:lt2>
        <a:srgbClr val="535353"/>
      </a:lt2>
      <a:accent1>
        <a:srgbClr val="00CC99"/>
      </a:accent1>
      <a:accent2>
        <a:srgbClr val="3333CC"/>
      </a:accent2>
      <a:accent3>
        <a:srgbClr val="8F8F8F"/>
      </a:accent3>
      <a:accent4>
        <a:srgbClr val="707070"/>
      </a:accent4>
      <a:accent5>
        <a:srgbClr val="AAE2CA"/>
      </a:accent5>
      <a:accent6>
        <a:srgbClr val="2D2DB9"/>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00CC99"/>
          </a:solidFill>
          <a:prstDash val="solid"/>
          <a:bevel/>
        </a:ln>
        <a:effectLst/>
      </a:spPr>
      <a:bodyPr rot="0" spcFirstLastPara="1" vertOverflow="overflow" horzOverflow="overflow" vert="horz" wrap="square" lIns="45718" tIns="45718" rIns="45718" bIns="45718" numCol="1" spcCol="38100" rtlCol="0" anchor="t" upright="0">
        <a:spAutoFit/>
      </a:bodyPr>
      <a:lstStyle>
        <a:defPPr marL="0" marR="0" indent="0" algn="l" defTabSz="449262" rtl="0" fontAlgn="auto" latinLnBrk="1"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CC99"/>
          </a:solidFill>
          <a:prstDash val="solid"/>
          <a:bevel/>
        </a:ln>
        <a:effectLst/>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upright="0">
        <a:spAutoFit/>
      </a:bodyPr>
      <a:lstStyle>
        <a:defPPr marL="0" marR="0" indent="0" algn="l" defTabSz="449262" rtl="0" fontAlgn="auto" latinLnBrk="1"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