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ppt/charts/chart4.xml" ContentType="application/vnd.openxmlformats-officedocument.drawingml.chart+xml"/>
  <Override PartName="/ppt/theme/themeOverride4.xml" ContentType="application/vnd.openxmlformats-officedocument.themeOverride+xml"/>
  <Override PartName="/ppt/charts/chart5.xml" ContentType="application/vnd.openxmlformats-officedocument.drawingml.chart+xml"/>
  <Override PartName="/ppt/theme/themeOverride5.xml" ContentType="application/vnd.openxmlformats-officedocument.themeOverride+xml"/>
  <Override PartName="/ppt/charts/chart6.xml" ContentType="application/vnd.openxmlformats-officedocument.drawingml.chart+xml"/>
  <Override PartName="/ppt/theme/themeOverride6.xml" ContentType="application/vnd.openxmlformats-officedocument.themeOverride+xml"/>
  <Override PartName="/ppt/charts/chart7.xml" ContentType="application/vnd.openxmlformats-officedocument.drawingml.chart+xml"/>
  <Override PartName="/ppt/theme/themeOverride7.xml" ContentType="application/vnd.openxmlformats-officedocument.themeOverride+xml"/>
  <Override PartName="/ppt/charts/chart8.xml" ContentType="application/vnd.openxmlformats-officedocument.drawingml.chart+xml"/>
  <Override PartName="/ppt/theme/themeOverride8.xml" ContentType="application/vnd.openxmlformats-officedocument.themeOverride+xml"/>
  <Override PartName="/ppt/charts/chart9.xml" ContentType="application/vnd.openxmlformats-officedocument.drawingml.chart+xml"/>
  <Override PartName="/ppt/theme/themeOverride9.xml" ContentType="application/vnd.openxmlformats-officedocument.themeOverride+xml"/>
  <Override PartName="/ppt/drawings/drawing1.xml" ContentType="application/vnd.openxmlformats-officedocument.drawingml.chartshapes+xml"/>
  <Override PartName="/ppt/charts/chart10.xml" ContentType="application/vnd.openxmlformats-officedocument.drawingml.chart+xml"/>
  <Override PartName="/ppt/theme/themeOverride10.xml" ContentType="application/vnd.openxmlformats-officedocument.themeOverride+xml"/>
  <Override PartName="/ppt/charts/chart11.xml" ContentType="application/vnd.openxmlformats-officedocument.drawingml.chart+xml"/>
  <Override PartName="/ppt/theme/themeOverride11.xml" ContentType="application/vnd.openxmlformats-officedocument.themeOverride+xml"/>
  <Override PartName="/ppt/charts/chart12.xml" ContentType="application/vnd.openxmlformats-officedocument.drawingml.chart+xml"/>
  <Override PartName="/ppt/theme/themeOverride12.xml" ContentType="application/vnd.openxmlformats-officedocument.themeOverride+xml"/>
  <Override PartName="/ppt/charts/chart13.xml" ContentType="application/vnd.openxmlformats-officedocument.drawingml.chart+xml"/>
  <Override PartName="/ppt/theme/themeOverride13.xml" ContentType="application/vnd.openxmlformats-officedocument.themeOverride+xml"/>
  <Override PartName="/ppt/charts/chart14.xml" ContentType="application/vnd.openxmlformats-officedocument.drawingml.chart+xml"/>
  <Override PartName="/ppt/theme/themeOverride14.xml" ContentType="application/vnd.openxmlformats-officedocument.themeOverride+xml"/>
  <Override PartName="/ppt/charts/chart15.xml" ContentType="application/vnd.openxmlformats-officedocument.drawingml.chart+xml"/>
  <Override PartName="/ppt/theme/themeOverride15.xml" ContentType="application/vnd.openxmlformats-officedocument.themeOverride+xml"/>
  <Override PartName="/ppt/charts/chart16.xml" ContentType="application/vnd.openxmlformats-officedocument.drawingml.chart+xml"/>
  <Override PartName="/ppt/theme/themeOverride16.xml" ContentType="application/vnd.openxmlformats-officedocument.themeOverride+xml"/>
  <Override PartName="/ppt/charts/chart17.xml" ContentType="application/vnd.openxmlformats-officedocument.drawingml.chart+xml"/>
  <Override PartName="/ppt/theme/themeOverride17.xml" ContentType="application/vnd.openxmlformats-officedocument.themeOverride+xml"/>
  <Override PartName="/ppt/charts/chart18.xml" ContentType="application/vnd.openxmlformats-officedocument.drawingml.chart+xml"/>
  <Override PartName="/ppt/theme/themeOverride18.xml" ContentType="application/vnd.openxmlformats-officedocument.themeOverride+xml"/>
  <Override PartName="/ppt/charts/chart19.xml" ContentType="application/vnd.openxmlformats-officedocument.drawingml.chart+xml"/>
  <Override PartName="/ppt/theme/themeOverride19.xml" ContentType="application/vnd.openxmlformats-officedocument.themeOverride+xml"/>
  <Override PartName="/ppt/charts/chart20.xml" ContentType="application/vnd.openxmlformats-officedocument.drawingml.chart+xml"/>
  <Override PartName="/ppt/theme/themeOverride20.xml" ContentType="application/vnd.openxmlformats-officedocument.themeOverride+xml"/>
  <Override PartName="/ppt/charts/chart21.xml" ContentType="application/vnd.openxmlformats-officedocument.drawingml.chart+xml"/>
  <Override PartName="/ppt/theme/themeOverride21.xml" ContentType="application/vnd.openxmlformats-officedocument.themeOverride+xml"/>
  <Override PartName="/ppt/charts/chart22.xml" ContentType="application/vnd.openxmlformats-officedocument.drawingml.chart+xml"/>
  <Override PartName="/ppt/theme/themeOverride22.xml" ContentType="application/vnd.openxmlformats-officedocument.themeOverride+xml"/>
  <Override PartName="/ppt/charts/chart23.xml" ContentType="application/vnd.openxmlformats-officedocument.drawingml.chart+xml"/>
  <Override PartName="/ppt/theme/themeOverride23.xml" ContentType="application/vnd.openxmlformats-officedocument.themeOverride+xml"/>
  <Override PartName="/ppt/charts/chart24.xml" ContentType="application/vnd.openxmlformats-officedocument.drawingml.chart+xml"/>
  <Override PartName="/ppt/theme/themeOverride24.xml" ContentType="application/vnd.openxmlformats-officedocument.themeOverride+xml"/>
  <Override PartName="/ppt/charts/chart25.xml" ContentType="application/vnd.openxmlformats-officedocument.drawingml.chart+xml"/>
  <Override PartName="/ppt/charts/chart26.xml" ContentType="application/vnd.openxmlformats-officedocument.drawingml.chart+xml"/>
  <Override PartName="/ppt/theme/themeOverride25.xml" ContentType="application/vnd.openxmlformats-officedocument.themeOverride+xml"/>
  <Override PartName="/ppt/charts/chart27.xml" ContentType="application/vnd.openxmlformats-officedocument.drawingml.chart+xml"/>
  <Override PartName="/ppt/theme/themeOverride26.xml" ContentType="application/vnd.openxmlformats-officedocument.themeOverride+xml"/>
  <Override PartName="/ppt/charts/chart28.xml" ContentType="application/vnd.openxmlformats-officedocument.drawingml.chart+xml"/>
  <Override PartName="/ppt/theme/themeOverride27.xml" ContentType="application/vnd.openxmlformats-officedocument.themeOverride+xml"/>
  <Override PartName="/ppt/charts/chart29.xml" ContentType="application/vnd.openxmlformats-officedocument.drawingml.chart+xml"/>
  <Override PartName="/ppt/theme/themeOverride28.xml" ContentType="application/vnd.openxmlformats-officedocument.themeOverride+xml"/>
  <Override PartName="/ppt/charts/chart30.xml" ContentType="application/vnd.openxmlformats-officedocument.drawingml.chart+xml"/>
  <Override PartName="/ppt/theme/themeOverride29.xml" ContentType="application/vnd.openxmlformats-officedocument.themeOverride+xml"/>
  <Override PartName="/ppt/charts/chart31.xml" ContentType="application/vnd.openxmlformats-officedocument.drawingml.chart+xml"/>
  <Override PartName="/ppt/theme/themeOverride30.xml" ContentType="application/vnd.openxmlformats-officedocument.themeOverride+xml"/>
  <Override PartName="/ppt/charts/chart32.xml" ContentType="application/vnd.openxmlformats-officedocument.drawingml.chart+xml"/>
  <Override PartName="/ppt/theme/themeOverride31.xml" ContentType="application/vnd.openxmlformats-officedocument.themeOverride+xml"/>
  <Override PartName="/ppt/charts/chart33.xml" ContentType="application/vnd.openxmlformats-officedocument.drawingml.chart+xml"/>
  <Override PartName="/ppt/theme/themeOverride32.xml" ContentType="application/vnd.openxmlformats-officedocument.themeOverride+xml"/>
  <Override PartName="/ppt/charts/chart34.xml" ContentType="application/vnd.openxmlformats-officedocument.drawingml.chart+xml"/>
  <Override PartName="/ppt/theme/themeOverride33.xml" ContentType="application/vnd.openxmlformats-officedocument.themeOverride+xml"/>
  <Override PartName="/ppt/charts/chart35.xml" ContentType="application/vnd.openxmlformats-officedocument.drawingml.chart+xml"/>
  <Override PartName="/ppt/theme/themeOverride34.xml" ContentType="application/vnd.openxmlformats-officedocument.themeOverride+xml"/>
  <Override PartName="/ppt/charts/chart36.xml" ContentType="application/vnd.openxmlformats-officedocument.drawingml.chart+xml"/>
  <Override PartName="/ppt/theme/themeOverride35.xml" ContentType="application/vnd.openxmlformats-officedocument.themeOverride+xml"/>
  <Override PartName="/ppt/charts/chart37.xml" ContentType="application/vnd.openxmlformats-officedocument.drawingml.chart+xml"/>
  <Override PartName="/ppt/theme/themeOverride36.xml" ContentType="application/vnd.openxmlformats-officedocument.themeOverride+xml"/>
  <Override PartName="/ppt/charts/chart38.xml" ContentType="application/vnd.openxmlformats-officedocument.drawingml.chart+xml"/>
  <Override PartName="/ppt/theme/themeOverride37.xml" ContentType="application/vnd.openxmlformats-officedocument.themeOverride+xml"/>
  <Override PartName="/ppt/charts/chart39.xml" ContentType="application/vnd.openxmlformats-officedocument.drawingml.chart+xml"/>
  <Override PartName="/ppt/theme/themeOverride38.xml" ContentType="application/vnd.openxmlformats-officedocument.themeOverride+xml"/>
  <Override PartName="/ppt/charts/chart40.xml" ContentType="application/vnd.openxmlformats-officedocument.drawingml.chart+xml"/>
  <Override PartName="/ppt/theme/themeOverride39.xml" ContentType="application/vnd.openxmlformats-officedocument.themeOverride+xml"/>
  <Override PartName="/ppt/charts/chart41.xml" ContentType="application/vnd.openxmlformats-officedocument.drawingml.chart+xml"/>
  <Override PartName="/ppt/theme/themeOverride40.xml" ContentType="application/vnd.openxmlformats-officedocument.themeOverride+xml"/>
  <Override PartName="/ppt/charts/chart42.xml" ContentType="application/vnd.openxmlformats-officedocument.drawingml.chart+xml"/>
  <Override PartName="/ppt/theme/themeOverride41.xml" ContentType="application/vnd.openxmlformats-officedocument.themeOverride+xml"/>
  <Override PartName="/ppt/charts/chart43.xml" ContentType="application/vnd.openxmlformats-officedocument.drawingml.chart+xml"/>
  <Override PartName="/ppt/theme/themeOverride42.xml" ContentType="application/vnd.openxmlformats-officedocument.themeOverride+xml"/>
  <Override PartName="/ppt/charts/chart44.xml" ContentType="application/vnd.openxmlformats-officedocument.drawingml.chart+xml"/>
  <Override PartName="/ppt/theme/themeOverride43.xml" ContentType="application/vnd.openxmlformats-officedocument.themeOverride+xml"/>
  <Override PartName="/ppt/charts/chart45.xml" ContentType="application/vnd.openxmlformats-officedocument.drawingml.chart+xml"/>
  <Override PartName="/ppt/theme/themeOverride44.xml" ContentType="application/vnd.openxmlformats-officedocument.themeOverride+xml"/>
  <Override PartName="/ppt/charts/chart46.xml" ContentType="application/vnd.openxmlformats-officedocument.drawingml.chart+xml"/>
  <Override PartName="/ppt/theme/themeOverride45.xml" ContentType="application/vnd.openxmlformats-officedocument.themeOverride+xml"/>
  <Override PartName="/ppt/charts/chart47.xml" ContentType="application/vnd.openxmlformats-officedocument.drawingml.chart+xml"/>
  <Override PartName="/ppt/theme/themeOverride46.xml" ContentType="application/vnd.openxmlformats-officedocument.themeOverride+xml"/>
  <Override PartName="/ppt/charts/chart48.xml" ContentType="application/vnd.openxmlformats-officedocument.drawingml.chart+xml"/>
  <Override PartName="/ppt/theme/themeOverride47.xml" ContentType="application/vnd.openxmlformats-officedocument.themeOverride+xml"/>
  <Override PartName="/ppt/charts/chart49.xml" ContentType="application/vnd.openxmlformats-officedocument.drawingml.chart+xml"/>
  <Override PartName="/ppt/theme/themeOverride48.xml" ContentType="application/vnd.openxmlformats-officedocument.themeOverride+xml"/>
  <Override PartName="/ppt/charts/chart50.xml" ContentType="application/vnd.openxmlformats-officedocument.drawingml.chart+xml"/>
  <Override PartName="/ppt/theme/themeOverride49.xml" ContentType="application/vnd.openxmlformats-officedocument.themeOverride+xml"/>
  <Override PartName="/ppt/charts/chart51.xml" ContentType="application/vnd.openxmlformats-officedocument.drawingml.chart+xml"/>
  <Override PartName="/ppt/theme/themeOverride50.xml" ContentType="application/vnd.openxmlformats-officedocument.themeOverride+xml"/>
  <Override PartName="/ppt/charts/chart52.xml" ContentType="application/vnd.openxmlformats-officedocument.drawingml.chart+xml"/>
  <Override PartName="/ppt/theme/themeOverride51.xml" ContentType="application/vnd.openxmlformats-officedocument.themeOverride+xml"/>
  <Override PartName="/ppt/charts/chart53.xml" ContentType="application/vnd.openxmlformats-officedocument.drawingml.chart+xml"/>
  <Override PartName="/ppt/theme/themeOverride52.xml" ContentType="application/vnd.openxmlformats-officedocument.themeOverride+xml"/>
  <Override PartName="/ppt/charts/chart54.xml" ContentType="application/vnd.openxmlformats-officedocument.drawingml.chart+xml"/>
  <Override PartName="/ppt/theme/themeOverride53.xml" ContentType="application/vnd.openxmlformats-officedocument.themeOverride+xml"/>
  <Override PartName="/ppt/charts/chart55.xml" ContentType="application/vnd.openxmlformats-officedocument.drawingml.chart+xml"/>
  <Override PartName="/ppt/theme/themeOverride54.xml" ContentType="application/vnd.openxmlformats-officedocument.themeOverride+xml"/>
  <Override PartName="/ppt/charts/chart56.xml" ContentType="application/vnd.openxmlformats-officedocument.drawingml.chart+xml"/>
  <Override PartName="/ppt/theme/themeOverride55.xml" ContentType="application/vnd.openxmlformats-officedocument.themeOverride+xml"/>
  <Override PartName="/ppt/charts/chart57.xml" ContentType="application/vnd.openxmlformats-officedocument.drawingml.chart+xml"/>
  <Override PartName="/ppt/theme/themeOverride56.xml" ContentType="application/vnd.openxmlformats-officedocument.themeOverride+xml"/>
  <Override PartName="/ppt/charts/chart58.xml" ContentType="application/vnd.openxmlformats-officedocument.drawingml.chart+xml"/>
  <Override PartName="/ppt/theme/themeOverride57.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95"/>
  </p:notesMasterIdLst>
  <p:sldIdLst>
    <p:sldId id="256" r:id="rId3"/>
    <p:sldId id="263" r:id="rId4"/>
    <p:sldId id="258" r:id="rId5"/>
    <p:sldId id="259" r:id="rId6"/>
    <p:sldId id="264" r:id="rId7"/>
    <p:sldId id="260" r:id="rId8"/>
    <p:sldId id="261" r:id="rId9"/>
    <p:sldId id="262"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2" r:id="rId78"/>
    <p:sldId id="333" r:id="rId79"/>
    <p:sldId id="334" r:id="rId80"/>
    <p:sldId id="335" r:id="rId81"/>
    <p:sldId id="336" r:id="rId82"/>
    <p:sldId id="337" r:id="rId83"/>
    <p:sldId id="338" r:id="rId84"/>
    <p:sldId id="339" r:id="rId85"/>
    <p:sldId id="340" r:id="rId86"/>
    <p:sldId id="341" r:id="rId87"/>
    <p:sldId id="342" r:id="rId88"/>
    <p:sldId id="343" r:id="rId89"/>
    <p:sldId id="344" r:id="rId90"/>
    <p:sldId id="345" r:id="rId91"/>
    <p:sldId id="346" r:id="rId92"/>
    <p:sldId id="347" r:id="rId93"/>
    <p:sldId id="348" r:id="rId94"/>
  </p:sldIdLst>
  <p:sldSz cx="6858000" cy="9906000" type="A4"/>
  <p:notesSz cx="6858000" cy="9144000"/>
  <p:defaultTex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outlineView">
  <p:normalViewPr showOutlineIcons="0">
    <p:restoredLeft sz="34559" autoAdjust="0"/>
    <p:restoredTop sz="86379" autoAdjust="0"/>
  </p:normalViewPr>
  <p:slideViewPr>
    <p:cSldViewPr showGuides="1">
      <p:cViewPr varScale="1">
        <p:scale>
          <a:sx n="47" d="100"/>
          <a:sy n="47" d="100"/>
        </p:scale>
        <p:origin x="-1608" y="-96"/>
      </p:cViewPr>
      <p:guideLst>
        <p:guide orient="horz" pos="6068"/>
        <p:guide pos="3997"/>
      </p:guideLst>
    </p:cSldViewPr>
  </p:slideViewPr>
  <p:outlineViewPr>
    <p:cViewPr>
      <p:scale>
        <a:sx n="33" d="100"/>
        <a:sy n="33" d="100"/>
      </p:scale>
      <p:origin x="0" y="10704"/>
    </p:cViewPr>
  </p:outlineViewPr>
  <p:notesTextViewPr>
    <p:cViewPr>
      <p:scale>
        <a:sx n="100" d="100"/>
        <a:sy n="100" d="100"/>
      </p:scale>
      <p:origin x="0" y="0"/>
    </p:cViewPr>
  </p:notesTextViewPr>
  <p:gridSpacing cx="36004" cy="36004"/>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slide" Target="slides/slide87.xml"/><Relationship Id="rId97"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notesMaster" Target="notesMasters/notesMaster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charts/_rels/chart1.xml.rels><?xml version="1.0" encoding="UTF-8" standalone="yes"?>
<Relationships xmlns="http://schemas.openxmlformats.org/package/2006/relationships"><Relationship Id="rId2" Type="http://schemas.openxmlformats.org/officeDocument/2006/relationships/oleObject" Target="file:///E:\CIP%20PhD\My%20Experiments\exp%2017\exp%2017%20prolactin%20analysis%20run%202.xls" TargetMode="External"/><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oleObject" Target="file:///E:\CIP%20PhD\My%20Experiments\exp%2017\exp%2017%20progesterone%20assay.xls" TargetMode="External"/><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oleObject" Target="file:///E:\CIP%20PhD\My%20Experiments\m%20drive%20copy%20-%20My%20Experiments\Exp%204\Exp%204%20-%20IL6\Exp%204%20preg%20and%20virgin.xls" TargetMode="External"/><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2" Type="http://schemas.openxmlformats.org/officeDocument/2006/relationships/oleObject" Target="file:///E:\CIP%20PhD\My%20Experiments\exp%2017\exp%2017%20corticosterone%20assay.xls" TargetMode="External"/><Relationship Id="rId1" Type="http://schemas.openxmlformats.org/officeDocument/2006/relationships/themeOverride" Target="../theme/themeOverride4.xml"/></Relationships>
</file>

<file path=ppt/charts/_rels/chart5.xml.rels><?xml version="1.0" encoding="UTF-8" standalone="yes"?>
<Relationships xmlns="http://schemas.openxmlformats.org/package/2006/relationships"><Relationship Id="rId2" Type="http://schemas.openxmlformats.org/officeDocument/2006/relationships/oleObject" Target="file:///E:\CIP%20PhD\My%20Experiments\Exp%205\Exp%205%20Fos%20in%20PVN%20(magnocellular).xls" TargetMode="External"/><Relationship Id="rId1" Type="http://schemas.openxmlformats.org/officeDocument/2006/relationships/themeOverride" Target="../theme/themeOverride5.xml"/></Relationships>
</file>

<file path=ppt/charts/_rels/chart6.xml.rels><?xml version="1.0" encoding="UTF-8" standalone="yes"?>
<Relationships xmlns="http://schemas.openxmlformats.org/package/2006/relationships"><Relationship Id="rId2" Type="http://schemas.openxmlformats.org/officeDocument/2006/relationships/oleObject" Target="file:///E:\CIP%20PhD\My%20Experiments\Exp%205\Exp%205%20Fos%20in%20PVN%20(parvocellular).xls" TargetMode="External"/><Relationship Id="rId1" Type="http://schemas.openxmlformats.org/officeDocument/2006/relationships/themeOverride" Target="../theme/themeOverride6.xml"/></Relationships>
</file>

<file path=ppt/charts/_rels/chart7.xml.rels><?xml version="1.0" encoding="UTF-8" standalone="yes"?>
<Relationships xmlns="http://schemas.openxmlformats.org/package/2006/relationships"><Relationship Id="rId2" Type="http://schemas.openxmlformats.org/officeDocument/2006/relationships/oleObject" Target="file:///C:\Users\Victoria\AppData\Local\Temp\Temp1_RE__LPS_data.zip\lps%20progesterone.xls" TargetMode="External"/><Relationship Id="rId1" Type="http://schemas.openxmlformats.org/officeDocument/2006/relationships/themeOverride" Target="../theme/themeOverride7.xml"/></Relationships>
</file>

<file path=ppt/charts/_rels/chart8.xml.rels><?xml version="1.0" encoding="UTF-8" standalone="yes"?>
<Relationships xmlns="http://schemas.openxmlformats.org/package/2006/relationships"><Relationship Id="rId2" Type="http://schemas.openxmlformats.org/officeDocument/2006/relationships/oleObject" Target="file:///C:\Users\Victoria\AppData\Local\Temp\Temp1_RE__LPS_data.zip\lps%20cort.xls" TargetMode="External"/><Relationship Id="rId1" Type="http://schemas.openxmlformats.org/officeDocument/2006/relationships/themeOverride" Target="../theme/themeOverride8.xml"/></Relationships>
</file>

<file path=ppt/charts/_rels/chart9.xml.rels><?xml version="1.0" encoding="UTF-8" standalone="yes"?>
<Relationships xmlns="http://schemas.openxmlformats.org/package/2006/relationships"><Relationship Id="rId3" Type="http://schemas.openxmlformats.org/officeDocument/2006/relationships/chartUserShapes" Target="../drawings/drawing1.xml"/><Relationship Id="rId2" Type="http://schemas.openxmlformats.org/officeDocument/2006/relationships/oleObject" Target="file:///E:\THESIS%20Ex%20HD\Chap%203\LPS%20plasma%20cytokine%20summary%202006.xls" TargetMode="External"/><Relationship Id="rId1" Type="http://schemas.openxmlformats.org/officeDocument/2006/relationships/themeOverride" Target="../theme/themeOverride9.xml"/></Relationships>
</file>

<file path=ppt/charts/_rels/chart10.xml.rels><?xml version="1.0" encoding="UTF-8" standalone="yes"?>
<Relationships xmlns="http://schemas.openxmlformats.org/package/2006/relationships"><Relationship Id="rId2" Type="http://schemas.openxmlformats.org/officeDocument/2006/relationships/oleObject" Target="file:///E:\THESIS%20Ex%20HD\Chap%203\LPS%20plasma%20cytokine%20summary%202006.xls" TargetMode="External"/><Relationship Id="rId1" Type="http://schemas.openxmlformats.org/officeDocument/2006/relationships/themeOverride" Target="../theme/themeOverride10.xml"/></Relationships>
</file>

<file path=ppt/charts/_rels/chart11.xml.rels><?xml version="1.0" encoding="UTF-8" standalone="yes"?>
<Relationships xmlns="http://schemas.openxmlformats.org/package/2006/relationships"><Relationship Id="rId2" Type="http://schemas.openxmlformats.org/officeDocument/2006/relationships/oleObject" Target="file:///C:\Users\Victoria\Desktop\THESIS%20Ex%20HD\Chap%203\Nurr%2077%20data.xlsx" TargetMode="External"/><Relationship Id="rId1" Type="http://schemas.openxmlformats.org/officeDocument/2006/relationships/themeOverride" Target="../theme/themeOverride11.xml"/></Relationships>
</file>

<file path=ppt/charts/_rels/chart12.xml.rels><?xml version="1.0" encoding="UTF-8" standalone="yes"?>
<Relationships xmlns="http://schemas.openxmlformats.org/package/2006/relationships"><Relationship Id="rId2" Type="http://schemas.openxmlformats.org/officeDocument/2006/relationships/oleObject" Target="file:///C:\Users\Victoria\Desktop\THESIS%20Ex%20HD\Chap%203\Nurr%2077%20data.xlsx" TargetMode="External"/><Relationship Id="rId1" Type="http://schemas.openxmlformats.org/officeDocument/2006/relationships/themeOverride" Target="../theme/themeOverride12.xml"/></Relationships>
</file>

<file path=ppt/charts/_rels/chart13.xml.rels><?xml version="1.0" encoding="UTF-8" standalone="yes"?>
<Relationships xmlns="http://schemas.openxmlformats.org/package/2006/relationships"><Relationship Id="rId2" Type="http://schemas.openxmlformats.org/officeDocument/2006/relationships/oleObject" Target="file:///C:\Users\Victoria\Desktop\THESIS%20Ex%20HD\Chap%203\Nurr%2077%20data.xlsx" TargetMode="External"/><Relationship Id="rId1" Type="http://schemas.openxmlformats.org/officeDocument/2006/relationships/themeOverride" Target="../theme/themeOverride13.xml"/></Relationships>
</file>

<file path=ppt/charts/_rels/chart14.xml.rels><?xml version="1.0" encoding="UTF-8" standalone="yes"?>
<Relationships xmlns="http://schemas.openxmlformats.org/package/2006/relationships"><Relationship Id="rId2" Type="http://schemas.openxmlformats.org/officeDocument/2006/relationships/oleObject" Target="file:///E:\CIP%20PhD\Summer%20Studentship\CRH%202006\CRH%202006%20-%20PVN%20positive%20cells.xls" TargetMode="External"/><Relationship Id="rId1" Type="http://schemas.openxmlformats.org/officeDocument/2006/relationships/themeOverride" Target="../theme/themeOverride14.xml"/></Relationships>
</file>

<file path=ppt/charts/_rels/chart15.xml.rels><?xml version="1.0" encoding="UTF-8" standalone="yes"?>
<Relationships xmlns="http://schemas.openxmlformats.org/package/2006/relationships"><Relationship Id="rId2" Type="http://schemas.openxmlformats.org/officeDocument/2006/relationships/oleObject" Target="file:///E:\CIP%20PhD\Summer%20Studentship\CRH%202006\CRH%202006%20-%20PVN%20Grain%20area.xls" TargetMode="External"/><Relationship Id="rId1" Type="http://schemas.openxmlformats.org/officeDocument/2006/relationships/themeOverride" Target="../theme/themeOverride15.xml"/></Relationships>
</file>

<file path=ppt/charts/_rels/chart16.xml.rels><?xml version="1.0" encoding="UTF-8" standalone="yes"?>
<Relationships xmlns="http://schemas.openxmlformats.org/package/2006/relationships"><Relationship Id="rId2" Type="http://schemas.openxmlformats.org/officeDocument/2006/relationships/oleObject" Target="file:///E:\CIP%20PhD\Summer%20Studentship\CRH%202006\CRH%202006%20-%20PVN%20positive%20cells.xls" TargetMode="External"/><Relationship Id="rId1" Type="http://schemas.openxmlformats.org/officeDocument/2006/relationships/themeOverride" Target="../theme/themeOverride16.xml"/></Relationships>
</file>

<file path=ppt/charts/_rels/chart17.xml.rels><?xml version="1.0" encoding="UTF-8" standalone="yes"?>
<Relationships xmlns="http://schemas.openxmlformats.org/package/2006/relationships"><Relationship Id="rId2" Type="http://schemas.openxmlformats.org/officeDocument/2006/relationships/oleObject" Target="file:///E:\CIP%20PhD\My%20Experiments\Exp%2011\preg%20rate.xls" TargetMode="External"/><Relationship Id="rId1" Type="http://schemas.openxmlformats.org/officeDocument/2006/relationships/themeOverride" Target="../theme/themeOverride17.xml"/></Relationships>
</file>

<file path=ppt/charts/_rels/chart18.xml.rels><?xml version="1.0" encoding="UTF-8" standalone="yes"?>
<Relationships xmlns="http://schemas.openxmlformats.org/package/2006/relationships"><Relationship Id="rId2" Type="http://schemas.openxmlformats.org/officeDocument/2006/relationships/oleObject" Target="file:///E:\CIP%20PhD\My%20Experiments\Exp%206%20and%206a%20-%2024hr%20fast\Exp%206a%20prolactin\Exp%206a%20Prolactin%20analysis.xls" TargetMode="External"/><Relationship Id="rId1" Type="http://schemas.openxmlformats.org/officeDocument/2006/relationships/themeOverride" Target="../theme/themeOverride18.xml"/></Relationships>
</file>

<file path=ppt/charts/_rels/chart19.xml.rels><?xml version="1.0" encoding="UTF-8" standalone="yes"?>
<Relationships xmlns="http://schemas.openxmlformats.org/package/2006/relationships"><Relationship Id="rId2" Type="http://schemas.openxmlformats.org/officeDocument/2006/relationships/oleObject" Target="file:///E:\CIP%20PhD\My%20Experiments\Exp%206%20and%206a%20-%2024hr%20fast\Exp%206a%20progesterone\Exp%206a%20progesterone.xls" TargetMode="External"/><Relationship Id="rId1" Type="http://schemas.openxmlformats.org/officeDocument/2006/relationships/themeOverride" Target="../theme/themeOverride19.xml"/></Relationships>
</file>

<file path=ppt/charts/_rels/chart20.xml.rels><?xml version="1.0" encoding="UTF-8" standalone="yes"?>
<Relationships xmlns="http://schemas.openxmlformats.org/package/2006/relationships"><Relationship Id="rId2" Type="http://schemas.openxmlformats.org/officeDocument/2006/relationships/oleObject" Target="file:///E:\CIP%20PhD\My%20Experiments\Exp%206%20and%206a%20-%2024hr%20fast\Exp%206a%20corticosterone\Exp%206a%20corticosterone%20assay.xls" TargetMode="External"/><Relationship Id="rId1" Type="http://schemas.openxmlformats.org/officeDocument/2006/relationships/themeOverride" Target="../theme/themeOverride20.xml"/></Relationships>
</file>

<file path=ppt/charts/_rels/chart21.xml.rels><?xml version="1.0" encoding="UTF-8" standalone="yes"?>
<Relationships xmlns="http://schemas.openxmlformats.org/package/2006/relationships"><Relationship Id="rId2" Type="http://schemas.openxmlformats.org/officeDocument/2006/relationships/oleObject" Target="file:///E:\CIP%20PhD\My%20Experiments\Exp%206%20and%206a%20-%2024hr%20fast\Exp%206a%20IL-6\exp%206a%20Il-6%20run1.xls" TargetMode="External"/><Relationship Id="rId1" Type="http://schemas.openxmlformats.org/officeDocument/2006/relationships/themeOverride" Target="../theme/themeOverride21.xml"/></Relationships>
</file>

<file path=ppt/charts/_rels/chart22.xml.rels><?xml version="1.0" encoding="UTF-8" standalone="yes"?>
<Relationships xmlns="http://schemas.openxmlformats.org/package/2006/relationships"><Relationship Id="rId2" Type="http://schemas.openxmlformats.org/officeDocument/2006/relationships/oleObject" Target="Book1" TargetMode="External"/><Relationship Id="rId1" Type="http://schemas.openxmlformats.org/officeDocument/2006/relationships/themeOverride" Target="../theme/themeOverride22.xml"/></Relationships>
</file>

<file path=ppt/charts/_rels/chart23.xml.rels><?xml version="1.0" encoding="UTF-8" standalone="yes"?>
<Relationships xmlns="http://schemas.openxmlformats.org/package/2006/relationships"><Relationship Id="rId2" Type="http://schemas.openxmlformats.org/officeDocument/2006/relationships/oleObject" Target="file:///E:\CIP%20PhD\My%20Experiments\Exp%2011\Exp%2011%20-LPS%20d5.5-d13.5\exp%2011%20prolactin%20analysis.xls" TargetMode="External"/><Relationship Id="rId1" Type="http://schemas.openxmlformats.org/officeDocument/2006/relationships/themeOverride" Target="../theme/themeOverride23.xml"/></Relationships>
</file>

<file path=ppt/charts/_rels/chart24.xml.rels><?xml version="1.0" encoding="UTF-8" standalone="yes"?>
<Relationships xmlns="http://schemas.openxmlformats.org/package/2006/relationships"><Relationship Id="rId2" Type="http://schemas.openxmlformats.org/officeDocument/2006/relationships/oleObject" Target="file:///E:\CIP%20PhD\My%20Experiments\Exp%2020\exp%2020%20prolactin%20analysis.xls" TargetMode="External"/><Relationship Id="rId1" Type="http://schemas.openxmlformats.org/officeDocument/2006/relationships/themeOverride" Target="../theme/themeOverride24.xml"/></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6.xml.rels><?xml version="1.0" encoding="UTF-8" standalone="yes"?>
<Relationships xmlns="http://schemas.openxmlformats.org/package/2006/relationships"><Relationship Id="rId2" Type="http://schemas.openxmlformats.org/officeDocument/2006/relationships/oleObject" Target="file:///E:\CIP%20PhD\My%20Experiments\Exp%2014\pSTAT5_TH%20ICC%20and%20plasma%20prl%20data%20-%20Vickie%20Parker.xls" TargetMode="External"/><Relationship Id="rId1" Type="http://schemas.openxmlformats.org/officeDocument/2006/relationships/themeOverride" Target="../theme/themeOverride25.xml"/></Relationships>
</file>

<file path=ppt/charts/_rels/chart27.xml.rels><?xml version="1.0" encoding="UTF-8" standalone="yes"?>
<Relationships xmlns="http://schemas.openxmlformats.org/package/2006/relationships"><Relationship Id="rId2" Type="http://schemas.openxmlformats.org/officeDocument/2006/relationships/oleObject" Target="file:///E:\CIP%20PhD\My%20Experiments\Exp%2021\exp%2021%20prolactin%20analysis.xls" TargetMode="External"/><Relationship Id="rId1" Type="http://schemas.openxmlformats.org/officeDocument/2006/relationships/themeOverride" Target="../theme/themeOverride26.xml"/></Relationships>
</file>

<file path=ppt/charts/_rels/chart28.xml.rels><?xml version="1.0" encoding="UTF-8" standalone="yes"?>
<Relationships xmlns="http://schemas.openxmlformats.org/package/2006/relationships"><Relationship Id="rId2" Type="http://schemas.openxmlformats.org/officeDocument/2006/relationships/oleObject" Target="file:///E:\CIP%20PhD\My%20Experiments\Exp%2021\exp%2021%20progesterone%20assay.xls" TargetMode="External"/><Relationship Id="rId1" Type="http://schemas.openxmlformats.org/officeDocument/2006/relationships/themeOverride" Target="../theme/themeOverride27.xml"/></Relationships>
</file>

<file path=ppt/charts/_rels/chart29.xml.rels><?xml version="1.0" encoding="UTF-8" standalone="yes"?>
<Relationships xmlns="http://schemas.openxmlformats.org/package/2006/relationships"><Relationship Id="rId2" Type="http://schemas.openxmlformats.org/officeDocument/2006/relationships/oleObject" Target="file:///E:\CIP%20PhD\My%20Experiments\Exp%2021\exp%2021%20corticosterone%20assay.xls" TargetMode="External"/><Relationship Id="rId1" Type="http://schemas.openxmlformats.org/officeDocument/2006/relationships/themeOverride" Target="../theme/themeOverride28.xml"/></Relationships>
</file>

<file path=ppt/charts/_rels/chart30.xml.rels><?xml version="1.0" encoding="UTF-8" standalone="yes"?>
<Relationships xmlns="http://schemas.openxmlformats.org/package/2006/relationships"><Relationship Id="rId2" Type="http://schemas.openxmlformats.org/officeDocument/2006/relationships/oleObject" Target="file:///E:\CIP%20PhD\My%20Experiments\Exp%2021\exp%2021%20Fos_TH%20ICC%20in%20arcuate%20nucleus.xls" TargetMode="External"/><Relationship Id="rId1" Type="http://schemas.openxmlformats.org/officeDocument/2006/relationships/themeOverride" Target="../theme/themeOverride29.xml"/></Relationships>
</file>

<file path=ppt/charts/_rels/chart31.xml.rels><?xml version="1.0" encoding="UTF-8" standalone="yes"?>
<Relationships xmlns="http://schemas.openxmlformats.org/package/2006/relationships"><Relationship Id="rId2" Type="http://schemas.openxmlformats.org/officeDocument/2006/relationships/oleObject" Target="file:///F:\THESIS%20Ex%20HD\Chapter%205\LPS_%20EPM%20all%20data%20minus%20outliers.xls" TargetMode="External"/><Relationship Id="rId1" Type="http://schemas.openxmlformats.org/officeDocument/2006/relationships/themeOverride" Target="../theme/themeOverride30.xml"/></Relationships>
</file>

<file path=ppt/charts/_rels/chart32.xml.rels><?xml version="1.0" encoding="UTF-8" standalone="yes"?>
<Relationships xmlns="http://schemas.openxmlformats.org/package/2006/relationships"><Relationship Id="rId2" Type="http://schemas.openxmlformats.org/officeDocument/2006/relationships/oleObject" Target="file:///F:\THESIS%20Ex%20HD\Chapter%205\LPS_%20EPM%20all%20data%20minus%20outliers.xls" TargetMode="External"/><Relationship Id="rId1" Type="http://schemas.openxmlformats.org/officeDocument/2006/relationships/themeOverride" Target="../theme/themeOverride31.xml"/></Relationships>
</file>

<file path=ppt/charts/_rels/chart33.xml.rels><?xml version="1.0" encoding="UTF-8" standalone="yes"?>
<Relationships xmlns="http://schemas.openxmlformats.org/package/2006/relationships"><Relationship Id="rId2" Type="http://schemas.openxmlformats.org/officeDocument/2006/relationships/oleObject" Target="file:///F:\THESIS%20Ex%20HD\Chapter%205\LPS_%20EPM%20all%20data%20minus%20outliers.xls" TargetMode="External"/><Relationship Id="rId1" Type="http://schemas.openxmlformats.org/officeDocument/2006/relationships/themeOverride" Target="../theme/themeOverride32.xml"/></Relationships>
</file>

<file path=ppt/charts/_rels/chart34.xml.rels><?xml version="1.0" encoding="UTF-8" standalone="yes"?>
<Relationships xmlns="http://schemas.openxmlformats.org/package/2006/relationships"><Relationship Id="rId2" Type="http://schemas.openxmlformats.org/officeDocument/2006/relationships/oleObject" Target="file:///F:\THESIS%20Ex%20HD\Chapter%205\LPS_%20EPM%20all%20data%20minus%20outliers.xls" TargetMode="External"/><Relationship Id="rId1" Type="http://schemas.openxmlformats.org/officeDocument/2006/relationships/themeOverride" Target="../theme/themeOverride33.xml"/></Relationships>
</file>

<file path=ppt/charts/_rels/chart35.xml.rels><?xml version="1.0" encoding="UTF-8" standalone="yes"?>
<Relationships xmlns="http://schemas.openxmlformats.org/package/2006/relationships"><Relationship Id="rId2" Type="http://schemas.openxmlformats.org/officeDocument/2006/relationships/oleObject" Target="file:///F:\THESIS%20Ex%20HD\Chapter%205\LPS_%20EPM%20all%20data%20minus%20outliers.xls" TargetMode="External"/><Relationship Id="rId1" Type="http://schemas.openxmlformats.org/officeDocument/2006/relationships/themeOverride" Target="../theme/themeOverride34.xml"/></Relationships>
</file>

<file path=ppt/charts/_rels/chart36.xml.rels><?xml version="1.0" encoding="UTF-8" standalone="yes"?>
<Relationships xmlns="http://schemas.openxmlformats.org/package/2006/relationships"><Relationship Id="rId2" Type="http://schemas.openxmlformats.org/officeDocument/2006/relationships/oleObject" Target="file:///F:\THESIS%20Ex%20HD\Chapter%205\Exp%2022%20cort%20results%20-%20NEW.xls" TargetMode="External"/><Relationship Id="rId1" Type="http://schemas.openxmlformats.org/officeDocument/2006/relationships/themeOverride" Target="../theme/themeOverride35.xml"/></Relationships>
</file>

<file path=ppt/charts/_rels/chart37.xml.rels><?xml version="1.0" encoding="UTF-8" standalone="yes"?>
<Relationships xmlns="http://schemas.openxmlformats.org/package/2006/relationships"><Relationship Id="rId2" Type="http://schemas.openxmlformats.org/officeDocument/2006/relationships/oleObject" Target="file:///F:\CIP%20PhD\My%20Experiments\exp%2022\Exp%2022%20-%20LPS+EPM\exp%2022%20prolactin%20analysis%20RUN2.xls" TargetMode="External"/><Relationship Id="rId1" Type="http://schemas.openxmlformats.org/officeDocument/2006/relationships/themeOverride" Target="../theme/themeOverride36.xml"/></Relationships>
</file>

<file path=ppt/charts/_rels/chart38.xml.rels><?xml version="1.0" encoding="UTF-8" standalone="yes"?>
<Relationships xmlns="http://schemas.openxmlformats.org/package/2006/relationships"><Relationship Id="rId2" Type="http://schemas.openxmlformats.org/officeDocument/2006/relationships/oleObject" Target="file:///F:\THESIS%20Ex%20HD\Chapter%205\EXP%2019%20-%20OFT%20DATA%20MINUS%20OUTLIERS%2029_7_11.xls" TargetMode="External"/><Relationship Id="rId1" Type="http://schemas.openxmlformats.org/officeDocument/2006/relationships/themeOverride" Target="../theme/themeOverride37.xml"/></Relationships>
</file>

<file path=ppt/charts/_rels/chart39.xml.rels><?xml version="1.0" encoding="UTF-8" standalone="yes"?>
<Relationships xmlns="http://schemas.openxmlformats.org/package/2006/relationships"><Relationship Id="rId2" Type="http://schemas.openxmlformats.org/officeDocument/2006/relationships/oleObject" Target="file:///F:\THESIS%20Ex%20HD\Chapter%205\EXP%2019%20-%20OFT%20DATA%20MINUS%20OUTLIERS%2029_7_11.xls" TargetMode="External"/><Relationship Id="rId1" Type="http://schemas.openxmlformats.org/officeDocument/2006/relationships/themeOverride" Target="../theme/themeOverride38.xml"/></Relationships>
</file>

<file path=ppt/charts/_rels/chart40.xml.rels><?xml version="1.0" encoding="UTF-8" standalone="yes"?>
<Relationships xmlns="http://schemas.openxmlformats.org/package/2006/relationships"><Relationship Id="rId2" Type="http://schemas.openxmlformats.org/officeDocument/2006/relationships/oleObject" Target="file:///F:\THESIS%20Ex%20HD\Chapter%205\EXP%2019%20-%20OFT%20DATA%20MINUS%20OUTLIERS%2029_7_11.xls" TargetMode="External"/><Relationship Id="rId1" Type="http://schemas.openxmlformats.org/officeDocument/2006/relationships/themeOverride" Target="../theme/themeOverride39.xml"/></Relationships>
</file>

<file path=ppt/charts/_rels/chart41.xml.rels><?xml version="1.0" encoding="UTF-8" standalone="yes"?>
<Relationships xmlns="http://schemas.openxmlformats.org/package/2006/relationships"><Relationship Id="rId2" Type="http://schemas.openxmlformats.org/officeDocument/2006/relationships/oleObject" Target="file:///F:\THESIS%20Ex%20HD\Chapter%205\EXP%2019%20-%20OFT%20DATA%20MINUS%20OUTLIERS%2029_7_11.xls" TargetMode="External"/><Relationship Id="rId1" Type="http://schemas.openxmlformats.org/officeDocument/2006/relationships/themeOverride" Target="../theme/themeOverride40.xml"/></Relationships>
</file>

<file path=ppt/charts/_rels/chart42.xml.rels><?xml version="1.0" encoding="UTF-8" standalone="yes"?>
<Relationships xmlns="http://schemas.openxmlformats.org/package/2006/relationships"><Relationship Id="rId2" Type="http://schemas.openxmlformats.org/officeDocument/2006/relationships/oleObject" Target="file:///F:\THESIS%20Ex%20HD\Chapter%205\EXP%2019%20-%20OFT%20DATA%20MINUS%20OUTLIERS%2029_7_11.xls" TargetMode="External"/><Relationship Id="rId1" Type="http://schemas.openxmlformats.org/officeDocument/2006/relationships/themeOverride" Target="../theme/themeOverride41.xml"/></Relationships>
</file>

<file path=ppt/charts/_rels/chart43.xml.rels><?xml version="1.0" encoding="UTF-8" standalone="yes"?>
<Relationships xmlns="http://schemas.openxmlformats.org/package/2006/relationships"><Relationship Id="rId2" Type="http://schemas.openxmlformats.org/officeDocument/2006/relationships/oleObject" Target="file:///F:\CIP%20PhD\My%20Experiments\Exp%2019\exp%2019%20prolactin%20analysis.xls" TargetMode="External"/><Relationship Id="rId1" Type="http://schemas.openxmlformats.org/officeDocument/2006/relationships/themeOverride" Target="../theme/themeOverride42.xml"/></Relationships>
</file>

<file path=ppt/charts/_rels/chart44.xml.rels><?xml version="1.0" encoding="UTF-8" standalone="yes"?>
<Relationships xmlns="http://schemas.openxmlformats.org/package/2006/relationships"><Relationship Id="rId2" Type="http://schemas.openxmlformats.org/officeDocument/2006/relationships/oleObject" Target="file:///F:\CIP%20PhD\My%20Experiments\Exp%2019\Exp%2017%20Corticosterone%20assay.xls" TargetMode="External"/><Relationship Id="rId1" Type="http://schemas.openxmlformats.org/officeDocument/2006/relationships/themeOverride" Target="../theme/themeOverride43.xml"/></Relationships>
</file>

<file path=ppt/charts/_rels/chart45.xml.rels><?xml version="1.0" encoding="UTF-8" standalone="yes"?>
<Relationships xmlns="http://schemas.openxmlformats.org/package/2006/relationships"><Relationship Id="rId2" Type="http://schemas.openxmlformats.org/officeDocument/2006/relationships/oleObject" Target="file:///F:\CIP%20PhD\My%20Experiments\Exp%2016\Exp%2016%20EPM%20analysis.xls" TargetMode="External"/><Relationship Id="rId1" Type="http://schemas.openxmlformats.org/officeDocument/2006/relationships/themeOverride" Target="../theme/themeOverride44.xml"/></Relationships>
</file>

<file path=ppt/charts/_rels/chart46.xml.rels><?xml version="1.0" encoding="UTF-8" standalone="yes"?>
<Relationships xmlns="http://schemas.openxmlformats.org/package/2006/relationships"><Relationship Id="rId2" Type="http://schemas.openxmlformats.org/officeDocument/2006/relationships/oleObject" Target="file:///F:\CIP%20PhD\My%20Experiments\Exp%2016\Exp%2016%20EPM%20analysis.xls" TargetMode="External"/><Relationship Id="rId1" Type="http://schemas.openxmlformats.org/officeDocument/2006/relationships/themeOverride" Target="../theme/themeOverride45.xml"/></Relationships>
</file>

<file path=ppt/charts/_rels/chart47.xml.rels><?xml version="1.0" encoding="UTF-8" standalone="yes"?>
<Relationships xmlns="http://schemas.openxmlformats.org/package/2006/relationships"><Relationship Id="rId2" Type="http://schemas.openxmlformats.org/officeDocument/2006/relationships/oleObject" Target="file:///F:\THESIS%20Ex%20HD\Chapter%205\Exp%2016%20EPM%20analysis.xls" TargetMode="External"/><Relationship Id="rId1" Type="http://schemas.openxmlformats.org/officeDocument/2006/relationships/themeOverride" Target="../theme/themeOverride46.xml"/></Relationships>
</file>

<file path=ppt/charts/_rels/chart48.xml.rels><?xml version="1.0" encoding="UTF-8" standalone="yes"?>
<Relationships xmlns="http://schemas.openxmlformats.org/package/2006/relationships"><Relationship Id="rId2" Type="http://schemas.openxmlformats.org/officeDocument/2006/relationships/oleObject" Target="file:///F:\THESIS%20Ex%20HD\Chapter%205\Exp%2016%20EPM%20analysis.xls" TargetMode="External"/><Relationship Id="rId1" Type="http://schemas.openxmlformats.org/officeDocument/2006/relationships/themeOverride" Target="../theme/themeOverride47.xml"/></Relationships>
</file>

<file path=ppt/charts/_rels/chart49.xml.rels><?xml version="1.0" encoding="UTF-8" standalone="yes"?>
<Relationships xmlns="http://schemas.openxmlformats.org/package/2006/relationships"><Relationship Id="rId2" Type="http://schemas.openxmlformats.org/officeDocument/2006/relationships/oleObject" Target="file:///F:\THESIS%20Ex%20HD\Chapter%205\Exp%2016%20EPM%20analysis.xls" TargetMode="External"/><Relationship Id="rId1" Type="http://schemas.openxmlformats.org/officeDocument/2006/relationships/themeOverride" Target="../theme/themeOverride48.xml"/></Relationships>
</file>

<file path=ppt/charts/_rels/chart50.xml.rels><?xml version="1.0" encoding="UTF-8" standalone="yes"?>
<Relationships xmlns="http://schemas.openxmlformats.org/package/2006/relationships"><Relationship Id="rId2" Type="http://schemas.openxmlformats.org/officeDocument/2006/relationships/oleObject" Target="file:///F:\CIP%20PhD\My%20Experiments\Exp%2016\Exp%2016%20prolactin\exp%2016%20prolactin%20analysis%20(Autosaved).xls" TargetMode="External"/><Relationship Id="rId1" Type="http://schemas.openxmlformats.org/officeDocument/2006/relationships/themeOverride" Target="../theme/themeOverride49.xml"/></Relationships>
</file>

<file path=ppt/charts/_rels/chart51.xml.rels><?xml version="1.0" encoding="UTF-8" standalone="yes"?>
<Relationships xmlns="http://schemas.openxmlformats.org/package/2006/relationships"><Relationship Id="rId2" Type="http://schemas.openxmlformats.org/officeDocument/2006/relationships/oleObject" Target="file:///F:\CIP%20PhD\My%20Experiments\Exp%2016\Exp%2016%20corticosterone.xls" TargetMode="External"/><Relationship Id="rId1" Type="http://schemas.openxmlformats.org/officeDocument/2006/relationships/themeOverride" Target="../theme/themeOverride50.xml"/></Relationships>
</file>

<file path=ppt/charts/_rels/chart52.xml.rels><?xml version="1.0" encoding="UTF-8" standalone="yes"?>
<Relationships xmlns="http://schemas.openxmlformats.org/package/2006/relationships"><Relationship Id="rId2" Type="http://schemas.openxmlformats.org/officeDocument/2006/relationships/oleObject" Target="file:///F:\THESIS%20Ex%20HD\Chapter%205\Exp%2015%20OFT%20analysis.xls" TargetMode="External"/><Relationship Id="rId1" Type="http://schemas.openxmlformats.org/officeDocument/2006/relationships/themeOverride" Target="../theme/themeOverride51.xml"/></Relationships>
</file>

<file path=ppt/charts/_rels/chart53.xml.rels><?xml version="1.0" encoding="UTF-8" standalone="yes"?>
<Relationships xmlns="http://schemas.openxmlformats.org/package/2006/relationships"><Relationship Id="rId2" Type="http://schemas.openxmlformats.org/officeDocument/2006/relationships/oleObject" Target="file:///F:\THESIS%20Ex%20HD\Chapter%205\Exp%2015%20OFT%20analysis.xls" TargetMode="External"/><Relationship Id="rId1" Type="http://schemas.openxmlformats.org/officeDocument/2006/relationships/themeOverride" Target="../theme/themeOverride52.xml"/></Relationships>
</file>

<file path=ppt/charts/_rels/chart54.xml.rels><?xml version="1.0" encoding="UTF-8" standalone="yes"?>
<Relationships xmlns="http://schemas.openxmlformats.org/package/2006/relationships"><Relationship Id="rId2" Type="http://schemas.openxmlformats.org/officeDocument/2006/relationships/oleObject" Target="file:///F:\THESIS%20Ex%20HD\Chapter%205\Exp%2015%20OFT%20analysis.xls" TargetMode="External"/><Relationship Id="rId1" Type="http://schemas.openxmlformats.org/officeDocument/2006/relationships/themeOverride" Target="../theme/themeOverride53.xml"/></Relationships>
</file>

<file path=ppt/charts/_rels/chart55.xml.rels><?xml version="1.0" encoding="UTF-8" standalone="yes"?>
<Relationships xmlns="http://schemas.openxmlformats.org/package/2006/relationships"><Relationship Id="rId2" Type="http://schemas.openxmlformats.org/officeDocument/2006/relationships/oleObject" Target="file:///F:\THESIS%20Ex%20HD\Chapter%205\Exp%2015%20OFT%20analysis.xls" TargetMode="External"/><Relationship Id="rId1" Type="http://schemas.openxmlformats.org/officeDocument/2006/relationships/themeOverride" Target="../theme/themeOverride54.xml"/></Relationships>
</file>

<file path=ppt/charts/_rels/chart56.xml.rels><?xml version="1.0" encoding="UTF-8" standalone="yes"?>
<Relationships xmlns="http://schemas.openxmlformats.org/package/2006/relationships"><Relationship Id="rId2" Type="http://schemas.openxmlformats.org/officeDocument/2006/relationships/oleObject" Target="file:///F:\THESIS%20Ex%20HD\Chapter%205\Exp%2015%20OFT%20analysis.xls" TargetMode="External"/><Relationship Id="rId1" Type="http://schemas.openxmlformats.org/officeDocument/2006/relationships/themeOverride" Target="../theme/themeOverride55.xml"/></Relationships>
</file>

<file path=ppt/charts/_rels/chart57.xml.rels><?xml version="1.0" encoding="UTF-8" standalone="yes"?>
<Relationships xmlns="http://schemas.openxmlformats.org/package/2006/relationships"><Relationship Id="rId2" Type="http://schemas.openxmlformats.org/officeDocument/2006/relationships/oleObject" Target="file:///F:\CIP%20PhD\My%20Experiments\Exp%2015\Exp%2015%20-%20prolactin\exp%2015%20prolactin%20analysis.xls" TargetMode="External"/><Relationship Id="rId1" Type="http://schemas.openxmlformats.org/officeDocument/2006/relationships/themeOverride" Target="../theme/themeOverride56.xml"/></Relationships>
</file>

<file path=ppt/charts/_rels/chart58.xml.rels><?xml version="1.0" encoding="UTF-8" standalone="yes"?>
<Relationships xmlns="http://schemas.openxmlformats.org/package/2006/relationships"><Relationship Id="rId2" Type="http://schemas.openxmlformats.org/officeDocument/2006/relationships/oleObject" Target="file:///F:\CIP%20PhD\My%20Experiments\Exp%2015\exp%2015%20corticosterone.xls" TargetMode="External"/><Relationship Id="rId1" Type="http://schemas.openxmlformats.org/officeDocument/2006/relationships/themeOverride" Target="../theme/themeOverride57.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20845729522428419"/>
          <c:y val="6.9421759259259253E-2"/>
          <c:w val="0.63315217391304346"/>
          <c:h val="0.8012048192771084"/>
        </c:manualLayout>
      </c:layout>
      <c:barChart>
        <c:barDir val="col"/>
        <c:grouping val="clustered"/>
        <c:varyColors val="0"/>
        <c:ser>
          <c:idx val="0"/>
          <c:order val="0"/>
          <c:tx>
            <c:v>vehicle</c:v>
          </c:tx>
          <c:spPr>
            <a:solidFill>
              <a:srgbClr val="FFFFFF"/>
            </a:solidFill>
            <a:ln w="12700">
              <a:solidFill>
                <a:srgbClr val="000000"/>
              </a:solidFill>
              <a:prstDash val="solid"/>
            </a:ln>
          </c:spPr>
          <c:invertIfNegative val="0"/>
          <c:errBars>
            <c:errBarType val="plus"/>
            <c:errValType val="cust"/>
            <c:noEndCap val="0"/>
            <c:plus>
              <c:numRef>
                <c:f>('plate 2'!$O$23,'plate 2'!$Q$23)</c:f>
                <c:numCache>
                  <c:formatCode>General</c:formatCode>
                  <c:ptCount val="2"/>
                  <c:pt idx="0">
                    <c:v>29.002781126557498</c:v>
                  </c:pt>
                  <c:pt idx="1">
                    <c:v>51.695781491336582</c:v>
                  </c:pt>
                </c:numCache>
              </c:numRef>
            </c:plus>
            <c:spPr>
              <a:ln w="12700">
                <a:solidFill>
                  <a:srgbClr val="000000"/>
                </a:solidFill>
                <a:prstDash val="solid"/>
              </a:ln>
            </c:spPr>
          </c:errBars>
          <c:cat>
            <c:strLit>
              <c:ptCount val="2"/>
              <c:pt idx="0">
                <c:v>Virgin</c:v>
              </c:pt>
              <c:pt idx="1">
                <c:v> Pregnant</c:v>
              </c:pt>
            </c:strLit>
          </c:cat>
          <c:val>
            <c:numRef>
              <c:f>('plate 2'!$O$21,'plate 2'!$Q$21)</c:f>
              <c:numCache>
                <c:formatCode>General</c:formatCode>
                <c:ptCount val="2"/>
                <c:pt idx="0">
                  <c:v>91.468400000000003</c:v>
                </c:pt>
                <c:pt idx="1">
                  <c:v>398.30999999999995</c:v>
                </c:pt>
              </c:numCache>
            </c:numRef>
          </c:val>
        </c:ser>
        <c:ser>
          <c:idx val="1"/>
          <c:order val="1"/>
          <c:tx>
            <c:v>LPS</c:v>
          </c:tx>
          <c:spPr>
            <a:solidFill>
              <a:srgbClr val="000000"/>
            </a:solidFill>
            <a:ln w="12700">
              <a:solidFill>
                <a:srgbClr val="000000"/>
              </a:solidFill>
              <a:prstDash val="solid"/>
            </a:ln>
          </c:spPr>
          <c:invertIfNegative val="0"/>
          <c:errBars>
            <c:errBarType val="plus"/>
            <c:errValType val="cust"/>
            <c:noEndCap val="0"/>
            <c:plus>
              <c:numRef>
                <c:f>('plate 2'!$P$23,'plate 2'!$R$23)</c:f>
                <c:numCache>
                  <c:formatCode>General</c:formatCode>
                  <c:ptCount val="2"/>
                  <c:pt idx="0">
                    <c:v>28.375564503195356</c:v>
                  </c:pt>
                  <c:pt idx="1">
                    <c:v>7.8284047973070479</c:v>
                  </c:pt>
                </c:numCache>
              </c:numRef>
            </c:plus>
            <c:spPr>
              <a:ln w="12700">
                <a:solidFill>
                  <a:srgbClr val="000000"/>
                </a:solidFill>
                <a:prstDash val="solid"/>
              </a:ln>
            </c:spPr>
          </c:errBars>
          <c:cat>
            <c:strLit>
              <c:ptCount val="2"/>
              <c:pt idx="0">
                <c:v>Virgin</c:v>
              </c:pt>
              <c:pt idx="1">
                <c:v> Pregnant</c:v>
              </c:pt>
            </c:strLit>
          </c:cat>
          <c:val>
            <c:numRef>
              <c:f>('plate 2'!$P$21,'plate 2'!$R$21)</c:f>
              <c:numCache>
                <c:formatCode>General</c:formatCode>
                <c:ptCount val="2"/>
                <c:pt idx="0">
                  <c:v>60.691999999999993</c:v>
                </c:pt>
                <c:pt idx="1">
                  <c:v>21.360579999999999</c:v>
                </c:pt>
              </c:numCache>
            </c:numRef>
          </c:val>
        </c:ser>
        <c:dLbls>
          <c:showLegendKey val="0"/>
          <c:showVal val="0"/>
          <c:showCatName val="0"/>
          <c:showSerName val="0"/>
          <c:showPercent val="0"/>
          <c:showBubbleSize val="0"/>
        </c:dLbls>
        <c:gapWidth val="150"/>
        <c:axId val="1444480"/>
        <c:axId val="1454464"/>
      </c:barChart>
      <c:catAx>
        <c:axId val="1444480"/>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1454464"/>
        <c:crosses val="autoZero"/>
        <c:auto val="1"/>
        <c:lblAlgn val="ctr"/>
        <c:lblOffset val="100"/>
        <c:tickLblSkip val="1"/>
        <c:tickMarkSkip val="1"/>
        <c:noMultiLvlLbl val="0"/>
      </c:catAx>
      <c:valAx>
        <c:axId val="1454464"/>
        <c:scaling>
          <c:orientation val="minMax"/>
        </c:scaling>
        <c:delete val="0"/>
        <c:axPos val="l"/>
        <c:title>
          <c:tx>
            <c:rich>
              <a:bodyPr/>
              <a:lstStyle/>
              <a:p>
                <a:pPr>
                  <a:defRPr sz="800" b="1" i="0" u="none" strike="noStrike" baseline="0">
                    <a:solidFill>
                      <a:srgbClr val="000000"/>
                    </a:solidFill>
                    <a:latin typeface="Arial"/>
                    <a:ea typeface="Arial"/>
                    <a:cs typeface="Arial"/>
                  </a:defRPr>
                </a:pPr>
                <a:r>
                  <a:rPr lang="en-GB" dirty="0" smtClean="0"/>
                  <a:t>Prolactin (</a:t>
                </a:r>
                <a:r>
                  <a:rPr lang="en-GB" dirty="0" err="1" smtClean="0"/>
                  <a:t>ng</a:t>
                </a:r>
                <a:r>
                  <a:rPr lang="en-GB" dirty="0" smtClean="0"/>
                  <a:t>/ml)</a:t>
                </a:r>
                <a:endParaRPr lang="en-GB" dirty="0"/>
              </a:p>
            </c:rich>
          </c:tx>
          <c:layout>
            <c:manualLayout>
              <c:xMode val="edge"/>
              <c:yMode val="edge"/>
              <c:x val="1.1729431308990571E-2"/>
              <c:y val="0.2696615740740741"/>
            </c:manualLayout>
          </c:layout>
          <c:overlay val="0"/>
          <c:spPr>
            <a:noFill/>
            <a:ln w="25400">
              <a:noFill/>
            </a:ln>
          </c:spPr>
        </c:title>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1444480"/>
        <c:crosses val="autoZero"/>
        <c:crossBetween val="between"/>
        <c:majorUnit val="100"/>
      </c:valAx>
      <c:spPr>
        <a:noFill/>
        <a:ln w="25400">
          <a:noFill/>
        </a:ln>
      </c:spPr>
    </c:plotArea>
    <c:plotVisOnly val="1"/>
    <c:dispBlanksAs val="gap"/>
    <c:showDLblsOverMax val="0"/>
  </c:chart>
  <c:spPr>
    <a:solidFill>
      <a:srgbClr val="FFFFFF"/>
    </a:solidFill>
    <a:ln w="9525">
      <a:noFill/>
    </a:ln>
  </c:spPr>
  <c:txPr>
    <a:bodyPr/>
    <a:lstStyle/>
    <a:p>
      <a:pPr>
        <a:defRPr sz="800" b="0" i="0" u="none" strike="noStrike" baseline="0">
          <a:solidFill>
            <a:srgbClr val="000000"/>
          </a:solidFill>
          <a:latin typeface="Arial"/>
          <a:ea typeface="Arial"/>
          <a:cs typeface="Arial"/>
        </a:defRPr>
      </a:pPr>
      <a:endParaRPr lang="en-US"/>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22364813221963903"/>
          <c:y val="8.3187962962962964E-2"/>
          <c:w val="0.71492204899777279"/>
          <c:h val="0.81142857142857139"/>
        </c:manualLayout>
      </c:layout>
      <c:barChart>
        <c:barDir val="col"/>
        <c:grouping val="clustered"/>
        <c:varyColors val="0"/>
        <c:ser>
          <c:idx val="0"/>
          <c:order val="0"/>
          <c:tx>
            <c:v>vehicle</c:v>
          </c:tx>
          <c:spPr>
            <a:solidFill>
              <a:srgbClr val="FFFFFF"/>
            </a:solidFill>
            <a:ln w="12700">
              <a:solidFill>
                <a:srgbClr val="000000"/>
              </a:solidFill>
              <a:prstDash val="solid"/>
            </a:ln>
          </c:spPr>
          <c:invertIfNegative val="0"/>
          <c:errBars>
            <c:errBarType val="plus"/>
            <c:errValType val="cust"/>
            <c:noEndCap val="0"/>
            <c:plus>
              <c:numRef>
                <c:f>(Sheet1!$B$24,Sheet1!$D$24)</c:f>
                <c:numCache>
                  <c:formatCode>General</c:formatCode>
                  <c:ptCount val="2"/>
                  <c:pt idx="0">
                    <c:v>0.69835852182099134</c:v>
                  </c:pt>
                  <c:pt idx="1">
                    <c:v>1.5253320600227855</c:v>
                  </c:pt>
                </c:numCache>
              </c:numRef>
            </c:plus>
            <c:spPr>
              <a:ln w="12700">
                <a:solidFill>
                  <a:srgbClr val="000000"/>
                </a:solidFill>
                <a:prstDash val="solid"/>
              </a:ln>
            </c:spPr>
          </c:errBars>
          <c:cat>
            <c:strLit>
              <c:ptCount val="2"/>
              <c:pt idx="0">
                <c:v>Virgin</c:v>
              </c:pt>
              <c:pt idx="1">
                <c:v> Pregnant</c:v>
              </c:pt>
            </c:strLit>
          </c:cat>
          <c:val>
            <c:numRef>
              <c:f>(Sheet1!$B$22,Sheet1!$D$22)</c:f>
              <c:numCache>
                <c:formatCode>General</c:formatCode>
                <c:ptCount val="2"/>
                <c:pt idx="0">
                  <c:v>3.0489999999999999</c:v>
                </c:pt>
                <c:pt idx="1">
                  <c:v>21.372666666666664</c:v>
                </c:pt>
              </c:numCache>
            </c:numRef>
          </c:val>
        </c:ser>
        <c:ser>
          <c:idx val="1"/>
          <c:order val="1"/>
          <c:tx>
            <c:v>LPS</c:v>
          </c:tx>
          <c:spPr>
            <a:solidFill>
              <a:srgbClr val="000000"/>
            </a:solidFill>
            <a:ln w="12700">
              <a:solidFill>
                <a:srgbClr val="000000"/>
              </a:solidFill>
              <a:prstDash val="solid"/>
            </a:ln>
          </c:spPr>
          <c:invertIfNegative val="0"/>
          <c:errBars>
            <c:errBarType val="plus"/>
            <c:errValType val="cust"/>
            <c:noEndCap val="0"/>
            <c:plus>
              <c:numRef>
                <c:f>(Sheet1!$C$24,Sheet1!$E$24)</c:f>
                <c:numCache>
                  <c:formatCode>General</c:formatCode>
                  <c:ptCount val="2"/>
                  <c:pt idx="0">
                    <c:v>1.4134820762924443</c:v>
                  </c:pt>
                  <c:pt idx="1">
                    <c:v>1.6814651126324389</c:v>
                  </c:pt>
                </c:numCache>
              </c:numRef>
            </c:plus>
            <c:spPr>
              <a:ln w="12700">
                <a:solidFill>
                  <a:srgbClr val="000000"/>
                </a:solidFill>
                <a:prstDash val="solid"/>
              </a:ln>
            </c:spPr>
          </c:errBars>
          <c:cat>
            <c:strLit>
              <c:ptCount val="2"/>
              <c:pt idx="0">
                <c:v>Virgin</c:v>
              </c:pt>
              <c:pt idx="1">
                <c:v> Pregnant</c:v>
              </c:pt>
            </c:strLit>
          </c:cat>
          <c:val>
            <c:numRef>
              <c:f>(Sheet1!$C$22,Sheet1!$E$22)</c:f>
              <c:numCache>
                <c:formatCode>General</c:formatCode>
                <c:ptCount val="2"/>
                <c:pt idx="0">
                  <c:v>7.7394999999999996</c:v>
                </c:pt>
                <c:pt idx="1">
                  <c:v>12.866799999999998</c:v>
                </c:pt>
              </c:numCache>
            </c:numRef>
          </c:val>
        </c:ser>
        <c:dLbls>
          <c:showLegendKey val="0"/>
          <c:showVal val="0"/>
          <c:showCatName val="0"/>
          <c:showSerName val="0"/>
          <c:showPercent val="0"/>
          <c:showBubbleSize val="0"/>
        </c:dLbls>
        <c:gapWidth val="150"/>
        <c:axId val="1431040"/>
        <c:axId val="1432576"/>
      </c:barChart>
      <c:catAx>
        <c:axId val="1431040"/>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1432576"/>
        <c:crosses val="autoZero"/>
        <c:auto val="1"/>
        <c:lblAlgn val="ctr"/>
        <c:lblOffset val="100"/>
        <c:tickLblSkip val="1"/>
        <c:tickMarkSkip val="1"/>
        <c:noMultiLvlLbl val="0"/>
      </c:catAx>
      <c:valAx>
        <c:axId val="1432576"/>
        <c:scaling>
          <c:orientation val="minMax"/>
        </c:scaling>
        <c:delete val="0"/>
        <c:axPos val="l"/>
        <c:title>
          <c:tx>
            <c:rich>
              <a:bodyPr/>
              <a:lstStyle/>
              <a:p>
                <a:pPr>
                  <a:defRPr sz="800" b="1" i="0" u="none" strike="noStrike" baseline="0">
                    <a:solidFill>
                      <a:srgbClr val="000000"/>
                    </a:solidFill>
                    <a:latin typeface="Arial"/>
                    <a:ea typeface="Arial"/>
                    <a:cs typeface="Arial"/>
                  </a:defRPr>
                </a:pPr>
                <a:r>
                  <a:rPr lang="en-GB" dirty="0" smtClean="0"/>
                  <a:t>Progesterone (</a:t>
                </a:r>
                <a:r>
                  <a:rPr lang="en-GB" dirty="0" err="1" smtClean="0"/>
                  <a:t>ng</a:t>
                </a:r>
                <a:r>
                  <a:rPr lang="en-GB" dirty="0" smtClean="0"/>
                  <a:t>/ml)</a:t>
                </a:r>
                <a:endParaRPr lang="en-GB" dirty="0"/>
              </a:p>
            </c:rich>
          </c:tx>
          <c:layout>
            <c:manualLayout>
              <c:xMode val="edge"/>
              <c:yMode val="edge"/>
              <c:x val="9.7982940167141916E-3"/>
              <c:y val="0.2205421296296296"/>
            </c:manualLayout>
          </c:layout>
          <c:overlay val="0"/>
          <c:spPr>
            <a:noFill/>
            <a:ln w="25400">
              <a:noFill/>
            </a:ln>
          </c:spPr>
        </c:title>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1431040"/>
        <c:crosses val="autoZero"/>
        <c:crossBetween val="between"/>
      </c:valAx>
      <c:spPr>
        <a:noFill/>
        <a:ln w="25400">
          <a:noFill/>
        </a:ln>
      </c:spPr>
    </c:plotArea>
    <c:plotVisOnly val="1"/>
    <c:dispBlanksAs val="gap"/>
    <c:showDLblsOverMax val="0"/>
  </c:chart>
  <c:spPr>
    <a:solidFill>
      <a:srgbClr val="FFFFFF"/>
    </a:solidFill>
    <a:ln w="9525">
      <a:noFill/>
    </a:ln>
  </c:spPr>
  <c:txPr>
    <a:bodyPr/>
    <a:lstStyle/>
    <a:p>
      <a:pPr>
        <a:defRPr sz="800" b="0" i="0" u="none" strike="noStrike" baseline="0">
          <a:solidFill>
            <a:srgbClr val="000000"/>
          </a:solidFill>
          <a:latin typeface="Arial"/>
          <a:ea typeface="Arial"/>
          <a:cs typeface="Arial"/>
        </a:defRPr>
      </a:pPr>
      <a:endParaRPr lang="en-US"/>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9391772716732136"/>
          <c:y val="6.4356481481481487E-2"/>
          <c:w val="0.58875754341449005"/>
          <c:h val="0.82425742574257421"/>
        </c:manualLayout>
      </c:layout>
      <c:barChart>
        <c:barDir val="col"/>
        <c:grouping val="clustered"/>
        <c:varyColors val="0"/>
        <c:ser>
          <c:idx val="0"/>
          <c:order val="0"/>
          <c:tx>
            <c:v>vehicle</c:v>
          </c:tx>
          <c:spPr>
            <a:solidFill>
              <a:schemeClr val="bg1"/>
            </a:solidFill>
            <a:ln w="12700">
              <a:solidFill>
                <a:srgbClr val="000000"/>
              </a:solidFill>
              <a:prstDash val="solid"/>
            </a:ln>
          </c:spPr>
          <c:invertIfNegative val="0"/>
          <c:errBars>
            <c:errBarType val="plus"/>
            <c:errValType val="cust"/>
            <c:noEndCap val="0"/>
            <c:plus>
              <c:numRef>
                <c:f>(Sheet1!$M$107,Sheet1!$O$107)</c:f>
                <c:numCache>
                  <c:formatCode>General</c:formatCode>
                  <c:ptCount val="2"/>
                  <c:pt idx="0">
                    <c:v>69.27864273505098</c:v>
                  </c:pt>
                  <c:pt idx="1">
                    <c:v>6.0645351440520852</c:v>
                  </c:pt>
                </c:numCache>
              </c:numRef>
            </c:plus>
            <c:spPr>
              <a:ln w="12700">
                <a:solidFill>
                  <a:srgbClr val="000000"/>
                </a:solidFill>
                <a:prstDash val="solid"/>
              </a:ln>
            </c:spPr>
          </c:errBars>
          <c:cat>
            <c:strLit>
              <c:ptCount val="2"/>
              <c:pt idx="0">
                <c:v>Virgin</c:v>
              </c:pt>
              <c:pt idx="1">
                <c:v> Pregnant</c:v>
              </c:pt>
            </c:strLit>
          </c:cat>
          <c:val>
            <c:numRef>
              <c:f>(Sheet1!$M$105,Sheet1!$O$105)</c:f>
              <c:numCache>
                <c:formatCode>General</c:formatCode>
                <c:ptCount val="2"/>
                <c:pt idx="0">
                  <c:v>160.05773847215929</c:v>
                </c:pt>
                <c:pt idx="1">
                  <c:v>59.369591299235147</c:v>
                </c:pt>
              </c:numCache>
            </c:numRef>
          </c:val>
        </c:ser>
        <c:ser>
          <c:idx val="1"/>
          <c:order val="1"/>
          <c:tx>
            <c:v>LPS</c:v>
          </c:tx>
          <c:spPr>
            <a:solidFill>
              <a:schemeClr val="tx1"/>
            </a:solidFill>
            <a:ln w="12700">
              <a:solidFill>
                <a:srgbClr val="000000"/>
              </a:solidFill>
              <a:prstDash val="solid"/>
            </a:ln>
          </c:spPr>
          <c:invertIfNegative val="0"/>
          <c:errBars>
            <c:errBarType val="plus"/>
            <c:errValType val="cust"/>
            <c:noEndCap val="0"/>
            <c:plus>
              <c:numRef>
                <c:f>(Sheet1!$N$107,Sheet1!$P$107)</c:f>
                <c:numCache>
                  <c:formatCode>General</c:formatCode>
                  <c:ptCount val="2"/>
                  <c:pt idx="0">
                    <c:v>2057.1845110740446</c:v>
                  </c:pt>
                  <c:pt idx="1">
                    <c:v>3202.9538365328735</c:v>
                  </c:pt>
                </c:numCache>
              </c:numRef>
            </c:plus>
            <c:spPr>
              <a:ln w="12700">
                <a:solidFill>
                  <a:srgbClr val="000000"/>
                </a:solidFill>
                <a:prstDash val="solid"/>
              </a:ln>
            </c:spPr>
          </c:errBars>
          <c:cat>
            <c:strLit>
              <c:ptCount val="2"/>
              <c:pt idx="0">
                <c:v>Virgin</c:v>
              </c:pt>
              <c:pt idx="1">
                <c:v> Pregnant</c:v>
              </c:pt>
            </c:strLit>
          </c:cat>
          <c:val>
            <c:numRef>
              <c:f>(Sheet1!$N$105,Sheet1!$P$105)</c:f>
              <c:numCache>
                <c:formatCode>General</c:formatCode>
                <c:ptCount val="2"/>
                <c:pt idx="0">
                  <c:v>8106.2319355346963</c:v>
                </c:pt>
                <c:pt idx="1">
                  <c:v>21656.081102298034</c:v>
                </c:pt>
              </c:numCache>
            </c:numRef>
          </c:val>
        </c:ser>
        <c:dLbls>
          <c:showLegendKey val="0"/>
          <c:showVal val="0"/>
          <c:showCatName val="0"/>
          <c:showSerName val="0"/>
          <c:showPercent val="0"/>
          <c:showBubbleSize val="0"/>
        </c:dLbls>
        <c:gapWidth val="150"/>
        <c:axId val="1467904"/>
        <c:axId val="1469440"/>
      </c:barChart>
      <c:catAx>
        <c:axId val="1467904"/>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a:pPr>
            <a:endParaRPr lang="en-US"/>
          </a:p>
        </c:txPr>
        <c:crossAx val="1469440"/>
        <c:crosses val="autoZero"/>
        <c:auto val="1"/>
        <c:lblAlgn val="ctr"/>
        <c:lblOffset val="100"/>
        <c:tickLblSkip val="1"/>
        <c:tickMarkSkip val="1"/>
        <c:noMultiLvlLbl val="0"/>
      </c:catAx>
      <c:valAx>
        <c:axId val="1469440"/>
        <c:scaling>
          <c:orientation val="minMax"/>
        </c:scaling>
        <c:delete val="0"/>
        <c:axPos val="l"/>
        <c:title>
          <c:tx>
            <c:rich>
              <a:bodyPr/>
              <a:lstStyle/>
              <a:p>
                <a:pPr>
                  <a:defRPr b="1"/>
                </a:pPr>
                <a:r>
                  <a:rPr lang="en-GB" b="1" dirty="0" smtClean="0"/>
                  <a:t>IL-6 (</a:t>
                </a:r>
                <a:r>
                  <a:rPr lang="en-GB" b="1" dirty="0" err="1" smtClean="0"/>
                  <a:t>pg</a:t>
                </a:r>
                <a:r>
                  <a:rPr lang="en-GB" b="1" dirty="0" smtClean="0"/>
                  <a:t>/ml)</a:t>
                </a:r>
                <a:endParaRPr lang="en-GB" b="1" dirty="0"/>
              </a:p>
            </c:rich>
          </c:tx>
          <c:layout>
            <c:manualLayout>
              <c:xMode val="edge"/>
              <c:yMode val="edge"/>
              <c:x val="2.1034966537111237E-3"/>
              <c:y val="0.34431909126113336"/>
            </c:manualLayout>
          </c:layout>
          <c:overlay val="0"/>
          <c:spPr>
            <a:noFill/>
            <a:ln w="25400">
              <a:noFill/>
            </a:ln>
          </c:spPr>
        </c:title>
        <c:numFmt formatCode="General" sourceLinked="1"/>
        <c:majorTickMark val="out"/>
        <c:minorTickMark val="none"/>
        <c:tickLblPos val="nextTo"/>
        <c:spPr>
          <a:ln w="3175">
            <a:solidFill>
              <a:srgbClr val="000000"/>
            </a:solidFill>
            <a:prstDash val="solid"/>
          </a:ln>
        </c:spPr>
        <c:txPr>
          <a:bodyPr rot="0" vert="horz"/>
          <a:lstStyle/>
          <a:p>
            <a:pPr>
              <a:defRPr/>
            </a:pPr>
            <a:endParaRPr lang="en-US"/>
          </a:p>
        </c:txPr>
        <c:crossAx val="1467904"/>
        <c:crosses val="autoZero"/>
        <c:crossBetween val="between"/>
      </c:valAx>
      <c:spPr>
        <a:solidFill>
          <a:srgbClr val="FFFFFF"/>
        </a:solidFill>
        <a:ln w="25400">
          <a:noFill/>
        </a:ln>
      </c:spPr>
    </c:plotArea>
    <c:plotVisOnly val="1"/>
    <c:dispBlanksAs val="gap"/>
    <c:showDLblsOverMax val="0"/>
  </c:chart>
  <c:spPr>
    <a:solidFill>
      <a:srgbClr val="FFFFFF"/>
    </a:solidFill>
    <a:ln w="3175">
      <a:noFill/>
      <a:prstDash val="solid"/>
    </a:ln>
  </c:spPr>
  <c:txPr>
    <a:bodyPr/>
    <a:lstStyle/>
    <a:p>
      <a:pPr>
        <a:defRPr sz="800" b="0" i="0" u="none" strike="noStrike" baseline="0">
          <a:solidFill>
            <a:srgbClr val="000000"/>
          </a:solidFill>
          <a:latin typeface="Arial"/>
          <a:ea typeface="Arial"/>
          <a:cs typeface="Arial"/>
        </a:defRPr>
      </a:pPr>
      <a:endParaRPr lang="en-US"/>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8203539732630697"/>
          <c:y val="3.985416666666667E-2"/>
          <c:w val="0.64844552018546309"/>
          <c:h val="0.81717562053056358"/>
        </c:manualLayout>
      </c:layout>
      <c:barChart>
        <c:barDir val="col"/>
        <c:grouping val="clustered"/>
        <c:varyColors val="0"/>
        <c:ser>
          <c:idx val="0"/>
          <c:order val="0"/>
          <c:tx>
            <c:v>vehicle</c:v>
          </c:tx>
          <c:spPr>
            <a:solidFill>
              <a:srgbClr val="FFFFFF"/>
            </a:solidFill>
            <a:ln w="12700">
              <a:solidFill>
                <a:srgbClr val="000000"/>
              </a:solidFill>
              <a:prstDash val="solid"/>
            </a:ln>
          </c:spPr>
          <c:invertIfNegative val="0"/>
          <c:errBars>
            <c:errBarType val="plus"/>
            <c:errValType val="cust"/>
            <c:noEndCap val="0"/>
            <c:plus>
              <c:numRef>
                <c:f>(Sheet1!$B$24,Sheet1!$D$24)</c:f>
                <c:numCache>
                  <c:formatCode>General</c:formatCode>
                  <c:ptCount val="2"/>
                  <c:pt idx="0">
                    <c:v>54.334102857536273</c:v>
                  </c:pt>
                  <c:pt idx="1">
                    <c:v>13.748414049950894</c:v>
                  </c:pt>
                </c:numCache>
              </c:numRef>
            </c:plus>
            <c:spPr>
              <a:ln w="12700">
                <a:solidFill>
                  <a:srgbClr val="000000"/>
                </a:solidFill>
                <a:prstDash val="solid"/>
              </a:ln>
            </c:spPr>
          </c:errBars>
          <c:cat>
            <c:strLit>
              <c:ptCount val="2"/>
              <c:pt idx="0">
                <c:v>Virgin</c:v>
              </c:pt>
              <c:pt idx="1">
                <c:v> Pregnant</c:v>
              </c:pt>
            </c:strLit>
          </c:cat>
          <c:val>
            <c:numRef>
              <c:f>(Sheet1!$B$22,Sheet1!$D$22)</c:f>
              <c:numCache>
                <c:formatCode>General</c:formatCode>
                <c:ptCount val="2"/>
                <c:pt idx="0">
                  <c:v>187.51666666666668</c:v>
                </c:pt>
                <c:pt idx="1">
                  <c:v>195.95</c:v>
                </c:pt>
              </c:numCache>
            </c:numRef>
          </c:val>
        </c:ser>
        <c:ser>
          <c:idx val="1"/>
          <c:order val="1"/>
          <c:tx>
            <c:v>LPS</c:v>
          </c:tx>
          <c:spPr>
            <a:solidFill>
              <a:srgbClr val="000000"/>
            </a:solidFill>
            <a:ln w="12700">
              <a:solidFill>
                <a:srgbClr val="000000"/>
              </a:solidFill>
              <a:prstDash val="solid"/>
            </a:ln>
          </c:spPr>
          <c:invertIfNegative val="0"/>
          <c:errBars>
            <c:errBarType val="plus"/>
            <c:errValType val="cust"/>
            <c:noEndCap val="0"/>
            <c:plus>
              <c:numRef>
                <c:f>(Sheet1!$C$24,Sheet1!$E$24)</c:f>
                <c:numCache>
                  <c:formatCode>General</c:formatCode>
                  <c:ptCount val="2"/>
                  <c:pt idx="0">
                    <c:v>31.654278225857635</c:v>
                  </c:pt>
                  <c:pt idx="1">
                    <c:v>59.729259533702951</c:v>
                  </c:pt>
                </c:numCache>
              </c:numRef>
            </c:plus>
            <c:spPr>
              <a:ln w="12700">
                <a:solidFill>
                  <a:srgbClr val="000000"/>
                </a:solidFill>
                <a:prstDash val="solid"/>
              </a:ln>
            </c:spPr>
          </c:errBars>
          <c:cat>
            <c:strLit>
              <c:ptCount val="2"/>
              <c:pt idx="0">
                <c:v>Virgin</c:v>
              </c:pt>
              <c:pt idx="1">
                <c:v> Pregnant</c:v>
              </c:pt>
            </c:strLit>
          </c:cat>
          <c:val>
            <c:numRef>
              <c:f>(Sheet1!$C$22,Sheet1!$E$22)</c:f>
              <c:numCache>
                <c:formatCode>General</c:formatCode>
                <c:ptCount val="2"/>
                <c:pt idx="0">
                  <c:v>442.59199999999998</c:v>
                </c:pt>
                <c:pt idx="1">
                  <c:v>370</c:v>
                </c:pt>
              </c:numCache>
            </c:numRef>
          </c:val>
        </c:ser>
        <c:dLbls>
          <c:showLegendKey val="0"/>
          <c:showVal val="0"/>
          <c:showCatName val="0"/>
          <c:showSerName val="0"/>
          <c:showPercent val="0"/>
          <c:showBubbleSize val="0"/>
        </c:dLbls>
        <c:gapWidth val="150"/>
        <c:axId val="35253632"/>
        <c:axId val="68187264"/>
      </c:barChart>
      <c:catAx>
        <c:axId val="35253632"/>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68187264"/>
        <c:crosses val="autoZero"/>
        <c:auto val="1"/>
        <c:lblAlgn val="ctr"/>
        <c:lblOffset val="100"/>
        <c:tickLblSkip val="1"/>
        <c:tickMarkSkip val="1"/>
        <c:noMultiLvlLbl val="0"/>
      </c:catAx>
      <c:valAx>
        <c:axId val="68187264"/>
        <c:scaling>
          <c:orientation val="minMax"/>
        </c:scaling>
        <c:delete val="0"/>
        <c:axPos val="l"/>
        <c:title>
          <c:tx>
            <c:rich>
              <a:bodyPr/>
              <a:lstStyle/>
              <a:p>
                <a:pPr>
                  <a:defRPr sz="800" b="1" i="0" u="none" strike="noStrike" baseline="0">
                    <a:solidFill>
                      <a:srgbClr val="000000"/>
                    </a:solidFill>
                    <a:latin typeface="Arial"/>
                    <a:ea typeface="Arial"/>
                    <a:cs typeface="Arial"/>
                  </a:defRPr>
                </a:pPr>
                <a:r>
                  <a:rPr lang="en-GB" dirty="0" smtClean="0"/>
                  <a:t>Corticosterone (</a:t>
                </a:r>
                <a:r>
                  <a:rPr lang="en-GB" dirty="0" err="1" smtClean="0"/>
                  <a:t>ng</a:t>
                </a:r>
                <a:r>
                  <a:rPr lang="en-GB" dirty="0" smtClean="0"/>
                  <a:t>/ml)</a:t>
                </a:r>
                <a:endParaRPr lang="en-GB" dirty="0"/>
              </a:p>
            </c:rich>
          </c:tx>
          <c:layout>
            <c:manualLayout>
              <c:xMode val="edge"/>
              <c:yMode val="edge"/>
              <c:x val="0"/>
              <c:y val="0.1933320244526085"/>
            </c:manualLayout>
          </c:layout>
          <c:overlay val="0"/>
          <c:spPr>
            <a:noFill/>
            <a:ln w="25400">
              <a:noFill/>
            </a:ln>
          </c:spPr>
        </c:title>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35253632"/>
        <c:crosses val="autoZero"/>
        <c:crossBetween val="between"/>
        <c:majorUnit val="100"/>
      </c:valAx>
      <c:spPr>
        <a:solidFill>
          <a:srgbClr val="FFFFFF"/>
        </a:solidFill>
        <a:ln w="25400">
          <a:noFill/>
        </a:ln>
      </c:spPr>
    </c:plotArea>
    <c:plotVisOnly val="1"/>
    <c:dispBlanksAs val="gap"/>
    <c:showDLblsOverMax val="0"/>
  </c:chart>
  <c:spPr>
    <a:solidFill>
      <a:srgbClr val="FFFFFF"/>
    </a:solidFill>
    <a:ln w="9525">
      <a:noFill/>
    </a:ln>
  </c:spPr>
  <c:txPr>
    <a:bodyPr/>
    <a:lstStyle/>
    <a:p>
      <a:pPr>
        <a:defRPr sz="800" b="0" i="0" u="none" strike="noStrike" baseline="0">
          <a:solidFill>
            <a:srgbClr val="000000"/>
          </a:solidFill>
          <a:latin typeface="Arial"/>
          <a:ea typeface="Arial"/>
          <a:cs typeface="Arial"/>
        </a:defRPr>
      </a:pPr>
      <a:endParaRPr lang="en-US"/>
    </a:p>
  </c:txPr>
  <c:externalData r:id="rId2">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608910891089109"/>
          <c:y val="6.9060773480662987E-2"/>
          <c:w val="0.66584158415841588"/>
          <c:h val="0.81767955801104975"/>
        </c:manualLayout>
      </c:layout>
      <c:barChart>
        <c:barDir val="col"/>
        <c:grouping val="clustered"/>
        <c:varyColors val="0"/>
        <c:ser>
          <c:idx val="0"/>
          <c:order val="0"/>
          <c:tx>
            <c:v>vehicle</c:v>
          </c:tx>
          <c:spPr>
            <a:solidFill>
              <a:schemeClr val="bg1"/>
            </a:solidFill>
            <a:ln w="12700">
              <a:solidFill>
                <a:srgbClr val="000000"/>
              </a:solidFill>
              <a:prstDash val="solid"/>
            </a:ln>
          </c:spPr>
          <c:invertIfNegative val="0"/>
          <c:errBars>
            <c:errBarType val="plus"/>
            <c:errValType val="cust"/>
            <c:noEndCap val="0"/>
            <c:plus>
              <c:numRef>
                <c:f>(Sheet1!$N$39,Sheet1!$P$39)</c:f>
                <c:numCache>
                  <c:formatCode>General</c:formatCode>
                  <c:ptCount val="2"/>
                  <c:pt idx="0">
                    <c:v>3.3270774629461886</c:v>
                  </c:pt>
                  <c:pt idx="1">
                    <c:v>9.5331111570847291</c:v>
                  </c:pt>
                </c:numCache>
              </c:numRef>
            </c:plus>
            <c:spPr>
              <a:ln w="12700">
                <a:solidFill>
                  <a:srgbClr val="000000"/>
                </a:solidFill>
                <a:prstDash val="solid"/>
              </a:ln>
            </c:spPr>
          </c:errBars>
          <c:cat>
            <c:strLit>
              <c:ptCount val="2"/>
              <c:pt idx="0">
                <c:v>Virgin</c:v>
              </c:pt>
              <c:pt idx="1">
                <c:v> Pregnant</c:v>
              </c:pt>
            </c:strLit>
          </c:cat>
          <c:val>
            <c:numRef>
              <c:f>(Sheet1!$N$37,Sheet1!$P$37)</c:f>
              <c:numCache>
                <c:formatCode>General</c:formatCode>
                <c:ptCount val="2"/>
                <c:pt idx="0">
                  <c:v>13</c:v>
                </c:pt>
                <c:pt idx="1">
                  <c:v>72.6875</c:v>
                </c:pt>
              </c:numCache>
            </c:numRef>
          </c:val>
        </c:ser>
        <c:ser>
          <c:idx val="1"/>
          <c:order val="1"/>
          <c:tx>
            <c:v>LPS</c:v>
          </c:tx>
          <c:spPr>
            <a:solidFill>
              <a:schemeClr val="tx1"/>
            </a:solidFill>
            <a:ln w="12700">
              <a:solidFill>
                <a:srgbClr val="000000"/>
              </a:solidFill>
              <a:prstDash val="solid"/>
            </a:ln>
          </c:spPr>
          <c:invertIfNegative val="0"/>
          <c:errBars>
            <c:errBarType val="plus"/>
            <c:errValType val="cust"/>
            <c:noEndCap val="0"/>
            <c:plus>
              <c:numRef>
                <c:f>(Sheet1!$O$39,Sheet1!$Q$39)</c:f>
                <c:numCache>
                  <c:formatCode>General</c:formatCode>
                  <c:ptCount val="2"/>
                  <c:pt idx="0">
                    <c:v>9.0949530672948686</c:v>
                  </c:pt>
                  <c:pt idx="1">
                    <c:v>40.203444262345926</c:v>
                  </c:pt>
                </c:numCache>
              </c:numRef>
            </c:plus>
            <c:spPr>
              <a:ln w="12700">
                <a:solidFill>
                  <a:srgbClr val="000000"/>
                </a:solidFill>
                <a:prstDash val="solid"/>
              </a:ln>
            </c:spPr>
          </c:errBars>
          <c:cat>
            <c:strLit>
              <c:ptCount val="2"/>
              <c:pt idx="0">
                <c:v>Virgin</c:v>
              </c:pt>
              <c:pt idx="1">
                <c:v> Pregnant</c:v>
              </c:pt>
            </c:strLit>
          </c:cat>
          <c:val>
            <c:numRef>
              <c:f>(Sheet1!$O$37,Sheet1!$Q$37)</c:f>
              <c:numCache>
                <c:formatCode>General</c:formatCode>
                <c:ptCount val="2"/>
                <c:pt idx="0">
                  <c:v>192.60416666666669</c:v>
                </c:pt>
                <c:pt idx="1">
                  <c:v>135.97666666666666</c:v>
                </c:pt>
              </c:numCache>
            </c:numRef>
          </c:val>
        </c:ser>
        <c:dLbls>
          <c:showLegendKey val="0"/>
          <c:showVal val="0"/>
          <c:showCatName val="0"/>
          <c:showSerName val="0"/>
          <c:showPercent val="0"/>
          <c:showBubbleSize val="0"/>
        </c:dLbls>
        <c:gapWidth val="150"/>
        <c:axId val="79452416"/>
        <c:axId val="79458304"/>
      </c:barChart>
      <c:catAx>
        <c:axId val="79452416"/>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79458304"/>
        <c:crosses val="autoZero"/>
        <c:auto val="1"/>
        <c:lblAlgn val="ctr"/>
        <c:lblOffset val="100"/>
        <c:tickLblSkip val="1"/>
        <c:tickMarkSkip val="1"/>
        <c:noMultiLvlLbl val="0"/>
      </c:catAx>
      <c:valAx>
        <c:axId val="79458304"/>
        <c:scaling>
          <c:orientation val="minMax"/>
        </c:scaling>
        <c:delete val="0"/>
        <c:axPos val="l"/>
        <c:title>
          <c:tx>
            <c:rich>
              <a:bodyPr/>
              <a:lstStyle/>
              <a:p>
                <a:pPr>
                  <a:defRPr sz="800" b="1" i="0" u="none" strike="noStrike" baseline="0">
                    <a:solidFill>
                      <a:srgbClr val="000000"/>
                    </a:solidFill>
                    <a:latin typeface="Arial"/>
                    <a:ea typeface="Arial"/>
                    <a:cs typeface="Arial"/>
                  </a:defRPr>
                </a:pPr>
                <a:r>
                  <a:rPr lang="en-GB" dirty="0"/>
                  <a:t>Number of </a:t>
                </a:r>
                <a:r>
                  <a:rPr lang="en-GB" dirty="0" err="1" smtClean="0"/>
                  <a:t>Fos</a:t>
                </a:r>
                <a:r>
                  <a:rPr lang="en-GB" dirty="0" smtClean="0"/>
                  <a:t>-positive </a:t>
                </a:r>
                <a:r>
                  <a:rPr lang="en-GB" dirty="0"/>
                  <a:t>nuclei</a:t>
                </a:r>
              </a:p>
            </c:rich>
          </c:tx>
          <c:layout>
            <c:manualLayout>
              <c:xMode val="edge"/>
              <c:yMode val="edge"/>
              <c:x val="3.3003300330033E-2"/>
              <c:y val="8.7106481481481479E-2"/>
            </c:manualLayout>
          </c:layout>
          <c:overlay val="0"/>
          <c:spPr>
            <a:noFill/>
            <a:ln w="25400">
              <a:noFill/>
            </a:ln>
          </c:spPr>
        </c:title>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79452416"/>
        <c:crosses val="autoZero"/>
        <c:crossBetween val="between"/>
      </c:valAx>
      <c:spPr>
        <a:solidFill>
          <a:srgbClr val="FFFFFF"/>
        </a:solidFill>
        <a:ln w="25400">
          <a:noFill/>
        </a:ln>
      </c:spPr>
    </c:plotArea>
    <c:plotVisOnly val="1"/>
    <c:dispBlanksAs val="gap"/>
    <c:showDLblsOverMax val="0"/>
  </c:chart>
  <c:spPr>
    <a:solidFill>
      <a:srgbClr val="FFFFFF"/>
    </a:solidFill>
    <a:ln w="3175">
      <a:noFill/>
      <a:prstDash val="solid"/>
    </a:ln>
  </c:spPr>
  <c:txPr>
    <a:bodyPr/>
    <a:lstStyle/>
    <a:p>
      <a:pPr>
        <a:defRPr sz="800" b="0" i="0" u="none" strike="noStrike" baseline="0">
          <a:solidFill>
            <a:srgbClr val="000000"/>
          </a:solidFill>
          <a:latin typeface="Arial"/>
          <a:ea typeface="Arial"/>
          <a:cs typeface="Arial"/>
        </a:defRPr>
      </a:pPr>
      <a:endParaRPr lang="en-US"/>
    </a:p>
  </c:txPr>
  <c:externalData r:id="rId2">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7808219178082191"/>
          <c:y val="7.2254437226840829E-2"/>
          <c:w val="0.59178082191780823"/>
          <c:h val="0.80924969694061732"/>
        </c:manualLayout>
      </c:layout>
      <c:barChart>
        <c:barDir val="col"/>
        <c:grouping val="clustered"/>
        <c:varyColors val="0"/>
        <c:ser>
          <c:idx val="0"/>
          <c:order val="0"/>
          <c:tx>
            <c:v>control</c:v>
          </c:tx>
          <c:spPr>
            <a:solidFill>
              <a:schemeClr val="bg1"/>
            </a:solidFill>
            <a:ln w="12700">
              <a:solidFill>
                <a:srgbClr val="000000"/>
              </a:solidFill>
              <a:prstDash val="solid"/>
            </a:ln>
          </c:spPr>
          <c:invertIfNegative val="0"/>
          <c:errBars>
            <c:errBarType val="plus"/>
            <c:errValType val="cust"/>
            <c:noEndCap val="0"/>
            <c:plus>
              <c:numRef>
                <c:f>(Sheet1!$H$54,Sheet1!$J$54)</c:f>
                <c:numCache>
                  <c:formatCode>General</c:formatCode>
                  <c:ptCount val="2"/>
                  <c:pt idx="0">
                    <c:v>3.9689987892274394</c:v>
                  </c:pt>
                  <c:pt idx="1">
                    <c:v>5.7416143809907778</c:v>
                  </c:pt>
                </c:numCache>
              </c:numRef>
            </c:plus>
            <c:spPr>
              <a:ln w="12700">
                <a:solidFill>
                  <a:srgbClr val="000000"/>
                </a:solidFill>
                <a:prstDash val="solid"/>
              </a:ln>
            </c:spPr>
          </c:errBars>
          <c:cat>
            <c:strRef>
              <c:f>Sheet1!$I$38:$J$38</c:f>
              <c:strCache>
                <c:ptCount val="2"/>
                <c:pt idx="0">
                  <c:v>Virgin</c:v>
                </c:pt>
                <c:pt idx="1">
                  <c:v>Pregnant</c:v>
                </c:pt>
              </c:strCache>
            </c:strRef>
          </c:cat>
          <c:val>
            <c:numRef>
              <c:f>(Sheet1!$H$52,Sheet1!$J$52)</c:f>
              <c:numCache>
                <c:formatCode>General</c:formatCode>
                <c:ptCount val="2"/>
                <c:pt idx="0">
                  <c:v>12.016666666666667</c:v>
                </c:pt>
                <c:pt idx="1">
                  <c:v>35.243399999999994</c:v>
                </c:pt>
              </c:numCache>
            </c:numRef>
          </c:val>
        </c:ser>
        <c:ser>
          <c:idx val="1"/>
          <c:order val="1"/>
          <c:tx>
            <c:v>lps stress</c:v>
          </c:tx>
          <c:spPr>
            <a:solidFill>
              <a:schemeClr val="tx1"/>
            </a:solidFill>
            <a:ln w="12700">
              <a:solidFill>
                <a:srgbClr val="000000"/>
              </a:solidFill>
              <a:prstDash val="solid"/>
            </a:ln>
          </c:spPr>
          <c:invertIfNegative val="0"/>
          <c:errBars>
            <c:errBarType val="plus"/>
            <c:errValType val="cust"/>
            <c:noEndCap val="0"/>
            <c:plus>
              <c:numRef>
                <c:f>(Sheet1!$I$54,Sheet1!$K$54)</c:f>
                <c:numCache>
                  <c:formatCode>General</c:formatCode>
                  <c:ptCount val="2"/>
                  <c:pt idx="0">
                    <c:v>5.0249953934012419</c:v>
                  </c:pt>
                  <c:pt idx="1">
                    <c:v>12.569387415463019</c:v>
                  </c:pt>
                </c:numCache>
              </c:numRef>
            </c:plus>
            <c:spPr>
              <a:ln w="12700">
                <a:solidFill>
                  <a:srgbClr val="000000"/>
                </a:solidFill>
                <a:prstDash val="solid"/>
              </a:ln>
            </c:spPr>
          </c:errBars>
          <c:cat>
            <c:strRef>
              <c:f>Sheet1!$I$38:$J$38</c:f>
              <c:strCache>
                <c:ptCount val="2"/>
                <c:pt idx="0">
                  <c:v>Virgin</c:v>
                </c:pt>
                <c:pt idx="1">
                  <c:v>Pregnant</c:v>
                </c:pt>
              </c:strCache>
            </c:strRef>
          </c:cat>
          <c:val>
            <c:numRef>
              <c:f>(Sheet1!$I$52,Sheet1!$K$52)</c:f>
              <c:numCache>
                <c:formatCode>General</c:formatCode>
                <c:ptCount val="2"/>
                <c:pt idx="0">
                  <c:v>81.145833333333329</c:v>
                </c:pt>
                <c:pt idx="1">
                  <c:v>61.29</c:v>
                </c:pt>
              </c:numCache>
            </c:numRef>
          </c:val>
        </c:ser>
        <c:dLbls>
          <c:showLegendKey val="0"/>
          <c:showVal val="0"/>
          <c:showCatName val="0"/>
          <c:showSerName val="0"/>
          <c:showPercent val="0"/>
          <c:showBubbleSize val="0"/>
        </c:dLbls>
        <c:gapWidth val="150"/>
        <c:axId val="68293760"/>
        <c:axId val="68295296"/>
      </c:barChart>
      <c:catAx>
        <c:axId val="68293760"/>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68295296"/>
        <c:crosses val="autoZero"/>
        <c:auto val="1"/>
        <c:lblAlgn val="ctr"/>
        <c:lblOffset val="100"/>
        <c:tickLblSkip val="1"/>
        <c:tickMarkSkip val="1"/>
        <c:noMultiLvlLbl val="0"/>
      </c:catAx>
      <c:valAx>
        <c:axId val="68295296"/>
        <c:scaling>
          <c:orientation val="minMax"/>
          <c:max val="250"/>
        </c:scaling>
        <c:delete val="0"/>
        <c:axPos val="l"/>
        <c:title>
          <c:tx>
            <c:rich>
              <a:bodyPr/>
              <a:lstStyle/>
              <a:p>
                <a:pPr>
                  <a:defRPr sz="800" b="1" i="0" u="none" strike="noStrike" baseline="0">
                    <a:solidFill>
                      <a:srgbClr val="000000"/>
                    </a:solidFill>
                    <a:latin typeface="Arial"/>
                    <a:ea typeface="Arial"/>
                    <a:cs typeface="Arial"/>
                  </a:defRPr>
                </a:pPr>
                <a:r>
                  <a:rPr lang="en-GB" b="1" dirty="0" smtClean="0"/>
                  <a:t>Number of </a:t>
                </a:r>
                <a:r>
                  <a:rPr lang="en-GB" b="1" dirty="0" err="1" smtClean="0"/>
                  <a:t>Fos</a:t>
                </a:r>
                <a:r>
                  <a:rPr lang="en-GB" b="1" dirty="0" smtClean="0"/>
                  <a:t>-positive</a:t>
                </a:r>
                <a:r>
                  <a:rPr lang="en-GB" b="1" baseline="0" dirty="0" smtClean="0"/>
                  <a:t> nuclei</a:t>
                </a:r>
                <a:endParaRPr lang="en-GB" b="1" dirty="0"/>
              </a:p>
            </c:rich>
          </c:tx>
          <c:layout>
            <c:manualLayout>
              <c:xMode val="edge"/>
              <c:yMode val="edge"/>
              <c:x val="6.9043846964683492E-2"/>
              <c:y val="0.13385277777777776"/>
            </c:manualLayout>
          </c:layout>
          <c:overlay val="0"/>
          <c:spPr>
            <a:noFill/>
            <a:ln w="25400">
              <a:noFill/>
            </a:ln>
          </c:spPr>
        </c:title>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68293760"/>
        <c:crosses val="autoZero"/>
        <c:crossBetween val="between"/>
      </c:valAx>
      <c:spPr>
        <a:noFill/>
        <a:ln w="25400">
          <a:noFill/>
        </a:ln>
      </c:spPr>
    </c:plotArea>
    <c:plotVisOnly val="1"/>
    <c:dispBlanksAs val="gap"/>
    <c:showDLblsOverMax val="0"/>
  </c:chart>
  <c:spPr>
    <a:solidFill>
      <a:srgbClr val="FFFFFF"/>
    </a:solidFill>
    <a:ln w="3175">
      <a:noFill/>
      <a:prstDash val="solid"/>
    </a:ln>
  </c:spPr>
  <c:txPr>
    <a:bodyPr/>
    <a:lstStyle/>
    <a:p>
      <a:pPr>
        <a:defRPr sz="800" b="0" i="0" u="none" strike="noStrike" baseline="0">
          <a:solidFill>
            <a:srgbClr val="000000"/>
          </a:solidFill>
          <a:latin typeface="Arial"/>
          <a:ea typeface="Arial"/>
          <a:cs typeface="Arial"/>
        </a:defRPr>
      </a:pPr>
      <a:endParaRPr lang="en-US"/>
    </a:p>
  </c:txPr>
  <c:externalData r:id="rId2">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spPr>
            <a:solidFill>
              <a:schemeClr val="bg1"/>
            </a:solidFill>
            <a:ln w="12700">
              <a:solidFill>
                <a:schemeClr val="tx1"/>
              </a:solidFill>
            </a:ln>
          </c:spPr>
          <c:invertIfNegative val="0"/>
          <c:errBars>
            <c:errBarType val="plus"/>
            <c:errValType val="cust"/>
            <c:noEndCap val="0"/>
            <c:plus>
              <c:numRef>
                <c:f>edited!$T$56:$V$56</c:f>
                <c:numCache>
                  <c:formatCode>General</c:formatCode>
                  <c:ptCount val="3"/>
                  <c:pt idx="0">
                    <c:v>0.79168238295713889</c:v>
                  </c:pt>
                  <c:pt idx="1">
                    <c:v>7.8314150003438741</c:v>
                  </c:pt>
                  <c:pt idx="2">
                    <c:v>10.969560889254195</c:v>
                  </c:pt>
                </c:numCache>
              </c:numRef>
            </c:plus>
            <c:minus>
              <c:numLit>
                <c:formatCode>General</c:formatCode>
                <c:ptCount val="1"/>
                <c:pt idx="0">
                  <c:v>1</c:v>
                </c:pt>
              </c:numLit>
            </c:minus>
          </c:errBars>
          <c:cat>
            <c:strLit>
              <c:ptCount val="3"/>
              <c:pt idx="0">
                <c:v>Virgin</c:v>
              </c:pt>
              <c:pt idx="1">
                <c:v> d5.5</c:v>
              </c:pt>
              <c:pt idx="2">
                <c:v> d10.5</c:v>
              </c:pt>
            </c:strLit>
          </c:cat>
          <c:val>
            <c:numRef>
              <c:f>edited!$T$55:$V$55</c:f>
              <c:numCache>
                <c:formatCode>General</c:formatCode>
                <c:ptCount val="3"/>
                <c:pt idx="0">
                  <c:v>4.2805375000000003</c:v>
                </c:pt>
                <c:pt idx="1">
                  <c:v>35.891083333333334</c:v>
                </c:pt>
                <c:pt idx="2">
                  <c:v>45.536725000000004</c:v>
                </c:pt>
              </c:numCache>
            </c:numRef>
          </c:val>
        </c:ser>
        <c:ser>
          <c:idx val="1"/>
          <c:order val="1"/>
          <c:spPr>
            <a:solidFill>
              <a:schemeClr val="tx1"/>
            </a:solidFill>
          </c:spPr>
          <c:invertIfNegative val="0"/>
          <c:errBars>
            <c:errBarType val="plus"/>
            <c:errValType val="cust"/>
            <c:noEndCap val="0"/>
            <c:plus>
              <c:numRef>
                <c:f>edited!$T$59:$V$59</c:f>
                <c:numCache>
                  <c:formatCode>General</c:formatCode>
                  <c:ptCount val="3"/>
                  <c:pt idx="0">
                    <c:v>5.9117961749276251</c:v>
                  </c:pt>
                  <c:pt idx="1">
                    <c:v>1.9879547940869622</c:v>
                  </c:pt>
                  <c:pt idx="2">
                    <c:v>2.3805340872025589</c:v>
                  </c:pt>
                </c:numCache>
              </c:numRef>
            </c:plus>
            <c:minus>
              <c:numLit>
                <c:formatCode>General</c:formatCode>
                <c:ptCount val="1"/>
                <c:pt idx="0">
                  <c:v>1</c:v>
                </c:pt>
              </c:numLit>
            </c:minus>
          </c:errBars>
          <c:cat>
            <c:strLit>
              <c:ptCount val="3"/>
              <c:pt idx="0">
                <c:v>Virgin</c:v>
              </c:pt>
              <c:pt idx="1">
                <c:v> d5.5</c:v>
              </c:pt>
              <c:pt idx="2">
                <c:v> d10.5</c:v>
              </c:pt>
            </c:strLit>
          </c:cat>
          <c:val>
            <c:numRef>
              <c:f>edited!$T$58:$V$58</c:f>
              <c:numCache>
                <c:formatCode>General</c:formatCode>
                <c:ptCount val="3"/>
                <c:pt idx="0">
                  <c:v>18.308111111111106</c:v>
                </c:pt>
                <c:pt idx="1">
                  <c:v>20.340599999999998</c:v>
                </c:pt>
                <c:pt idx="2">
                  <c:v>19.160466666666668</c:v>
                </c:pt>
              </c:numCache>
            </c:numRef>
          </c:val>
        </c:ser>
        <c:dLbls>
          <c:showLegendKey val="0"/>
          <c:showVal val="0"/>
          <c:showCatName val="0"/>
          <c:showSerName val="0"/>
          <c:showPercent val="0"/>
          <c:showBubbleSize val="0"/>
        </c:dLbls>
        <c:gapWidth val="150"/>
        <c:axId val="122111872"/>
        <c:axId val="122113408"/>
      </c:barChart>
      <c:catAx>
        <c:axId val="122111872"/>
        <c:scaling>
          <c:orientation val="minMax"/>
        </c:scaling>
        <c:delete val="0"/>
        <c:axPos val="b"/>
        <c:majorTickMark val="out"/>
        <c:minorTickMark val="none"/>
        <c:tickLblPos val="nextTo"/>
        <c:spPr>
          <a:ln w="12700">
            <a:solidFill>
              <a:sysClr val="windowText" lastClr="000000"/>
            </a:solidFill>
          </a:ln>
        </c:spPr>
        <c:crossAx val="122113408"/>
        <c:crosses val="autoZero"/>
        <c:auto val="1"/>
        <c:lblAlgn val="ctr"/>
        <c:lblOffset val="100"/>
        <c:noMultiLvlLbl val="0"/>
      </c:catAx>
      <c:valAx>
        <c:axId val="122113408"/>
        <c:scaling>
          <c:orientation val="minMax"/>
        </c:scaling>
        <c:delete val="0"/>
        <c:axPos val="l"/>
        <c:numFmt formatCode="General" sourceLinked="1"/>
        <c:majorTickMark val="out"/>
        <c:minorTickMark val="none"/>
        <c:tickLblPos val="nextTo"/>
        <c:spPr>
          <a:ln w="12700">
            <a:solidFill>
              <a:sysClr val="windowText" lastClr="000000"/>
            </a:solidFill>
          </a:ln>
        </c:spPr>
        <c:crossAx val="122111872"/>
        <c:crosses val="autoZero"/>
        <c:crossBetween val="between"/>
      </c:valAx>
      <c:spPr>
        <a:noFill/>
        <a:ln w="25400">
          <a:noFill/>
        </a:ln>
      </c:spPr>
    </c:plotArea>
    <c:plotVisOnly val="1"/>
    <c:dispBlanksAs val="gap"/>
    <c:showDLblsOverMax val="0"/>
  </c:chart>
  <c:txPr>
    <a:bodyPr/>
    <a:lstStyle/>
    <a:p>
      <a:pPr>
        <a:defRPr sz="800">
          <a:latin typeface="Arial" pitchFamily="34" charset="0"/>
          <a:cs typeface="Arial" pitchFamily="34" charset="0"/>
        </a:defRPr>
      </a:pPr>
      <a:endParaRPr lang="en-US"/>
    </a:p>
  </c:txPr>
  <c:externalData r:id="rId2">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spPr>
            <a:solidFill>
              <a:schemeClr val="bg1"/>
            </a:solidFill>
            <a:ln w="12700">
              <a:solidFill>
                <a:schemeClr val="tx1"/>
              </a:solidFill>
            </a:ln>
          </c:spPr>
          <c:invertIfNegative val="0"/>
          <c:errBars>
            <c:errBarType val="plus"/>
            <c:errValType val="cust"/>
            <c:noEndCap val="0"/>
            <c:plus>
              <c:numRef>
                <c:f>edited!$T$38:$V$38</c:f>
                <c:numCache>
                  <c:formatCode>General</c:formatCode>
                  <c:ptCount val="3"/>
                  <c:pt idx="0">
                    <c:v>16.630723146663001</c:v>
                  </c:pt>
                  <c:pt idx="1">
                    <c:v>31.936963085288976</c:v>
                  </c:pt>
                  <c:pt idx="2">
                    <c:v>73.836583073704091</c:v>
                  </c:pt>
                </c:numCache>
              </c:numRef>
            </c:plus>
            <c:minus>
              <c:numLit>
                <c:formatCode>General</c:formatCode>
                <c:ptCount val="1"/>
                <c:pt idx="0">
                  <c:v>1</c:v>
                </c:pt>
              </c:numLit>
            </c:minus>
          </c:errBars>
          <c:cat>
            <c:strLit>
              <c:ptCount val="3"/>
              <c:pt idx="0">
                <c:v>Virgin</c:v>
              </c:pt>
              <c:pt idx="1">
                <c:v> d5.5</c:v>
              </c:pt>
              <c:pt idx="2">
                <c:v> d10.5</c:v>
              </c:pt>
            </c:strLit>
          </c:cat>
          <c:val>
            <c:numRef>
              <c:f>edited!$T$37:$V$37</c:f>
              <c:numCache>
                <c:formatCode>General</c:formatCode>
                <c:ptCount val="3"/>
                <c:pt idx="0">
                  <c:v>123.9</c:v>
                </c:pt>
                <c:pt idx="1">
                  <c:v>161.11666666666667</c:v>
                </c:pt>
                <c:pt idx="2">
                  <c:v>190.74</c:v>
                </c:pt>
              </c:numCache>
            </c:numRef>
          </c:val>
        </c:ser>
        <c:ser>
          <c:idx val="1"/>
          <c:order val="1"/>
          <c:spPr>
            <a:solidFill>
              <a:schemeClr val="tx1"/>
            </a:solidFill>
            <a:ln>
              <a:solidFill>
                <a:schemeClr val="tx1"/>
              </a:solidFill>
            </a:ln>
          </c:spPr>
          <c:invertIfNegative val="0"/>
          <c:errBars>
            <c:errBarType val="both"/>
            <c:errValType val="cust"/>
            <c:noEndCap val="0"/>
            <c:plus>
              <c:numRef>
                <c:f>edited!$T$41:$V$41</c:f>
                <c:numCache>
                  <c:formatCode>General</c:formatCode>
                  <c:ptCount val="3"/>
                  <c:pt idx="0">
                    <c:v>21.96006470765241</c:v>
                  </c:pt>
                  <c:pt idx="1">
                    <c:v>26.49470387329</c:v>
                  </c:pt>
                  <c:pt idx="2">
                    <c:v>35.398533985651611</c:v>
                  </c:pt>
                </c:numCache>
              </c:numRef>
            </c:plus>
            <c:minus>
              <c:numLit>
                <c:formatCode>General</c:formatCode>
                <c:ptCount val="1"/>
                <c:pt idx="0">
                  <c:v>1</c:v>
                </c:pt>
              </c:numLit>
            </c:minus>
          </c:errBars>
          <c:cat>
            <c:strLit>
              <c:ptCount val="3"/>
              <c:pt idx="0">
                <c:v>Virgin</c:v>
              </c:pt>
              <c:pt idx="1">
                <c:v> d5.5</c:v>
              </c:pt>
              <c:pt idx="2">
                <c:v> d10.5</c:v>
              </c:pt>
            </c:strLit>
          </c:cat>
          <c:val>
            <c:numRef>
              <c:f>edited!$T$40:$V$40</c:f>
              <c:numCache>
                <c:formatCode>General</c:formatCode>
                <c:ptCount val="3"/>
                <c:pt idx="0">
                  <c:v>491.48750000000001</c:v>
                </c:pt>
                <c:pt idx="1">
                  <c:v>469.3</c:v>
                </c:pt>
                <c:pt idx="2">
                  <c:v>586.70000000000005</c:v>
                </c:pt>
              </c:numCache>
            </c:numRef>
          </c:val>
        </c:ser>
        <c:dLbls>
          <c:showLegendKey val="0"/>
          <c:showVal val="0"/>
          <c:showCatName val="0"/>
          <c:showSerName val="0"/>
          <c:showPercent val="0"/>
          <c:showBubbleSize val="0"/>
        </c:dLbls>
        <c:gapWidth val="150"/>
        <c:axId val="118184960"/>
        <c:axId val="118223616"/>
      </c:barChart>
      <c:catAx>
        <c:axId val="118184960"/>
        <c:scaling>
          <c:orientation val="minMax"/>
        </c:scaling>
        <c:delete val="0"/>
        <c:axPos val="b"/>
        <c:majorTickMark val="out"/>
        <c:minorTickMark val="none"/>
        <c:tickLblPos val="nextTo"/>
        <c:spPr>
          <a:ln w="12700">
            <a:solidFill>
              <a:schemeClr val="tx1"/>
            </a:solidFill>
          </a:ln>
        </c:spPr>
        <c:crossAx val="118223616"/>
        <c:crosses val="autoZero"/>
        <c:auto val="1"/>
        <c:lblAlgn val="ctr"/>
        <c:lblOffset val="100"/>
        <c:noMultiLvlLbl val="0"/>
      </c:catAx>
      <c:valAx>
        <c:axId val="118223616"/>
        <c:scaling>
          <c:orientation val="minMax"/>
        </c:scaling>
        <c:delete val="0"/>
        <c:axPos val="l"/>
        <c:numFmt formatCode="General" sourceLinked="1"/>
        <c:majorTickMark val="out"/>
        <c:minorTickMark val="none"/>
        <c:tickLblPos val="nextTo"/>
        <c:spPr>
          <a:ln w="12700">
            <a:solidFill>
              <a:schemeClr val="tx1"/>
            </a:solidFill>
          </a:ln>
        </c:spPr>
        <c:crossAx val="118184960"/>
        <c:crosses val="autoZero"/>
        <c:crossBetween val="between"/>
      </c:valAx>
    </c:plotArea>
    <c:plotVisOnly val="1"/>
    <c:dispBlanksAs val="gap"/>
    <c:showDLblsOverMax val="0"/>
  </c:chart>
  <c:txPr>
    <a:bodyPr/>
    <a:lstStyle/>
    <a:p>
      <a:pPr>
        <a:defRPr sz="800">
          <a:latin typeface="Arial" pitchFamily="34" charset="0"/>
          <a:cs typeface="Arial"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22670841831512384"/>
          <c:y val="9.154929577464789E-2"/>
          <c:w val="0.68323084971681158"/>
          <c:h val="0.76056338028169013"/>
        </c:manualLayout>
      </c:layout>
      <c:barChart>
        <c:barDir val="col"/>
        <c:grouping val="clustered"/>
        <c:varyColors val="0"/>
        <c:ser>
          <c:idx val="0"/>
          <c:order val="0"/>
          <c:tx>
            <c:v>Vehicle</c:v>
          </c:tx>
          <c:spPr>
            <a:solidFill>
              <a:srgbClr val="FFFFFF"/>
            </a:solidFill>
            <a:ln w="12700">
              <a:solidFill>
                <a:srgbClr val="000000"/>
              </a:solidFill>
              <a:prstDash val="solid"/>
            </a:ln>
          </c:spPr>
          <c:invertIfNegative val="0"/>
          <c:errBars>
            <c:errBarType val="plus"/>
            <c:errValType val="cust"/>
            <c:noEndCap val="0"/>
            <c:plus>
              <c:numRef>
                <c:f>tnf!$H$39:$J$39</c:f>
                <c:numCache>
                  <c:formatCode>General</c:formatCode>
                  <c:ptCount val="3"/>
                  <c:pt idx="0">
                    <c:v>1.8806298411312423</c:v>
                  </c:pt>
                  <c:pt idx="1">
                    <c:v>1.5304773479860494</c:v>
                  </c:pt>
                  <c:pt idx="2">
                    <c:v>1.4244841171455693</c:v>
                  </c:pt>
                </c:numCache>
              </c:numRef>
            </c:plus>
            <c:spPr>
              <a:ln w="12700">
                <a:solidFill>
                  <a:srgbClr val="000000"/>
                </a:solidFill>
                <a:prstDash val="solid"/>
              </a:ln>
            </c:spPr>
          </c:errBars>
          <c:cat>
            <c:strRef>
              <c:f>tnf!$H$37:$J$37</c:f>
              <c:strCache>
                <c:ptCount val="3"/>
                <c:pt idx="0">
                  <c:v>virgin</c:v>
                </c:pt>
                <c:pt idx="1">
                  <c:v>d5.5</c:v>
                </c:pt>
                <c:pt idx="2">
                  <c:v>d10.5</c:v>
                </c:pt>
              </c:strCache>
            </c:strRef>
          </c:cat>
          <c:val>
            <c:numRef>
              <c:f>tnf!$H$38:$J$38</c:f>
              <c:numCache>
                <c:formatCode>General</c:formatCode>
                <c:ptCount val="3"/>
                <c:pt idx="0">
                  <c:v>10.302936507936508</c:v>
                </c:pt>
                <c:pt idx="1">
                  <c:v>7.6021428571428578</c:v>
                </c:pt>
                <c:pt idx="2">
                  <c:v>9.0620000000000012</c:v>
                </c:pt>
              </c:numCache>
            </c:numRef>
          </c:val>
        </c:ser>
        <c:ser>
          <c:idx val="1"/>
          <c:order val="1"/>
          <c:tx>
            <c:v>LPS</c:v>
          </c:tx>
          <c:spPr>
            <a:solidFill>
              <a:schemeClr val="tx1"/>
            </a:solidFill>
            <a:ln w="12700">
              <a:solidFill>
                <a:srgbClr val="000000"/>
              </a:solidFill>
              <a:prstDash val="solid"/>
            </a:ln>
          </c:spPr>
          <c:invertIfNegative val="0"/>
          <c:errBars>
            <c:errBarType val="plus"/>
            <c:errValType val="cust"/>
            <c:noEndCap val="0"/>
            <c:plus>
              <c:numRef>
                <c:f>tnf!$H$42:$J$42</c:f>
                <c:numCache>
                  <c:formatCode>General</c:formatCode>
                  <c:ptCount val="3"/>
                  <c:pt idx="0">
                    <c:v>104.75745631307008</c:v>
                  </c:pt>
                  <c:pt idx="1">
                    <c:v>272.91058886107709</c:v>
                  </c:pt>
                  <c:pt idx="2">
                    <c:v>163.08256379055265</c:v>
                  </c:pt>
                </c:numCache>
              </c:numRef>
            </c:plus>
            <c:spPr>
              <a:ln w="12700">
                <a:solidFill>
                  <a:srgbClr val="000000"/>
                </a:solidFill>
                <a:prstDash val="solid"/>
              </a:ln>
            </c:spPr>
          </c:errBars>
          <c:val>
            <c:numRef>
              <c:f>tnf!$H$41:$J$41</c:f>
              <c:numCache>
                <c:formatCode>General</c:formatCode>
                <c:ptCount val="3"/>
                <c:pt idx="0">
                  <c:v>2803.3268518518516</c:v>
                </c:pt>
                <c:pt idx="1">
                  <c:v>2267.37</c:v>
                </c:pt>
                <c:pt idx="2">
                  <c:v>1961.86</c:v>
                </c:pt>
              </c:numCache>
            </c:numRef>
          </c:val>
        </c:ser>
        <c:dLbls>
          <c:showLegendKey val="0"/>
          <c:showVal val="0"/>
          <c:showCatName val="0"/>
          <c:showSerName val="0"/>
          <c:showPercent val="0"/>
          <c:showBubbleSize val="0"/>
        </c:dLbls>
        <c:gapWidth val="150"/>
        <c:axId val="79509376"/>
        <c:axId val="79510912"/>
      </c:barChart>
      <c:catAx>
        <c:axId val="79509376"/>
        <c:scaling>
          <c:orientation val="minMax"/>
        </c:scaling>
        <c:delete val="1"/>
        <c:axPos val="b"/>
        <c:numFmt formatCode="General" sourceLinked="1"/>
        <c:majorTickMark val="none"/>
        <c:minorTickMark val="none"/>
        <c:tickLblPos val="nextTo"/>
        <c:crossAx val="79510912"/>
        <c:crosses val="autoZero"/>
        <c:auto val="1"/>
        <c:lblAlgn val="ctr"/>
        <c:lblOffset val="100"/>
        <c:tickLblSkip val="1"/>
        <c:tickMarkSkip val="1"/>
        <c:noMultiLvlLbl val="0"/>
      </c:catAx>
      <c:valAx>
        <c:axId val="79510912"/>
        <c:scaling>
          <c:orientation val="minMax"/>
        </c:scaling>
        <c:delete val="0"/>
        <c:axPos val="l"/>
        <c:title>
          <c:tx>
            <c:rich>
              <a:bodyPr/>
              <a:lstStyle/>
              <a:p>
                <a:pPr>
                  <a:defRPr sz="800" b="1" i="0" u="none" strike="noStrike" baseline="0">
                    <a:solidFill>
                      <a:srgbClr val="000000"/>
                    </a:solidFill>
                    <a:latin typeface="Arial"/>
                    <a:ea typeface="Arial"/>
                    <a:cs typeface="Arial"/>
                  </a:defRPr>
                </a:pPr>
                <a:r>
                  <a:rPr lang="en-GB" dirty="0" smtClean="0"/>
                  <a:t>TNF-</a:t>
                </a:r>
                <a:r>
                  <a:rPr lang="el-GR" dirty="0" smtClean="0"/>
                  <a:t>α</a:t>
                </a:r>
                <a:r>
                  <a:rPr lang="en-GB" dirty="0" smtClean="0"/>
                  <a:t> (</a:t>
                </a:r>
                <a:r>
                  <a:rPr lang="en-GB" dirty="0" err="1" smtClean="0"/>
                  <a:t>ng</a:t>
                </a:r>
                <a:r>
                  <a:rPr lang="en-GB" dirty="0" smtClean="0"/>
                  <a:t>/ml)</a:t>
                </a:r>
                <a:endParaRPr lang="en-GB" dirty="0"/>
              </a:p>
            </c:rich>
          </c:tx>
          <c:layout>
            <c:manualLayout>
              <c:xMode val="edge"/>
              <c:yMode val="edge"/>
              <c:x val="5.590070588592095E-2"/>
              <c:y val="0.29929577464788731"/>
            </c:manualLayout>
          </c:layout>
          <c:overlay val="0"/>
          <c:spPr>
            <a:noFill/>
            <a:ln w="25400">
              <a:noFill/>
            </a:ln>
          </c:spPr>
        </c:title>
        <c:numFmt formatCode="General" sourceLinked="1"/>
        <c:majorTickMark val="out"/>
        <c:minorTickMark val="none"/>
        <c:tickLblPos val="nextTo"/>
        <c:spPr>
          <a:ln w="952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79509376"/>
        <c:crosses val="autoZero"/>
        <c:crossBetween val="between"/>
      </c:valAx>
      <c:spPr>
        <a:solidFill>
          <a:srgbClr val="FFFFFF"/>
        </a:solidFill>
        <a:ln w="25400">
          <a:noFill/>
        </a:ln>
      </c:spPr>
    </c:plotArea>
    <c:plotVisOnly val="1"/>
    <c:dispBlanksAs val="gap"/>
    <c:showDLblsOverMax val="0"/>
  </c:chart>
  <c:spPr>
    <a:solidFill>
      <a:srgbClr val="FFFFFF"/>
    </a:solidFill>
    <a:ln w="9525">
      <a:noFill/>
    </a:ln>
  </c:spPr>
  <c:txPr>
    <a:bodyPr/>
    <a:lstStyle/>
    <a:p>
      <a:pPr>
        <a:defRPr sz="800" b="0" i="0" u="none" strike="noStrike" baseline="0">
          <a:solidFill>
            <a:srgbClr val="000000"/>
          </a:solidFill>
          <a:latin typeface="Arial"/>
          <a:ea typeface="Arial"/>
          <a:cs typeface="Arial"/>
        </a:defRPr>
      </a:pPr>
      <a:endParaRPr lang="en-US"/>
    </a:p>
  </c:txPr>
  <c:externalData r:id="rId2">
    <c:autoUpdate val="0"/>
  </c:externalData>
  <c:userShapes r:id="rId3"/>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3826410995180852"/>
          <c:y val="0.1307593382777647"/>
          <c:w val="0.84521384928716903"/>
          <c:h val="0.73063774812579574"/>
        </c:manualLayout>
      </c:layout>
      <c:barChart>
        <c:barDir val="col"/>
        <c:grouping val="clustered"/>
        <c:varyColors val="0"/>
        <c:ser>
          <c:idx val="0"/>
          <c:order val="0"/>
          <c:tx>
            <c:v>Vehicle</c:v>
          </c:tx>
          <c:spPr>
            <a:solidFill>
              <a:srgbClr val="FFFFFF"/>
            </a:solidFill>
            <a:ln w="12700">
              <a:solidFill>
                <a:srgbClr val="000000"/>
              </a:solidFill>
              <a:prstDash val="solid"/>
            </a:ln>
          </c:spPr>
          <c:invertIfNegative val="0"/>
          <c:errBars>
            <c:errBarType val="plus"/>
            <c:errValType val="cust"/>
            <c:noEndCap val="0"/>
            <c:plus>
              <c:numRef>
                <c:f>ifngamma!$I$42:$K$42</c:f>
                <c:numCache>
                  <c:formatCode>General</c:formatCode>
                  <c:ptCount val="3"/>
                  <c:pt idx="0">
                    <c:v>0.29413340864500404</c:v>
                  </c:pt>
                  <c:pt idx="1">
                    <c:v>0.32400000000000001</c:v>
                  </c:pt>
                  <c:pt idx="2">
                    <c:v>0.67845412519933856</c:v>
                  </c:pt>
                </c:numCache>
              </c:numRef>
            </c:plus>
            <c:spPr>
              <a:ln w="12700">
                <a:solidFill>
                  <a:srgbClr val="000000"/>
                </a:solidFill>
                <a:prstDash val="solid"/>
              </a:ln>
            </c:spPr>
          </c:errBars>
          <c:cat>
            <c:strLit>
              <c:ptCount val="3"/>
              <c:pt idx="0">
                <c:v>Virgin</c:v>
              </c:pt>
              <c:pt idx="1">
                <c:v> d5.5</c:v>
              </c:pt>
              <c:pt idx="2">
                <c:v> d10.5</c:v>
              </c:pt>
            </c:strLit>
          </c:cat>
          <c:val>
            <c:numRef>
              <c:f>ifngamma!$I$41:$K$41</c:f>
              <c:numCache>
                <c:formatCode>General</c:formatCode>
                <c:ptCount val="3"/>
                <c:pt idx="0">
                  <c:v>1.8273015873015872</c:v>
                </c:pt>
                <c:pt idx="1">
                  <c:v>1.7</c:v>
                </c:pt>
                <c:pt idx="2">
                  <c:v>1.96</c:v>
                </c:pt>
              </c:numCache>
            </c:numRef>
          </c:val>
        </c:ser>
        <c:ser>
          <c:idx val="1"/>
          <c:order val="1"/>
          <c:tx>
            <c:v>LPS</c:v>
          </c:tx>
          <c:spPr>
            <a:solidFill>
              <a:schemeClr val="tx1"/>
            </a:solidFill>
            <a:ln w="12700">
              <a:solidFill>
                <a:srgbClr val="000000"/>
              </a:solidFill>
              <a:prstDash val="solid"/>
            </a:ln>
          </c:spPr>
          <c:invertIfNegative val="0"/>
          <c:errBars>
            <c:errBarType val="plus"/>
            <c:errValType val="cust"/>
            <c:noEndCap val="0"/>
            <c:plus>
              <c:numRef>
                <c:f>ifngamma!$I$45:$K$45</c:f>
                <c:numCache>
                  <c:formatCode>General</c:formatCode>
                  <c:ptCount val="3"/>
                  <c:pt idx="0">
                    <c:v>0.12568962404954062</c:v>
                  </c:pt>
                  <c:pt idx="1">
                    <c:v>1.5409286972472149</c:v>
                  </c:pt>
                  <c:pt idx="2">
                    <c:v>0.21898858417734973</c:v>
                  </c:pt>
                </c:numCache>
              </c:numRef>
            </c:plus>
            <c:spPr>
              <a:ln w="12700">
                <a:solidFill>
                  <a:srgbClr val="000000"/>
                </a:solidFill>
                <a:prstDash val="solid"/>
              </a:ln>
            </c:spPr>
          </c:errBars>
          <c:cat>
            <c:strLit>
              <c:ptCount val="3"/>
              <c:pt idx="0">
                <c:v>Virgin</c:v>
              </c:pt>
              <c:pt idx="1">
                <c:v> d5.5</c:v>
              </c:pt>
              <c:pt idx="2">
                <c:v> d10.5</c:v>
              </c:pt>
            </c:strLit>
          </c:cat>
          <c:val>
            <c:numRef>
              <c:f>ifngamma!$I$44:$K$44</c:f>
              <c:numCache>
                <c:formatCode>General</c:formatCode>
                <c:ptCount val="3"/>
                <c:pt idx="0">
                  <c:v>1.8806481481481481</c:v>
                </c:pt>
                <c:pt idx="1">
                  <c:v>3.8370000000000006</c:v>
                </c:pt>
                <c:pt idx="2">
                  <c:v>1.7759999999999998</c:v>
                </c:pt>
              </c:numCache>
            </c:numRef>
          </c:val>
        </c:ser>
        <c:dLbls>
          <c:showLegendKey val="0"/>
          <c:showVal val="0"/>
          <c:showCatName val="0"/>
          <c:showSerName val="0"/>
          <c:showPercent val="0"/>
          <c:showBubbleSize val="0"/>
        </c:dLbls>
        <c:gapWidth val="150"/>
        <c:axId val="117869184"/>
        <c:axId val="118034816"/>
      </c:barChart>
      <c:catAx>
        <c:axId val="117869184"/>
        <c:scaling>
          <c:orientation val="minMax"/>
        </c:scaling>
        <c:delete val="0"/>
        <c:axPos val="b"/>
        <c:numFmt formatCode="General" sourceLinked="1"/>
        <c:majorTickMark val="out"/>
        <c:minorTickMark val="none"/>
        <c:tickLblPos val="nextTo"/>
        <c:spPr>
          <a:ln w="952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118034816"/>
        <c:crosses val="autoZero"/>
        <c:auto val="1"/>
        <c:lblAlgn val="ctr"/>
        <c:lblOffset val="100"/>
        <c:tickLblSkip val="1"/>
        <c:tickMarkSkip val="1"/>
        <c:noMultiLvlLbl val="0"/>
      </c:catAx>
      <c:valAx>
        <c:axId val="118034816"/>
        <c:scaling>
          <c:orientation val="minMax"/>
          <c:max val="10"/>
        </c:scaling>
        <c:delete val="0"/>
        <c:axPos val="l"/>
        <c:title>
          <c:tx>
            <c:rich>
              <a:bodyPr rot="-5400000" vert="horz"/>
              <a:lstStyle/>
              <a:p>
                <a:pPr>
                  <a:defRPr b="1"/>
                </a:pPr>
                <a:r>
                  <a:rPr lang="en-US" b="1" dirty="0" smtClean="0"/>
                  <a:t>IFN-</a:t>
                </a:r>
                <a:r>
                  <a:rPr lang="el-GR" b="1" dirty="0" smtClean="0"/>
                  <a:t>γ </a:t>
                </a:r>
                <a:r>
                  <a:rPr lang="en-GB" b="1" dirty="0" smtClean="0"/>
                  <a:t>(</a:t>
                </a:r>
                <a:r>
                  <a:rPr lang="en-US" b="1" dirty="0" err="1" smtClean="0"/>
                  <a:t>ng</a:t>
                </a:r>
                <a:r>
                  <a:rPr lang="en-US" b="1" dirty="0" smtClean="0"/>
                  <a:t>/ml)</a:t>
                </a:r>
                <a:endParaRPr lang="en-US" b="1" dirty="0"/>
              </a:p>
            </c:rich>
          </c:tx>
          <c:overlay val="0"/>
        </c:title>
        <c:numFmt formatCode="General" sourceLinked="1"/>
        <c:majorTickMark val="out"/>
        <c:minorTickMark val="none"/>
        <c:tickLblPos val="nextTo"/>
        <c:spPr>
          <a:ln w="952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117869184"/>
        <c:crosses val="autoZero"/>
        <c:crossBetween val="between"/>
        <c:majorUnit val="2"/>
      </c:valAx>
      <c:spPr>
        <a:solidFill>
          <a:srgbClr val="FFFFFF"/>
        </a:solidFill>
        <a:ln w="25400">
          <a:noFill/>
        </a:ln>
      </c:spPr>
    </c:plotArea>
    <c:plotVisOnly val="1"/>
    <c:dispBlanksAs val="gap"/>
    <c:showDLblsOverMax val="0"/>
  </c:chart>
  <c:spPr>
    <a:solidFill>
      <a:srgbClr val="FFFFFF"/>
    </a:solidFill>
    <a:ln w="3175">
      <a:noFill/>
      <a:prstDash val="solid"/>
    </a:ln>
  </c:spPr>
  <c:txPr>
    <a:bodyPr/>
    <a:lstStyle/>
    <a:p>
      <a:pPr>
        <a:defRPr sz="800" b="0" i="0" u="none" strike="noStrike" baseline="0">
          <a:solidFill>
            <a:srgbClr val="000000"/>
          </a:solidFill>
          <a:latin typeface="Arial"/>
          <a:ea typeface="Arial"/>
          <a:cs typeface="Arial"/>
        </a:defRPr>
      </a:pPr>
      <a:endParaRPr lang="en-US"/>
    </a:p>
  </c:txPr>
  <c:externalData r:id="rId2">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spPr>
            <a:solidFill>
              <a:schemeClr val="bg1"/>
            </a:solidFill>
            <a:ln>
              <a:solidFill>
                <a:schemeClr val="tx1"/>
              </a:solidFill>
            </a:ln>
          </c:spPr>
          <c:invertIfNegative val="0"/>
          <c:errBars>
            <c:errBarType val="plus"/>
            <c:errValType val="cust"/>
            <c:noEndCap val="0"/>
            <c:plus>
              <c:numRef>
                <c:f>Sheet1!$S$23:$U$23</c:f>
                <c:numCache>
                  <c:formatCode>General</c:formatCode>
                  <c:ptCount val="3"/>
                  <c:pt idx="0">
                    <c:v>4.9800000000000004</c:v>
                  </c:pt>
                  <c:pt idx="1">
                    <c:v>6.41</c:v>
                  </c:pt>
                  <c:pt idx="2">
                    <c:v>5.14</c:v>
                  </c:pt>
                </c:numCache>
              </c:numRef>
            </c:plus>
            <c:minus>
              <c:numLit>
                <c:formatCode>General</c:formatCode>
                <c:ptCount val="1"/>
                <c:pt idx="0">
                  <c:v>1</c:v>
                </c:pt>
              </c:numLit>
            </c:minus>
          </c:errBars>
          <c:cat>
            <c:strLit>
              <c:ptCount val="3"/>
              <c:pt idx="0">
                <c:v>Virgin</c:v>
              </c:pt>
              <c:pt idx="1">
                <c:v> d5.5</c:v>
              </c:pt>
              <c:pt idx="2">
                <c:v> d10.5</c:v>
              </c:pt>
            </c:strLit>
          </c:cat>
          <c:val>
            <c:numRef>
              <c:f>Sheet1!$S$22:$U$22</c:f>
              <c:numCache>
                <c:formatCode>General</c:formatCode>
                <c:ptCount val="3"/>
                <c:pt idx="0">
                  <c:v>44.5</c:v>
                </c:pt>
                <c:pt idx="1">
                  <c:v>33.39</c:v>
                </c:pt>
                <c:pt idx="2">
                  <c:v>31.05</c:v>
                </c:pt>
              </c:numCache>
            </c:numRef>
          </c:val>
        </c:ser>
        <c:ser>
          <c:idx val="1"/>
          <c:order val="1"/>
          <c:spPr>
            <a:solidFill>
              <a:schemeClr val="tx1"/>
            </a:solidFill>
            <a:ln>
              <a:solidFill>
                <a:schemeClr val="tx1"/>
              </a:solidFill>
            </a:ln>
          </c:spPr>
          <c:invertIfNegative val="0"/>
          <c:errBars>
            <c:errBarType val="plus"/>
            <c:errValType val="cust"/>
            <c:noEndCap val="0"/>
            <c:plus>
              <c:numRef>
                <c:f>Sheet1!$S$25:$U$25</c:f>
                <c:numCache>
                  <c:formatCode>General</c:formatCode>
                  <c:ptCount val="3"/>
                  <c:pt idx="0">
                    <c:v>11.22</c:v>
                  </c:pt>
                  <c:pt idx="1">
                    <c:v>14.05</c:v>
                  </c:pt>
                  <c:pt idx="2">
                    <c:v>17.420000000000002</c:v>
                  </c:pt>
                </c:numCache>
              </c:numRef>
            </c:plus>
            <c:minus>
              <c:numLit>
                <c:formatCode>General</c:formatCode>
                <c:ptCount val="1"/>
                <c:pt idx="0">
                  <c:v>1</c:v>
                </c:pt>
              </c:numLit>
            </c:minus>
          </c:errBars>
          <c:cat>
            <c:strLit>
              <c:ptCount val="3"/>
              <c:pt idx="0">
                <c:v>Virgin</c:v>
              </c:pt>
              <c:pt idx="1">
                <c:v> d5.5</c:v>
              </c:pt>
              <c:pt idx="2">
                <c:v> d10.5</c:v>
              </c:pt>
            </c:strLit>
          </c:cat>
          <c:val>
            <c:numRef>
              <c:f>Sheet1!$S$24:$U$24</c:f>
              <c:numCache>
                <c:formatCode>General</c:formatCode>
                <c:ptCount val="3"/>
                <c:pt idx="0">
                  <c:v>92.625</c:v>
                </c:pt>
                <c:pt idx="1">
                  <c:v>75.603999999999999</c:v>
                </c:pt>
                <c:pt idx="2">
                  <c:v>85.69</c:v>
                </c:pt>
              </c:numCache>
            </c:numRef>
          </c:val>
        </c:ser>
        <c:dLbls>
          <c:showLegendKey val="0"/>
          <c:showVal val="0"/>
          <c:showCatName val="0"/>
          <c:showSerName val="0"/>
          <c:showPercent val="0"/>
          <c:showBubbleSize val="0"/>
        </c:dLbls>
        <c:gapWidth val="150"/>
        <c:axId val="137947392"/>
        <c:axId val="137990144"/>
      </c:barChart>
      <c:catAx>
        <c:axId val="137947392"/>
        <c:scaling>
          <c:orientation val="minMax"/>
        </c:scaling>
        <c:delete val="0"/>
        <c:axPos val="b"/>
        <c:majorTickMark val="out"/>
        <c:minorTickMark val="none"/>
        <c:tickLblPos val="nextTo"/>
        <c:spPr>
          <a:ln w="12700">
            <a:solidFill>
              <a:schemeClr val="tx1"/>
            </a:solidFill>
          </a:ln>
        </c:spPr>
        <c:crossAx val="137990144"/>
        <c:crosses val="autoZero"/>
        <c:auto val="1"/>
        <c:lblAlgn val="ctr"/>
        <c:lblOffset val="100"/>
        <c:noMultiLvlLbl val="0"/>
      </c:catAx>
      <c:valAx>
        <c:axId val="137990144"/>
        <c:scaling>
          <c:orientation val="minMax"/>
        </c:scaling>
        <c:delete val="0"/>
        <c:axPos val="l"/>
        <c:title>
          <c:tx>
            <c:rich>
              <a:bodyPr rot="-5400000" vert="horz"/>
              <a:lstStyle/>
              <a:p>
                <a:pPr>
                  <a:defRPr/>
                </a:pPr>
                <a:r>
                  <a:rPr lang="en-GB"/>
                  <a:t>Number of positive cells</a:t>
                </a:r>
              </a:p>
            </c:rich>
          </c:tx>
          <c:overlay val="0"/>
        </c:title>
        <c:numFmt formatCode="General" sourceLinked="1"/>
        <c:majorTickMark val="out"/>
        <c:minorTickMark val="none"/>
        <c:tickLblPos val="nextTo"/>
        <c:spPr>
          <a:ln w="12700">
            <a:solidFill>
              <a:schemeClr val="tx1"/>
            </a:solidFill>
          </a:ln>
        </c:spPr>
        <c:crossAx val="137947392"/>
        <c:crosses val="autoZero"/>
        <c:crossBetween val="between"/>
      </c:valAx>
    </c:plotArea>
    <c:plotVisOnly val="1"/>
    <c:dispBlanksAs val="gap"/>
    <c:showDLblsOverMax val="0"/>
  </c:chart>
  <c:spPr>
    <a:ln>
      <a:noFill/>
    </a:ln>
  </c:spPr>
  <c:txPr>
    <a:bodyPr/>
    <a:lstStyle/>
    <a:p>
      <a:pPr>
        <a:defRPr sz="800">
          <a:latin typeface="Arial" pitchFamily="34" charset="0"/>
          <a:cs typeface="Arial" pitchFamily="34" charset="0"/>
        </a:defRPr>
      </a:pPr>
      <a:endParaRPr lang="en-US"/>
    </a:p>
  </c:txPr>
  <c:externalData r:id="rId2">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spPr>
            <a:solidFill>
              <a:schemeClr val="bg1"/>
            </a:solidFill>
            <a:ln>
              <a:solidFill>
                <a:schemeClr val="tx1"/>
              </a:solidFill>
            </a:ln>
          </c:spPr>
          <c:invertIfNegative val="0"/>
          <c:errBars>
            <c:errBarType val="plus"/>
            <c:errValType val="cust"/>
            <c:noEndCap val="0"/>
            <c:plus>
              <c:numRef>
                <c:f>Sheet1!$K$23:$M$23</c:f>
                <c:numCache>
                  <c:formatCode>General</c:formatCode>
                  <c:ptCount val="3"/>
                  <c:pt idx="0">
                    <c:v>69.5</c:v>
                  </c:pt>
                  <c:pt idx="1">
                    <c:v>36.549999999999997</c:v>
                  </c:pt>
                  <c:pt idx="2">
                    <c:v>38.46</c:v>
                  </c:pt>
                </c:numCache>
              </c:numRef>
            </c:plus>
            <c:minus>
              <c:numLit>
                <c:formatCode>General</c:formatCode>
                <c:ptCount val="1"/>
                <c:pt idx="0">
                  <c:v>1</c:v>
                </c:pt>
              </c:numLit>
            </c:minus>
          </c:errBars>
          <c:cat>
            <c:strLit>
              <c:ptCount val="3"/>
              <c:pt idx="0">
                <c:v>Virgin</c:v>
              </c:pt>
              <c:pt idx="1">
                <c:v> d5.5</c:v>
              </c:pt>
              <c:pt idx="2">
                <c:v> d10.5</c:v>
              </c:pt>
            </c:strLit>
          </c:cat>
          <c:val>
            <c:numRef>
              <c:f>Sheet1!$K$22:$M$22</c:f>
              <c:numCache>
                <c:formatCode>General</c:formatCode>
                <c:ptCount val="3"/>
                <c:pt idx="0">
                  <c:v>356.35</c:v>
                </c:pt>
                <c:pt idx="1">
                  <c:v>190.75</c:v>
                </c:pt>
                <c:pt idx="2">
                  <c:v>174.63</c:v>
                </c:pt>
              </c:numCache>
            </c:numRef>
          </c:val>
        </c:ser>
        <c:ser>
          <c:idx val="1"/>
          <c:order val="1"/>
          <c:spPr>
            <a:solidFill>
              <a:schemeClr val="tx1"/>
            </a:solidFill>
            <a:ln>
              <a:solidFill>
                <a:schemeClr val="tx1"/>
              </a:solidFill>
            </a:ln>
          </c:spPr>
          <c:invertIfNegative val="0"/>
          <c:errBars>
            <c:errBarType val="plus"/>
            <c:errValType val="cust"/>
            <c:noEndCap val="0"/>
            <c:plus>
              <c:numRef>
                <c:f>Sheet1!$K$25:$M$25</c:f>
                <c:numCache>
                  <c:formatCode>General</c:formatCode>
                  <c:ptCount val="3"/>
                  <c:pt idx="0">
                    <c:v>152.08000000000001</c:v>
                  </c:pt>
                  <c:pt idx="1">
                    <c:v>91.27</c:v>
                  </c:pt>
                  <c:pt idx="2">
                    <c:v>185.67</c:v>
                  </c:pt>
                </c:numCache>
              </c:numRef>
            </c:plus>
            <c:minus>
              <c:numLit>
                <c:formatCode>General</c:formatCode>
                <c:ptCount val="1"/>
                <c:pt idx="0">
                  <c:v>1</c:v>
                </c:pt>
              </c:numLit>
            </c:minus>
          </c:errBars>
          <c:cat>
            <c:strLit>
              <c:ptCount val="3"/>
              <c:pt idx="0">
                <c:v>Virgin</c:v>
              </c:pt>
              <c:pt idx="1">
                <c:v> d5.5</c:v>
              </c:pt>
              <c:pt idx="2">
                <c:v> d10.5</c:v>
              </c:pt>
            </c:strLit>
          </c:cat>
          <c:val>
            <c:numRef>
              <c:f>Sheet1!$K$24:$M$24</c:f>
              <c:numCache>
                <c:formatCode>General</c:formatCode>
                <c:ptCount val="3"/>
                <c:pt idx="0">
                  <c:v>1222.3900000000001</c:v>
                </c:pt>
                <c:pt idx="1">
                  <c:v>873.45</c:v>
                </c:pt>
                <c:pt idx="2">
                  <c:v>735.88</c:v>
                </c:pt>
              </c:numCache>
            </c:numRef>
          </c:val>
        </c:ser>
        <c:dLbls>
          <c:showLegendKey val="0"/>
          <c:showVal val="0"/>
          <c:showCatName val="0"/>
          <c:showSerName val="0"/>
          <c:showPercent val="0"/>
          <c:showBubbleSize val="0"/>
        </c:dLbls>
        <c:gapWidth val="150"/>
        <c:axId val="123435264"/>
        <c:axId val="137859072"/>
      </c:barChart>
      <c:catAx>
        <c:axId val="123435264"/>
        <c:scaling>
          <c:orientation val="minMax"/>
        </c:scaling>
        <c:delete val="0"/>
        <c:axPos val="b"/>
        <c:majorTickMark val="out"/>
        <c:minorTickMark val="none"/>
        <c:tickLblPos val="nextTo"/>
        <c:spPr>
          <a:ln w="12700">
            <a:solidFill>
              <a:schemeClr val="tx1"/>
            </a:solidFill>
          </a:ln>
        </c:spPr>
        <c:crossAx val="137859072"/>
        <c:crosses val="autoZero"/>
        <c:auto val="1"/>
        <c:lblAlgn val="ctr"/>
        <c:lblOffset val="100"/>
        <c:noMultiLvlLbl val="0"/>
      </c:catAx>
      <c:valAx>
        <c:axId val="137859072"/>
        <c:scaling>
          <c:orientation val="minMax"/>
          <c:max val="1600"/>
          <c:min val="0"/>
        </c:scaling>
        <c:delete val="0"/>
        <c:axPos val="l"/>
        <c:title>
          <c:tx>
            <c:rich>
              <a:bodyPr rot="-5400000" vert="horz"/>
              <a:lstStyle/>
              <a:p>
                <a:pPr>
                  <a:defRPr/>
                </a:pPr>
                <a:r>
                  <a:rPr lang="en-US"/>
                  <a:t>Total grain area (µm²)</a:t>
                </a:r>
              </a:p>
            </c:rich>
          </c:tx>
          <c:overlay val="0"/>
        </c:title>
        <c:numFmt formatCode="General" sourceLinked="1"/>
        <c:majorTickMark val="out"/>
        <c:minorTickMark val="none"/>
        <c:tickLblPos val="nextTo"/>
        <c:spPr>
          <a:ln w="12700">
            <a:solidFill>
              <a:schemeClr val="tx1"/>
            </a:solidFill>
          </a:ln>
        </c:spPr>
        <c:crossAx val="123435264"/>
        <c:crosses val="autoZero"/>
        <c:crossBetween val="between"/>
      </c:valAx>
      <c:spPr>
        <a:ln>
          <a:noFill/>
        </a:ln>
      </c:spPr>
    </c:plotArea>
    <c:plotVisOnly val="1"/>
    <c:dispBlanksAs val="gap"/>
    <c:showDLblsOverMax val="0"/>
  </c:chart>
  <c:spPr>
    <a:ln>
      <a:noFill/>
    </a:ln>
  </c:spPr>
  <c:txPr>
    <a:bodyPr/>
    <a:lstStyle/>
    <a:p>
      <a:pPr>
        <a:defRPr sz="800">
          <a:latin typeface="Arial" pitchFamily="34" charset="0"/>
          <a:cs typeface="Arial" pitchFamily="34" charset="0"/>
        </a:defRPr>
      </a:pPr>
      <a:endParaRPr lang="en-US"/>
    </a:p>
  </c:txPr>
  <c:externalData r:id="rId2">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spPr>
            <a:solidFill>
              <a:schemeClr val="bg1"/>
            </a:solidFill>
            <a:ln>
              <a:solidFill>
                <a:schemeClr val="tx1"/>
              </a:solidFill>
            </a:ln>
          </c:spPr>
          <c:invertIfNegative val="0"/>
          <c:errBars>
            <c:errBarType val="plus"/>
            <c:errValType val="cust"/>
            <c:noEndCap val="0"/>
            <c:plus>
              <c:numRef>
                <c:f>Sheet1!$O$23:$Q$23</c:f>
                <c:numCache>
                  <c:formatCode>General</c:formatCode>
                  <c:ptCount val="3"/>
                  <c:pt idx="0">
                    <c:v>0.95</c:v>
                  </c:pt>
                  <c:pt idx="1">
                    <c:v>0.3</c:v>
                  </c:pt>
                  <c:pt idx="2">
                    <c:v>0.56999999999999995</c:v>
                  </c:pt>
                </c:numCache>
              </c:numRef>
            </c:plus>
            <c:minus>
              <c:numLit>
                <c:formatCode>General</c:formatCode>
                <c:ptCount val="1"/>
                <c:pt idx="0">
                  <c:v>1</c:v>
                </c:pt>
              </c:numLit>
            </c:minus>
          </c:errBars>
          <c:cat>
            <c:strLit>
              <c:ptCount val="3"/>
              <c:pt idx="0">
                <c:v>Virgin</c:v>
              </c:pt>
              <c:pt idx="1">
                <c:v> d5.5</c:v>
              </c:pt>
              <c:pt idx="2">
                <c:v> d10.5</c:v>
              </c:pt>
            </c:strLit>
          </c:cat>
          <c:val>
            <c:numRef>
              <c:f>Sheet1!$O$22:$Q$22</c:f>
              <c:numCache>
                <c:formatCode>General</c:formatCode>
                <c:ptCount val="3"/>
                <c:pt idx="0">
                  <c:v>7.55</c:v>
                </c:pt>
                <c:pt idx="1">
                  <c:v>5.7</c:v>
                </c:pt>
                <c:pt idx="2">
                  <c:v>5.52</c:v>
                </c:pt>
              </c:numCache>
            </c:numRef>
          </c:val>
        </c:ser>
        <c:ser>
          <c:idx val="1"/>
          <c:order val="1"/>
          <c:spPr>
            <a:solidFill>
              <a:schemeClr val="tx1"/>
            </a:solidFill>
            <a:ln>
              <a:solidFill>
                <a:schemeClr val="tx1"/>
              </a:solidFill>
            </a:ln>
          </c:spPr>
          <c:invertIfNegative val="0"/>
          <c:errBars>
            <c:errBarType val="plus"/>
            <c:errValType val="cust"/>
            <c:noEndCap val="0"/>
            <c:plus>
              <c:numRef>
                <c:f>Sheet1!$O$25:$Q$25</c:f>
                <c:numCache>
                  <c:formatCode>General</c:formatCode>
                  <c:ptCount val="3"/>
                  <c:pt idx="0">
                    <c:v>1.32</c:v>
                  </c:pt>
                  <c:pt idx="1">
                    <c:v>1.48</c:v>
                  </c:pt>
                  <c:pt idx="2">
                    <c:v>1.41</c:v>
                  </c:pt>
                </c:numCache>
              </c:numRef>
            </c:plus>
            <c:minus>
              <c:numLit>
                <c:formatCode>General</c:formatCode>
                <c:ptCount val="1"/>
                <c:pt idx="0">
                  <c:v>1</c:v>
                </c:pt>
              </c:numLit>
            </c:minus>
          </c:errBars>
          <c:cat>
            <c:strLit>
              <c:ptCount val="3"/>
              <c:pt idx="0">
                <c:v>Virgin</c:v>
              </c:pt>
              <c:pt idx="1">
                <c:v> d5.5</c:v>
              </c:pt>
              <c:pt idx="2">
                <c:v> d10.5</c:v>
              </c:pt>
            </c:strLit>
          </c:cat>
          <c:val>
            <c:numRef>
              <c:f>Sheet1!$O$24:$Q$24</c:f>
              <c:numCache>
                <c:formatCode>General</c:formatCode>
                <c:ptCount val="3"/>
                <c:pt idx="0">
                  <c:v>13.65</c:v>
                </c:pt>
                <c:pt idx="1">
                  <c:v>9.33</c:v>
                </c:pt>
                <c:pt idx="2">
                  <c:v>9.673</c:v>
                </c:pt>
              </c:numCache>
            </c:numRef>
          </c:val>
        </c:ser>
        <c:dLbls>
          <c:showLegendKey val="0"/>
          <c:showVal val="0"/>
          <c:showCatName val="0"/>
          <c:showSerName val="0"/>
          <c:showPercent val="0"/>
          <c:showBubbleSize val="0"/>
        </c:dLbls>
        <c:gapWidth val="150"/>
        <c:axId val="137887744"/>
        <c:axId val="137889280"/>
      </c:barChart>
      <c:catAx>
        <c:axId val="137887744"/>
        <c:scaling>
          <c:orientation val="minMax"/>
        </c:scaling>
        <c:delete val="0"/>
        <c:axPos val="b"/>
        <c:majorTickMark val="out"/>
        <c:minorTickMark val="none"/>
        <c:tickLblPos val="nextTo"/>
        <c:spPr>
          <a:ln w="12700">
            <a:solidFill>
              <a:schemeClr val="tx1"/>
            </a:solidFill>
          </a:ln>
        </c:spPr>
        <c:crossAx val="137889280"/>
        <c:crosses val="autoZero"/>
        <c:auto val="1"/>
        <c:lblAlgn val="ctr"/>
        <c:lblOffset val="100"/>
        <c:noMultiLvlLbl val="0"/>
      </c:catAx>
      <c:valAx>
        <c:axId val="137889280"/>
        <c:scaling>
          <c:orientation val="minMax"/>
        </c:scaling>
        <c:delete val="0"/>
        <c:axPos val="l"/>
        <c:title>
          <c:tx>
            <c:rich>
              <a:bodyPr rot="-5400000" vert="horz"/>
              <a:lstStyle/>
              <a:p>
                <a:pPr>
                  <a:defRPr/>
                </a:pPr>
                <a:r>
                  <a:rPr lang="en-US"/>
                  <a:t>Grain area per cell (µm²)</a:t>
                </a:r>
              </a:p>
            </c:rich>
          </c:tx>
          <c:overlay val="0"/>
        </c:title>
        <c:numFmt formatCode="General" sourceLinked="1"/>
        <c:majorTickMark val="out"/>
        <c:minorTickMark val="none"/>
        <c:tickLblPos val="nextTo"/>
        <c:spPr>
          <a:ln w="12700">
            <a:solidFill>
              <a:schemeClr val="tx1"/>
            </a:solidFill>
          </a:ln>
        </c:spPr>
        <c:crossAx val="137887744"/>
        <c:crosses val="autoZero"/>
        <c:crossBetween val="between"/>
      </c:valAx>
    </c:plotArea>
    <c:plotVisOnly val="1"/>
    <c:dispBlanksAs val="gap"/>
    <c:showDLblsOverMax val="0"/>
  </c:chart>
  <c:spPr>
    <a:ln>
      <a:noFill/>
    </a:ln>
  </c:spPr>
  <c:txPr>
    <a:bodyPr/>
    <a:lstStyle/>
    <a:p>
      <a:pPr>
        <a:defRPr sz="800">
          <a:latin typeface="Arial" pitchFamily="34" charset="0"/>
          <a:cs typeface="Arial" pitchFamily="34" charset="0"/>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spPr>
            <a:solidFill>
              <a:schemeClr val="bg1"/>
            </a:solidFill>
            <a:ln>
              <a:solidFill>
                <a:schemeClr val="tx1"/>
              </a:solidFill>
            </a:ln>
          </c:spPr>
          <c:invertIfNegative val="0"/>
          <c:errBars>
            <c:errBarType val="plus"/>
            <c:errValType val="cust"/>
            <c:noEndCap val="0"/>
            <c:plus>
              <c:numRef>
                <c:f>Sheet1!$K$17:$M$17</c:f>
                <c:numCache>
                  <c:formatCode>General</c:formatCode>
                  <c:ptCount val="3"/>
                  <c:pt idx="0">
                    <c:v>6.523339</c:v>
                  </c:pt>
                  <c:pt idx="1">
                    <c:v>10.95956</c:v>
                  </c:pt>
                  <c:pt idx="2">
                    <c:v>25.502400000000002</c:v>
                  </c:pt>
                </c:numCache>
              </c:numRef>
            </c:plus>
            <c:minus>
              <c:numLit>
                <c:formatCode>General</c:formatCode>
                <c:ptCount val="1"/>
                <c:pt idx="0">
                  <c:v>1</c:v>
                </c:pt>
              </c:numLit>
            </c:minus>
          </c:errBars>
          <c:cat>
            <c:strLit>
              <c:ptCount val="3"/>
              <c:pt idx="0">
                <c:v>Virgin</c:v>
              </c:pt>
              <c:pt idx="1">
                <c:v> d5.5</c:v>
              </c:pt>
              <c:pt idx="2">
                <c:v> d10.5</c:v>
              </c:pt>
            </c:strLit>
          </c:cat>
          <c:val>
            <c:numRef>
              <c:f>Sheet1!$K$16:$M$16</c:f>
              <c:numCache>
                <c:formatCode>General</c:formatCode>
                <c:ptCount val="3"/>
                <c:pt idx="0">
                  <c:v>126.9021</c:v>
                </c:pt>
                <c:pt idx="1">
                  <c:v>122.1888</c:v>
                </c:pt>
                <c:pt idx="2">
                  <c:v>117.41679999999999</c:v>
                </c:pt>
              </c:numCache>
            </c:numRef>
          </c:val>
        </c:ser>
        <c:ser>
          <c:idx val="1"/>
          <c:order val="1"/>
          <c:spPr>
            <a:solidFill>
              <a:schemeClr val="tx1"/>
            </a:solidFill>
            <a:ln>
              <a:solidFill>
                <a:schemeClr val="tx1"/>
              </a:solidFill>
            </a:ln>
          </c:spPr>
          <c:invertIfNegative val="0"/>
          <c:errBars>
            <c:errBarType val="plus"/>
            <c:errValType val="cust"/>
            <c:noEndCap val="0"/>
            <c:plus>
              <c:numRef>
                <c:f>Sheet1!$K$20:$M$20</c:f>
                <c:numCache>
                  <c:formatCode>General</c:formatCode>
                  <c:ptCount val="3"/>
                  <c:pt idx="0">
                    <c:v>18.28952</c:v>
                  </c:pt>
                  <c:pt idx="1">
                    <c:v>13.59951</c:v>
                  </c:pt>
                  <c:pt idx="2">
                    <c:v>29.039079999999998</c:v>
                  </c:pt>
                </c:numCache>
              </c:numRef>
            </c:plus>
            <c:minus>
              <c:numLit>
                <c:formatCode>General</c:formatCode>
                <c:ptCount val="1"/>
                <c:pt idx="0">
                  <c:v>1</c:v>
                </c:pt>
              </c:numLit>
            </c:minus>
          </c:errBars>
          <c:cat>
            <c:strLit>
              <c:ptCount val="3"/>
              <c:pt idx="0">
                <c:v>Virgin</c:v>
              </c:pt>
              <c:pt idx="1">
                <c:v> d5.5</c:v>
              </c:pt>
              <c:pt idx="2">
                <c:v> d10.5</c:v>
              </c:pt>
            </c:strLit>
          </c:cat>
          <c:val>
            <c:numRef>
              <c:f>Sheet1!$K$19:$M$19</c:f>
              <c:numCache>
                <c:formatCode>General</c:formatCode>
                <c:ptCount val="3"/>
                <c:pt idx="0">
                  <c:v>177.66200000000001</c:v>
                </c:pt>
                <c:pt idx="1">
                  <c:v>117.47920000000001</c:v>
                </c:pt>
                <c:pt idx="2">
                  <c:v>150.94450000000001</c:v>
                </c:pt>
              </c:numCache>
            </c:numRef>
          </c:val>
        </c:ser>
        <c:dLbls>
          <c:showLegendKey val="0"/>
          <c:showVal val="0"/>
          <c:showCatName val="0"/>
          <c:showSerName val="0"/>
          <c:showPercent val="0"/>
          <c:showBubbleSize val="0"/>
        </c:dLbls>
        <c:gapWidth val="150"/>
        <c:axId val="144900096"/>
        <c:axId val="144901632"/>
      </c:barChart>
      <c:catAx>
        <c:axId val="144900096"/>
        <c:scaling>
          <c:orientation val="minMax"/>
        </c:scaling>
        <c:delete val="0"/>
        <c:axPos val="b"/>
        <c:majorTickMark val="out"/>
        <c:minorTickMark val="none"/>
        <c:tickLblPos val="nextTo"/>
        <c:spPr>
          <a:ln w="12700">
            <a:solidFill>
              <a:schemeClr val="tx1"/>
            </a:solidFill>
          </a:ln>
        </c:spPr>
        <c:crossAx val="144901632"/>
        <c:crosses val="autoZero"/>
        <c:auto val="1"/>
        <c:lblAlgn val="ctr"/>
        <c:lblOffset val="100"/>
        <c:noMultiLvlLbl val="0"/>
      </c:catAx>
      <c:valAx>
        <c:axId val="144901632"/>
        <c:scaling>
          <c:orientation val="minMax"/>
        </c:scaling>
        <c:delete val="0"/>
        <c:axPos val="l"/>
        <c:title>
          <c:tx>
            <c:rich>
              <a:bodyPr rot="-5400000" vert="horz"/>
              <a:lstStyle/>
              <a:p>
                <a:pPr>
                  <a:defRPr/>
                </a:pPr>
                <a:r>
                  <a:rPr lang="en-GB"/>
                  <a:t>Number of positive cells</a:t>
                </a:r>
              </a:p>
            </c:rich>
          </c:tx>
          <c:overlay val="0"/>
        </c:title>
        <c:numFmt formatCode="General" sourceLinked="1"/>
        <c:majorTickMark val="out"/>
        <c:minorTickMark val="none"/>
        <c:tickLblPos val="nextTo"/>
        <c:spPr>
          <a:ln w="12700">
            <a:solidFill>
              <a:schemeClr val="tx1"/>
            </a:solidFill>
          </a:ln>
        </c:spPr>
        <c:crossAx val="144900096"/>
        <c:crosses val="autoZero"/>
        <c:crossBetween val="between"/>
      </c:valAx>
      <c:spPr>
        <a:noFill/>
        <a:ln w="25400">
          <a:noFill/>
        </a:ln>
      </c:spPr>
    </c:plotArea>
    <c:plotVisOnly val="1"/>
    <c:dispBlanksAs val="gap"/>
    <c:showDLblsOverMax val="0"/>
  </c:chart>
  <c:spPr>
    <a:ln>
      <a:noFill/>
    </a:ln>
  </c:spPr>
  <c:txPr>
    <a:bodyPr/>
    <a:lstStyle/>
    <a:p>
      <a:pPr>
        <a:defRPr sz="800">
          <a:latin typeface="Arial" pitchFamily="34" charset="0"/>
          <a:cs typeface="Arial" pitchFamily="34" charset="0"/>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spPr>
            <a:solidFill>
              <a:schemeClr val="bg1"/>
            </a:solidFill>
            <a:ln>
              <a:solidFill>
                <a:schemeClr val="tx1"/>
              </a:solidFill>
            </a:ln>
          </c:spPr>
          <c:invertIfNegative val="0"/>
          <c:errBars>
            <c:errBarType val="plus"/>
            <c:errValType val="cust"/>
            <c:noEndCap val="0"/>
            <c:plus>
              <c:numRef>
                <c:f>Sheet1!$M$18:$O$18</c:f>
                <c:numCache>
                  <c:formatCode>General</c:formatCode>
                  <c:ptCount val="3"/>
                  <c:pt idx="0">
                    <c:v>0.96065900000000004</c:v>
                  </c:pt>
                  <c:pt idx="1">
                    <c:v>0.76391299999999995</c:v>
                  </c:pt>
                  <c:pt idx="2">
                    <c:v>2.18866</c:v>
                  </c:pt>
                </c:numCache>
              </c:numRef>
            </c:plus>
            <c:minus>
              <c:numLit>
                <c:formatCode>General</c:formatCode>
                <c:ptCount val="1"/>
                <c:pt idx="0">
                  <c:v>1</c:v>
                </c:pt>
              </c:numLit>
            </c:minus>
          </c:errBars>
          <c:cat>
            <c:strLit>
              <c:ptCount val="3"/>
              <c:pt idx="0">
                <c:v>Virgin</c:v>
              </c:pt>
              <c:pt idx="1">
                <c:v> d5.5</c:v>
              </c:pt>
              <c:pt idx="2">
                <c:v> d10.5</c:v>
              </c:pt>
            </c:strLit>
          </c:cat>
          <c:val>
            <c:numRef>
              <c:f>Sheet1!$M$17:$O$17</c:f>
              <c:numCache>
                <c:formatCode>General</c:formatCode>
                <c:ptCount val="3"/>
                <c:pt idx="0">
                  <c:v>12.68567</c:v>
                </c:pt>
                <c:pt idx="1">
                  <c:v>13.62114</c:v>
                </c:pt>
                <c:pt idx="2">
                  <c:v>13.091939999999999</c:v>
                </c:pt>
              </c:numCache>
            </c:numRef>
          </c:val>
        </c:ser>
        <c:ser>
          <c:idx val="1"/>
          <c:order val="1"/>
          <c:spPr>
            <a:solidFill>
              <a:schemeClr val="tx1"/>
            </a:solidFill>
            <a:ln>
              <a:solidFill>
                <a:schemeClr val="tx1"/>
              </a:solidFill>
            </a:ln>
          </c:spPr>
          <c:invertIfNegative val="0"/>
          <c:errBars>
            <c:errBarType val="plus"/>
            <c:errValType val="cust"/>
            <c:noEndCap val="0"/>
            <c:plus>
              <c:numRef>
                <c:f>Sheet1!$M$21:$O$21</c:f>
                <c:numCache>
                  <c:formatCode>General</c:formatCode>
                  <c:ptCount val="3"/>
                  <c:pt idx="0">
                    <c:v>0.72801499999999997</c:v>
                  </c:pt>
                  <c:pt idx="1">
                    <c:v>1.286257</c:v>
                  </c:pt>
                  <c:pt idx="2">
                    <c:v>1.412029</c:v>
                  </c:pt>
                </c:numCache>
              </c:numRef>
            </c:plus>
            <c:minus>
              <c:numLit>
                <c:formatCode>General</c:formatCode>
                <c:ptCount val="1"/>
                <c:pt idx="0">
                  <c:v>1</c:v>
                </c:pt>
              </c:numLit>
            </c:minus>
          </c:errBars>
          <c:cat>
            <c:strLit>
              <c:ptCount val="3"/>
              <c:pt idx="0">
                <c:v>Virgin</c:v>
              </c:pt>
              <c:pt idx="1">
                <c:v> d5.5</c:v>
              </c:pt>
              <c:pt idx="2">
                <c:v> d10.5</c:v>
              </c:pt>
            </c:strLit>
          </c:cat>
          <c:val>
            <c:numRef>
              <c:f>Sheet1!$M$20:$O$20</c:f>
              <c:numCache>
                <c:formatCode>General</c:formatCode>
                <c:ptCount val="3"/>
                <c:pt idx="0">
                  <c:v>15.059060000000001</c:v>
                </c:pt>
                <c:pt idx="1">
                  <c:v>14.24629</c:v>
                </c:pt>
                <c:pt idx="2">
                  <c:v>13.457269999999999</c:v>
                </c:pt>
              </c:numCache>
            </c:numRef>
          </c:val>
        </c:ser>
        <c:dLbls>
          <c:showLegendKey val="0"/>
          <c:showVal val="0"/>
          <c:showCatName val="0"/>
          <c:showSerName val="0"/>
          <c:showPercent val="0"/>
          <c:showBubbleSize val="0"/>
        </c:dLbls>
        <c:gapWidth val="150"/>
        <c:axId val="144943360"/>
        <c:axId val="144969728"/>
      </c:barChart>
      <c:catAx>
        <c:axId val="144943360"/>
        <c:scaling>
          <c:orientation val="minMax"/>
        </c:scaling>
        <c:delete val="0"/>
        <c:axPos val="b"/>
        <c:majorTickMark val="out"/>
        <c:minorTickMark val="none"/>
        <c:tickLblPos val="nextTo"/>
        <c:spPr>
          <a:ln w="12700">
            <a:solidFill>
              <a:schemeClr val="tx1"/>
            </a:solidFill>
          </a:ln>
        </c:spPr>
        <c:crossAx val="144969728"/>
        <c:crosses val="autoZero"/>
        <c:auto val="1"/>
        <c:lblAlgn val="ctr"/>
        <c:lblOffset val="100"/>
        <c:noMultiLvlLbl val="0"/>
      </c:catAx>
      <c:valAx>
        <c:axId val="144969728"/>
        <c:scaling>
          <c:orientation val="minMax"/>
          <c:min val="0"/>
        </c:scaling>
        <c:delete val="0"/>
        <c:axPos val="l"/>
        <c:title>
          <c:tx>
            <c:rich>
              <a:bodyPr/>
              <a:lstStyle/>
              <a:p>
                <a:pPr>
                  <a:defRPr/>
                </a:pPr>
                <a:r>
                  <a:rPr lang="en-GB"/>
                  <a:t>Grain area per cell (µm²)</a:t>
                </a:r>
              </a:p>
            </c:rich>
          </c:tx>
          <c:overlay val="0"/>
        </c:title>
        <c:numFmt formatCode="General" sourceLinked="1"/>
        <c:majorTickMark val="out"/>
        <c:minorTickMark val="none"/>
        <c:tickLblPos val="nextTo"/>
        <c:spPr>
          <a:ln w="12700">
            <a:solidFill>
              <a:schemeClr val="tx1"/>
            </a:solidFill>
          </a:ln>
        </c:spPr>
        <c:crossAx val="144943360"/>
        <c:crosses val="autoZero"/>
        <c:crossBetween val="between"/>
      </c:valAx>
    </c:plotArea>
    <c:plotVisOnly val="1"/>
    <c:dispBlanksAs val="gap"/>
    <c:showDLblsOverMax val="0"/>
  </c:chart>
  <c:spPr>
    <a:ln>
      <a:noFill/>
    </a:ln>
  </c:spPr>
  <c:txPr>
    <a:bodyPr/>
    <a:lstStyle/>
    <a:p>
      <a:pPr>
        <a:defRPr sz="800">
          <a:latin typeface="Arial" pitchFamily="34" charset="0"/>
          <a:cs typeface="Arial" pitchFamily="34" charset="0"/>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spPr>
            <a:solidFill>
              <a:schemeClr val="bg1"/>
            </a:solidFill>
            <a:ln>
              <a:solidFill>
                <a:schemeClr val="tx1"/>
              </a:solidFill>
            </a:ln>
          </c:spPr>
          <c:invertIfNegative val="0"/>
          <c:errBars>
            <c:errBarType val="plus"/>
            <c:errValType val="cust"/>
            <c:noEndCap val="0"/>
            <c:plus>
              <c:numRef>
                <c:f>Sheet1!$P$44:$R$44</c:f>
                <c:numCache>
                  <c:formatCode>General</c:formatCode>
                  <c:ptCount val="3"/>
                  <c:pt idx="0">
                    <c:v>127.3</c:v>
                  </c:pt>
                  <c:pt idx="1">
                    <c:v>99.5</c:v>
                  </c:pt>
                  <c:pt idx="2">
                    <c:v>259.89999999999998</c:v>
                  </c:pt>
                </c:numCache>
              </c:numRef>
            </c:plus>
            <c:minus>
              <c:numLit>
                <c:formatCode>General</c:formatCode>
                <c:ptCount val="1"/>
                <c:pt idx="0">
                  <c:v>1</c:v>
                </c:pt>
              </c:numLit>
            </c:minus>
          </c:errBars>
          <c:cat>
            <c:strLit>
              <c:ptCount val="3"/>
              <c:pt idx="0">
                <c:v>Virgin</c:v>
              </c:pt>
              <c:pt idx="1">
                <c:v> d5.5</c:v>
              </c:pt>
              <c:pt idx="2">
                <c:v> d10.5</c:v>
              </c:pt>
            </c:strLit>
          </c:cat>
          <c:val>
            <c:numRef>
              <c:f>Sheet1!$P$43:$R$43</c:f>
              <c:numCache>
                <c:formatCode>General</c:formatCode>
                <c:ptCount val="3"/>
                <c:pt idx="0">
                  <c:v>1360.2</c:v>
                </c:pt>
                <c:pt idx="1">
                  <c:v>1340.8</c:v>
                </c:pt>
                <c:pt idx="2">
                  <c:v>894.1</c:v>
                </c:pt>
              </c:numCache>
            </c:numRef>
          </c:val>
        </c:ser>
        <c:ser>
          <c:idx val="1"/>
          <c:order val="1"/>
          <c:spPr>
            <a:solidFill>
              <a:schemeClr val="tx1"/>
            </a:solidFill>
            <a:ln>
              <a:solidFill>
                <a:schemeClr val="tx1"/>
              </a:solidFill>
            </a:ln>
          </c:spPr>
          <c:invertIfNegative val="0"/>
          <c:errBars>
            <c:errBarType val="plus"/>
            <c:errValType val="cust"/>
            <c:noEndCap val="0"/>
            <c:plus>
              <c:numRef>
                <c:f>Sheet1!$P$47:$R$47</c:f>
                <c:numCache>
                  <c:formatCode>General</c:formatCode>
                  <c:ptCount val="3"/>
                  <c:pt idx="0">
                    <c:v>275.39999999999998</c:v>
                  </c:pt>
                  <c:pt idx="1">
                    <c:v>177.3</c:v>
                  </c:pt>
                  <c:pt idx="2">
                    <c:v>469</c:v>
                  </c:pt>
                </c:numCache>
              </c:numRef>
            </c:plus>
            <c:minus>
              <c:numLit>
                <c:formatCode>General</c:formatCode>
                <c:ptCount val="1"/>
                <c:pt idx="0">
                  <c:v>1</c:v>
                </c:pt>
              </c:numLit>
            </c:minus>
          </c:errBars>
          <c:cat>
            <c:strLit>
              <c:ptCount val="3"/>
              <c:pt idx="0">
                <c:v>Virgin</c:v>
              </c:pt>
              <c:pt idx="1">
                <c:v> d5.5</c:v>
              </c:pt>
              <c:pt idx="2">
                <c:v> d10.5</c:v>
              </c:pt>
            </c:strLit>
          </c:cat>
          <c:val>
            <c:numRef>
              <c:f>Sheet1!$P$46:$R$46</c:f>
              <c:numCache>
                <c:formatCode>General</c:formatCode>
                <c:ptCount val="3"/>
                <c:pt idx="0">
                  <c:v>2264.5</c:v>
                </c:pt>
                <c:pt idx="1">
                  <c:v>1213.7</c:v>
                </c:pt>
                <c:pt idx="2">
                  <c:v>1472.3</c:v>
                </c:pt>
              </c:numCache>
            </c:numRef>
          </c:val>
        </c:ser>
        <c:dLbls>
          <c:showLegendKey val="0"/>
          <c:showVal val="0"/>
          <c:showCatName val="0"/>
          <c:showSerName val="0"/>
          <c:showPercent val="0"/>
          <c:showBubbleSize val="0"/>
        </c:dLbls>
        <c:gapWidth val="150"/>
        <c:axId val="144747520"/>
        <c:axId val="145003264"/>
      </c:barChart>
      <c:catAx>
        <c:axId val="144747520"/>
        <c:scaling>
          <c:orientation val="minMax"/>
        </c:scaling>
        <c:delete val="0"/>
        <c:axPos val="b"/>
        <c:majorTickMark val="out"/>
        <c:minorTickMark val="none"/>
        <c:tickLblPos val="nextTo"/>
        <c:spPr>
          <a:ln w="12700">
            <a:solidFill>
              <a:schemeClr val="tx1"/>
            </a:solidFill>
          </a:ln>
        </c:spPr>
        <c:crossAx val="145003264"/>
        <c:crosses val="autoZero"/>
        <c:auto val="1"/>
        <c:lblAlgn val="ctr"/>
        <c:lblOffset val="100"/>
        <c:noMultiLvlLbl val="0"/>
      </c:catAx>
      <c:valAx>
        <c:axId val="145003264"/>
        <c:scaling>
          <c:orientation val="minMax"/>
        </c:scaling>
        <c:delete val="0"/>
        <c:axPos val="l"/>
        <c:title>
          <c:tx>
            <c:rich>
              <a:bodyPr rot="-5400000" vert="horz"/>
              <a:lstStyle/>
              <a:p>
                <a:pPr>
                  <a:defRPr/>
                </a:pPr>
                <a:r>
                  <a:rPr lang="en-GB"/>
                  <a:t>Total grain area (µm²)</a:t>
                </a:r>
              </a:p>
            </c:rich>
          </c:tx>
          <c:overlay val="0"/>
        </c:title>
        <c:numFmt formatCode="General" sourceLinked="1"/>
        <c:majorTickMark val="out"/>
        <c:minorTickMark val="none"/>
        <c:tickLblPos val="nextTo"/>
        <c:spPr>
          <a:ln w="12700">
            <a:solidFill>
              <a:schemeClr val="tx1"/>
            </a:solidFill>
          </a:ln>
        </c:spPr>
        <c:crossAx val="144747520"/>
        <c:crosses val="autoZero"/>
        <c:crossBetween val="between"/>
      </c:valAx>
    </c:plotArea>
    <c:plotVisOnly val="1"/>
    <c:dispBlanksAs val="gap"/>
    <c:showDLblsOverMax val="0"/>
  </c:chart>
  <c:spPr>
    <a:ln>
      <a:noFill/>
    </a:ln>
  </c:spPr>
  <c:txPr>
    <a:bodyPr/>
    <a:lstStyle/>
    <a:p>
      <a:pPr>
        <a:defRPr sz="800">
          <a:latin typeface="Arial" pitchFamily="34" charset="0"/>
          <a:cs typeface="Arial" pitchFamily="34" charset="0"/>
        </a:defRPr>
      </a:pPr>
      <a:endParaRPr lang="en-US"/>
    </a:p>
  </c:txPr>
  <c:externalData r:id="rId2">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21763920961000549"/>
          <c:y val="9.5924691119539107E-2"/>
          <c:w val="0.64762439269559391"/>
          <c:h val="0.76485148514851486"/>
        </c:manualLayout>
      </c:layout>
      <c:barChart>
        <c:barDir val="col"/>
        <c:grouping val="clustered"/>
        <c:varyColors val="0"/>
        <c:ser>
          <c:idx val="0"/>
          <c:order val="0"/>
          <c:spPr>
            <a:solidFill>
              <a:schemeClr val="bg1"/>
            </a:solidFill>
            <a:ln w="8001">
              <a:solidFill>
                <a:srgbClr val="000000"/>
              </a:solidFill>
              <a:prstDash val="solid"/>
            </a:ln>
          </c:spPr>
          <c:invertIfNegative val="0"/>
          <c:cat>
            <c:strLit>
              <c:ptCount val="2"/>
              <c:pt idx="0">
                <c:v>Vehicle</c:v>
              </c:pt>
              <c:pt idx="1">
                <c:v> LPS</c:v>
              </c:pt>
            </c:strLit>
          </c:cat>
          <c:val>
            <c:numRef>
              <c:f>Sheet1!$H$5:$I$5</c:f>
              <c:numCache>
                <c:formatCode>General</c:formatCode>
                <c:ptCount val="2"/>
                <c:pt idx="0">
                  <c:v>70</c:v>
                </c:pt>
                <c:pt idx="1">
                  <c:v>0</c:v>
                </c:pt>
              </c:numCache>
            </c:numRef>
          </c:val>
        </c:ser>
        <c:dLbls>
          <c:showLegendKey val="0"/>
          <c:showVal val="0"/>
          <c:showCatName val="0"/>
          <c:showSerName val="0"/>
          <c:showPercent val="0"/>
          <c:showBubbleSize val="0"/>
        </c:dLbls>
        <c:gapWidth val="150"/>
        <c:axId val="80072064"/>
        <c:axId val="80073856"/>
      </c:barChart>
      <c:catAx>
        <c:axId val="80072064"/>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a:pPr>
            <a:endParaRPr lang="en-US"/>
          </a:p>
        </c:txPr>
        <c:crossAx val="80073856"/>
        <c:crosses val="autoZero"/>
        <c:auto val="1"/>
        <c:lblAlgn val="ctr"/>
        <c:lblOffset val="100"/>
        <c:tickLblSkip val="1"/>
        <c:tickMarkSkip val="1"/>
        <c:noMultiLvlLbl val="0"/>
      </c:catAx>
      <c:valAx>
        <c:axId val="80073856"/>
        <c:scaling>
          <c:orientation val="minMax"/>
          <c:max val="100"/>
        </c:scaling>
        <c:delete val="0"/>
        <c:axPos val="l"/>
        <c:title>
          <c:tx>
            <c:rich>
              <a:bodyPr/>
              <a:lstStyle/>
              <a:p>
                <a:pPr>
                  <a:defRPr b="1"/>
                </a:pPr>
                <a:r>
                  <a:rPr lang="en-GB" b="1"/>
                  <a:t>Pregnancy rate (%)</a:t>
                </a:r>
              </a:p>
            </c:rich>
          </c:tx>
          <c:layout>
            <c:manualLayout>
              <c:xMode val="edge"/>
              <c:yMode val="edge"/>
              <c:x val="0"/>
              <c:y val="0.24163796296296294"/>
            </c:manualLayout>
          </c:layout>
          <c:overlay val="0"/>
          <c:spPr>
            <a:noFill/>
            <a:ln w="25400">
              <a:noFill/>
            </a:ln>
          </c:spPr>
        </c:title>
        <c:numFmt formatCode="General" sourceLinked="1"/>
        <c:majorTickMark val="out"/>
        <c:minorTickMark val="none"/>
        <c:tickLblPos val="nextTo"/>
        <c:spPr>
          <a:ln w="3175">
            <a:solidFill>
              <a:srgbClr val="000000"/>
            </a:solidFill>
            <a:prstDash val="solid"/>
          </a:ln>
        </c:spPr>
        <c:txPr>
          <a:bodyPr rot="0" vert="horz"/>
          <a:lstStyle/>
          <a:p>
            <a:pPr>
              <a:defRPr/>
            </a:pPr>
            <a:endParaRPr lang="en-US"/>
          </a:p>
        </c:txPr>
        <c:crossAx val="80072064"/>
        <c:crosses val="autoZero"/>
        <c:crossBetween val="between"/>
      </c:valAx>
      <c:spPr>
        <a:noFill/>
        <a:ln w="25400">
          <a:noFill/>
        </a:ln>
      </c:spPr>
    </c:plotArea>
    <c:plotVisOnly val="1"/>
    <c:dispBlanksAs val="gap"/>
    <c:showDLblsOverMax val="0"/>
  </c:chart>
  <c:spPr>
    <a:solidFill>
      <a:srgbClr val="FFFFFF"/>
    </a:solidFill>
    <a:ln w="9525">
      <a:noFill/>
    </a:ln>
  </c:spPr>
  <c:txPr>
    <a:bodyPr/>
    <a:lstStyle/>
    <a:p>
      <a:pPr>
        <a:defRPr sz="800" b="0" i="0" u="none" strike="noStrike" baseline="0">
          <a:solidFill>
            <a:srgbClr val="000000"/>
          </a:solidFill>
          <a:latin typeface="Arial"/>
          <a:ea typeface="Arial"/>
          <a:cs typeface="Arial"/>
        </a:defRPr>
      </a:pPr>
      <a:endParaRPr lang="en-US"/>
    </a:p>
  </c:txPr>
  <c:externalData r:id="rId2">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891623015873016"/>
          <c:y val="0.15035787037037038"/>
          <c:w val="0.64306349206349211"/>
          <c:h val="0.75178997613365151"/>
        </c:manualLayout>
      </c:layout>
      <c:barChart>
        <c:barDir val="col"/>
        <c:grouping val="clustered"/>
        <c:varyColors val="0"/>
        <c:ser>
          <c:idx val="0"/>
          <c:order val="0"/>
          <c:tx>
            <c:v>control</c:v>
          </c:tx>
          <c:spPr>
            <a:solidFill>
              <a:schemeClr val="bg1"/>
            </a:solidFill>
            <a:ln w="12700">
              <a:solidFill>
                <a:srgbClr val="000000"/>
              </a:solidFill>
              <a:prstDash val="solid"/>
            </a:ln>
          </c:spPr>
          <c:invertIfNegative val="0"/>
          <c:errBars>
            <c:errBarType val="plus"/>
            <c:errValType val="cust"/>
            <c:noEndCap val="0"/>
            <c:plus>
              <c:numRef>
                <c:f>Sheet1!$P$47:$Q$47</c:f>
                <c:numCache>
                  <c:formatCode>General</c:formatCode>
                  <c:ptCount val="2"/>
                  <c:pt idx="0">
                    <c:v>9.2300721868791467</c:v>
                  </c:pt>
                  <c:pt idx="1">
                    <c:v>19.674681605531706</c:v>
                  </c:pt>
                </c:numCache>
              </c:numRef>
            </c:plus>
            <c:spPr>
              <a:ln w="12700">
                <a:solidFill>
                  <a:srgbClr val="000000"/>
                </a:solidFill>
                <a:prstDash val="solid"/>
              </a:ln>
            </c:spPr>
          </c:errBars>
          <c:cat>
            <c:strRef>
              <c:f>(Sheet1!$P$29,Sheet1!$R$29)</c:f>
              <c:strCache>
                <c:ptCount val="2"/>
                <c:pt idx="0">
                  <c:v>Virgin</c:v>
                </c:pt>
                <c:pt idx="1">
                  <c:v>Pregnant</c:v>
                </c:pt>
              </c:strCache>
            </c:strRef>
          </c:cat>
          <c:val>
            <c:numRef>
              <c:f>Sheet1!$P$46:$Q$46</c:f>
              <c:numCache>
                <c:formatCode>General</c:formatCode>
                <c:ptCount val="2"/>
                <c:pt idx="0">
                  <c:v>36.778399999999998</c:v>
                </c:pt>
                <c:pt idx="1">
                  <c:v>101.89319723907386</c:v>
                </c:pt>
              </c:numCache>
            </c:numRef>
          </c:val>
        </c:ser>
        <c:ser>
          <c:idx val="1"/>
          <c:order val="1"/>
          <c:tx>
            <c:v>stress</c:v>
          </c:tx>
          <c:spPr>
            <a:solidFill>
              <a:schemeClr val="bg1">
                <a:lumMod val="65000"/>
              </a:schemeClr>
            </a:solidFill>
            <a:ln w="12700">
              <a:solidFill>
                <a:srgbClr val="000000"/>
              </a:solidFill>
              <a:prstDash val="solid"/>
            </a:ln>
          </c:spPr>
          <c:invertIfNegative val="0"/>
          <c:errBars>
            <c:errBarType val="plus"/>
            <c:errValType val="cust"/>
            <c:noEndCap val="0"/>
            <c:plus>
              <c:numRef>
                <c:f>Sheet1!$R$47:$S$47</c:f>
                <c:numCache>
                  <c:formatCode>General</c:formatCode>
                  <c:ptCount val="2"/>
                  <c:pt idx="0">
                    <c:v>11.144190180784786</c:v>
                  </c:pt>
                  <c:pt idx="1">
                    <c:v>6.3815785179650026</c:v>
                  </c:pt>
                </c:numCache>
              </c:numRef>
            </c:plus>
            <c:spPr>
              <a:ln w="12700">
                <a:solidFill>
                  <a:srgbClr val="000000"/>
                </a:solidFill>
                <a:prstDash val="solid"/>
              </a:ln>
            </c:spPr>
          </c:errBars>
          <c:cat>
            <c:strRef>
              <c:f>(Sheet1!$P$29,Sheet1!$R$29)</c:f>
              <c:strCache>
                <c:ptCount val="2"/>
                <c:pt idx="0">
                  <c:v>Virgin</c:v>
                </c:pt>
                <c:pt idx="1">
                  <c:v>Pregnant</c:v>
                </c:pt>
              </c:strCache>
            </c:strRef>
          </c:cat>
          <c:val>
            <c:numRef>
              <c:f>Sheet1!$R$46:$S$46</c:f>
              <c:numCache>
                <c:formatCode>General</c:formatCode>
                <c:ptCount val="2"/>
                <c:pt idx="0">
                  <c:v>34.110219999999998</c:v>
                </c:pt>
                <c:pt idx="1">
                  <c:v>20.045428571428573</c:v>
                </c:pt>
              </c:numCache>
            </c:numRef>
          </c:val>
        </c:ser>
        <c:dLbls>
          <c:showLegendKey val="0"/>
          <c:showVal val="0"/>
          <c:showCatName val="0"/>
          <c:showSerName val="0"/>
          <c:showPercent val="0"/>
          <c:showBubbleSize val="0"/>
        </c:dLbls>
        <c:gapWidth val="150"/>
        <c:axId val="179854336"/>
        <c:axId val="179860224"/>
      </c:barChart>
      <c:catAx>
        <c:axId val="179854336"/>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179860224"/>
        <c:crosses val="autoZero"/>
        <c:auto val="1"/>
        <c:lblAlgn val="ctr"/>
        <c:lblOffset val="100"/>
        <c:tickLblSkip val="1"/>
        <c:tickMarkSkip val="1"/>
        <c:noMultiLvlLbl val="0"/>
      </c:catAx>
      <c:valAx>
        <c:axId val="179860224"/>
        <c:scaling>
          <c:orientation val="minMax"/>
        </c:scaling>
        <c:delete val="0"/>
        <c:axPos val="l"/>
        <c:title>
          <c:tx>
            <c:rich>
              <a:bodyPr/>
              <a:lstStyle/>
              <a:p>
                <a:pPr>
                  <a:defRPr sz="800" b="1" i="0" u="none" strike="noStrike" baseline="0">
                    <a:solidFill>
                      <a:srgbClr val="000000"/>
                    </a:solidFill>
                    <a:latin typeface="Arial"/>
                    <a:ea typeface="Arial"/>
                    <a:cs typeface="Arial"/>
                  </a:defRPr>
                </a:pPr>
                <a:r>
                  <a:rPr lang="en-GB" dirty="0" smtClean="0"/>
                  <a:t>Prolactin (</a:t>
                </a:r>
                <a:r>
                  <a:rPr lang="en-GB" dirty="0" err="1" smtClean="0"/>
                  <a:t>ng</a:t>
                </a:r>
                <a:r>
                  <a:rPr lang="en-GB" dirty="0" smtClean="0"/>
                  <a:t>/ml)</a:t>
                </a:r>
                <a:endParaRPr lang="en-GB" dirty="0"/>
              </a:p>
            </c:rich>
          </c:tx>
          <c:layout>
            <c:manualLayout>
              <c:xMode val="edge"/>
              <c:yMode val="edge"/>
              <c:x val="2.0279365079365078E-2"/>
              <c:y val="0.34233240740740739"/>
            </c:manualLayout>
          </c:layout>
          <c:overlay val="0"/>
          <c:spPr>
            <a:noFill/>
            <a:ln w="25400">
              <a:noFill/>
            </a:ln>
          </c:spPr>
        </c:title>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179854336"/>
        <c:crosses val="autoZero"/>
        <c:crossBetween val="between"/>
      </c:valAx>
      <c:spPr>
        <a:solidFill>
          <a:srgbClr val="FFFFFF"/>
        </a:solidFill>
        <a:ln w="25400">
          <a:noFill/>
        </a:ln>
      </c:spPr>
    </c:plotArea>
    <c:plotVisOnly val="1"/>
    <c:dispBlanksAs val="gap"/>
    <c:showDLblsOverMax val="0"/>
  </c:chart>
  <c:spPr>
    <a:solidFill>
      <a:srgbClr val="FFFFFF"/>
    </a:solidFill>
    <a:ln w="9525">
      <a:noFill/>
    </a:ln>
  </c:spPr>
  <c:txPr>
    <a:bodyPr/>
    <a:lstStyle/>
    <a:p>
      <a:pPr>
        <a:defRPr sz="800" b="0" i="0" u="none" strike="noStrike" baseline="0">
          <a:solidFill>
            <a:srgbClr val="000000"/>
          </a:solidFill>
          <a:latin typeface="Arial"/>
          <a:ea typeface="Arial"/>
          <a:cs typeface="Arial"/>
        </a:defRPr>
      </a:pPr>
      <a:endParaRPr lang="en-US"/>
    </a:p>
  </c:txPr>
  <c:externalData r:id="rId2">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9156406941669604"/>
          <c:y val="6.7885101318856889E-2"/>
          <c:w val="0.74818972944571138"/>
          <c:h val="0.81723237597911225"/>
        </c:manualLayout>
      </c:layout>
      <c:barChart>
        <c:barDir val="col"/>
        <c:grouping val="clustered"/>
        <c:varyColors val="0"/>
        <c:ser>
          <c:idx val="0"/>
          <c:order val="0"/>
          <c:tx>
            <c:v>control</c:v>
          </c:tx>
          <c:spPr>
            <a:solidFill>
              <a:schemeClr val="bg1"/>
            </a:solidFill>
            <a:ln w="12700">
              <a:solidFill>
                <a:srgbClr val="000000"/>
              </a:solidFill>
              <a:prstDash val="solid"/>
            </a:ln>
          </c:spPr>
          <c:invertIfNegative val="0"/>
          <c:errBars>
            <c:errBarType val="plus"/>
            <c:errValType val="cust"/>
            <c:noEndCap val="0"/>
            <c:plus>
              <c:numRef>
                <c:f>(Sheet1!$F$14,Sheet1!$H$14)</c:f>
                <c:numCache>
                  <c:formatCode>General</c:formatCode>
                  <c:ptCount val="2"/>
                  <c:pt idx="0">
                    <c:v>0.49622734205200741</c:v>
                  </c:pt>
                  <c:pt idx="1">
                    <c:v>2.1461047442595307</c:v>
                  </c:pt>
                </c:numCache>
              </c:numRef>
            </c:plus>
            <c:spPr>
              <a:ln w="12700">
                <a:solidFill>
                  <a:srgbClr val="000000"/>
                </a:solidFill>
                <a:prstDash val="solid"/>
              </a:ln>
            </c:spPr>
          </c:errBars>
          <c:cat>
            <c:strRef>
              <c:f>Sheet1!$K$3:$L$3</c:f>
              <c:strCache>
                <c:ptCount val="2"/>
                <c:pt idx="0">
                  <c:v>Virgin</c:v>
                </c:pt>
                <c:pt idx="1">
                  <c:v>Pregnant</c:v>
                </c:pt>
              </c:strCache>
            </c:strRef>
          </c:cat>
          <c:val>
            <c:numRef>
              <c:f>(Sheet1!$F$12,Sheet1!$H$12)</c:f>
              <c:numCache>
                <c:formatCode>General</c:formatCode>
                <c:ptCount val="2"/>
                <c:pt idx="0">
                  <c:v>1.8004000000000002</c:v>
                </c:pt>
                <c:pt idx="1">
                  <c:v>37.829333333333331</c:v>
                </c:pt>
              </c:numCache>
            </c:numRef>
          </c:val>
        </c:ser>
        <c:ser>
          <c:idx val="1"/>
          <c:order val="1"/>
          <c:tx>
            <c:v>stress</c:v>
          </c:tx>
          <c:spPr>
            <a:solidFill>
              <a:schemeClr val="bg1">
                <a:lumMod val="65000"/>
              </a:schemeClr>
            </a:solidFill>
            <a:ln w="12700">
              <a:solidFill>
                <a:srgbClr val="000000"/>
              </a:solidFill>
              <a:prstDash val="solid"/>
            </a:ln>
          </c:spPr>
          <c:invertIfNegative val="0"/>
          <c:errBars>
            <c:errBarType val="plus"/>
            <c:errValType val="cust"/>
            <c:noEndCap val="0"/>
            <c:plus>
              <c:numRef>
                <c:f>(Sheet1!$G$14,Sheet1!$I$14)</c:f>
                <c:numCache>
                  <c:formatCode>General</c:formatCode>
                  <c:ptCount val="2"/>
                  <c:pt idx="0">
                    <c:v>1.3312592065409352</c:v>
                  </c:pt>
                  <c:pt idx="1">
                    <c:v>2.3105923396393409</c:v>
                  </c:pt>
                </c:numCache>
              </c:numRef>
            </c:plus>
            <c:spPr>
              <a:ln w="12700">
                <a:solidFill>
                  <a:srgbClr val="000000"/>
                </a:solidFill>
                <a:prstDash val="solid"/>
              </a:ln>
            </c:spPr>
          </c:errBars>
          <c:cat>
            <c:strRef>
              <c:f>Sheet1!$K$3:$L$3</c:f>
              <c:strCache>
                <c:ptCount val="2"/>
                <c:pt idx="0">
                  <c:v>Virgin</c:v>
                </c:pt>
                <c:pt idx="1">
                  <c:v>Pregnant</c:v>
                </c:pt>
              </c:strCache>
            </c:strRef>
          </c:cat>
          <c:val>
            <c:numRef>
              <c:f>(Sheet1!$G$12,Sheet1!$I$12)</c:f>
              <c:numCache>
                <c:formatCode>General</c:formatCode>
                <c:ptCount val="2"/>
                <c:pt idx="0">
                  <c:v>3.8883999999999999</c:v>
                </c:pt>
                <c:pt idx="1">
                  <c:v>7.7869999999999999</c:v>
                </c:pt>
              </c:numCache>
            </c:numRef>
          </c:val>
        </c:ser>
        <c:dLbls>
          <c:showLegendKey val="0"/>
          <c:showVal val="0"/>
          <c:showCatName val="0"/>
          <c:showSerName val="0"/>
          <c:showPercent val="0"/>
          <c:showBubbleSize val="0"/>
        </c:dLbls>
        <c:gapWidth val="150"/>
        <c:axId val="179293184"/>
        <c:axId val="179835648"/>
      </c:barChart>
      <c:catAx>
        <c:axId val="179293184"/>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a:pPr>
            <a:endParaRPr lang="en-US"/>
          </a:p>
        </c:txPr>
        <c:crossAx val="179835648"/>
        <c:crosses val="autoZero"/>
        <c:auto val="1"/>
        <c:lblAlgn val="ctr"/>
        <c:lblOffset val="100"/>
        <c:tickLblSkip val="1"/>
        <c:tickMarkSkip val="1"/>
        <c:noMultiLvlLbl val="0"/>
      </c:catAx>
      <c:valAx>
        <c:axId val="179835648"/>
        <c:scaling>
          <c:orientation val="minMax"/>
          <c:max val="45"/>
        </c:scaling>
        <c:delete val="0"/>
        <c:axPos val="l"/>
        <c:title>
          <c:tx>
            <c:rich>
              <a:bodyPr/>
              <a:lstStyle/>
              <a:p>
                <a:pPr>
                  <a:defRPr b="1"/>
                </a:pPr>
                <a:r>
                  <a:rPr lang="en-GB" b="1" dirty="0" smtClean="0"/>
                  <a:t>Progesterone (</a:t>
                </a:r>
                <a:r>
                  <a:rPr lang="en-GB" b="1" dirty="0" err="1" smtClean="0"/>
                  <a:t>ng</a:t>
                </a:r>
                <a:r>
                  <a:rPr lang="en-GB" b="1" dirty="0" smtClean="0"/>
                  <a:t>/ml)</a:t>
                </a:r>
                <a:endParaRPr lang="en-GB" b="1" dirty="0"/>
              </a:p>
            </c:rich>
          </c:tx>
          <c:layout>
            <c:manualLayout>
              <c:xMode val="edge"/>
              <c:yMode val="edge"/>
              <c:x val="2.0216305402195878E-4"/>
              <c:y val="0.21597314814814811"/>
            </c:manualLayout>
          </c:layout>
          <c:overlay val="0"/>
          <c:spPr>
            <a:noFill/>
            <a:ln w="25400">
              <a:noFill/>
            </a:ln>
          </c:spPr>
        </c:title>
        <c:numFmt formatCode="General" sourceLinked="1"/>
        <c:majorTickMark val="out"/>
        <c:minorTickMark val="none"/>
        <c:tickLblPos val="nextTo"/>
        <c:spPr>
          <a:ln w="3175">
            <a:solidFill>
              <a:srgbClr val="000000"/>
            </a:solidFill>
            <a:prstDash val="solid"/>
          </a:ln>
        </c:spPr>
        <c:txPr>
          <a:bodyPr rot="0" vert="horz"/>
          <a:lstStyle/>
          <a:p>
            <a:pPr>
              <a:defRPr/>
            </a:pPr>
            <a:endParaRPr lang="en-US"/>
          </a:p>
        </c:txPr>
        <c:crossAx val="179293184"/>
        <c:crosses val="autoZero"/>
        <c:crossBetween val="between"/>
      </c:valAx>
      <c:spPr>
        <a:solidFill>
          <a:srgbClr val="FFFFFF"/>
        </a:solidFill>
        <a:ln w="25400">
          <a:noFill/>
        </a:ln>
      </c:spPr>
    </c:plotArea>
    <c:plotVisOnly val="1"/>
    <c:dispBlanksAs val="gap"/>
    <c:showDLblsOverMax val="0"/>
  </c:chart>
  <c:spPr>
    <a:solidFill>
      <a:srgbClr val="FFFFFF"/>
    </a:solidFill>
    <a:ln w="9525">
      <a:noFill/>
    </a:ln>
  </c:spPr>
  <c:txPr>
    <a:bodyPr/>
    <a:lstStyle/>
    <a:p>
      <a:pPr>
        <a:defRPr sz="800" b="0" i="0" u="none" strike="noStrike" baseline="0">
          <a:solidFill>
            <a:srgbClr val="000000"/>
          </a:solidFill>
          <a:latin typeface="Arial"/>
          <a:ea typeface="Arial"/>
          <a:cs typeface="Arial"/>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9621073139053494"/>
          <c:y val="7.1225370332981888E-2"/>
          <c:w val="0.68327813404767701"/>
          <c:h val="0.81196807104720625"/>
        </c:manualLayout>
      </c:layout>
      <c:barChart>
        <c:barDir val="col"/>
        <c:grouping val="clustered"/>
        <c:varyColors val="0"/>
        <c:ser>
          <c:idx val="0"/>
          <c:order val="0"/>
          <c:tx>
            <c:v>Control</c:v>
          </c:tx>
          <c:spPr>
            <a:solidFill>
              <a:schemeClr val="bg1"/>
            </a:solidFill>
            <a:ln w="12700">
              <a:solidFill>
                <a:srgbClr val="000000"/>
              </a:solidFill>
              <a:prstDash val="solid"/>
            </a:ln>
          </c:spPr>
          <c:invertIfNegative val="0"/>
          <c:errBars>
            <c:errBarType val="plus"/>
            <c:errValType val="cust"/>
            <c:noEndCap val="0"/>
            <c:plus>
              <c:numRef>
                <c:f>(Sheet1!$F$27,Sheet1!$H$27)</c:f>
                <c:numCache>
                  <c:formatCode>General</c:formatCode>
                  <c:ptCount val="2"/>
                  <c:pt idx="0">
                    <c:v>10.616131885013488</c:v>
                  </c:pt>
                  <c:pt idx="1">
                    <c:v>7.9806491162975197</c:v>
                  </c:pt>
                </c:numCache>
              </c:numRef>
            </c:plus>
            <c:spPr>
              <a:ln w="12700">
                <a:solidFill>
                  <a:srgbClr val="000000"/>
                </a:solidFill>
                <a:prstDash val="solid"/>
              </a:ln>
            </c:spPr>
          </c:errBars>
          <c:cat>
            <c:strRef>
              <c:f>Sheet1!$Q$2:$R$2</c:f>
              <c:strCache>
                <c:ptCount val="2"/>
                <c:pt idx="0">
                  <c:v>Virgin</c:v>
                </c:pt>
                <c:pt idx="1">
                  <c:v>Pregnant</c:v>
                </c:pt>
              </c:strCache>
            </c:strRef>
          </c:cat>
          <c:val>
            <c:numRef>
              <c:f>Sheet1!$Q$26:$R$26</c:f>
              <c:numCache>
                <c:formatCode>General</c:formatCode>
                <c:ptCount val="2"/>
                <c:pt idx="0">
                  <c:v>24.6264</c:v>
                </c:pt>
                <c:pt idx="1">
                  <c:v>33.424285714285709</c:v>
                </c:pt>
              </c:numCache>
            </c:numRef>
          </c:val>
        </c:ser>
        <c:ser>
          <c:idx val="1"/>
          <c:order val="1"/>
          <c:tx>
            <c:v>24hr fast</c:v>
          </c:tx>
          <c:spPr>
            <a:solidFill>
              <a:schemeClr val="bg1">
                <a:lumMod val="65000"/>
              </a:schemeClr>
            </a:solidFill>
            <a:ln w="12700">
              <a:solidFill>
                <a:srgbClr val="000000"/>
              </a:solidFill>
              <a:prstDash val="solid"/>
            </a:ln>
          </c:spPr>
          <c:invertIfNegative val="0"/>
          <c:errBars>
            <c:errBarType val="plus"/>
            <c:errValType val="cust"/>
            <c:noEndCap val="0"/>
            <c:plus>
              <c:numRef>
                <c:f>(Sheet1!$G$27,Sheet1!$I$27)</c:f>
                <c:numCache>
                  <c:formatCode>General</c:formatCode>
                  <c:ptCount val="2"/>
                  <c:pt idx="0">
                    <c:v>88.19492824420233</c:v>
                  </c:pt>
                  <c:pt idx="1">
                    <c:v>56.086582938473661</c:v>
                  </c:pt>
                </c:numCache>
              </c:numRef>
            </c:plus>
            <c:spPr>
              <a:ln w="12700">
                <a:solidFill>
                  <a:srgbClr val="000000"/>
                </a:solidFill>
                <a:prstDash val="solid"/>
              </a:ln>
            </c:spPr>
          </c:errBars>
          <c:cat>
            <c:strRef>
              <c:f>Sheet1!$Q$2:$R$2</c:f>
              <c:strCache>
                <c:ptCount val="2"/>
                <c:pt idx="0">
                  <c:v>Virgin</c:v>
                </c:pt>
                <c:pt idx="1">
                  <c:v>Pregnant</c:v>
                </c:pt>
              </c:strCache>
            </c:strRef>
          </c:cat>
          <c:val>
            <c:numRef>
              <c:f>Sheet1!$S$26:$T$26</c:f>
              <c:numCache>
                <c:formatCode>General</c:formatCode>
                <c:ptCount val="2"/>
                <c:pt idx="0">
                  <c:v>283.18</c:v>
                </c:pt>
                <c:pt idx="1">
                  <c:v>232.6814285714286</c:v>
                </c:pt>
              </c:numCache>
            </c:numRef>
          </c:val>
        </c:ser>
        <c:dLbls>
          <c:showLegendKey val="0"/>
          <c:showVal val="0"/>
          <c:showCatName val="0"/>
          <c:showSerName val="0"/>
          <c:showPercent val="0"/>
          <c:showBubbleSize val="0"/>
        </c:dLbls>
        <c:gapWidth val="150"/>
        <c:axId val="83193856"/>
        <c:axId val="83195392"/>
      </c:barChart>
      <c:catAx>
        <c:axId val="83193856"/>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a:pPr>
            <a:endParaRPr lang="en-US"/>
          </a:p>
        </c:txPr>
        <c:crossAx val="83195392"/>
        <c:crosses val="autoZero"/>
        <c:auto val="1"/>
        <c:lblAlgn val="ctr"/>
        <c:lblOffset val="100"/>
        <c:tickLblSkip val="1"/>
        <c:tickMarkSkip val="1"/>
        <c:noMultiLvlLbl val="0"/>
      </c:catAx>
      <c:valAx>
        <c:axId val="83195392"/>
        <c:scaling>
          <c:orientation val="minMax"/>
          <c:max val="500"/>
          <c:min val="0"/>
        </c:scaling>
        <c:delete val="0"/>
        <c:axPos val="l"/>
        <c:title>
          <c:tx>
            <c:rich>
              <a:bodyPr/>
              <a:lstStyle/>
              <a:p>
                <a:pPr>
                  <a:defRPr b="1"/>
                </a:pPr>
                <a:r>
                  <a:rPr lang="en-GB" b="1" dirty="0" smtClean="0"/>
                  <a:t>Corticosterone (</a:t>
                </a:r>
                <a:r>
                  <a:rPr lang="en-GB" b="1" dirty="0" err="1" smtClean="0"/>
                  <a:t>ng</a:t>
                </a:r>
                <a:r>
                  <a:rPr lang="en-GB" b="1" dirty="0" smtClean="0"/>
                  <a:t>/ml)</a:t>
                </a:r>
                <a:endParaRPr lang="en-GB" b="1" dirty="0"/>
              </a:p>
            </c:rich>
          </c:tx>
          <c:layout>
            <c:manualLayout>
              <c:xMode val="edge"/>
              <c:yMode val="edge"/>
              <c:x val="1.995250593675791E-2"/>
              <c:y val="0.19349444444444444"/>
            </c:manualLayout>
          </c:layout>
          <c:overlay val="0"/>
          <c:spPr>
            <a:noFill/>
            <a:ln w="25400">
              <a:noFill/>
            </a:ln>
          </c:spPr>
        </c:title>
        <c:numFmt formatCode="General" sourceLinked="1"/>
        <c:majorTickMark val="out"/>
        <c:minorTickMark val="none"/>
        <c:tickLblPos val="nextTo"/>
        <c:spPr>
          <a:ln w="3175">
            <a:solidFill>
              <a:srgbClr val="000000"/>
            </a:solidFill>
            <a:prstDash val="solid"/>
          </a:ln>
        </c:spPr>
        <c:txPr>
          <a:bodyPr rot="0" vert="horz"/>
          <a:lstStyle/>
          <a:p>
            <a:pPr>
              <a:defRPr/>
            </a:pPr>
            <a:endParaRPr lang="en-US"/>
          </a:p>
        </c:txPr>
        <c:crossAx val="83193856"/>
        <c:crosses val="autoZero"/>
        <c:crossBetween val="between"/>
        <c:majorUnit val="100"/>
      </c:valAx>
      <c:spPr>
        <a:solidFill>
          <a:srgbClr val="FFFFFF"/>
        </a:solidFill>
        <a:ln w="25400">
          <a:noFill/>
        </a:ln>
      </c:spPr>
    </c:plotArea>
    <c:plotVisOnly val="1"/>
    <c:dispBlanksAs val="gap"/>
    <c:showDLblsOverMax val="0"/>
  </c:chart>
  <c:spPr>
    <a:solidFill>
      <a:srgbClr val="FFFFFF"/>
    </a:solidFill>
    <a:ln w="3175">
      <a:noFill/>
      <a:prstDash val="solid"/>
    </a:ln>
  </c:spPr>
  <c:txPr>
    <a:bodyPr/>
    <a:lstStyle/>
    <a:p>
      <a:pPr>
        <a:defRPr sz="800" b="0" i="0" u="none" strike="noStrike" baseline="0">
          <a:solidFill>
            <a:srgbClr val="000000"/>
          </a:solidFill>
          <a:latin typeface="Arial"/>
          <a:ea typeface="Arial"/>
          <a:cs typeface="Arial"/>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20869491260242473"/>
          <c:y val="6.5834259259259259E-2"/>
          <c:w val="0.74910525367042879"/>
          <c:h val="0.84547643633682645"/>
        </c:manualLayout>
      </c:layout>
      <c:barChart>
        <c:barDir val="col"/>
        <c:grouping val="clustered"/>
        <c:varyColors val="0"/>
        <c:ser>
          <c:idx val="0"/>
          <c:order val="0"/>
          <c:tx>
            <c:v>control</c:v>
          </c:tx>
          <c:spPr>
            <a:solidFill>
              <a:schemeClr val="bg1"/>
            </a:solidFill>
            <a:ln w="12700">
              <a:solidFill>
                <a:srgbClr val="000000"/>
              </a:solidFill>
              <a:prstDash val="solid"/>
            </a:ln>
          </c:spPr>
          <c:invertIfNegative val="0"/>
          <c:errBars>
            <c:errBarType val="plus"/>
            <c:errValType val="cust"/>
            <c:noEndCap val="0"/>
            <c:plus>
              <c:numRef>
                <c:f>(Sheet1!$N$61,Sheet1!$P$61)</c:f>
                <c:numCache>
                  <c:formatCode>General</c:formatCode>
                  <c:ptCount val="2"/>
                  <c:pt idx="0">
                    <c:v>20.235551807719144</c:v>
                  </c:pt>
                  <c:pt idx="1">
                    <c:v>6.9726882059422177</c:v>
                  </c:pt>
                </c:numCache>
              </c:numRef>
            </c:plus>
            <c:spPr>
              <a:ln w="12700">
                <a:solidFill>
                  <a:srgbClr val="000000"/>
                </a:solidFill>
                <a:prstDash val="solid"/>
              </a:ln>
            </c:spPr>
          </c:errBars>
          <c:cat>
            <c:strLit>
              <c:ptCount val="2"/>
              <c:pt idx="0">
                <c:v>Virgin</c:v>
              </c:pt>
              <c:pt idx="1">
                <c:v> Pregnant</c:v>
              </c:pt>
            </c:strLit>
          </c:cat>
          <c:val>
            <c:numRef>
              <c:f>(Sheet1!$N$59,Sheet1!$P$59)</c:f>
              <c:numCache>
                <c:formatCode>General</c:formatCode>
                <c:ptCount val="2"/>
                <c:pt idx="0">
                  <c:v>33.863036716904482</c:v>
                </c:pt>
                <c:pt idx="1">
                  <c:v>16.253519707678265</c:v>
                </c:pt>
              </c:numCache>
            </c:numRef>
          </c:val>
        </c:ser>
        <c:ser>
          <c:idx val="1"/>
          <c:order val="1"/>
          <c:tx>
            <c:v>stress</c:v>
          </c:tx>
          <c:spPr>
            <a:solidFill>
              <a:schemeClr val="bg1">
                <a:lumMod val="65000"/>
              </a:schemeClr>
            </a:solidFill>
            <a:ln w="12700">
              <a:solidFill>
                <a:srgbClr val="000000"/>
              </a:solidFill>
              <a:prstDash val="solid"/>
            </a:ln>
          </c:spPr>
          <c:invertIfNegative val="0"/>
          <c:errBars>
            <c:errBarType val="plus"/>
            <c:errValType val="cust"/>
            <c:noEndCap val="0"/>
            <c:plus>
              <c:numRef>
                <c:f>(Sheet1!$O$61,Sheet1!$Q$61)</c:f>
                <c:numCache>
                  <c:formatCode>General</c:formatCode>
                  <c:ptCount val="2"/>
                  <c:pt idx="0">
                    <c:v>15.917603626703611</c:v>
                  </c:pt>
                  <c:pt idx="1">
                    <c:v>17.326538127310744</c:v>
                  </c:pt>
                </c:numCache>
              </c:numRef>
            </c:plus>
            <c:spPr>
              <a:ln w="12700">
                <a:solidFill>
                  <a:srgbClr val="000000"/>
                </a:solidFill>
                <a:prstDash val="solid"/>
              </a:ln>
            </c:spPr>
          </c:errBars>
          <c:cat>
            <c:strLit>
              <c:ptCount val="2"/>
              <c:pt idx="0">
                <c:v>Virgin</c:v>
              </c:pt>
              <c:pt idx="1">
                <c:v> Pregnant</c:v>
              </c:pt>
            </c:strLit>
          </c:cat>
          <c:val>
            <c:numRef>
              <c:f>(Sheet1!$O$59,Sheet1!$Q$59)</c:f>
              <c:numCache>
                <c:formatCode>General</c:formatCode>
                <c:ptCount val="2"/>
                <c:pt idx="0">
                  <c:v>23.261017337662125</c:v>
                </c:pt>
                <c:pt idx="1">
                  <c:v>63.534086452406697</c:v>
                </c:pt>
              </c:numCache>
            </c:numRef>
          </c:val>
        </c:ser>
        <c:dLbls>
          <c:showLegendKey val="0"/>
          <c:showVal val="0"/>
          <c:showCatName val="0"/>
          <c:showSerName val="0"/>
          <c:showPercent val="0"/>
          <c:showBubbleSize val="0"/>
        </c:dLbls>
        <c:gapWidth val="150"/>
        <c:axId val="179254016"/>
        <c:axId val="179255552"/>
      </c:barChart>
      <c:catAx>
        <c:axId val="179254016"/>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a:pPr>
            <a:endParaRPr lang="en-US"/>
          </a:p>
        </c:txPr>
        <c:crossAx val="179255552"/>
        <c:crosses val="autoZero"/>
        <c:auto val="1"/>
        <c:lblAlgn val="ctr"/>
        <c:lblOffset val="100"/>
        <c:tickLblSkip val="1"/>
        <c:tickMarkSkip val="1"/>
        <c:noMultiLvlLbl val="0"/>
      </c:catAx>
      <c:valAx>
        <c:axId val="179255552"/>
        <c:scaling>
          <c:orientation val="minMax"/>
        </c:scaling>
        <c:delete val="0"/>
        <c:axPos val="l"/>
        <c:title>
          <c:tx>
            <c:rich>
              <a:bodyPr/>
              <a:lstStyle/>
              <a:p>
                <a:pPr>
                  <a:defRPr b="1"/>
                </a:pPr>
                <a:r>
                  <a:rPr lang="en-GB" b="1" dirty="0" smtClean="0"/>
                  <a:t>IL-6 (</a:t>
                </a:r>
                <a:r>
                  <a:rPr lang="en-GB" b="1" dirty="0" err="1" smtClean="0"/>
                  <a:t>pg</a:t>
                </a:r>
                <a:r>
                  <a:rPr lang="en-GB" b="1" dirty="0" smtClean="0"/>
                  <a:t>/ml)</a:t>
                </a:r>
                <a:endParaRPr lang="en-GB" b="1" dirty="0"/>
              </a:p>
            </c:rich>
          </c:tx>
          <c:layout>
            <c:manualLayout>
              <c:xMode val="edge"/>
              <c:yMode val="edge"/>
              <c:x val="6.8457745646732767E-3"/>
              <c:y val="0.3591449074074074"/>
            </c:manualLayout>
          </c:layout>
          <c:overlay val="0"/>
          <c:spPr>
            <a:noFill/>
            <a:ln w="25400">
              <a:noFill/>
            </a:ln>
          </c:spPr>
        </c:title>
        <c:numFmt formatCode="General" sourceLinked="1"/>
        <c:majorTickMark val="out"/>
        <c:minorTickMark val="none"/>
        <c:tickLblPos val="nextTo"/>
        <c:spPr>
          <a:ln w="3175">
            <a:solidFill>
              <a:srgbClr val="000000"/>
            </a:solidFill>
            <a:prstDash val="solid"/>
          </a:ln>
        </c:spPr>
        <c:txPr>
          <a:bodyPr rot="0" vert="horz"/>
          <a:lstStyle/>
          <a:p>
            <a:pPr>
              <a:defRPr/>
            </a:pPr>
            <a:endParaRPr lang="en-US"/>
          </a:p>
        </c:txPr>
        <c:crossAx val="179254016"/>
        <c:crosses val="autoZero"/>
        <c:crossBetween val="between"/>
      </c:valAx>
      <c:spPr>
        <a:solidFill>
          <a:srgbClr val="FFFFFF"/>
        </a:solidFill>
        <a:ln w="25400">
          <a:noFill/>
        </a:ln>
      </c:spPr>
    </c:plotArea>
    <c:plotVisOnly val="1"/>
    <c:dispBlanksAs val="gap"/>
    <c:showDLblsOverMax val="0"/>
  </c:chart>
  <c:spPr>
    <a:solidFill>
      <a:srgbClr val="FFFFFF"/>
    </a:solidFill>
    <a:ln w="3175">
      <a:noFill/>
      <a:prstDash val="solid"/>
    </a:ln>
  </c:spPr>
  <c:txPr>
    <a:bodyPr/>
    <a:lstStyle/>
    <a:p>
      <a:pPr>
        <a:defRPr sz="800" b="0" i="0" u="none" strike="noStrike" baseline="0">
          <a:solidFill>
            <a:srgbClr val="000000"/>
          </a:solidFill>
          <a:latin typeface="Arial"/>
          <a:ea typeface="Arial"/>
          <a:cs typeface="Arial"/>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spPr>
            <a:solidFill>
              <a:schemeClr val="bg1"/>
            </a:solidFill>
            <a:ln>
              <a:solidFill>
                <a:schemeClr val="tx1"/>
              </a:solidFill>
            </a:ln>
          </c:spPr>
          <c:invertIfNegative val="0"/>
          <c:errBars>
            <c:errBarType val="plus"/>
            <c:errValType val="cust"/>
            <c:noEndCap val="0"/>
            <c:plus>
              <c:numRef>
                <c:f>[Book1]Sheet1!$K$23:$L$23</c:f>
                <c:numCache>
                  <c:formatCode>General</c:formatCode>
                  <c:ptCount val="2"/>
                  <c:pt idx="0">
                    <c:v>5.74</c:v>
                  </c:pt>
                  <c:pt idx="1">
                    <c:v>4.83</c:v>
                  </c:pt>
                </c:numCache>
              </c:numRef>
            </c:plus>
            <c:minus>
              <c:numLit>
                <c:formatCode>General</c:formatCode>
                <c:ptCount val="1"/>
                <c:pt idx="0">
                  <c:v>1</c:v>
                </c:pt>
              </c:numLit>
            </c:minus>
          </c:errBars>
          <c:cat>
            <c:strLit>
              <c:ptCount val="2"/>
              <c:pt idx="0">
                <c:v>Virgin</c:v>
              </c:pt>
              <c:pt idx="1">
                <c:v> Pregnant</c:v>
              </c:pt>
            </c:strLit>
          </c:cat>
          <c:val>
            <c:numRef>
              <c:f>[Book1]Sheet1!$K$22:$L$22</c:f>
              <c:numCache>
                <c:formatCode>General</c:formatCode>
                <c:ptCount val="2"/>
                <c:pt idx="0">
                  <c:v>13.837999999999999</c:v>
                </c:pt>
                <c:pt idx="1">
                  <c:v>8.4779999999999998</c:v>
                </c:pt>
              </c:numCache>
            </c:numRef>
          </c:val>
        </c:ser>
        <c:ser>
          <c:idx val="1"/>
          <c:order val="1"/>
          <c:spPr>
            <a:solidFill>
              <a:schemeClr val="bg1">
                <a:lumMod val="65000"/>
              </a:schemeClr>
            </a:solidFill>
            <a:ln>
              <a:solidFill>
                <a:schemeClr val="tx1"/>
              </a:solidFill>
            </a:ln>
          </c:spPr>
          <c:invertIfNegative val="0"/>
          <c:errBars>
            <c:errBarType val="plus"/>
            <c:errValType val="cust"/>
            <c:noEndCap val="0"/>
            <c:plus>
              <c:numRef>
                <c:f>[Book1]Sheet1!$K$25:$L$25</c:f>
                <c:numCache>
                  <c:formatCode>General</c:formatCode>
                  <c:ptCount val="2"/>
                  <c:pt idx="0">
                    <c:v>2.415</c:v>
                  </c:pt>
                  <c:pt idx="1">
                    <c:v>6.1909999999999998</c:v>
                  </c:pt>
                </c:numCache>
              </c:numRef>
            </c:plus>
            <c:minus>
              <c:numLit>
                <c:formatCode>General</c:formatCode>
                <c:ptCount val="1"/>
                <c:pt idx="0">
                  <c:v>1</c:v>
                </c:pt>
              </c:numLit>
            </c:minus>
          </c:errBars>
          <c:cat>
            <c:strLit>
              <c:ptCount val="2"/>
              <c:pt idx="0">
                <c:v>Virgin</c:v>
              </c:pt>
              <c:pt idx="1">
                <c:v> Pregnant</c:v>
              </c:pt>
            </c:strLit>
          </c:cat>
          <c:val>
            <c:numRef>
              <c:f>[Book1]Sheet1!$K$24:$L$24</c:f>
              <c:numCache>
                <c:formatCode>General</c:formatCode>
                <c:ptCount val="2"/>
                <c:pt idx="0">
                  <c:v>12.739000000000001</c:v>
                </c:pt>
                <c:pt idx="1">
                  <c:v>16.713999999999999</c:v>
                </c:pt>
              </c:numCache>
            </c:numRef>
          </c:val>
        </c:ser>
        <c:dLbls>
          <c:showLegendKey val="0"/>
          <c:showVal val="0"/>
          <c:showCatName val="0"/>
          <c:showSerName val="0"/>
          <c:showPercent val="0"/>
          <c:showBubbleSize val="0"/>
        </c:dLbls>
        <c:gapWidth val="150"/>
        <c:axId val="178857088"/>
        <c:axId val="178858624"/>
      </c:barChart>
      <c:catAx>
        <c:axId val="178857088"/>
        <c:scaling>
          <c:orientation val="minMax"/>
        </c:scaling>
        <c:delete val="0"/>
        <c:axPos val="b"/>
        <c:majorTickMark val="out"/>
        <c:minorTickMark val="none"/>
        <c:tickLblPos val="nextTo"/>
        <c:spPr>
          <a:ln w="8001">
            <a:solidFill>
              <a:srgbClr val="000000"/>
            </a:solidFill>
          </a:ln>
        </c:spPr>
        <c:crossAx val="178858624"/>
        <c:crosses val="autoZero"/>
        <c:auto val="1"/>
        <c:lblAlgn val="ctr"/>
        <c:lblOffset val="100"/>
        <c:noMultiLvlLbl val="0"/>
      </c:catAx>
      <c:valAx>
        <c:axId val="178858624"/>
        <c:scaling>
          <c:orientation val="minMax"/>
        </c:scaling>
        <c:delete val="0"/>
        <c:axPos val="l"/>
        <c:title>
          <c:tx>
            <c:rich>
              <a:bodyPr rot="-5400000" vert="horz"/>
              <a:lstStyle/>
              <a:p>
                <a:pPr>
                  <a:defRPr/>
                </a:pPr>
                <a:r>
                  <a:rPr lang="en-GB"/>
                  <a:t>Number of Fos-positive nuclei</a:t>
                </a:r>
              </a:p>
            </c:rich>
          </c:tx>
          <c:overlay val="0"/>
        </c:title>
        <c:numFmt formatCode="General" sourceLinked="1"/>
        <c:majorTickMark val="out"/>
        <c:minorTickMark val="none"/>
        <c:tickLblPos val="nextTo"/>
        <c:spPr>
          <a:ln w="8001">
            <a:solidFill>
              <a:srgbClr val="000000"/>
            </a:solidFill>
          </a:ln>
        </c:spPr>
        <c:crossAx val="178857088"/>
        <c:crosses val="autoZero"/>
        <c:crossBetween val="between"/>
      </c:valAx>
      <c:spPr>
        <a:noFill/>
        <a:ln w="25400">
          <a:noFill/>
        </a:ln>
      </c:spPr>
    </c:plotArea>
    <c:plotVisOnly val="1"/>
    <c:dispBlanksAs val="gap"/>
    <c:showDLblsOverMax val="0"/>
  </c:chart>
  <c:spPr>
    <a:ln>
      <a:noFill/>
    </a:ln>
  </c:spPr>
  <c:txPr>
    <a:bodyPr/>
    <a:lstStyle/>
    <a:p>
      <a:pPr>
        <a:defRPr sz="800">
          <a:latin typeface="Arial" pitchFamily="34" charset="0"/>
          <a:cs typeface="Arial" pitchFamily="34" charset="0"/>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8733859732835867"/>
          <c:y val="6.9649074074074072E-2"/>
          <c:w val="0.78261956771573193"/>
          <c:h val="0.72809775080507522"/>
        </c:manualLayout>
      </c:layout>
      <c:barChart>
        <c:barDir val="col"/>
        <c:grouping val="clustered"/>
        <c:varyColors val="0"/>
        <c:dLbls>
          <c:showLegendKey val="0"/>
          <c:showVal val="0"/>
          <c:showCatName val="0"/>
          <c:showSerName val="0"/>
          <c:showPercent val="0"/>
          <c:showBubbleSize val="0"/>
        </c:dLbls>
        <c:gapWidth val="150"/>
        <c:axId val="180456832"/>
        <c:axId val="180483200"/>
      </c:barChart>
      <c:catAx>
        <c:axId val="180456832"/>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180483200"/>
        <c:crosses val="autoZero"/>
        <c:auto val="1"/>
        <c:lblAlgn val="ctr"/>
        <c:lblOffset val="100"/>
        <c:tickLblSkip val="1"/>
        <c:tickMarkSkip val="1"/>
        <c:noMultiLvlLbl val="0"/>
      </c:catAx>
      <c:valAx>
        <c:axId val="180483200"/>
        <c:scaling>
          <c:orientation val="minMax"/>
          <c:min val="0"/>
        </c:scaling>
        <c:delete val="0"/>
        <c:axPos val="l"/>
        <c:title>
          <c:tx>
            <c:rich>
              <a:bodyPr/>
              <a:lstStyle/>
              <a:p>
                <a:pPr>
                  <a:defRPr sz="800" b="1" i="0" u="none" strike="noStrike" baseline="0">
                    <a:solidFill>
                      <a:srgbClr val="000000"/>
                    </a:solidFill>
                    <a:latin typeface="Arial"/>
                    <a:ea typeface="Arial"/>
                    <a:cs typeface="Arial"/>
                  </a:defRPr>
                </a:pPr>
                <a:r>
                  <a:rPr lang="en-GB"/>
                  <a:t>[prolactin] ng/ml</a:t>
                </a:r>
              </a:p>
            </c:rich>
          </c:tx>
          <c:layout>
            <c:manualLayout>
              <c:xMode val="edge"/>
              <c:yMode val="edge"/>
              <c:x val="3.4334944776693549E-2"/>
              <c:y val="0.27255462962962962"/>
            </c:manualLayout>
          </c:layout>
          <c:overlay val="0"/>
          <c:spPr>
            <a:noFill/>
            <a:ln w="25400">
              <a:noFill/>
            </a:ln>
          </c:spPr>
        </c:title>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180456832"/>
        <c:crosses val="autoZero"/>
        <c:crossBetween val="between"/>
      </c:valAx>
      <c:spPr>
        <a:noFill/>
        <a:ln w="25400">
          <a:noFill/>
        </a:ln>
      </c:spPr>
    </c:plotArea>
    <c:plotVisOnly val="1"/>
    <c:dispBlanksAs val="gap"/>
    <c:showDLblsOverMax val="0"/>
  </c:chart>
  <c:spPr>
    <a:solidFill>
      <a:srgbClr val="FFFFFF"/>
    </a:solidFill>
    <a:ln w="9525">
      <a:noFill/>
    </a:ln>
  </c:spPr>
  <c:txPr>
    <a:bodyPr/>
    <a:lstStyle/>
    <a:p>
      <a:pPr>
        <a:defRPr sz="800" b="0" i="0" u="none" strike="noStrike" baseline="0">
          <a:solidFill>
            <a:srgbClr val="000000"/>
          </a:solidFill>
          <a:latin typeface="Arial"/>
          <a:ea typeface="Arial"/>
          <a:cs typeface="Arial"/>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20972166881882123"/>
          <c:y val="6.9101398982856818E-2"/>
          <c:w val="0.67749060954961771"/>
          <c:h val="0.82425742574257421"/>
        </c:manualLayout>
      </c:layout>
      <c:barChart>
        <c:barDir val="col"/>
        <c:grouping val="clustered"/>
        <c:varyColors val="0"/>
        <c:ser>
          <c:idx val="0"/>
          <c:order val="0"/>
          <c:tx>
            <c:v>control</c:v>
          </c:tx>
          <c:spPr>
            <a:solidFill>
              <a:srgbClr val="FFFFFF"/>
            </a:solidFill>
            <a:ln w="12700">
              <a:solidFill>
                <a:srgbClr val="000000"/>
              </a:solidFill>
              <a:prstDash val="solid"/>
            </a:ln>
          </c:spPr>
          <c:invertIfNegative val="0"/>
          <c:dPt>
            <c:idx val="1"/>
            <c:invertIfNegative val="0"/>
            <c:bubble3D val="0"/>
            <c:spPr>
              <a:pattFill prst="pct10">
                <a:fgClr>
                  <a:schemeClr val="tx1"/>
                </a:fgClr>
                <a:bgClr>
                  <a:schemeClr val="bg1"/>
                </a:bgClr>
              </a:pattFill>
              <a:ln w="12700">
                <a:solidFill>
                  <a:srgbClr val="000000"/>
                </a:solidFill>
                <a:prstDash val="solid"/>
              </a:ln>
            </c:spPr>
          </c:dPt>
          <c:errBars>
            <c:errBarType val="plus"/>
            <c:errValType val="cust"/>
            <c:noEndCap val="0"/>
            <c:plus>
              <c:numRef>
                <c:f>'plate 2'!$O$26:$P$26</c:f>
                <c:numCache>
                  <c:formatCode>General</c:formatCode>
                  <c:ptCount val="2"/>
                  <c:pt idx="0">
                    <c:v>41.916606891938798</c:v>
                  </c:pt>
                  <c:pt idx="1">
                    <c:v>27.118093347431348</c:v>
                  </c:pt>
                </c:numCache>
              </c:numRef>
            </c:plus>
            <c:spPr>
              <a:ln w="12700">
                <a:solidFill>
                  <a:srgbClr val="000000"/>
                </a:solidFill>
                <a:prstDash val="solid"/>
              </a:ln>
            </c:spPr>
          </c:errBars>
          <c:cat>
            <c:strLit>
              <c:ptCount val="2"/>
              <c:pt idx="0">
                <c:v>buffer</c:v>
              </c:pt>
              <c:pt idx="1">
                <c:v> oPRL</c:v>
              </c:pt>
            </c:strLit>
          </c:cat>
          <c:val>
            <c:numRef>
              <c:f>('plate 2'!$O$24,'plate 2'!$P$24)</c:f>
              <c:numCache>
                <c:formatCode>General</c:formatCode>
                <c:ptCount val="2"/>
                <c:pt idx="0">
                  <c:v>255.11666666666667</c:v>
                </c:pt>
                <c:pt idx="1">
                  <c:v>69.953799999999987</c:v>
                </c:pt>
              </c:numCache>
            </c:numRef>
          </c:val>
        </c:ser>
        <c:ser>
          <c:idx val="1"/>
          <c:order val="1"/>
          <c:tx>
            <c:v>LPS</c:v>
          </c:tx>
          <c:spPr>
            <a:solidFill>
              <a:srgbClr val="000000"/>
            </a:solidFill>
            <a:ln w="12700">
              <a:solidFill>
                <a:srgbClr val="000000"/>
              </a:solidFill>
              <a:prstDash val="solid"/>
            </a:ln>
          </c:spPr>
          <c:invertIfNegative val="0"/>
          <c:dPt>
            <c:idx val="1"/>
            <c:invertIfNegative val="0"/>
            <c:bubble3D val="0"/>
            <c:spPr>
              <a:pattFill prst="pct80">
                <a:fgClr>
                  <a:srgbClr val="000000"/>
                </a:fgClr>
                <a:bgClr>
                  <a:schemeClr val="bg1"/>
                </a:bgClr>
              </a:pattFill>
              <a:ln w="12700">
                <a:solidFill>
                  <a:srgbClr val="000000"/>
                </a:solidFill>
                <a:prstDash val="solid"/>
              </a:ln>
            </c:spPr>
          </c:dPt>
          <c:errBars>
            <c:errBarType val="plus"/>
            <c:errValType val="cust"/>
            <c:noEndCap val="0"/>
            <c:plus>
              <c:numRef>
                <c:f>'plate 2'!$Q$26:$R$26</c:f>
                <c:numCache>
                  <c:formatCode>General</c:formatCode>
                  <c:ptCount val="2"/>
                  <c:pt idx="0">
                    <c:v>3.6422826328797933</c:v>
                  </c:pt>
                  <c:pt idx="1">
                    <c:v>4.7493315319105704</c:v>
                  </c:pt>
                </c:numCache>
              </c:numRef>
            </c:plus>
            <c:spPr>
              <a:ln w="12700">
                <a:solidFill>
                  <a:srgbClr val="000000"/>
                </a:solidFill>
                <a:prstDash val="solid"/>
              </a:ln>
            </c:spPr>
          </c:errBars>
          <c:cat>
            <c:strLit>
              <c:ptCount val="2"/>
              <c:pt idx="0">
                <c:v>buffer</c:v>
              </c:pt>
              <c:pt idx="1">
                <c:v> oPRL</c:v>
              </c:pt>
            </c:strLit>
          </c:cat>
          <c:val>
            <c:numRef>
              <c:f>'plate 2'!$Q$24:$R$24</c:f>
              <c:numCache>
                <c:formatCode>General</c:formatCode>
                <c:ptCount val="2"/>
                <c:pt idx="0">
                  <c:v>25.748333333333335</c:v>
                </c:pt>
                <c:pt idx="1">
                  <c:v>25.99</c:v>
                </c:pt>
              </c:numCache>
            </c:numRef>
          </c:val>
        </c:ser>
        <c:dLbls>
          <c:showLegendKey val="0"/>
          <c:showVal val="0"/>
          <c:showCatName val="0"/>
          <c:showSerName val="0"/>
          <c:showPercent val="0"/>
          <c:showBubbleSize val="0"/>
        </c:dLbls>
        <c:gapWidth val="150"/>
        <c:axId val="151357696"/>
        <c:axId val="151359488"/>
      </c:barChart>
      <c:catAx>
        <c:axId val="151357696"/>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a:pPr>
            <a:endParaRPr lang="en-US"/>
          </a:p>
        </c:txPr>
        <c:crossAx val="151359488"/>
        <c:crosses val="autoZero"/>
        <c:auto val="1"/>
        <c:lblAlgn val="ctr"/>
        <c:lblOffset val="100"/>
        <c:tickLblSkip val="1"/>
        <c:tickMarkSkip val="1"/>
        <c:noMultiLvlLbl val="0"/>
      </c:catAx>
      <c:valAx>
        <c:axId val="151359488"/>
        <c:scaling>
          <c:orientation val="minMax"/>
        </c:scaling>
        <c:delete val="0"/>
        <c:axPos val="l"/>
        <c:title>
          <c:tx>
            <c:rich>
              <a:bodyPr/>
              <a:lstStyle/>
              <a:p>
                <a:pPr>
                  <a:defRPr b="1"/>
                </a:pPr>
                <a:r>
                  <a:rPr lang="en-GB" b="1" dirty="0" smtClean="0"/>
                  <a:t>Prolactin (</a:t>
                </a:r>
                <a:r>
                  <a:rPr lang="en-GB" b="1" dirty="0" err="1" smtClean="0"/>
                  <a:t>ng</a:t>
                </a:r>
                <a:r>
                  <a:rPr lang="en-GB" b="1" dirty="0" smtClean="0"/>
                  <a:t>/ml)</a:t>
                </a:r>
                <a:endParaRPr lang="en-GB" b="1" dirty="0"/>
              </a:p>
            </c:rich>
          </c:tx>
          <c:layout>
            <c:manualLayout>
              <c:xMode val="edge"/>
              <c:yMode val="edge"/>
              <c:x val="3.4632034632034632E-2"/>
              <c:y val="0.35643564356435642"/>
            </c:manualLayout>
          </c:layout>
          <c:overlay val="0"/>
          <c:spPr>
            <a:noFill/>
            <a:ln w="25400">
              <a:noFill/>
            </a:ln>
          </c:spPr>
        </c:title>
        <c:numFmt formatCode="General" sourceLinked="1"/>
        <c:majorTickMark val="out"/>
        <c:minorTickMark val="none"/>
        <c:tickLblPos val="nextTo"/>
        <c:spPr>
          <a:ln w="3175">
            <a:solidFill>
              <a:srgbClr val="000000"/>
            </a:solidFill>
            <a:prstDash val="solid"/>
          </a:ln>
        </c:spPr>
        <c:txPr>
          <a:bodyPr rot="0" vert="horz"/>
          <a:lstStyle/>
          <a:p>
            <a:pPr>
              <a:defRPr/>
            </a:pPr>
            <a:endParaRPr lang="en-US"/>
          </a:p>
        </c:txPr>
        <c:crossAx val="151357696"/>
        <c:crosses val="autoZero"/>
        <c:crossBetween val="between"/>
      </c:valAx>
      <c:spPr>
        <a:noFill/>
        <a:ln w="25400">
          <a:noFill/>
        </a:ln>
      </c:spPr>
    </c:plotArea>
    <c:plotVisOnly val="1"/>
    <c:dispBlanksAs val="gap"/>
    <c:showDLblsOverMax val="0"/>
  </c:chart>
  <c:spPr>
    <a:solidFill>
      <a:srgbClr val="FFFFFF"/>
    </a:solidFill>
    <a:ln w="9525">
      <a:noFill/>
    </a:ln>
  </c:spPr>
  <c:txPr>
    <a:bodyPr/>
    <a:lstStyle/>
    <a:p>
      <a:pPr>
        <a:defRPr sz="800" b="0" i="0" u="none" strike="noStrike" baseline="0">
          <a:solidFill>
            <a:srgbClr val="000000"/>
          </a:solidFill>
          <a:latin typeface="Arial"/>
          <a:ea typeface="Arial"/>
          <a:cs typeface="Arial"/>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2888243791175447"/>
          <c:y val="6.4356395624176027E-2"/>
          <c:w val="0.70305817000489756"/>
          <c:h val="0.82425742574257421"/>
        </c:manualLayout>
      </c:layout>
      <c:barChart>
        <c:barDir val="col"/>
        <c:grouping val="clustered"/>
        <c:varyColors val="0"/>
        <c:ser>
          <c:idx val="0"/>
          <c:order val="0"/>
          <c:tx>
            <c:v>control</c:v>
          </c:tx>
          <c:spPr>
            <a:pattFill prst="pct10">
              <a:fgClr>
                <a:schemeClr val="tx1"/>
              </a:fgClr>
              <a:bgClr>
                <a:schemeClr val="bg1"/>
              </a:bgClr>
            </a:pattFill>
            <a:ln w="9529">
              <a:solidFill>
                <a:srgbClr val="000000"/>
              </a:solidFill>
              <a:prstDash val="solid"/>
            </a:ln>
          </c:spPr>
          <c:invertIfNegative val="0"/>
          <c:dPt>
            <c:idx val="0"/>
            <c:invertIfNegative val="0"/>
            <c:bubble3D val="0"/>
            <c:spPr>
              <a:solidFill>
                <a:schemeClr val="bg1"/>
              </a:solidFill>
              <a:ln w="9529">
                <a:solidFill>
                  <a:srgbClr val="000000"/>
                </a:solidFill>
                <a:prstDash val="solid"/>
              </a:ln>
            </c:spPr>
          </c:dPt>
          <c:dPt>
            <c:idx val="1"/>
            <c:invertIfNegative val="0"/>
            <c:bubble3D val="0"/>
          </c:dPt>
          <c:errBars>
            <c:errBarType val="plus"/>
            <c:errValType val="cust"/>
            <c:noEndCap val="0"/>
            <c:plus>
              <c:numRef>
                <c:f>Sheet1!$M$23:$N$23</c:f>
                <c:numCache>
                  <c:formatCode>General</c:formatCode>
                  <c:ptCount val="2"/>
                  <c:pt idx="0">
                    <c:v>0.24913043214794581</c:v>
                  </c:pt>
                  <c:pt idx="1">
                    <c:v>0.27027185388049568</c:v>
                  </c:pt>
                </c:numCache>
              </c:numRef>
            </c:plus>
            <c:spPr>
              <a:pattFill prst="pct10">
                <a:fgClr>
                  <a:schemeClr val="tx1"/>
                </a:fgClr>
                <a:bgClr>
                  <a:schemeClr val="bg1"/>
                </a:bgClr>
              </a:pattFill>
              <a:ln w="9529">
                <a:solidFill>
                  <a:srgbClr val="000000"/>
                </a:solidFill>
                <a:prstDash val="solid"/>
              </a:ln>
            </c:spPr>
          </c:errBars>
          <c:cat>
            <c:strLit>
              <c:ptCount val="2"/>
              <c:pt idx="0">
                <c:v>buffer</c:v>
              </c:pt>
              <c:pt idx="1">
                <c:v> oPRL</c:v>
              </c:pt>
            </c:strLit>
          </c:cat>
          <c:val>
            <c:numRef>
              <c:f>Sheet1!$M$21:$N$21</c:f>
              <c:numCache>
                <c:formatCode>General</c:formatCode>
                <c:ptCount val="2"/>
                <c:pt idx="0">
                  <c:v>0.54166666666666674</c:v>
                </c:pt>
                <c:pt idx="1">
                  <c:v>0.6</c:v>
                </c:pt>
              </c:numCache>
            </c:numRef>
          </c:val>
        </c:ser>
        <c:ser>
          <c:idx val="1"/>
          <c:order val="1"/>
          <c:tx>
            <c:v>LPS</c:v>
          </c:tx>
          <c:spPr>
            <a:pattFill prst="pct80">
              <a:fgClr>
                <a:srgbClr val="000000"/>
              </a:fgClr>
              <a:bgClr>
                <a:schemeClr val="bg1"/>
              </a:bgClr>
            </a:pattFill>
            <a:ln w="12705">
              <a:solidFill>
                <a:srgbClr val="000000"/>
              </a:solidFill>
              <a:prstDash val="solid"/>
            </a:ln>
          </c:spPr>
          <c:invertIfNegative val="0"/>
          <c:dPt>
            <c:idx val="0"/>
            <c:invertIfNegative val="0"/>
            <c:bubble3D val="0"/>
            <c:spPr>
              <a:solidFill>
                <a:prstClr val="black"/>
              </a:solidFill>
              <a:ln w="12705">
                <a:solidFill>
                  <a:srgbClr val="000000"/>
                </a:solidFill>
                <a:prstDash val="solid"/>
              </a:ln>
            </c:spPr>
          </c:dPt>
          <c:dPt>
            <c:idx val="1"/>
            <c:invertIfNegative val="0"/>
            <c:bubble3D val="0"/>
          </c:dPt>
          <c:errBars>
            <c:errBarType val="plus"/>
            <c:errValType val="cust"/>
            <c:noEndCap val="0"/>
            <c:plus>
              <c:numRef>
                <c:f>Sheet1!$O$23:$P$23</c:f>
                <c:numCache>
                  <c:formatCode>General</c:formatCode>
                  <c:ptCount val="2"/>
                  <c:pt idx="0">
                    <c:v>0.15643177257481766</c:v>
                  </c:pt>
                  <c:pt idx="1">
                    <c:v>0.11941214033447041</c:v>
                  </c:pt>
                </c:numCache>
              </c:numRef>
            </c:plus>
            <c:spPr>
              <a:pattFill prst="pct80">
                <a:fgClr>
                  <a:srgbClr val="000000"/>
                </a:fgClr>
                <a:bgClr>
                  <a:schemeClr val="bg1"/>
                </a:bgClr>
              </a:pattFill>
              <a:ln w="12705">
                <a:solidFill>
                  <a:srgbClr val="000000"/>
                </a:solidFill>
                <a:prstDash val="solid"/>
              </a:ln>
            </c:spPr>
          </c:errBars>
          <c:cat>
            <c:strLit>
              <c:ptCount val="2"/>
              <c:pt idx="0">
                <c:v>buffer</c:v>
              </c:pt>
              <c:pt idx="1">
                <c:v> oPRL</c:v>
              </c:pt>
            </c:strLit>
          </c:cat>
          <c:val>
            <c:numRef>
              <c:f>Sheet1!$O$21:$P$21</c:f>
              <c:numCache>
                <c:formatCode>General</c:formatCode>
                <c:ptCount val="2"/>
                <c:pt idx="0">
                  <c:v>0.23809523809523811</c:v>
                </c:pt>
                <c:pt idx="1">
                  <c:v>0.19444444444444445</c:v>
                </c:pt>
              </c:numCache>
            </c:numRef>
          </c:val>
        </c:ser>
        <c:dLbls>
          <c:showLegendKey val="0"/>
          <c:showVal val="0"/>
          <c:showCatName val="0"/>
          <c:showSerName val="0"/>
          <c:showPercent val="0"/>
          <c:showBubbleSize val="0"/>
        </c:dLbls>
        <c:gapWidth val="150"/>
        <c:axId val="144735616"/>
        <c:axId val="151393408"/>
      </c:barChart>
      <c:catAx>
        <c:axId val="144735616"/>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a:pPr>
            <a:endParaRPr lang="en-US"/>
          </a:p>
        </c:txPr>
        <c:crossAx val="151393408"/>
        <c:crosses val="autoZero"/>
        <c:auto val="1"/>
        <c:lblAlgn val="ctr"/>
        <c:lblOffset val="100"/>
        <c:tickLblSkip val="1"/>
        <c:tickMarkSkip val="1"/>
        <c:noMultiLvlLbl val="0"/>
      </c:catAx>
      <c:valAx>
        <c:axId val="151393408"/>
        <c:scaling>
          <c:orientation val="minMax"/>
        </c:scaling>
        <c:delete val="0"/>
        <c:axPos val="l"/>
        <c:title>
          <c:tx>
            <c:rich>
              <a:bodyPr/>
              <a:lstStyle/>
              <a:p>
                <a:pPr>
                  <a:defRPr sz="800" b="1" i="0" u="none" strike="noStrike" baseline="0">
                    <a:solidFill>
                      <a:srgbClr val="000000"/>
                    </a:solidFill>
                    <a:latin typeface="Arial"/>
                    <a:ea typeface="Arial"/>
                    <a:cs typeface="Arial"/>
                  </a:defRPr>
                </a:pPr>
                <a:r>
                  <a:rPr lang="en-GB"/>
                  <a:t>Number of pSTAT5 positive nuclei</a:t>
                </a:r>
              </a:p>
            </c:rich>
          </c:tx>
          <c:layout>
            <c:manualLayout>
              <c:xMode val="edge"/>
              <c:yMode val="edge"/>
              <c:x val="8.7512737378415931E-2"/>
              <c:y val="6.8069345409077081E-2"/>
            </c:manualLayout>
          </c:layout>
          <c:overlay val="0"/>
          <c:spPr>
            <a:noFill/>
            <a:ln w="25410">
              <a:noFill/>
            </a:ln>
          </c:spPr>
        </c:title>
        <c:numFmt formatCode="General" sourceLinked="1"/>
        <c:majorTickMark val="out"/>
        <c:minorTickMark val="none"/>
        <c:tickLblPos val="nextTo"/>
        <c:spPr>
          <a:ln w="3175">
            <a:solidFill>
              <a:srgbClr val="000000"/>
            </a:solidFill>
            <a:prstDash val="solid"/>
          </a:ln>
        </c:spPr>
        <c:txPr>
          <a:bodyPr rot="0" vert="horz"/>
          <a:lstStyle/>
          <a:p>
            <a:pPr>
              <a:defRPr/>
            </a:pPr>
            <a:endParaRPr lang="en-US"/>
          </a:p>
        </c:txPr>
        <c:crossAx val="144735616"/>
        <c:crosses val="autoZero"/>
        <c:crossBetween val="between"/>
      </c:valAx>
      <c:spPr>
        <a:noFill/>
        <a:ln w="25402">
          <a:noFill/>
        </a:ln>
      </c:spPr>
    </c:plotArea>
    <c:plotVisOnly val="1"/>
    <c:dispBlanksAs val="gap"/>
    <c:showDLblsOverMax val="0"/>
  </c:chart>
  <c:spPr>
    <a:solidFill>
      <a:srgbClr val="FFFFFF"/>
    </a:solidFill>
    <a:ln>
      <a:noFill/>
    </a:ln>
  </c:spPr>
  <c:txPr>
    <a:bodyPr/>
    <a:lstStyle/>
    <a:p>
      <a:pPr>
        <a:defRPr sz="800" b="0" i="0" u="none" strike="noStrike" baseline="0">
          <a:solidFill>
            <a:srgbClr val="000000"/>
          </a:solidFill>
          <a:latin typeface="Arial"/>
          <a:ea typeface="Arial"/>
          <a:cs typeface="Arial"/>
        </a:defRPr>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5958738935942757"/>
          <c:y val="6.8584001571149439E-2"/>
          <c:w val="0.73345010127165899"/>
          <c:h val="0.76237623762376239"/>
        </c:manualLayout>
      </c:layout>
      <c:barChart>
        <c:barDir val="col"/>
        <c:grouping val="clustered"/>
        <c:varyColors val="0"/>
        <c:ser>
          <c:idx val="0"/>
          <c:order val="0"/>
          <c:tx>
            <c:v>control</c:v>
          </c:tx>
          <c:spPr>
            <a:solidFill>
              <a:schemeClr val="bg1"/>
            </a:solidFill>
            <a:ln w="9525">
              <a:solidFill>
                <a:srgbClr val="000000"/>
              </a:solidFill>
              <a:prstDash val="solid"/>
            </a:ln>
          </c:spPr>
          <c:invertIfNegative val="0"/>
          <c:dPt>
            <c:idx val="1"/>
            <c:invertIfNegative val="0"/>
            <c:bubble3D val="0"/>
            <c:spPr>
              <a:pattFill prst="pct10">
                <a:fgClr>
                  <a:srgbClr val="000000"/>
                </a:fgClr>
                <a:bgClr>
                  <a:srgbClr val="FFFFFF"/>
                </a:bgClr>
              </a:pattFill>
              <a:ln w="9525">
                <a:solidFill>
                  <a:srgbClr val="000000"/>
                </a:solidFill>
                <a:prstDash val="solid"/>
              </a:ln>
            </c:spPr>
          </c:dPt>
          <c:dPt>
            <c:idx val="3"/>
            <c:invertIfNegative val="0"/>
            <c:bubble3D val="0"/>
            <c:spPr>
              <a:pattFill prst="pct10">
                <a:fgClr>
                  <a:srgbClr val="000000"/>
                </a:fgClr>
                <a:bgClr>
                  <a:srgbClr val="FFFFFF"/>
                </a:bgClr>
              </a:pattFill>
              <a:ln w="9525">
                <a:solidFill>
                  <a:srgbClr val="000000"/>
                </a:solidFill>
                <a:prstDash val="solid"/>
              </a:ln>
            </c:spPr>
          </c:dPt>
          <c:errBars>
            <c:errBarType val="plus"/>
            <c:errValType val="cust"/>
            <c:noEndCap val="0"/>
            <c:plus>
              <c:numRef>
                <c:f>('plasma PRL'!$B$18,'plasma PRL'!$C$18,'plasma PRL'!$C$18,'plasma PRL'!$D$18,'plasma PRL'!$F$18,'plasma PRL'!$H$18)</c:f>
                <c:numCache>
                  <c:formatCode>General</c:formatCode>
                  <c:ptCount val="6"/>
                  <c:pt idx="0">
                    <c:v>28.201497131179629</c:v>
                  </c:pt>
                  <c:pt idx="1">
                    <c:v>43.769117318294143</c:v>
                  </c:pt>
                  <c:pt idx="2">
                    <c:v>43.769117318294143</c:v>
                  </c:pt>
                  <c:pt idx="3">
                    <c:v>15.964321495112365</c:v>
                  </c:pt>
                  <c:pt idx="4">
                    <c:v>15.833756011902047</c:v>
                  </c:pt>
                  <c:pt idx="5">
                    <c:v>15.126836403038329</c:v>
                  </c:pt>
                </c:numCache>
              </c:numRef>
            </c:plus>
            <c:spPr>
              <a:solidFill>
                <a:schemeClr val="bg1"/>
              </a:solidFill>
              <a:ln w="12700">
                <a:solidFill>
                  <a:srgbClr val="000000"/>
                </a:solidFill>
                <a:prstDash val="solid"/>
              </a:ln>
            </c:spPr>
          </c:errBars>
          <c:cat>
            <c:multiLvlStrRef>
              <c:f>'plasma PRL'!$K$32:$N$33</c:f>
              <c:multiLvlStrCache>
                <c:ptCount val="4"/>
                <c:lvl>
                  <c:pt idx="0">
                    <c:v>buffer</c:v>
                  </c:pt>
                  <c:pt idx="1">
                    <c:v>oPRL</c:v>
                  </c:pt>
                  <c:pt idx="2">
                    <c:v>buffer</c:v>
                  </c:pt>
                  <c:pt idx="3">
                    <c:v>oPRL</c:v>
                  </c:pt>
                </c:lvl>
                <c:lvl>
                  <c:pt idx="0">
                    <c:v>Virgin</c:v>
                  </c:pt>
                  <c:pt idx="2">
                    <c:v>Pregnant</c:v>
                  </c:pt>
                </c:lvl>
              </c:multiLvlStrCache>
            </c:multiLvlStrRef>
          </c:cat>
          <c:val>
            <c:numRef>
              <c:f>('plasma PRL'!$B$16,'plasma PRL'!$D$16,'plasma PRL'!$F$16,'plasma PRL'!$H$16)</c:f>
              <c:numCache>
                <c:formatCode>General</c:formatCode>
                <c:ptCount val="4"/>
                <c:pt idx="0">
                  <c:v>140.48024285714285</c:v>
                </c:pt>
                <c:pt idx="1">
                  <c:v>107.04794</c:v>
                </c:pt>
                <c:pt idx="2">
                  <c:v>316.77833333333336</c:v>
                </c:pt>
                <c:pt idx="3">
                  <c:v>205.36900000000003</c:v>
                </c:pt>
              </c:numCache>
            </c:numRef>
          </c:val>
        </c:ser>
        <c:ser>
          <c:idx val="1"/>
          <c:order val="1"/>
          <c:tx>
            <c:v>24h fast</c:v>
          </c:tx>
          <c:spPr>
            <a:pattFill prst="pct5">
              <a:fgClr>
                <a:srgbClr val="A6A6A6"/>
              </a:fgClr>
              <a:bgClr>
                <a:srgbClr val="A6A6A6"/>
              </a:bgClr>
            </a:pattFill>
            <a:ln w="9525">
              <a:solidFill>
                <a:srgbClr val="000000"/>
              </a:solidFill>
              <a:prstDash val="solid"/>
            </a:ln>
          </c:spPr>
          <c:invertIfNegative val="0"/>
          <c:dPt>
            <c:idx val="1"/>
            <c:invertIfNegative val="0"/>
            <c:bubble3D val="0"/>
            <c:spPr>
              <a:pattFill prst="pct10">
                <a:fgClr>
                  <a:srgbClr val="000000"/>
                </a:fgClr>
                <a:bgClr>
                  <a:srgbClr val="A6A6A6"/>
                </a:bgClr>
              </a:pattFill>
              <a:ln w="9525">
                <a:solidFill>
                  <a:srgbClr val="000000"/>
                </a:solidFill>
                <a:prstDash val="solid"/>
              </a:ln>
            </c:spPr>
          </c:dPt>
          <c:dPt>
            <c:idx val="2"/>
            <c:invertIfNegative val="0"/>
            <c:bubble3D val="0"/>
            <c:spPr>
              <a:solidFill>
                <a:schemeClr val="bg1">
                  <a:lumMod val="65000"/>
                </a:schemeClr>
              </a:solidFill>
              <a:ln w="9525">
                <a:solidFill>
                  <a:srgbClr val="000000"/>
                </a:solidFill>
                <a:prstDash val="solid"/>
              </a:ln>
            </c:spPr>
          </c:dPt>
          <c:dPt>
            <c:idx val="3"/>
            <c:invertIfNegative val="0"/>
            <c:bubble3D val="0"/>
            <c:spPr>
              <a:pattFill prst="pct10">
                <a:fgClr>
                  <a:srgbClr val="000000"/>
                </a:fgClr>
                <a:bgClr>
                  <a:srgbClr val="A6A6A6"/>
                </a:bgClr>
              </a:pattFill>
              <a:ln w="9525">
                <a:solidFill>
                  <a:srgbClr val="000000"/>
                </a:solidFill>
                <a:prstDash val="solid"/>
              </a:ln>
            </c:spPr>
          </c:dPt>
          <c:errBars>
            <c:errBarType val="plus"/>
            <c:errValType val="cust"/>
            <c:noEndCap val="0"/>
            <c:plus>
              <c:numRef>
                <c:f>('plasma PRL'!$C$18,'plasma PRL'!$E$18,'plasma PRL'!$G$18,'plasma PRL'!$I$18)</c:f>
                <c:numCache>
                  <c:formatCode>General</c:formatCode>
                  <c:ptCount val="4"/>
                  <c:pt idx="0">
                    <c:v>43.769117318294143</c:v>
                  </c:pt>
                  <c:pt idx="1">
                    <c:v>13.286022841783042</c:v>
                  </c:pt>
                  <c:pt idx="2">
                    <c:v>13.241923411911522</c:v>
                  </c:pt>
                  <c:pt idx="3">
                    <c:v>8.9378958809734517</c:v>
                  </c:pt>
                </c:numCache>
              </c:numRef>
            </c:plus>
            <c:spPr>
              <a:ln w="12700">
                <a:solidFill>
                  <a:srgbClr val="000000"/>
                </a:solidFill>
                <a:prstDash val="solid"/>
              </a:ln>
            </c:spPr>
          </c:errBars>
          <c:cat>
            <c:multiLvlStrRef>
              <c:f>'plasma PRL'!$K$32:$N$33</c:f>
              <c:multiLvlStrCache>
                <c:ptCount val="4"/>
                <c:lvl>
                  <c:pt idx="0">
                    <c:v>buffer</c:v>
                  </c:pt>
                  <c:pt idx="1">
                    <c:v>oPRL</c:v>
                  </c:pt>
                  <c:pt idx="2">
                    <c:v>buffer</c:v>
                  </c:pt>
                  <c:pt idx="3">
                    <c:v>oPRL</c:v>
                  </c:pt>
                </c:lvl>
                <c:lvl>
                  <c:pt idx="0">
                    <c:v>Virgin</c:v>
                  </c:pt>
                  <c:pt idx="2">
                    <c:v>Pregnant</c:v>
                  </c:pt>
                </c:lvl>
              </c:multiLvlStrCache>
            </c:multiLvlStrRef>
          </c:cat>
          <c:val>
            <c:numRef>
              <c:f>('plasma PRL'!$C$16,'plasma PRL'!$E$16,'plasma PRL'!$G$16,'plasma PRL'!$I$16)</c:f>
              <c:numCache>
                <c:formatCode>General</c:formatCode>
                <c:ptCount val="4"/>
                <c:pt idx="0">
                  <c:v>132.93392453908208</c:v>
                </c:pt>
                <c:pt idx="1">
                  <c:v>84.240000000000009</c:v>
                </c:pt>
                <c:pt idx="2">
                  <c:v>52.734940341640318</c:v>
                </c:pt>
                <c:pt idx="3">
                  <c:v>52.71163</c:v>
                </c:pt>
              </c:numCache>
            </c:numRef>
          </c:val>
        </c:ser>
        <c:dLbls>
          <c:showLegendKey val="0"/>
          <c:showVal val="0"/>
          <c:showCatName val="0"/>
          <c:showSerName val="0"/>
          <c:showPercent val="0"/>
          <c:showBubbleSize val="0"/>
        </c:dLbls>
        <c:gapWidth val="150"/>
        <c:axId val="151890560"/>
        <c:axId val="151892352"/>
      </c:barChart>
      <c:catAx>
        <c:axId val="151890560"/>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a:pPr>
            <a:endParaRPr lang="en-US"/>
          </a:p>
        </c:txPr>
        <c:crossAx val="151892352"/>
        <c:crosses val="autoZero"/>
        <c:auto val="1"/>
        <c:lblAlgn val="ctr"/>
        <c:lblOffset val="100"/>
        <c:tickLblSkip val="1"/>
        <c:tickMarkSkip val="1"/>
        <c:noMultiLvlLbl val="0"/>
      </c:catAx>
      <c:valAx>
        <c:axId val="151892352"/>
        <c:scaling>
          <c:orientation val="minMax"/>
        </c:scaling>
        <c:delete val="0"/>
        <c:axPos val="l"/>
        <c:title>
          <c:tx>
            <c:rich>
              <a:bodyPr/>
              <a:lstStyle/>
              <a:p>
                <a:pPr>
                  <a:defRPr b="1"/>
                </a:pPr>
                <a:r>
                  <a:rPr lang="en-GB" b="1" dirty="0" smtClean="0"/>
                  <a:t> Prolactin (</a:t>
                </a:r>
                <a:r>
                  <a:rPr lang="en-GB" b="1" dirty="0" err="1" smtClean="0"/>
                  <a:t>ng</a:t>
                </a:r>
                <a:r>
                  <a:rPr lang="en-GB" b="1" dirty="0" smtClean="0"/>
                  <a:t>/ml)</a:t>
                </a:r>
                <a:endParaRPr lang="en-GB" b="1" dirty="0"/>
              </a:p>
            </c:rich>
          </c:tx>
          <c:layout>
            <c:manualLayout>
              <c:xMode val="edge"/>
              <c:yMode val="edge"/>
              <c:x val="2.7874564459930314E-2"/>
              <c:y val="0.2722772277227723"/>
            </c:manualLayout>
          </c:layout>
          <c:overlay val="0"/>
          <c:spPr>
            <a:noFill/>
            <a:ln w="25400">
              <a:noFill/>
            </a:ln>
          </c:spPr>
        </c:title>
        <c:numFmt formatCode="General" sourceLinked="1"/>
        <c:majorTickMark val="out"/>
        <c:minorTickMark val="none"/>
        <c:tickLblPos val="nextTo"/>
        <c:spPr>
          <a:ln w="3175">
            <a:solidFill>
              <a:srgbClr val="000000"/>
            </a:solidFill>
            <a:prstDash val="solid"/>
          </a:ln>
        </c:spPr>
        <c:txPr>
          <a:bodyPr rot="0" vert="horz"/>
          <a:lstStyle/>
          <a:p>
            <a:pPr>
              <a:defRPr/>
            </a:pPr>
            <a:endParaRPr lang="en-US"/>
          </a:p>
        </c:txPr>
        <c:crossAx val="151890560"/>
        <c:crosses val="autoZero"/>
        <c:crossBetween val="between"/>
      </c:valAx>
      <c:spPr>
        <a:solidFill>
          <a:srgbClr val="FFFFFF"/>
        </a:solidFill>
        <a:ln w="25400">
          <a:noFill/>
        </a:ln>
      </c:spPr>
    </c:plotArea>
    <c:plotVisOnly val="1"/>
    <c:dispBlanksAs val="gap"/>
    <c:showDLblsOverMax val="0"/>
  </c:chart>
  <c:spPr>
    <a:solidFill>
      <a:srgbClr val="FFFFFF"/>
    </a:solidFill>
    <a:ln w="9525">
      <a:noFill/>
    </a:ln>
  </c:spPr>
  <c:txPr>
    <a:bodyPr/>
    <a:lstStyle/>
    <a:p>
      <a:pPr>
        <a:defRPr sz="800" b="0" i="0" u="none" strike="noStrike" baseline="0">
          <a:solidFill>
            <a:srgbClr val="000000"/>
          </a:solidFill>
          <a:latin typeface="Arial"/>
          <a:ea typeface="Arial"/>
          <a:cs typeface="Arial"/>
        </a:defRPr>
      </a:pPr>
      <a:endParaRPr lang="en-US"/>
    </a:p>
  </c:txPr>
  <c:externalData r:id="rId2">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21130194248994122"/>
          <c:y val="6.7760648148148153E-2"/>
          <c:w val="0.67742077751339369"/>
          <c:h val="0.8366336633663366"/>
        </c:manualLayout>
      </c:layout>
      <c:barChart>
        <c:barDir val="col"/>
        <c:grouping val="clustered"/>
        <c:varyColors val="0"/>
        <c:ser>
          <c:idx val="0"/>
          <c:order val="0"/>
          <c:tx>
            <c:v>control</c:v>
          </c:tx>
          <c:spPr>
            <a:solidFill>
              <a:srgbClr val="FFFFFF"/>
            </a:solidFill>
            <a:ln w="12700">
              <a:solidFill>
                <a:srgbClr val="000000"/>
              </a:solidFill>
              <a:prstDash val="solid"/>
            </a:ln>
          </c:spPr>
          <c:invertIfNegative val="0"/>
          <c:errBars>
            <c:errBarType val="plus"/>
            <c:errValType val="cust"/>
            <c:noEndCap val="0"/>
            <c:plus>
              <c:numRef>
                <c:f>'plate 2'!$O$26</c:f>
                <c:numCache>
                  <c:formatCode>General</c:formatCode>
                  <c:ptCount val="1"/>
                  <c:pt idx="0">
                    <c:v>17.76902214946422</c:v>
                  </c:pt>
                </c:numCache>
              </c:numRef>
            </c:plus>
            <c:spPr>
              <a:ln w="12700">
                <a:solidFill>
                  <a:srgbClr val="000000"/>
                </a:solidFill>
                <a:prstDash val="solid"/>
              </a:ln>
            </c:spPr>
          </c:errBars>
          <c:cat>
            <c:strLit>
              <c:ptCount val="1"/>
              <c:pt idx="0">
                <c:v>Treatment</c:v>
              </c:pt>
            </c:strLit>
          </c:cat>
          <c:val>
            <c:numRef>
              <c:f>'plate 2'!$O$24</c:f>
              <c:numCache>
                <c:formatCode>General</c:formatCode>
                <c:ptCount val="1"/>
                <c:pt idx="0">
                  <c:v>276.53999999999996</c:v>
                </c:pt>
              </c:numCache>
            </c:numRef>
          </c:val>
        </c:ser>
        <c:ser>
          <c:idx val="1"/>
          <c:order val="1"/>
          <c:tx>
            <c:v>IL-6</c:v>
          </c:tx>
          <c:spPr>
            <a:solidFill>
              <a:srgbClr val="969696"/>
            </a:solidFill>
            <a:ln w="12700">
              <a:solidFill>
                <a:srgbClr val="000000"/>
              </a:solidFill>
              <a:prstDash val="solid"/>
            </a:ln>
          </c:spPr>
          <c:invertIfNegative val="0"/>
          <c:errBars>
            <c:errBarType val="plus"/>
            <c:errValType val="cust"/>
            <c:noEndCap val="0"/>
            <c:plus>
              <c:numRef>
                <c:f>'plate 2'!$P$26</c:f>
                <c:numCache>
                  <c:formatCode>General</c:formatCode>
                  <c:ptCount val="1"/>
                  <c:pt idx="0">
                    <c:v>29.605079716156766</c:v>
                  </c:pt>
                </c:numCache>
              </c:numRef>
            </c:plus>
            <c:spPr>
              <a:ln w="12700">
                <a:solidFill>
                  <a:srgbClr val="000000"/>
                </a:solidFill>
                <a:prstDash val="solid"/>
              </a:ln>
            </c:spPr>
          </c:errBars>
          <c:cat>
            <c:strLit>
              <c:ptCount val="1"/>
              <c:pt idx="0">
                <c:v>Treatment</c:v>
              </c:pt>
            </c:strLit>
          </c:cat>
          <c:val>
            <c:numRef>
              <c:f>'plate 2'!$P$24</c:f>
              <c:numCache>
                <c:formatCode>General</c:formatCode>
                <c:ptCount val="1"/>
                <c:pt idx="0">
                  <c:v>281.34199999999998</c:v>
                </c:pt>
              </c:numCache>
            </c:numRef>
          </c:val>
        </c:ser>
        <c:ser>
          <c:idx val="2"/>
          <c:order val="2"/>
          <c:tx>
            <c:v>TNF-alpha</c:v>
          </c:tx>
          <c:spPr>
            <a:solidFill>
              <a:srgbClr val="000000"/>
            </a:solidFill>
            <a:ln w="12700">
              <a:solidFill>
                <a:srgbClr val="000000"/>
              </a:solidFill>
              <a:prstDash val="solid"/>
            </a:ln>
          </c:spPr>
          <c:invertIfNegative val="0"/>
          <c:errBars>
            <c:errBarType val="plus"/>
            <c:errValType val="cust"/>
            <c:noEndCap val="0"/>
            <c:plus>
              <c:numRef>
                <c:f>'plate 2'!$Q$26</c:f>
                <c:numCache>
                  <c:formatCode>General</c:formatCode>
                  <c:ptCount val="1"/>
                  <c:pt idx="0">
                    <c:v>7.0109282821733263</c:v>
                  </c:pt>
                </c:numCache>
              </c:numRef>
            </c:plus>
            <c:spPr>
              <a:ln w="12700">
                <a:solidFill>
                  <a:srgbClr val="000000"/>
                </a:solidFill>
                <a:prstDash val="solid"/>
              </a:ln>
            </c:spPr>
          </c:errBars>
          <c:cat>
            <c:strLit>
              <c:ptCount val="1"/>
              <c:pt idx="0">
                <c:v>Treatment</c:v>
              </c:pt>
            </c:strLit>
          </c:cat>
          <c:val>
            <c:numRef>
              <c:f>'plate 2'!$Q$24</c:f>
              <c:numCache>
                <c:formatCode>General</c:formatCode>
                <c:ptCount val="1"/>
                <c:pt idx="0">
                  <c:v>28.459666666666664</c:v>
                </c:pt>
              </c:numCache>
            </c:numRef>
          </c:val>
        </c:ser>
        <c:dLbls>
          <c:showLegendKey val="0"/>
          <c:showVal val="0"/>
          <c:showCatName val="0"/>
          <c:showSerName val="0"/>
          <c:showPercent val="0"/>
          <c:showBubbleSize val="0"/>
        </c:dLbls>
        <c:gapWidth val="150"/>
        <c:overlap val="-20"/>
        <c:axId val="176297088"/>
        <c:axId val="176298624"/>
      </c:barChart>
      <c:catAx>
        <c:axId val="176297088"/>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176298624"/>
        <c:crosses val="autoZero"/>
        <c:auto val="1"/>
        <c:lblAlgn val="ctr"/>
        <c:lblOffset val="100"/>
        <c:tickLblSkip val="1"/>
        <c:tickMarkSkip val="1"/>
        <c:noMultiLvlLbl val="0"/>
      </c:catAx>
      <c:valAx>
        <c:axId val="176298624"/>
        <c:scaling>
          <c:orientation val="minMax"/>
        </c:scaling>
        <c:delete val="0"/>
        <c:axPos val="l"/>
        <c:title>
          <c:tx>
            <c:rich>
              <a:bodyPr/>
              <a:lstStyle/>
              <a:p>
                <a:pPr>
                  <a:defRPr sz="800" b="1" i="0" u="none" strike="noStrike" baseline="0">
                    <a:solidFill>
                      <a:srgbClr val="000000"/>
                    </a:solidFill>
                    <a:latin typeface="Arial"/>
                    <a:ea typeface="Arial"/>
                    <a:cs typeface="Arial"/>
                  </a:defRPr>
                </a:pPr>
                <a:r>
                  <a:rPr lang="en-GB" dirty="0" smtClean="0"/>
                  <a:t>Prolactin (</a:t>
                </a:r>
                <a:r>
                  <a:rPr lang="en-GB" dirty="0" err="1" smtClean="0"/>
                  <a:t>ng</a:t>
                </a:r>
                <a:r>
                  <a:rPr lang="en-GB" dirty="0" smtClean="0"/>
                  <a:t>/ml)</a:t>
                </a:r>
                <a:endParaRPr lang="en-GB" dirty="0"/>
              </a:p>
            </c:rich>
          </c:tx>
          <c:layout>
            <c:manualLayout>
              <c:xMode val="edge"/>
              <c:yMode val="edge"/>
              <c:x val="1.2580929579449774E-2"/>
              <c:y val="0.24294533105156513"/>
            </c:manualLayout>
          </c:layout>
          <c:overlay val="0"/>
          <c:spPr>
            <a:noFill/>
            <a:ln w="25400">
              <a:noFill/>
            </a:ln>
          </c:spPr>
        </c:title>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176297088"/>
        <c:crosses val="autoZero"/>
        <c:crossBetween val="between"/>
      </c:valAx>
      <c:spPr>
        <a:noFill/>
        <a:ln w="25400">
          <a:noFill/>
        </a:ln>
      </c:spPr>
    </c:plotArea>
    <c:plotVisOnly val="1"/>
    <c:dispBlanksAs val="gap"/>
    <c:showDLblsOverMax val="0"/>
  </c:chart>
  <c:spPr>
    <a:solidFill>
      <a:srgbClr val="FFFFFF"/>
    </a:solidFill>
    <a:ln w="9525">
      <a:noFill/>
    </a:ln>
  </c:spPr>
  <c:txPr>
    <a:bodyPr/>
    <a:lstStyle/>
    <a:p>
      <a:pPr>
        <a:defRPr sz="800" b="0" i="0" u="none" strike="noStrike" baseline="0">
          <a:solidFill>
            <a:srgbClr val="000000"/>
          </a:solidFill>
          <a:latin typeface="Arial"/>
          <a:ea typeface="Arial"/>
          <a:cs typeface="Arial"/>
        </a:defRPr>
      </a:pPr>
      <a:endParaRPr lang="en-US"/>
    </a:p>
  </c:txPr>
  <c:externalData r:id="rId2">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9470000908772625"/>
          <c:y val="5.5060185185185184E-2"/>
          <c:w val="0.63077081022338299"/>
          <c:h val="0.78688524590163933"/>
        </c:manualLayout>
      </c:layout>
      <c:barChart>
        <c:barDir val="col"/>
        <c:grouping val="clustered"/>
        <c:varyColors val="0"/>
        <c:ser>
          <c:idx val="0"/>
          <c:order val="0"/>
          <c:tx>
            <c:v>control</c:v>
          </c:tx>
          <c:spPr>
            <a:solidFill>
              <a:srgbClr val="FFFFFF"/>
            </a:solidFill>
            <a:ln w="12700">
              <a:solidFill>
                <a:srgbClr val="000000"/>
              </a:solidFill>
              <a:prstDash val="solid"/>
            </a:ln>
          </c:spPr>
          <c:invertIfNegative val="0"/>
          <c:errBars>
            <c:errBarType val="plus"/>
            <c:errValType val="cust"/>
            <c:noEndCap val="0"/>
            <c:plus>
              <c:numRef>
                <c:f>Sheet1!$G$38</c:f>
                <c:numCache>
                  <c:formatCode>General</c:formatCode>
                  <c:ptCount val="1"/>
                  <c:pt idx="0">
                    <c:v>3.8607754793030087</c:v>
                  </c:pt>
                </c:numCache>
              </c:numRef>
            </c:plus>
            <c:spPr>
              <a:ln w="12700">
                <a:solidFill>
                  <a:srgbClr val="000000"/>
                </a:solidFill>
                <a:prstDash val="solid"/>
              </a:ln>
            </c:spPr>
          </c:errBars>
          <c:cat>
            <c:strLit>
              <c:ptCount val="1"/>
              <c:pt idx="0">
                <c:v>Treatment</c:v>
              </c:pt>
            </c:strLit>
          </c:cat>
          <c:val>
            <c:numRef>
              <c:f>Sheet1!$G$36</c:f>
              <c:numCache>
                <c:formatCode>General</c:formatCode>
                <c:ptCount val="1"/>
                <c:pt idx="0">
                  <c:v>35.012857142857136</c:v>
                </c:pt>
              </c:numCache>
            </c:numRef>
          </c:val>
        </c:ser>
        <c:ser>
          <c:idx val="1"/>
          <c:order val="1"/>
          <c:tx>
            <c:v>IL-6</c:v>
          </c:tx>
          <c:spPr>
            <a:solidFill>
              <a:srgbClr val="969696"/>
            </a:solidFill>
            <a:ln w="12700">
              <a:solidFill>
                <a:srgbClr val="000000"/>
              </a:solidFill>
              <a:prstDash val="solid"/>
            </a:ln>
          </c:spPr>
          <c:invertIfNegative val="0"/>
          <c:errBars>
            <c:errBarType val="plus"/>
            <c:errValType val="cust"/>
            <c:noEndCap val="0"/>
            <c:plus>
              <c:numRef>
                <c:f>Sheet1!$H$38</c:f>
                <c:numCache>
                  <c:formatCode>General</c:formatCode>
                  <c:ptCount val="1"/>
                  <c:pt idx="0">
                    <c:v>11.936137042611396</c:v>
                  </c:pt>
                </c:numCache>
              </c:numRef>
            </c:plus>
            <c:spPr>
              <a:ln w="12700">
                <a:solidFill>
                  <a:srgbClr val="000000"/>
                </a:solidFill>
                <a:prstDash val="solid"/>
              </a:ln>
            </c:spPr>
          </c:errBars>
          <c:cat>
            <c:strLit>
              <c:ptCount val="1"/>
              <c:pt idx="0">
                <c:v>Treatment</c:v>
              </c:pt>
            </c:strLit>
          </c:cat>
          <c:val>
            <c:numRef>
              <c:f>Sheet1!$H$36</c:f>
              <c:numCache>
                <c:formatCode>General</c:formatCode>
                <c:ptCount val="1"/>
                <c:pt idx="0">
                  <c:v>36.808000000000007</c:v>
                </c:pt>
              </c:numCache>
            </c:numRef>
          </c:val>
        </c:ser>
        <c:ser>
          <c:idx val="2"/>
          <c:order val="2"/>
          <c:tx>
            <c:v>TNF-alpha</c:v>
          </c:tx>
          <c:spPr>
            <a:solidFill>
              <a:srgbClr val="000000"/>
            </a:solidFill>
            <a:ln w="12700">
              <a:solidFill>
                <a:srgbClr val="000000"/>
              </a:solidFill>
              <a:prstDash val="solid"/>
            </a:ln>
          </c:spPr>
          <c:invertIfNegative val="0"/>
          <c:errBars>
            <c:errBarType val="plus"/>
            <c:errValType val="cust"/>
            <c:noEndCap val="0"/>
            <c:plus>
              <c:numRef>
                <c:f>Sheet1!$I$38</c:f>
                <c:numCache>
                  <c:formatCode>General</c:formatCode>
                  <c:ptCount val="1"/>
                  <c:pt idx="0">
                    <c:v>2.4365281310367286</c:v>
                  </c:pt>
                </c:numCache>
              </c:numRef>
            </c:plus>
            <c:spPr>
              <a:ln w="12700">
                <a:solidFill>
                  <a:srgbClr val="000000"/>
                </a:solidFill>
                <a:prstDash val="solid"/>
              </a:ln>
            </c:spPr>
          </c:errBars>
          <c:cat>
            <c:strLit>
              <c:ptCount val="1"/>
              <c:pt idx="0">
                <c:v>Treatment</c:v>
              </c:pt>
            </c:strLit>
          </c:cat>
          <c:val>
            <c:numRef>
              <c:f>Sheet1!$I$36</c:f>
              <c:numCache>
                <c:formatCode>General</c:formatCode>
                <c:ptCount val="1"/>
                <c:pt idx="0">
                  <c:v>10.276666666666666</c:v>
                </c:pt>
              </c:numCache>
            </c:numRef>
          </c:val>
        </c:ser>
        <c:dLbls>
          <c:showLegendKey val="0"/>
          <c:showVal val="0"/>
          <c:showCatName val="0"/>
          <c:showSerName val="0"/>
          <c:showPercent val="0"/>
          <c:showBubbleSize val="0"/>
        </c:dLbls>
        <c:gapWidth val="150"/>
        <c:overlap val="-20"/>
        <c:axId val="165052416"/>
        <c:axId val="165053952"/>
      </c:barChart>
      <c:catAx>
        <c:axId val="165052416"/>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165053952"/>
        <c:crosses val="autoZero"/>
        <c:auto val="1"/>
        <c:lblAlgn val="ctr"/>
        <c:lblOffset val="100"/>
        <c:tickLblSkip val="1"/>
        <c:tickMarkSkip val="1"/>
        <c:noMultiLvlLbl val="0"/>
      </c:catAx>
      <c:valAx>
        <c:axId val="165053952"/>
        <c:scaling>
          <c:orientation val="minMax"/>
        </c:scaling>
        <c:delete val="0"/>
        <c:axPos val="l"/>
        <c:title>
          <c:tx>
            <c:rich>
              <a:bodyPr/>
              <a:lstStyle/>
              <a:p>
                <a:pPr>
                  <a:defRPr sz="800" b="1" i="0" u="none" strike="noStrike" baseline="0">
                    <a:solidFill>
                      <a:srgbClr val="000000"/>
                    </a:solidFill>
                    <a:latin typeface="Arial"/>
                    <a:ea typeface="Arial"/>
                    <a:cs typeface="Arial"/>
                  </a:defRPr>
                </a:pPr>
                <a:r>
                  <a:rPr lang="en-GB" dirty="0" smtClean="0"/>
                  <a:t>Progesterone (</a:t>
                </a:r>
                <a:r>
                  <a:rPr lang="en-GB" dirty="0" err="1" smtClean="0"/>
                  <a:t>ng</a:t>
                </a:r>
                <a:r>
                  <a:rPr lang="en-GB" dirty="0" smtClean="0"/>
                  <a:t>/ml)</a:t>
                </a:r>
                <a:endParaRPr lang="en-GB" dirty="0"/>
              </a:p>
            </c:rich>
          </c:tx>
          <c:layout>
            <c:manualLayout>
              <c:xMode val="edge"/>
              <c:yMode val="edge"/>
              <c:x val="4.7227223572707852E-2"/>
              <c:y val="0.16618796296296295"/>
            </c:manualLayout>
          </c:layout>
          <c:overlay val="0"/>
          <c:spPr>
            <a:noFill/>
            <a:ln w="25400">
              <a:noFill/>
            </a:ln>
          </c:spPr>
        </c:title>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165052416"/>
        <c:crosses val="autoZero"/>
        <c:crossBetween val="between"/>
      </c:valAx>
      <c:spPr>
        <a:noFill/>
        <a:ln w="25400">
          <a:noFill/>
        </a:ln>
      </c:spPr>
    </c:plotArea>
    <c:plotVisOnly val="1"/>
    <c:dispBlanksAs val="gap"/>
    <c:showDLblsOverMax val="0"/>
  </c:chart>
  <c:spPr>
    <a:solidFill>
      <a:srgbClr val="FFFFFF"/>
    </a:solidFill>
    <a:ln w="9525">
      <a:noFill/>
    </a:ln>
  </c:spPr>
  <c:txPr>
    <a:bodyPr/>
    <a:lstStyle/>
    <a:p>
      <a:pPr>
        <a:defRPr sz="800" b="0" i="0" u="none" strike="noStrike" baseline="0">
          <a:solidFill>
            <a:srgbClr val="000000"/>
          </a:solidFill>
          <a:latin typeface="Arial"/>
          <a:ea typeface="Arial"/>
          <a:cs typeface="Arial"/>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6025669868189554"/>
          <c:y val="0.11514999999999999"/>
          <c:w val="0.54761991289550338"/>
          <c:h val="0.78913861125107831"/>
        </c:manualLayout>
      </c:layout>
      <c:barChart>
        <c:barDir val="col"/>
        <c:grouping val="clustered"/>
        <c:varyColors val="0"/>
        <c:ser>
          <c:idx val="0"/>
          <c:order val="0"/>
          <c:tx>
            <c:v>control</c:v>
          </c:tx>
          <c:spPr>
            <a:solidFill>
              <a:srgbClr val="FFFFFF"/>
            </a:solidFill>
            <a:ln w="12700">
              <a:solidFill>
                <a:srgbClr val="000000"/>
              </a:solidFill>
              <a:prstDash val="solid"/>
            </a:ln>
          </c:spPr>
          <c:invertIfNegative val="0"/>
          <c:errBars>
            <c:errBarType val="plus"/>
            <c:errValType val="cust"/>
            <c:noEndCap val="0"/>
            <c:plus>
              <c:numRef>
                <c:f>Sheet1!$G$31</c:f>
                <c:numCache>
                  <c:formatCode>General</c:formatCode>
                  <c:ptCount val="1"/>
                  <c:pt idx="0">
                    <c:v>18.692691051674021</c:v>
                  </c:pt>
                </c:numCache>
              </c:numRef>
            </c:plus>
            <c:spPr>
              <a:ln w="12700">
                <a:solidFill>
                  <a:srgbClr val="000000"/>
                </a:solidFill>
                <a:prstDash val="solid"/>
              </a:ln>
            </c:spPr>
          </c:errBars>
          <c:cat>
            <c:strLit>
              <c:ptCount val="1"/>
              <c:pt idx="0">
                <c:v>Treatment</c:v>
              </c:pt>
            </c:strLit>
          </c:cat>
          <c:val>
            <c:numRef>
              <c:f>Sheet1!$G$29</c:f>
              <c:numCache>
                <c:formatCode>General</c:formatCode>
                <c:ptCount val="1"/>
                <c:pt idx="0">
                  <c:v>99.837166666666647</c:v>
                </c:pt>
              </c:numCache>
            </c:numRef>
          </c:val>
        </c:ser>
        <c:ser>
          <c:idx val="1"/>
          <c:order val="1"/>
          <c:tx>
            <c:v>IL-6</c:v>
          </c:tx>
          <c:spPr>
            <a:solidFill>
              <a:srgbClr val="808080"/>
            </a:solidFill>
            <a:ln w="12700">
              <a:solidFill>
                <a:srgbClr val="000000"/>
              </a:solidFill>
              <a:prstDash val="solid"/>
            </a:ln>
          </c:spPr>
          <c:invertIfNegative val="0"/>
          <c:errBars>
            <c:errBarType val="plus"/>
            <c:errValType val="cust"/>
            <c:noEndCap val="0"/>
            <c:plus>
              <c:numRef>
                <c:f>Sheet1!$H$31</c:f>
                <c:numCache>
                  <c:formatCode>General</c:formatCode>
                  <c:ptCount val="1"/>
                  <c:pt idx="0">
                    <c:v>19.662693927842096</c:v>
                  </c:pt>
                </c:numCache>
              </c:numRef>
            </c:plus>
            <c:spPr>
              <a:ln w="12700">
                <a:solidFill>
                  <a:srgbClr val="000000"/>
                </a:solidFill>
                <a:prstDash val="solid"/>
              </a:ln>
            </c:spPr>
          </c:errBars>
          <c:cat>
            <c:strLit>
              <c:ptCount val="1"/>
              <c:pt idx="0">
                <c:v>Treatment</c:v>
              </c:pt>
            </c:strLit>
          </c:cat>
          <c:val>
            <c:numRef>
              <c:f>Sheet1!$H$29</c:f>
              <c:numCache>
                <c:formatCode>General</c:formatCode>
                <c:ptCount val="1"/>
                <c:pt idx="0">
                  <c:v>137.63600000000002</c:v>
                </c:pt>
              </c:numCache>
            </c:numRef>
          </c:val>
        </c:ser>
        <c:ser>
          <c:idx val="2"/>
          <c:order val="2"/>
          <c:tx>
            <c:v>TNF-alpha</c:v>
          </c:tx>
          <c:spPr>
            <a:solidFill>
              <a:srgbClr val="000000"/>
            </a:solidFill>
            <a:ln w="12700">
              <a:solidFill>
                <a:srgbClr val="000000"/>
              </a:solidFill>
              <a:prstDash val="solid"/>
            </a:ln>
          </c:spPr>
          <c:invertIfNegative val="0"/>
          <c:errBars>
            <c:errBarType val="plus"/>
            <c:errValType val="cust"/>
            <c:noEndCap val="0"/>
            <c:plus>
              <c:numRef>
                <c:f>Sheet1!$I$31</c:f>
                <c:numCache>
                  <c:formatCode>General</c:formatCode>
                  <c:ptCount val="1"/>
                  <c:pt idx="0">
                    <c:v>33.35254612969338</c:v>
                  </c:pt>
                </c:numCache>
              </c:numRef>
            </c:plus>
            <c:spPr>
              <a:ln w="12700">
                <a:solidFill>
                  <a:srgbClr val="000000"/>
                </a:solidFill>
                <a:prstDash val="solid"/>
              </a:ln>
            </c:spPr>
          </c:errBars>
          <c:cat>
            <c:strLit>
              <c:ptCount val="1"/>
              <c:pt idx="0">
                <c:v>Treatment</c:v>
              </c:pt>
            </c:strLit>
          </c:cat>
          <c:val>
            <c:numRef>
              <c:f>Sheet1!$I$29</c:f>
              <c:numCache>
                <c:formatCode>General</c:formatCode>
                <c:ptCount val="1"/>
                <c:pt idx="0">
                  <c:v>501.39333333333337</c:v>
                </c:pt>
              </c:numCache>
            </c:numRef>
          </c:val>
        </c:ser>
        <c:dLbls>
          <c:showLegendKey val="0"/>
          <c:showVal val="0"/>
          <c:showCatName val="0"/>
          <c:showSerName val="0"/>
          <c:showPercent val="0"/>
          <c:showBubbleSize val="0"/>
        </c:dLbls>
        <c:gapWidth val="150"/>
        <c:overlap val="-20"/>
        <c:axId val="176187648"/>
        <c:axId val="176193536"/>
      </c:barChart>
      <c:catAx>
        <c:axId val="176187648"/>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176193536"/>
        <c:crosses val="autoZero"/>
        <c:auto val="1"/>
        <c:lblAlgn val="ctr"/>
        <c:lblOffset val="100"/>
        <c:tickLblSkip val="1"/>
        <c:tickMarkSkip val="1"/>
        <c:noMultiLvlLbl val="0"/>
      </c:catAx>
      <c:valAx>
        <c:axId val="176193536"/>
        <c:scaling>
          <c:orientation val="minMax"/>
        </c:scaling>
        <c:delete val="0"/>
        <c:axPos val="l"/>
        <c:title>
          <c:tx>
            <c:rich>
              <a:bodyPr/>
              <a:lstStyle/>
              <a:p>
                <a:pPr>
                  <a:defRPr sz="800" b="1" i="0" u="none" strike="noStrike" baseline="0">
                    <a:solidFill>
                      <a:srgbClr val="000000"/>
                    </a:solidFill>
                    <a:latin typeface="Arial"/>
                    <a:ea typeface="Arial"/>
                    <a:cs typeface="Arial"/>
                  </a:defRPr>
                </a:pPr>
                <a:r>
                  <a:rPr lang="en-GB" b="1" dirty="0" smtClean="0"/>
                  <a:t>Corticosterone (</a:t>
                </a:r>
                <a:r>
                  <a:rPr lang="en-GB" b="1" dirty="0" err="1" smtClean="0"/>
                  <a:t>ng</a:t>
                </a:r>
                <a:r>
                  <a:rPr lang="en-GB" b="1" dirty="0" smtClean="0"/>
                  <a:t>/ml)</a:t>
                </a:r>
                <a:endParaRPr lang="en-GB" b="1" dirty="0"/>
              </a:p>
            </c:rich>
          </c:tx>
          <c:layout>
            <c:manualLayout>
              <c:xMode val="edge"/>
              <c:yMode val="edge"/>
              <c:x val="1.8315018315018316E-2"/>
              <c:y val="0.23564398148148147"/>
            </c:manualLayout>
          </c:layout>
          <c:overlay val="0"/>
          <c:spPr>
            <a:noFill/>
            <a:ln w="25400">
              <a:noFill/>
            </a:ln>
          </c:spPr>
        </c:title>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176187648"/>
        <c:crosses val="autoZero"/>
        <c:crossBetween val="between"/>
      </c:valAx>
      <c:spPr>
        <a:noFill/>
        <a:ln w="25400">
          <a:noFill/>
        </a:ln>
      </c:spPr>
    </c:plotArea>
    <c:plotVisOnly val="1"/>
    <c:dispBlanksAs val="gap"/>
    <c:showDLblsOverMax val="0"/>
  </c:chart>
  <c:spPr>
    <a:solidFill>
      <a:srgbClr val="FFFFFF"/>
    </a:solidFill>
    <a:ln w="9525">
      <a:noFill/>
    </a:ln>
  </c:spPr>
  <c:txPr>
    <a:bodyPr/>
    <a:lstStyle/>
    <a:p>
      <a:pPr>
        <a:defRPr sz="800" b="0" i="0" u="none" strike="noStrike" baseline="0">
          <a:solidFill>
            <a:srgbClr val="000000"/>
          </a:solidFill>
          <a:latin typeface="Arial"/>
          <a:ea typeface="Arial"/>
          <a:cs typeface="Arial"/>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6321980277409193"/>
          <c:y val="5.8482777758507055E-2"/>
          <c:w val="0.6344346928834077"/>
          <c:h val="0.82425742574257421"/>
        </c:manualLayout>
      </c:layout>
      <c:barChart>
        <c:barDir val="col"/>
        <c:grouping val="clustered"/>
        <c:varyColors val="0"/>
        <c:ser>
          <c:idx val="0"/>
          <c:order val="0"/>
          <c:tx>
            <c:v>control</c:v>
          </c:tx>
          <c:spPr>
            <a:solidFill>
              <a:srgbClr val="FFFFFF"/>
            </a:solidFill>
            <a:ln w="12700">
              <a:solidFill>
                <a:srgbClr val="000000"/>
              </a:solidFill>
              <a:prstDash val="solid"/>
            </a:ln>
          </c:spPr>
          <c:invertIfNegative val="0"/>
          <c:errBars>
            <c:errBarType val="plus"/>
            <c:errValType val="cust"/>
            <c:noEndCap val="0"/>
            <c:plus>
              <c:numRef>
                <c:f>Sheet1!$Q$26</c:f>
                <c:numCache>
                  <c:formatCode>General</c:formatCode>
                  <c:ptCount val="1"/>
                  <c:pt idx="0">
                    <c:v>0.12577422736954344</c:v>
                  </c:pt>
                </c:numCache>
              </c:numRef>
            </c:plus>
            <c:spPr>
              <a:ln w="12700">
                <a:solidFill>
                  <a:srgbClr val="000000"/>
                </a:solidFill>
                <a:prstDash val="solid"/>
              </a:ln>
            </c:spPr>
          </c:errBars>
          <c:cat>
            <c:strLit>
              <c:ptCount val="1"/>
              <c:pt idx="0">
                <c:v>Treatment</c:v>
              </c:pt>
            </c:strLit>
          </c:cat>
          <c:val>
            <c:numRef>
              <c:f>Sheet1!$Q$24</c:f>
              <c:numCache>
                <c:formatCode>General</c:formatCode>
                <c:ptCount val="1"/>
                <c:pt idx="0">
                  <c:v>0.39351135190918468</c:v>
                </c:pt>
              </c:numCache>
            </c:numRef>
          </c:val>
        </c:ser>
        <c:ser>
          <c:idx val="1"/>
          <c:order val="1"/>
          <c:tx>
            <c:v>IL-6</c:v>
          </c:tx>
          <c:spPr>
            <a:solidFill>
              <a:srgbClr val="808080"/>
            </a:solidFill>
            <a:ln w="12700">
              <a:solidFill>
                <a:srgbClr val="000000"/>
              </a:solidFill>
              <a:prstDash val="solid"/>
            </a:ln>
          </c:spPr>
          <c:invertIfNegative val="0"/>
          <c:errBars>
            <c:errBarType val="plus"/>
            <c:errValType val="cust"/>
            <c:noEndCap val="0"/>
            <c:plus>
              <c:numRef>
                <c:f>Sheet1!$S$26</c:f>
                <c:numCache>
                  <c:formatCode>General</c:formatCode>
                  <c:ptCount val="1"/>
                  <c:pt idx="0">
                    <c:v>1.7296898352584629</c:v>
                  </c:pt>
                </c:numCache>
              </c:numRef>
            </c:plus>
            <c:spPr>
              <a:ln w="12700">
                <a:solidFill>
                  <a:srgbClr val="000000"/>
                </a:solidFill>
                <a:prstDash val="solid"/>
              </a:ln>
            </c:spPr>
          </c:errBars>
          <c:cat>
            <c:strLit>
              <c:ptCount val="1"/>
              <c:pt idx="0">
                <c:v>Treatment</c:v>
              </c:pt>
            </c:strLit>
          </c:cat>
          <c:val>
            <c:numRef>
              <c:f>Sheet1!$S$24</c:f>
              <c:numCache>
                <c:formatCode>General</c:formatCode>
                <c:ptCount val="1"/>
                <c:pt idx="0">
                  <c:v>3.873915538437597</c:v>
                </c:pt>
              </c:numCache>
            </c:numRef>
          </c:val>
        </c:ser>
        <c:ser>
          <c:idx val="2"/>
          <c:order val="2"/>
          <c:tx>
            <c:v>TNF-alpha</c:v>
          </c:tx>
          <c:spPr>
            <a:solidFill>
              <a:srgbClr val="000000"/>
            </a:solidFill>
            <a:ln w="12700">
              <a:solidFill>
                <a:srgbClr val="000000"/>
              </a:solidFill>
              <a:prstDash val="solid"/>
            </a:ln>
          </c:spPr>
          <c:invertIfNegative val="0"/>
          <c:errBars>
            <c:errBarType val="plus"/>
            <c:errValType val="cust"/>
            <c:noEndCap val="0"/>
            <c:plus>
              <c:numRef>
                <c:f>Sheet1!$T$26</c:f>
                <c:numCache>
                  <c:formatCode>General</c:formatCode>
                  <c:ptCount val="1"/>
                  <c:pt idx="0">
                    <c:v>1.6276404399954836</c:v>
                  </c:pt>
                </c:numCache>
              </c:numRef>
            </c:plus>
            <c:spPr>
              <a:ln w="12700">
                <a:solidFill>
                  <a:srgbClr val="000000"/>
                </a:solidFill>
                <a:prstDash val="solid"/>
              </a:ln>
            </c:spPr>
          </c:errBars>
          <c:cat>
            <c:strLit>
              <c:ptCount val="1"/>
              <c:pt idx="0">
                <c:v>Treatment</c:v>
              </c:pt>
            </c:strLit>
          </c:cat>
          <c:val>
            <c:numRef>
              <c:f>Sheet1!$T$24</c:f>
              <c:numCache>
                <c:formatCode>General</c:formatCode>
                <c:ptCount val="1"/>
                <c:pt idx="0">
                  <c:v>6.7939854948200624</c:v>
                </c:pt>
              </c:numCache>
            </c:numRef>
          </c:val>
        </c:ser>
        <c:dLbls>
          <c:showLegendKey val="0"/>
          <c:showVal val="0"/>
          <c:showCatName val="0"/>
          <c:showSerName val="0"/>
          <c:showPercent val="0"/>
          <c:showBubbleSize val="0"/>
        </c:dLbls>
        <c:gapWidth val="150"/>
        <c:overlap val="-20"/>
        <c:axId val="176626304"/>
        <c:axId val="176648576"/>
      </c:barChart>
      <c:catAx>
        <c:axId val="176626304"/>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a:pPr>
            <a:endParaRPr lang="en-US"/>
          </a:p>
        </c:txPr>
        <c:crossAx val="176648576"/>
        <c:crosses val="autoZero"/>
        <c:auto val="1"/>
        <c:lblAlgn val="ctr"/>
        <c:lblOffset val="100"/>
        <c:tickLblSkip val="1"/>
        <c:tickMarkSkip val="1"/>
        <c:noMultiLvlLbl val="0"/>
      </c:catAx>
      <c:valAx>
        <c:axId val="176648576"/>
        <c:scaling>
          <c:orientation val="minMax"/>
        </c:scaling>
        <c:delete val="0"/>
        <c:axPos val="l"/>
        <c:title>
          <c:tx>
            <c:rich>
              <a:bodyPr/>
              <a:lstStyle/>
              <a:p>
                <a:pPr>
                  <a:defRPr b="1"/>
                </a:pPr>
                <a:r>
                  <a:rPr lang="en-GB" b="1" dirty="0" smtClean="0"/>
                  <a:t>Fos-positive </a:t>
                </a:r>
                <a:r>
                  <a:rPr lang="en-GB" b="1" dirty="0"/>
                  <a:t>TH  neurones (%)</a:t>
                </a:r>
              </a:p>
            </c:rich>
          </c:tx>
          <c:layout>
            <c:manualLayout>
              <c:xMode val="edge"/>
              <c:yMode val="edge"/>
              <c:x val="3.523625283259936E-2"/>
              <c:y val="9.7797356828193821E-2"/>
            </c:manualLayout>
          </c:layout>
          <c:overlay val="0"/>
          <c:spPr>
            <a:noFill/>
            <a:ln w="25400">
              <a:noFill/>
            </a:ln>
          </c:spPr>
        </c:title>
        <c:numFmt formatCode="General" sourceLinked="1"/>
        <c:majorTickMark val="out"/>
        <c:minorTickMark val="none"/>
        <c:tickLblPos val="nextTo"/>
        <c:spPr>
          <a:ln w="3175">
            <a:solidFill>
              <a:srgbClr val="000000"/>
            </a:solidFill>
            <a:prstDash val="solid"/>
          </a:ln>
        </c:spPr>
        <c:txPr>
          <a:bodyPr rot="0" vert="horz"/>
          <a:lstStyle/>
          <a:p>
            <a:pPr>
              <a:defRPr/>
            </a:pPr>
            <a:endParaRPr lang="en-US"/>
          </a:p>
        </c:txPr>
        <c:crossAx val="176626304"/>
        <c:crosses val="autoZero"/>
        <c:crossBetween val="between"/>
      </c:valAx>
      <c:spPr>
        <a:noFill/>
        <a:ln w="25400">
          <a:noFill/>
        </a:ln>
      </c:spPr>
    </c:plotArea>
    <c:plotVisOnly val="1"/>
    <c:dispBlanksAs val="gap"/>
    <c:showDLblsOverMax val="0"/>
  </c:chart>
  <c:spPr>
    <a:solidFill>
      <a:srgbClr val="FFFFFF"/>
    </a:solidFill>
    <a:ln w="9525">
      <a:noFill/>
    </a:ln>
  </c:spPr>
  <c:txPr>
    <a:bodyPr/>
    <a:lstStyle/>
    <a:p>
      <a:pPr>
        <a:defRPr sz="800" b="0" i="0" u="none" strike="noStrike" baseline="0">
          <a:solidFill>
            <a:srgbClr val="000000"/>
          </a:solidFill>
          <a:latin typeface="Arial"/>
          <a:ea typeface="Arial"/>
          <a:cs typeface="Arial"/>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7431805964013533"/>
          <c:y val="0.11312217194570136"/>
          <c:w val="0.51416057932517467"/>
          <c:h val="0.70135746606334837"/>
        </c:manualLayout>
      </c:layout>
      <c:barChart>
        <c:barDir val="col"/>
        <c:grouping val="clustered"/>
        <c:varyColors val="0"/>
        <c:ser>
          <c:idx val="0"/>
          <c:order val="0"/>
          <c:tx>
            <c:v>Vehicle</c:v>
          </c:tx>
          <c:spPr>
            <a:solidFill>
              <a:schemeClr val="bg1"/>
            </a:solidFill>
            <a:ln w="12700">
              <a:solidFill>
                <a:srgbClr val="000000"/>
              </a:solidFill>
              <a:prstDash val="solid"/>
            </a:ln>
          </c:spPr>
          <c:invertIfNegative val="0"/>
          <c:errBars>
            <c:errBarType val="plus"/>
            <c:errValType val="cust"/>
            <c:noEndCap val="0"/>
            <c:plus>
              <c:numRef>
                <c:f>('No of Entries and Latency'!$J$37,'No of Entries and Latency'!$L$37)</c:f>
                <c:numCache>
                  <c:formatCode>General</c:formatCode>
                  <c:ptCount val="2"/>
                  <c:pt idx="0">
                    <c:v>4.7491557144402003</c:v>
                  </c:pt>
                  <c:pt idx="1">
                    <c:v>2.650145398826381</c:v>
                  </c:pt>
                </c:numCache>
              </c:numRef>
            </c:plus>
            <c:spPr>
              <a:ln w="12700">
                <a:solidFill>
                  <a:srgbClr val="000000"/>
                </a:solidFill>
                <a:prstDash val="solid"/>
              </a:ln>
            </c:spPr>
          </c:errBars>
          <c:cat>
            <c:strLit>
              <c:ptCount val="2"/>
              <c:pt idx="0">
                <c:v>Virgin</c:v>
              </c:pt>
              <c:pt idx="1">
                <c:v> Pregnant</c:v>
              </c:pt>
            </c:strLit>
          </c:cat>
          <c:val>
            <c:numRef>
              <c:f>('No of Entries and Latency'!$J$35,'No of Entries and Latency'!$L$35)</c:f>
              <c:numCache>
                <c:formatCode>General</c:formatCode>
                <c:ptCount val="2"/>
                <c:pt idx="0">
                  <c:v>37.332000000000001</c:v>
                </c:pt>
                <c:pt idx="1">
                  <c:v>5.1928571428571431</c:v>
                </c:pt>
              </c:numCache>
            </c:numRef>
          </c:val>
        </c:ser>
        <c:ser>
          <c:idx val="1"/>
          <c:order val="1"/>
          <c:tx>
            <c:v>LPS</c:v>
          </c:tx>
          <c:spPr>
            <a:solidFill>
              <a:schemeClr val="tx1"/>
            </a:solidFill>
            <a:ln w="12700">
              <a:solidFill>
                <a:srgbClr val="000000"/>
              </a:solidFill>
              <a:prstDash val="solid"/>
            </a:ln>
          </c:spPr>
          <c:invertIfNegative val="0"/>
          <c:errBars>
            <c:errBarType val="plus"/>
            <c:errValType val="cust"/>
            <c:noEndCap val="0"/>
            <c:plus>
              <c:numRef>
                <c:f>('No of Entries and Latency'!$K$37,'No of Entries and Latency'!$M$37)</c:f>
                <c:numCache>
                  <c:formatCode>General</c:formatCode>
                  <c:ptCount val="2"/>
                  <c:pt idx="0">
                    <c:v>4.4487829796473566</c:v>
                  </c:pt>
                  <c:pt idx="1">
                    <c:v>3.2911613234757815</c:v>
                  </c:pt>
                </c:numCache>
              </c:numRef>
            </c:plus>
            <c:spPr>
              <a:ln w="12700">
                <a:solidFill>
                  <a:srgbClr val="000000"/>
                </a:solidFill>
                <a:prstDash val="solid"/>
              </a:ln>
            </c:spPr>
          </c:errBars>
          <c:cat>
            <c:strLit>
              <c:ptCount val="2"/>
              <c:pt idx="0">
                <c:v>Virgin</c:v>
              </c:pt>
              <c:pt idx="1">
                <c:v> Pregnant</c:v>
              </c:pt>
            </c:strLit>
          </c:cat>
          <c:val>
            <c:numRef>
              <c:f>('No of Entries and Latency'!$K$35,'No of Entries and Latency'!$M$35)</c:f>
              <c:numCache>
                <c:formatCode>General</c:formatCode>
                <c:ptCount val="2"/>
                <c:pt idx="0">
                  <c:v>13.763999999999999</c:v>
                </c:pt>
                <c:pt idx="1">
                  <c:v>7.64</c:v>
                </c:pt>
              </c:numCache>
            </c:numRef>
          </c:val>
        </c:ser>
        <c:dLbls>
          <c:showLegendKey val="0"/>
          <c:showVal val="0"/>
          <c:showCatName val="0"/>
          <c:showSerName val="0"/>
          <c:showPercent val="0"/>
          <c:showBubbleSize val="0"/>
        </c:dLbls>
        <c:gapWidth val="150"/>
        <c:axId val="57982976"/>
        <c:axId val="57984512"/>
      </c:barChart>
      <c:catAx>
        <c:axId val="57982976"/>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57984512"/>
        <c:crosses val="autoZero"/>
        <c:auto val="1"/>
        <c:lblAlgn val="ctr"/>
        <c:lblOffset val="100"/>
        <c:tickLblSkip val="1"/>
        <c:tickMarkSkip val="1"/>
        <c:noMultiLvlLbl val="0"/>
      </c:catAx>
      <c:valAx>
        <c:axId val="57984512"/>
        <c:scaling>
          <c:orientation val="minMax"/>
        </c:scaling>
        <c:delete val="0"/>
        <c:axPos val="l"/>
        <c:title>
          <c:tx>
            <c:rich>
              <a:bodyPr/>
              <a:lstStyle/>
              <a:p>
                <a:pPr>
                  <a:defRPr sz="800" b="1" i="0" u="none" strike="noStrike" baseline="0">
                    <a:solidFill>
                      <a:srgbClr val="000000"/>
                    </a:solidFill>
                    <a:latin typeface="Arial"/>
                    <a:ea typeface="Arial"/>
                    <a:cs typeface="Arial"/>
                  </a:defRPr>
                </a:pPr>
                <a:r>
                  <a:rPr lang="en-GB"/>
                  <a:t>OA</a:t>
                </a:r>
                <a:r>
                  <a:rPr lang="en-GB" baseline="0"/>
                  <a:t> entreis (</a:t>
                </a:r>
                <a:r>
                  <a:rPr lang="en-GB"/>
                  <a:t>%</a:t>
                </a:r>
                <a:r>
                  <a:rPr lang="en-GB" baseline="0"/>
                  <a:t> of total entries)</a:t>
                </a:r>
                <a:endParaRPr lang="en-GB"/>
              </a:p>
            </c:rich>
          </c:tx>
          <c:layout>
            <c:manualLayout>
              <c:xMode val="edge"/>
              <c:yMode val="edge"/>
              <c:x val="3.7470828194668439E-2"/>
              <c:y val="9.3514328808446456E-2"/>
            </c:manualLayout>
          </c:layout>
          <c:overlay val="0"/>
          <c:spPr>
            <a:noFill/>
            <a:ln w="25400">
              <a:noFill/>
            </a:ln>
          </c:spPr>
        </c:title>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57982976"/>
        <c:crosses val="autoZero"/>
        <c:crossBetween val="between"/>
      </c:valAx>
      <c:spPr>
        <a:noFill/>
        <a:ln w="25400">
          <a:noFill/>
        </a:ln>
      </c:spPr>
    </c:plotArea>
    <c:plotVisOnly val="1"/>
    <c:dispBlanksAs val="gap"/>
    <c:showDLblsOverMax val="0"/>
  </c:chart>
  <c:spPr>
    <a:noFill/>
    <a:ln w="3175">
      <a:noFill/>
      <a:prstDash val="solid"/>
    </a:ln>
  </c:spPr>
  <c:txPr>
    <a:bodyPr/>
    <a:lstStyle/>
    <a:p>
      <a:pPr>
        <a:defRPr sz="800" b="0" i="0" u="none" strike="noStrike" baseline="0">
          <a:solidFill>
            <a:srgbClr val="000000"/>
          </a:solidFill>
          <a:latin typeface="Arial"/>
          <a:ea typeface="Arial"/>
          <a:cs typeface="Arial"/>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20833333333333334"/>
          <c:y val="0.11304347826086956"/>
          <c:w val="0.50290697674418605"/>
          <c:h val="0.69130434782608696"/>
        </c:manualLayout>
      </c:layout>
      <c:barChart>
        <c:barDir val="col"/>
        <c:grouping val="clustered"/>
        <c:varyColors val="0"/>
        <c:ser>
          <c:idx val="0"/>
          <c:order val="0"/>
          <c:tx>
            <c:v>Vehicle</c:v>
          </c:tx>
          <c:spPr>
            <a:solidFill>
              <a:schemeClr val="bg1"/>
            </a:solidFill>
            <a:ln w="12700">
              <a:solidFill>
                <a:srgbClr val="000000"/>
              </a:solidFill>
              <a:prstDash val="solid"/>
            </a:ln>
          </c:spPr>
          <c:invertIfNegative val="0"/>
          <c:errBars>
            <c:errBarType val="plus"/>
            <c:errValType val="cust"/>
            <c:noEndCap val="0"/>
            <c:plus>
              <c:numRef>
                <c:f>('No of Entries and Latency'!$J$19,'No of Entries and Latency'!$L$19)</c:f>
                <c:numCache>
                  <c:formatCode>General</c:formatCode>
                  <c:ptCount val="2"/>
                  <c:pt idx="0">
                    <c:v>1.1195237082497775</c:v>
                  </c:pt>
                  <c:pt idx="1">
                    <c:v>1.3841301696482931</c:v>
                  </c:pt>
                </c:numCache>
              </c:numRef>
            </c:plus>
            <c:spPr>
              <a:ln w="12700">
                <a:solidFill>
                  <a:srgbClr val="000000"/>
                </a:solidFill>
                <a:prstDash val="solid"/>
              </a:ln>
            </c:spPr>
          </c:errBars>
          <c:cat>
            <c:strLit>
              <c:ptCount val="2"/>
              <c:pt idx="0">
                <c:v>Virgin</c:v>
              </c:pt>
              <c:pt idx="1">
                <c:v> Pregnant</c:v>
              </c:pt>
            </c:strLit>
          </c:cat>
          <c:val>
            <c:numRef>
              <c:f>('No of Entries and Latency'!$J$17,'No of Entries and Latency'!$L$17)</c:f>
              <c:numCache>
                <c:formatCode>General</c:formatCode>
                <c:ptCount val="2"/>
                <c:pt idx="0">
                  <c:v>24.666666666666668</c:v>
                </c:pt>
                <c:pt idx="1">
                  <c:v>18.375</c:v>
                </c:pt>
              </c:numCache>
            </c:numRef>
          </c:val>
        </c:ser>
        <c:ser>
          <c:idx val="1"/>
          <c:order val="1"/>
          <c:tx>
            <c:v>LPS</c:v>
          </c:tx>
          <c:spPr>
            <a:solidFill>
              <a:schemeClr val="tx1"/>
            </a:solidFill>
            <a:ln w="12700">
              <a:solidFill>
                <a:srgbClr val="000000"/>
              </a:solidFill>
              <a:prstDash val="solid"/>
            </a:ln>
          </c:spPr>
          <c:invertIfNegative val="0"/>
          <c:errBars>
            <c:errBarType val="plus"/>
            <c:errValType val="cust"/>
            <c:noEndCap val="0"/>
            <c:plus>
              <c:numRef>
                <c:f>('No of Entries and Latency'!$K$19,'No of Entries and Latency'!$M$19)</c:f>
                <c:numCache>
                  <c:formatCode>General</c:formatCode>
                  <c:ptCount val="2"/>
                  <c:pt idx="0">
                    <c:v>1.7888543819998317</c:v>
                  </c:pt>
                  <c:pt idx="1">
                    <c:v>1.1594773629105661</c:v>
                  </c:pt>
                </c:numCache>
              </c:numRef>
            </c:plus>
            <c:spPr>
              <a:ln w="12700">
                <a:solidFill>
                  <a:srgbClr val="000000"/>
                </a:solidFill>
                <a:prstDash val="solid"/>
              </a:ln>
            </c:spPr>
          </c:errBars>
          <c:cat>
            <c:strLit>
              <c:ptCount val="2"/>
              <c:pt idx="0">
                <c:v>Virgin</c:v>
              </c:pt>
              <c:pt idx="1">
                <c:v> Pregnant</c:v>
              </c:pt>
            </c:strLit>
          </c:cat>
          <c:val>
            <c:numRef>
              <c:f>('No of Entries and Latency'!$K$17,'No of Entries and Latency'!$M$17)</c:f>
              <c:numCache>
                <c:formatCode>General</c:formatCode>
                <c:ptCount val="2"/>
                <c:pt idx="0">
                  <c:v>20</c:v>
                </c:pt>
                <c:pt idx="1">
                  <c:v>17.375</c:v>
                </c:pt>
              </c:numCache>
            </c:numRef>
          </c:val>
        </c:ser>
        <c:dLbls>
          <c:showLegendKey val="0"/>
          <c:showVal val="0"/>
          <c:showCatName val="0"/>
          <c:showSerName val="0"/>
          <c:showPercent val="0"/>
          <c:showBubbleSize val="0"/>
        </c:dLbls>
        <c:gapWidth val="150"/>
        <c:axId val="179309184"/>
        <c:axId val="179552640"/>
      </c:barChart>
      <c:catAx>
        <c:axId val="179309184"/>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a:pPr>
            <a:endParaRPr lang="en-US"/>
          </a:p>
        </c:txPr>
        <c:crossAx val="179552640"/>
        <c:crosses val="autoZero"/>
        <c:auto val="1"/>
        <c:lblAlgn val="ctr"/>
        <c:lblOffset val="100"/>
        <c:tickLblSkip val="1"/>
        <c:tickMarkSkip val="1"/>
        <c:noMultiLvlLbl val="0"/>
      </c:catAx>
      <c:valAx>
        <c:axId val="179552640"/>
        <c:scaling>
          <c:orientation val="minMax"/>
        </c:scaling>
        <c:delete val="0"/>
        <c:axPos val="l"/>
        <c:title>
          <c:tx>
            <c:rich>
              <a:bodyPr/>
              <a:lstStyle/>
              <a:p>
                <a:pPr>
                  <a:defRPr b="1"/>
                </a:pPr>
                <a:r>
                  <a:rPr lang="en-GB" b="1" dirty="0"/>
                  <a:t>Total </a:t>
                </a:r>
                <a:r>
                  <a:rPr lang="en-GB" b="1" dirty="0" smtClean="0"/>
                  <a:t>number of entries</a:t>
                </a:r>
                <a:endParaRPr lang="en-GB" b="1" dirty="0"/>
              </a:p>
            </c:rich>
          </c:tx>
          <c:layout>
            <c:manualLayout>
              <c:xMode val="edge"/>
              <c:yMode val="edge"/>
              <c:x val="7.7519379844961239E-2"/>
              <c:y val="0.165108959459314"/>
            </c:manualLayout>
          </c:layout>
          <c:overlay val="0"/>
          <c:spPr>
            <a:noFill/>
            <a:ln w="25400">
              <a:noFill/>
            </a:ln>
          </c:spPr>
        </c:title>
        <c:numFmt formatCode="General" sourceLinked="1"/>
        <c:majorTickMark val="out"/>
        <c:minorTickMark val="none"/>
        <c:tickLblPos val="nextTo"/>
        <c:spPr>
          <a:ln w="3175">
            <a:solidFill>
              <a:srgbClr val="000000"/>
            </a:solidFill>
            <a:prstDash val="solid"/>
          </a:ln>
        </c:spPr>
        <c:txPr>
          <a:bodyPr rot="0" vert="horz"/>
          <a:lstStyle/>
          <a:p>
            <a:pPr>
              <a:defRPr/>
            </a:pPr>
            <a:endParaRPr lang="en-US"/>
          </a:p>
        </c:txPr>
        <c:crossAx val="179309184"/>
        <c:crosses val="autoZero"/>
        <c:crossBetween val="between"/>
      </c:valAx>
      <c:spPr>
        <a:noFill/>
        <a:ln w="25400">
          <a:noFill/>
        </a:ln>
      </c:spPr>
    </c:plotArea>
    <c:plotVisOnly val="1"/>
    <c:dispBlanksAs val="gap"/>
    <c:showDLblsOverMax val="0"/>
  </c:chart>
  <c:spPr>
    <a:noFill/>
    <a:ln w="3175">
      <a:noFill/>
      <a:prstDash val="solid"/>
    </a:ln>
  </c:spPr>
  <c:txPr>
    <a:bodyPr/>
    <a:lstStyle/>
    <a:p>
      <a:pPr>
        <a:defRPr sz="800" b="0" i="0" u="none" strike="noStrike" baseline="0">
          <a:solidFill>
            <a:srgbClr val="000000"/>
          </a:solidFill>
          <a:latin typeface="Arial"/>
          <a:ea typeface="Arial"/>
          <a:cs typeface="Arial"/>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7415147430895461"/>
          <c:y val="0.10028248587570622"/>
          <c:w val="0.6641237876803725"/>
          <c:h val="0.72033898305084743"/>
        </c:manualLayout>
      </c:layout>
      <c:barChart>
        <c:barDir val="col"/>
        <c:grouping val="clustered"/>
        <c:varyColors val="0"/>
        <c:ser>
          <c:idx val="0"/>
          <c:order val="0"/>
          <c:tx>
            <c:v>Vehicle</c:v>
          </c:tx>
          <c:spPr>
            <a:solidFill>
              <a:schemeClr val="bg1"/>
            </a:solidFill>
            <a:ln w="12700">
              <a:solidFill>
                <a:srgbClr val="000000"/>
              </a:solidFill>
              <a:prstDash val="solid"/>
            </a:ln>
          </c:spPr>
          <c:invertIfNegative val="0"/>
          <c:errBars>
            <c:errBarType val="plus"/>
            <c:errValType val="cust"/>
            <c:noEndCap val="0"/>
            <c:plus>
              <c:numRef>
                <c:f>('time in each area'!$K$35,'time in each area'!$M$35)</c:f>
                <c:numCache>
                  <c:formatCode>General</c:formatCode>
                  <c:ptCount val="2"/>
                  <c:pt idx="0">
                    <c:v>4.2734128632745279</c:v>
                  </c:pt>
                  <c:pt idx="1">
                    <c:v>4.3408625980602489</c:v>
                  </c:pt>
                </c:numCache>
              </c:numRef>
            </c:plus>
            <c:spPr>
              <a:ln w="12700">
                <a:solidFill>
                  <a:srgbClr val="000000"/>
                </a:solidFill>
                <a:prstDash val="solid"/>
              </a:ln>
            </c:spPr>
          </c:errBars>
          <c:cat>
            <c:strLit>
              <c:ptCount val="2"/>
              <c:pt idx="0">
                <c:v>Virgin</c:v>
              </c:pt>
              <c:pt idx="1">
                <c:v> Pregnant</c:v>
              </c:pt>
            </c:strLit>
          </c:cat>
          <c:val>
            <c:numRef>
              <c:f>('time in each area'!$K$33,'time in each area'!$M$33)</c:f>
              <c:numCache>
                <c:formatCode>General</c:formatCode>
                <c:ptCount val="2"/>
                <c:pt idx="0">
                  <c:v>41.595999999999989</c:v>
                </c:pt>
                <c:pt idx="1">
                  <c:v>62.424285714285702</c:v>
                </c:pt>
              </c:numCache>
            </c:numRef>
          </c:val>
        </c:ser>
        <c:ser>
          <c:idx val="1"/>
          <c:order val="1"/>
          <c:tx>
            <c:v>LPS</c:v>
          </c:tx>
          <c:spPr>
            <a:solidFill>
              <a:schemeClr val="tx1"/>
            </a:solidFill>
            <a:ln w="12700">
              <a:solidFill>
                <a:srgbClr val="000000"/>
              </a:solidFill>
              <a:prstDash val="solid"/>
            </a:ln>
          </c:spPr>
          <c:invertIfNegative val="0"/>
          <c:errBars>
            <c:errBarType val="plus"/>
            <c:errValType val="cust"/>
            <c:noEndCap val="0"/>
            <c:plus>
              <c:numRef>
                <c:f>('time in each area'!$L$35,'time in each area'!$N$35)</c:f>
                <c:numCache>
                  <c:formatCode>General</c:formatCode>
                  <c:ptCount val="2"/>
                  <c:pt idx="0">
                    <c:v>3.4945196379473957</c:v>
                  </c:pt>
                  <c:pt idx="1">
                    <c:v>2.6019541374384998</c:v>
                  </c:pt>
                </c:numCache>
              </c:numRef>
            </c:plus>
            <c:spPr>
              <a:ln w="12700">
                <a:solidFill>
                  <a:srgbClr val="000000"/>
                </a:solidFill>
                <a:prstDash val="solid"/>
              </a:ln>
            </c:spPr>
          </c:errBars>
          <c:cat>
            <c:strLit>
              <c:ptCount val="2"/>
              <c:pt idx="0">
                <c:v>Virgin</c:v>
              </c:pt>
              <c:pt idx="1">
                <c:v> Pregnant</c:v>
              </c:pt>
            </c:strLit>
          </c:cat>
          <c:val>
            <c:numRef>
              <c:f>('time in each area'!$L$33,'time in each area'!$N$33)</c:f>
              <c:numCache>
                <c:formatCode>General</c:formatCode>
                <c:ptCount val="2"/>
                <c:pt idx="0">
                  <c:v>62.661999999999999</c:v>
                </c:pt>
                <c:pt idx="1">
                  <c:v>66.373333333333321</c:v>
                </c:pt>
              </c:numCache>
            </c:numRef>
          </c:val>
        </c:ser>
        <c:dLbls>
          <c:showLegendKey val="0"/>
          <c:showVal val="0"/>
          <c:showCatName val="0"/>
          <c:showSerName val="0"/>
          <c:showPercent val="0"/>
          <c:showBubbleSize val="0"/>
        </c:dLbls>
        <c:gapWidth val="150"/>
        <c:axId val="178679808"/>
        <c:axId val="178682112"/>
      </c:barChart>
      <c:catAx>
        <c:axId val="178679808"/>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178682112"/>
        <c:crosses val="autoZero"/>
        <c:auto val="1"/>
        <c:lblAlgn val="ctr"/>
        <c:lblOffset val="100"/>
        <c:tickLblSkip val="1"/>
        <c:tickMarkSkip val="1"/>
        <c:noMultiLvlLbl val="0"/>
      </c:catAx>
      <c:valAx>
        <c:axId val="178682112"/>
        <c:scaling>
          <c:orientation val="minMax"/>
          <c:max val="100"/>
        </c:scaling>
        <c:delete val="0"/>
        <c:axPos val="l"/>
        <c:title>
          <c:tx>
            <c:rich>
              <a:bodyPr/>
              <a:lstStyle/>
              <a:p>
                <a:pPr>
                  <a:defRPr sz="800" b="1" i="0" u="none" strike="noStrike" baseline="0">
                    <a:solidFill>
                      <a:srgbClr val="000000"/>
                    </a:solidFill>
                    <a:latin typeface="Arial"/>
                    <a:ea typeface="Arial"/>
                    <a:cs typeface="Arial"/>
                  </a:defRPr>
                </a:pPr>
                <a:r>
                  <a:rPr lang="en-GB" dirty="0"/>
                  <a:t>Time in </a:t>
                </a:r>
                <a:r>
                  <a:rPr lang="en-GB" dirty="0" smtClean="0"/>
                  <a:t>closed  arm s (%)</a:t>
                </a:r>
                <a:endParaRPr lang="en-GB" dirty="0"/>
              </a:p>
            </c:rich>
          </c:tx>
          <c:layout>
            <c:manualLayout>
              <c:xMode val="edge"/>
              <c:yMode val="edge"/>
              <c:x val="1.2921490902384914E-2"/>
              <c:y val="0.17090395480225989"/>
            </c:manualLayout>
          </c:layout>
          <c:overlay val="0"/>
          <c:spPr>
            <a:noFill/>
            <a:ln w="25400">
              <a:noFill/>
            </a:ln>
          </c:spPr>
        </c:title>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178679808"/>
        <c:crosses val="autoZero"/>
        <c:crossBetween val="between"/>
      </c:valAx>
      <c:spPr>
        <a:noFill/>
        <a:ln w="25400">
          <a:noFill/>
        </a:ln>
      </c:spPr>
    </c:plotArea>
    <c:plotVisOnly val="1"/>
    <c:dispBlanksAs val="gap"/>
    <c:showDLblsOverMax val="0"/>
  </c:chart>
  <c:spPr>
    <a:noFill/>
    <a:ln w="3175">
      <a:noFill/>
      <a:prstDash val="solid"/>
    </a:ln>
  </c:spPr>
  <c:txPr>
    <a:bodyPr/>
    <a:lstStyle/>
    <a:p>
      <a:pPr>
        <a:defRPr sz="800" b="0" i="0" u="none" strike="noStrike" baseline="0">
          <a:solidFill>
            <a:srgbClr val="000000"/>
          </a:solidFill>
          <a:latin typeface="Arial"/>
          <a:ea typeface="Arial"/>
          <a:cs typeface="Arial"/>
        </a:defRPr>
      </a:pPr>
      <a:endParaRPr lang="en-US"/>
    </a:p>
  </c:txPr>
  <c:externalData r:id="rId2">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8649561661935113"/>
          <c:y val="0.11210809411155444"/>
          <c:w val="0.59697823486349921"/>
          <c:h val="0.70403741600120862"/>
        </c:manualLayout>
      </c:layout>
      <c:barChart>
        <c:barDir val="col"/>
        <c:grouping val="clustered"/>
        <c:varyColors val="0"/>
        <c:ser>
          <c:idx val="0"/>
          <c:order val="0"/>
          <c:tx>
            <c:v>Vehicle</c:v>
          </c:tx>
          <c:spPr>
            <a:solidFill>
              <a:schemeClr val="bg1"/>
            </a:solidFill>
            <a:ln w="12700">
              <a:solidFill>
                <a:srgbClr val="000000"/>
              </a:solidFill>
              <a:prstDash val="solid"/>
            </a:ln>
          </c:spPr>
          <c:invertIfNegative val="0"/>
          <c:errBars>
            <c:errBarType val="plus"/>
            <c:errValType val="cust"/>
            <c:noEndCap val="0"/>
            <c:plus>
              <c:numRef>
                <c:f>('time in each area'!$K$17,'time in each area'!$M$17)</c:f>
                <c:numCache>
                  <c:formatCode>General</c:formatCode>
                  <c:ptCount val="2"/>
                  <c:pt idx="0">
                    <c:v>3.0557269729694982</c:v>
                  </c:pt>
                  <c:pt idx="1">
                    <c:v>0.37145894259224133</c:v>
                  </c:pt>
                </c:numCache>
              </c:numRef>
            </c:plus>
            <c:spPr>
              <a:ln w="12700">
                <a:solidFill>
                  <a:srgbClr val="000000"/>
                </a:solidFill>
                <a:prstDash val="solid"/>
              </a:ln>
            </c:spPr>
          </c:errBars>
          <c:cat>
            <c:strLit>
              <c:ptCount val="2"/>
              <c:pt idx="0">
                <c:v>Virgin</c:v>
              </c:pt>
              <c:pt idx="1">
                <c:v> Pregnant</c:v>
              </c:pt>
            </c:strLit>
          </c:cat>
          <c:val>
            <c:numRef>
              <c:f>('time in each area'!$K$15,'time in each area'!$M$15)</c:f>
              <c:numCache>
                <c:formatCode>General</c:formatCode>
                <c:ptCount val="2"/>
                <c:pt idx="0">
                  <c:v>15.498333333333333</c:v>
                </c:pt>
                <c:pt idx="1">
                  <c:v>0.71285714285714286</c:v>
                </c:pt>
              </c:numCache>
            </c:numRef>
          </c:val>
        </c:ser>
        <c:ser>
          <c:idx val="1"/>
          <c:order val="1"/>
          <c:tx>
            <c:v>LPS</c:v>
          </c:tx>
          <c:spPr>
            <a:solidFill>
              <a:schemeClr val="tx1"/>
            </a:solidFill>
            <a:ln w="12700">
              <a:solidFill>
                <a:srgbClr val="000000"/>
              </a:solidFill>
              <a:prstDash val="solid"/>
            </a:ln>
          </c:spPr>
          <c:invertIfNegative val="0"/>
          <c:errBars>
            <c:errBarType val="plus"/>
            <c:errValType val="cust"/>
            <c:noEndCap val="0"/>
            <c:plus>
              <c:numRef>
                <c:f>('time in each area'!$L$17,'time in each area'!$N$17)</c:f>
                <c:numCache>
                  <c:formatCode>General</c:formatCode>
                  <c:ptCount val="2"/>
                  <c:pt idx="0">
                    <c:v>1.7192062121804934</c:v>
                  </c:pt>
                  <c:pt idx="1">
                    <c:v>1.0028653393596214</c:v>
                  </c:pt>
                </c:numCache>
              </c:numRef>
            </c:plus>
            <c:spPr>
              <a:ln w="12700">
                <a:solidFill>
                  <a:srgbClr val="000000"/>
                </a:solidFill>
                <a:prstDash val="solid"/>
              </a:ln>
            </c:spPr>
          </c:errBars>
          <c:cat>
            <c:strLit>
              <c:ptCount val="2"/>
              <c:pt idx="0">
                <c:v>Virgin</c:v>
              </c:pt>
              <c:pt idx="1">
                <c:v> Pregnant</c:v>
              </c:pt>
            </c:strLit>
          </c:cat>
          <c:val>
            <c:numRef>
              <c:f>('time in each area'!$L$15,'time in each area'!$N$15)</c:f>
              <c:numCache>
                <c:formatCode>General</c:formatCode>
                <c:ptCount val="2"/>
                <c:pt idx="0">
                  <c:v>5.0640000000000001</c:v>
                </c:pt>
                <c:pt idx="1">
                  <c:v>2.0300000000000002</c:v>
                </c:pt>
              </c:numCache>
            </c:numRef>
          </c:val>
        </c:ser>
        <c:dLbls>
          <c:showLegendKey val="0"/>
          <c:showVal val="0"/>
          <c:showCatName val="0"/>
          <c:showSerName val="0"/>
          <c:showPercent val="0"/>
          <c:showBubbleSize val="0"/>
        </c:dLbls>
        <c:gapWidth val="150"/>
        <c:axId val="177851392"/>
        <c:axId val="177858048"/>
      </c:barChart>
      <c:catAx>
        <c:axId val="177851392"/>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177858048"/>
        <c:crosses val="autoZero"/>
        <c:auto val="1"/>
        <c:lblAlgn val="ctr"/>
        <c:lblOffset val="100"/>
        <c:tickLblSkip val="1"/>
        <c:tickMarkSkip val="1"/>
        <c:noMultiLvlLbl val="0"/>
      </c:catAx>
      <c:valAx>
        <c:axId val="177858048"/>
        <c:scaling>
          <c:orientation val="minMax"/>
          <c:max val="100"/>
        </c:scaling>
        <c:delete val="0"/>
        <c:axPos val="l"/>
        <c:title>
          <c:tx>
            <c:rich>
              <a:bodyPr/>
              <a:lstStyle/>
              <a:p>
                <a:pPr>
                  <a:defRPr sz="800" b="1" i="0" u="none" strike="noStrike" baseline="0">
                    <a:solidFill>
                      <a:srgbClr val="000000"/>
                    </a:solidFill>
                    <a:latin typeface="Arial"/>
                    <a:ea typeface="Arial"/>
                    <a:cs typeface="Arial"/>
                  </a:defRPr>
                </a:pPr>
                <a:r>
                  <a:rPr lang="en-GB" dirty="0"/>
                  <a:t>Time in </a:t>
                </a:r>
                <a:r>
                  <a:rPr lang="en-GB" dirty="0" smtClean="0"/>
                  <a:t>open</a:t>
                </a:r>
                <a:r>
                  <a:rPr lang="en-GB" baseline="0" dirty="0" smtClean="0"/>
                  <a:t> arms </a:t>
                </a:r>
                <a:r>
                  <a:rPr lang="en-GB" dirty="0" smtClean="0"/>
                  <a:t> </a:t>
                </a:r>
                <a:r>
                  <a:rPr lang="en-GB" dirty="0"/>
                  <a:t>(%)</a:t>
                </a:r>
              </a:p>
            </c:rich>
          </c:tx>
          <c:layout>
            <c:manualLayout>
              <c:xMode val="edge"/>
              <c:yMode val="edge"/>
              <c:x val="3.0435838377345693E-2"/>
              <c:y val="0.20122038202739329"/>
            </c:manualLayout>
          </c:layout>
          <c:overlay val="0"/>
          <c:spPr>
            <a:noFill/>
            <a:ln w="25400">
              <a:noFill/>
            </a:ln>
          </c:spPr>
        </c:title>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177851392"/>
        <c:crosses val="autoZero"/>
        <c:crossBetween val="between"/>
      </c:valAx>
      <c:spPr>
        <a:noFill/>
        <a:ln w="25400">
          <a:noFill/>
        </a:ln>
      </c:spPr>
    </c:plotArea>
    <c:plotVisOnly val="1"/>
    <c:dispBlanksAs val="gap"/>
    <c:showDLblsOverMax val="0"/>
  </c:chart>
  <c:spPr>
    <a:noFill/>
    <a:ln w="3175">
      <a:noFill/>
      <a:prstDash val="solid"/>
    </a:ln>
  </c:spPr>
  <c:txPr>
    <a:bodyPr/>
    <a:lstStyle/>
    <a:p>
      <a:pPr>
        <a:defRPr sz="800" b="0" i="0" u="none" strike="noStrike" baseline="0">
          <a:solidFill>
            <a:srgbClr val="000000"/>
          </a:solidFill>
          <a:latin typeface="Arial"/>
          <a:ea typeface="Arial"/>
          <a:cs typeface="Arial"/>
        </a:defRPr>
      </a:pPr>
      <a:endParaRPr lang="en-US"/>
    </a:p>
  </c:txPr>
  <c:externalData r:id="rId2">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9082849126617793"/>
          <c:y val="0.11210809411155444"/>
          <c:w val="0.60477762693456416"/>
          <c:h val="0.70403741600120862"/>
        </c:manualLayout>
      </c:layout>
      <c:barChart>
        <c:barDir val="col"/>
        <c:grouping val="clustered"/>
        <c:varyColors val="0"/>
        <c:ser>
          <c:idx val="0"/>
          <c:order val="0"/>
          <c:tx>
            <c:v>Vehicle</c:v>
          </c:tx>
          <c:spPr>
            <a:solidFill>
              <a:schemeClr val="bg1"/>
            </a:solidFill>
            <a:ln w="12700">
              <a:solidFill>
                <a:srgbClr val="000000"/>
              </a:solidFill>
              <a:prstDash val="solid"/>
            </a:ln>
          </c:spPr>
          <c:invertIfNegative val="0"/>
          <c:errBars>
            <c:errBarType val="plus"/>
            <c:errValType val="cust"/>
            <c:noEndCap val="0"/>
            <c:plus>
              <c:numRef>
                <c:f>('Stretch attends'!$G$17,'Stretch attends'!$I$17)</c:f>
                <c:numCache>
                  <c:formatCode>General</c:formatCode>
                  <c:ptCount val="2"/>
                  <c:pt idx="0">
                    <c:v>1.541103500742244</c:v>
                  </c:pt>
                  <c:pt idx="1">
                    <c:v>0.96953597148326576</c:v>
                  </c:pt>
                </c:numCache>
              </c:numRef>
            </c:plus>
            <c:spPr>
              <a:ln w="12700">
                <a:solidFill>
                  <a:srgbClr val="000000"/>
                </a:solidFill>
                <a:prstDash val="solid"/>
              </a:ln>
            </c:spPr>
          </c:errBars>
          <c:cat>
            <c:strLit>
              <c:ptCount val="2"/>
              <c:pt idx="0">
                <c:v>Virgin</c:v>
              </c:pt>
              <c:pt idx="1">
                <c:v> Pregnant</c:v>
              </c:pt>
            </c:strLit>
          </c:cat>
          <c:val>
            <c:numRef>
              <c:f>('Stretch attends'!$G$15,'Stretch attends'!$I$15)</c:f>
              <c:numCache>
                <c:formatCode>General</c:formatCode>
                <c:ptCount val="2"/>
                <c:pt idx="0">
                  <c:v>21</c:v>
                </c:pt>
                <c:pt idx="1">
                  <c:v>13.5</c:v>
                </c:pt>
              </c:numCache>
            </c:numRef>
          </c:val>
        </c:ser>
        <c:ser>
          <c:idx val="1"/>
          <c:order val="1"/>
          <c:tx>
            <c:v>LPS</c:v>
          </c:tx>
          <c:spPr>
            <a:solidFill>
              <a:schemeClr val="tx1"/>
            </a:solidFill>
            <a:ln w="12700">
              <a:solidFill>
                <a:srgbClr val="000000"/>
              </a:solidFill>
              <a:prstDash val="solid"/>
            </a:ln>
          </c:spPr>
          <c:invertIfNegative val="0"/>
          <c:errBars>
            <c:errBarType val="plus"/>
            <c:errValType val="cust"/>
            <c:noEndCap val="0"/>
            <c:plus>
              <c:numRef>
                <c:f>('Stretch attends'!$H$17,'Stretch attends'!$J$17)</c:f>
                <c:numCache>
                  <c:formatCode>General</c:formatCode>
                  <c:ptCount val="2"/>
                  <c:pt idx="0">
                    <c:v>0.93541434669348533</c:v>
                  </c:pt>
                  <c:pt idx="1">
                    <c:v>1.1237237658965908</c:v>
                  </c:pt>
                </c:numCache>
              </c:numRef>
            </c:plus>
            <c:spPr>
              <a:ln w="12700">
                <a:solidFill>
                  <a:srgbClr val="000000"/>
                </a:solidFill>
                <a:prstDash val="solid"/>
              </a:ln>
            </c:spPr>
          </c:errBars>
          <c:cat>
            <c:strLit>
              <c:ptCount val="2"/>
              <c:pt idx="0">
                <c:v>Virgin</c:v>
              </c:pt>
              <c:pt idx="1">
                <c:v> Pregnant</c:v>
              </c:pt>
            </c:strLit>
          </c:cat>
          <c:val>
            <c:numRef>
              <c:f>('Stretch attends'!$H$15,'Stretch attends'!$J$15)</c:f>
              <c:numCache>
                <c:formatCode>General</c:formatCode>
                <c:ptCount val="2"/>
                <c:pt idx="0">
                  <c:v>15</c:v>
                </c:pt>
                <c:pt idx="1">
                  <c:v>11.375</c:v>
                </c:pt>
              </c:numCache>
            </c:numRef>
          </c:val>
        </c:ser>
        <c:dLbls>
          <c:showLegendKey val="0"/>
          <c:showVal val="0"/>
          <c:showCatName val="0"/>
          <c:showSerName val="0"/>
          <c:showPercent val="0"/>
          <c:showBubbleSize val="0"/>
        </c:dLbls>
        <c:gapWidth val="150"/>
        <c:axId val="79376768"/>
        <c:axId val="79378304"/>
      </c:barChart>
      <c:catAx>
        <c:axId val="79376768"/>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79378304"/>
        <c:crosses val="autoZero"/>
        <c:auto val="1"/>
        <c:lblAlgn val="ctr"/>
        <c:lblOffset val="100"/>
        <c:tickLblSkip val="1"/>
        <c:tickMarkSkip val="1"/>
        <c:noMultiLvlLbl val="0"/>
      </c:catAx>
      <c:valAx>
        <c:axId val="79378304"/>
        <c:scaling>
          <c:orientation val="minMax"/>
        </c:scaling>
        <c:delete val="0"/>
        <c:axPos val="l"/>
        <c:title>
          <c:tx>
            <c:rich>
              <a:bodyPr/>
              <a:lstStyle/>
              <a:p>
                <a:pPr>
                  <a:defRPr sz="800" b="1" i="0" u="none" strike="noStrike" baseline="0">
                    <a:solidFill>
                      <a:srgbClr val="000000"/>
                    </a:solidFill>
                    <a:latin typeface="Arial"/>
                    <a:ea typeface="Arial"/>
                    <a:cs typeface="Arial"/>
                  </a:defRPr>
                </a:pPr>
                <a:r>
                  <a:rPr lang="en-GB" baseline="0" dirty="0" smtClean="0"/>
                  <a:t>Number  </a:t>
                </a:r>
                <a:r>
                  <a:rPr lang="en-GB" dirty="0" smtClean="0"/>
                  <a:t>of stretch attends</a:t>
                </a:r>
                <a:endParaRPr lang="en-GB" dirty="0"/>
              </a:p>
            </c:rich>
          </c:tx>
          <c:layout>
            <c:manualLayout>
              <c:xMode val="edge"/>
              <c:yMode val="edge"/>
              <c:x val="5.5770242965911168E-2"/>
              <c:y val="0.18833253147013837"/>
            </c:manualLayout>
          </c:layout>
          <c:overlay val="0"/>
          <c:spPr>
            <a:noFill/>
            <a:ln w="25400">
              <a:noFill/>
            </a:ln>
          </c:spPr>
        </c:title>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79376768"/>
        <c:crosses val="autoZero"/>
        <c:crossBetween val="between"/>
      </c:valAx>
      <c:spPr>
        <a:noFill/>
        <a:ln w="25400">
          <a:noFill/>
        </a:ln>
      </c:spPr>
    </c:plotArea>
    <c:plotVisOnly val="1"/>
    <c:dispBlanksAs val="gap"/>
    <c:showDLblsOverMax val="0"/>
  </c:chart>
  <c:spPr>
    <a:solidFill>
      <a:srgbClr val="FFFFFF"/>
    </a:solidFill>
    <a:ln w="3175">
      <a:noFill/>
      <a:prstDash val="solid"/>
    </a:ln>
  </c:spPr>
  <c:txPr>
    <a:bodyPr/>
    <a:lstStyle/>
    <a:p>
      <a:pPr>
        <a:defRPr sz="800" b="0" i="0" u="none" strike="noStrike" baseline="0">
          <a:solidFill>
            <a:srgbClr val="000000"/>
          </a:solidFill>
          <a:latin typeface="Arial"/>
          <a:ea typeface="Arial"/>
          <a:cs typeface="Arial"/>
        </a:defRPr>
      </a:pPr>
      <a:endParaRPr lang="en-US"/>
    </a:p>
  </c:txPr>
  <c:externalData r:id="rId2">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21499212598425196"/>
          <c:y val="0.11576011157601115"/>
          <c:w val="0.67654484120573211"/>
          <c:h val="0.72384937238493718"/>
        </c:manualLayout>
      </c:layout>
      <c:barChart>
        <c:barDir val="col"/>
        <c:grouping val="clustered"/>
        <c:varyColors val="0"/>
        <c:ser>
          <c:idx val="0"/>
          <c:order val="0"/>
          <c:tx>
            <c:v>Vehicle</c:v>
          </c:tx>
          <c:spPr>
            <a:solidFill>
              <a:srgbClr val="FFFFFF"/>
            </a:solidFill>
            <a:ln w="12700">
              <a:solidFill>
                <a:srgbClr val="000000"/>
              </a:solidFill>
              <a:prstDash val="solid"/>
            </a:ln>
          </c:spPr>
          <c:invertIfNegative val="0"/>
          <c:errBars>
            <c:errBarType val="plus"/>
            <c:errValType val="cust"/>
            <c:noEndCap val="0"/>
            <c:plus>
              <c:numRef>
                <c:f>(Sheet1!$B$16,Sheet1!$D$16)</c:f>
                <c:numCache>
                  <c:formatCode>General</c:formatCode>
                  <c:ptCount val="2"/>
                  <c:pt idx="0">
                    <c:v>33.124537276969392</c:v>
                  </c:pt>
                  <c:pt idx="1">
                    <c:v>6.6872217948363124</c:v>
                  </c:pt>
                </c:numCache>
              </c:numRef>
            </c:plus>
            <c:spPr>
              <a:ln w="12700">
                <a:solidFill>
                  <a:srgbClr val="000000"/>
                </a:solidFill>
                <a:prstDash val="solid"/>
              </a:ln>
            </c:spPr>
          </c:errBars>
          <c:cat>
            <c:strLit>
              <c:ptCount val="2"/>
              <c:pt idx="0">
                <c:v>Virgin</c:v>
              </c:pt>
              <c:pt idx="1">
                <c:v> Pregnant</c:v>
              </c:pt>
            </c:strLit>
          </c:cat>
          <c:val>
            <c:numRef>
              <c:f>(Sheet1!$B$14,Sheet1!$D$14)</c:f>
              <c:numCache>
                <c:formatCode>General</c:formatCode>
                <c:ptCount val="2"/>
                <c:pt idx="0">
                  <c:v>209.50033333333332</c:v>
                </c:pt>
                <c:pt idx="1">
                  <c:v>130.43266666666668</c:v>
                </c:pt>
              </c:numCache>
            </c:numRef>
          </c:val>
        </c:ser>
        <c:ser>
          <c:idx val="1"/>
          <c:order val="1"/>
          <c:tx>
            <c:v>LPS</c:v>
          </c:tx>
          <c:spPr>
            <a:solidFill>
              <a:srgbClr val="000000"/>
            </a:solidFill>
            <a:ln w="12700">
              <a:solidFill>
                <a:srgbClr val="000000"/>
              </a:solidFill>
              <a:prstDash val="solid"/>
            </a:ln>
          </c:spPr>
          <c:invertIfNegative val="0"/>
          <c:errBars>
            <c:errBarType val="plus"/>
            <c:errValType val="cust"/>
            <c:noEndCap val="0"/>
            <c:plus>
              <c:numRef>
                <c:f>(Sheet1!$C$16,Sheet1!$E$16)</c:f>
                <c:numCache>
                  <c:formatCode>General</c:formatCode>
                  <c:ptCount val="2"/>
                  <c:pt idx="0">
                    <c:v>50.991515641575099</c:v>
                  </c:pt>
                  <c:pt idx="1">
                    <c:v>14.547632301340306</c:v>
                  </c:pt>
                </c:numCache>
              </c:numRef>
            </c:plus>
            <c:spPr>
              <a:ln w="12700">
                <a:solidFill>
                  <a:srgbClr val="000000"/>
                </a:solidFill>
                <a:prstDash val="solid"/>
              </a:ln>
            </c:spPr>
          </c:errBars>
          <c:cat>
            <c:strLit>
              <c:ptCount val="2"/>
              <c:pt idx="0">
                <c:v>Virgin</c:v>
              </c:pt>
              <c:pt idx="1">
                <c:v> Pregnant</c:v>
              </c:pt>
            </c:strLit>
          </c:cat>
          <c:val>
            <c:numRef>
              <c:f>(Sheet1!$C$14,Sheet1!$E$14)</c:f>
              <c:numCache>
                <c:formatCode>General</c:formatCode>
                <c:ptCount val="2"/>
                <c:pt idx="0">
                  <c:v>250.2158</c:v>
                </c:pt>
                <c:pt idx="1">
                  <c:v>181.3656</c:v>
                </c:pt>
              </c:numCache>
            </c:numRef>
          </c:val>
        </c:ser>
        <c:dLbls>
          <c:showLegendKey val="0"/>
          <c:showVal val="0"/>
          <c:showCatName val="0"/>
          <c:showSerName val="0"/>
          <c:showPercent val="0"/>
          <c:showBubbleSize val="0"/>
        </c:dLbls>
        <c:gapWidth val="150"/>
        <c:axId val="79395456"/>
        <c:axId val="79409536"/>
      </c:barChart>
      <c:catAx>
        <c:axId val="79395456"/>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79409536"/>
        <c:crosses val="autoZero"/>
        <c:auto val="1"/>
        <c:lblAlgn val="ctr"/>
        <c:lblOffset val="100"/>
        <c:tickLblSkip val="1"/>
        <c:tickMarkSkip val="1"/>
        <c:noMultiLvlLbl val="0"/>
      </c:catAx>
      <c:valAx>
        <c:axId val="79409536"/>
        <c:scaling>
          <c:orientation val="minMax"/>
        </c:scaling>
        <c:delete val="0"/>
        <c:axPos val="l"/>
        <c:title>
          <c:tx>
            <c:rich>
              <a:bodyPr/>
              <a:lstStyle/>
              <a:p>
                <a:pPr>
                  <a:defRPr sz="800" b="1" i="0" u="none" strike="noStrike" baseline="0">
                    <a:solidFill>
                      <a:srgbClr val="000000"/>
                    </a:solidFill>
                    <a:latin typeface="Arial"/>
                    <a:ea typeface="Arial"/>
                    <a:cs typeface="Arial"/>
                  </a:defRPr>
                </a:pPr>
                <a:r>
                  <a:rPr lang="en-GB" dirty="0" smtClean="0"/>
                  <a:t>Corticosterone (</a:t>
                </a:r>
                <a:r>
                  <a:rPr lang="en-GB" dirty="0" err="1" smtClean="0"/>
                  <a:t>ng</a:t>
                </a:r>
                <a:r>
                  <a:rPr lang="en-GB" dirty="0" smtClean="0"/>
                  <a:t>/ml)</a:t>
                </a:r>
                <a:endParaRPr lang="en-GB" dirty="0"/>
              </a:p>
            </c:rich>
          </c:tx>
          <c:layout>
            <c:manualLayout>
              <c:xMode val="edge"/>
              <c:yMode val="edge"/>
              <c:x val="3.5476620977933311E-2"/>
              <c:y val="0.21478382147838215"/>
            </c:manualLayout>
          </c:layout>
          <c:overlay val="0"/>
          <c:spPr>
            <a:noFill/>
            <a:ln w="25400">
              <a:noFill/>
            </a:ln>
          </c:spPr>
        </c:title>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79395456"/>
        <c:crosses val="autoZero"/>
        <c:crossBetween val="between"/>
      </c:valAx>
      <c:spPr>
        <a:noFill/>
        <a:ln w="25400">
          <a:noFill/>
        </a:ln>
      </c:spPr>
    </c:plotArea>
    <c:plotVisOnly val="1"/>
    <c:dispBlanksAs val="gap"/>
    <c:showDLblsOverMax val="0"/>
  </c:chart>
  <c:spPr>
    <a:solidFill>
      <a:srgbClr val="FFFFFF"/>
    </a:solidFill>
    <a:ln w="9525">
      <a:noFill/>
    </a:ln>
  </c:spPr>
  <c:txPr>
    <a:bodyPr/>
    <a:lstStyle/>
    <a:p>
      <a:pPr>
        <a:defRPr sz="800" b="0" i="0" u="none" strike="noStrike" baseline="0">
          <a:solidFill>
            <a:srgbClr val="000000"/>
          </a:solidFill>
          <a:latin typeface="Arial"/>
          <a:ea typeface="Arial"/>
          <a:cs typeface="Arial"/>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22968237508691594"/>
          <c:y val="9.6899591583362032E-2"/>
          <c:w val="0.52296910019790088"/>
          <c:h val="0.7441888633602205"/>
        </c:manualLayout>
      </c:layout>
      <c:barChart>
        <c:barDir val="col"/>
        <c:grouping val="clustered"/>
        <c:varyColors val="0"/>
        <c:ser>
          <c:idx val="0"/>
          <c:order val="0"/>
          <c:tx>
            <c:v>vehicle</c:v>
          </c:tx>
          <c:spPr>
            <a:solidFill>
              <a:srgbClr val="FFFFFF"/>
            </a:solidFill>
            <a:ln w="12700">
              <a:solidFill>
                <a:srgbClr val="000000"/>
              </a:solidFill>
              <a:prstDash val="solid"/>
            </a:ln>
          </c:spPr>
          <c:invertIfNegative val="0"/>
          <c:errBars>
            <c:errBarType val="plus"/>
            <c:errValType val="cust"/>
            <c:noEndCap val="0"/>
            <c:plus>
              <c:numRef>
                <c:f>('plate 2'!$T$24,'plate 2'!$V$24)</c:f>
                <c:numCache>
                  <c:formatCode>General</c:formatCode>
                  <c:ptCount val="2"/>
                  <c:pt idx="0">
                    <c:v>24.535367329632496</c:v>
                  </c:pt>
                  <c:pt idx="1">
                    <c:v>17.170914522982056</c:v>
                  </c:pt>
                </c:numCache>
              </c:numRef>
            </c:plus>
            <c:spPr>
              <a:ln w="12700">
                <a:solidFill>
                  <a:srgbClr val="000000"/>
                </a:solidFill>
                <a:prstDash val="solid"/>
              </a:ln>
            </c:spPr>
          </c:errBars>
          <c:cat>
            <c:strLit>
              <c:ptCount val="2"/>
              <c:pt idx="0">
                <c:v>Virgin</c:v>
              </c:pt>
              <c:pt idx="1">
                <c:v> Pregnant</c:v>
              </c:pt>
            </c:strLit>
          </c:cat>
          <c:val>
            <c:numRef>
              <c:f>('plate 2'!$T$22,'plate 2'!$V$22)</c:f>
              <c:numCache>
                <c:formatCode>General</c:formatCode>
                <c:ptCount val="2"/>
                <c:pt idx="0">
                  <c:v>218.88000000000002</c:v>
                </c:pt>
                <c:pt idx="1">
                  <c:v>126.66999999999999</c:v>
                </c:pt>
              </c:numCache>
            </c:numRef>
          </c:val>
        </c:ser>
        <c:ser>
          <c:idx val="1"/>
          <c:order val="1"/>
          <c:tx>
            <c:v>LPS</c:v>
          </c:tx>
          <c:spPr>
            <a:solidFill>
              <a:srgbClr val="000000"/>
            </a:solidFill>
            <a:ln w="12700">
              <a:solidFill>
                <a:srgbClr val="000000"/>
              </a:solidFill>
              <a:prstDash val="solid"/>
            </a:ln>
          </c:spPr>
          <c:invertIfNegative val="0"/>
          <c:errBars>
            <c:errBarType val="plus"/>
            <c:errValType val="cust"/>
            <c:noEndCap val="0"/>
            <c:plus>
              <c:numRef>
                <c:f>('plate 2'!$U$24,'plate 2'!$W$24)</c:f>
                <c:numCache>
                  <c:formatCode>General</c:formatCode>
                  <c:ptCount val="2"/>
                  <c:pt idx="0">
                    <c:v>5.7667798640142331</c:v>
                  </c:pt>
                  <c:pt idx="1">
                    <c:v>20.31886024721938</c:v>
                  </c:pt>
                </c:numCache>
              </c:numRef>
            </c:plus>
            <c:spPr>
              <a:ln w="12700">
                <a:solidFill>
                  <a:srgbClr val="000000"/>
                </a:solidFill>
                <a:prstDash val="solid"/>
              </a:ln>
            </c:spPr>
          </c:errBars>
          <c:cat>
            <c:strLit>
              <c:ptCount val="2"/>
              <c:pt idx="0">
                <c:v>Virgin</c:v>
              </c:pt>
              <c:pt idx="1">
                <c:v> Pregnant</c:v>
              </c:pt>
            </c:strLit>
          </c:cat>
          <c:val>
            <c:numRef>
              <c:f>('plate 2'!$U$22,'plate 2'!$W$22)</c:f>
              <c:numCache>
                <c:formatCode>General</c:formatCode>
                <c:ptCount val="2"/>
                <c:pt idx="0">
                  <c:v>114.33999999999999</c:v>
                </c:pt>
                <c:pt idx="1">
                  <c:v>79.897142857142853</c:v>
                </c:pt>
              </c:numCache>
            </c:numRef>
          </c:val>
        </c:ser>
        <c:dLbls>
          <c:showLegendKey val="0"/>
          <c:showVal val="0"/>
          <c:showCatName val="0"/>
          <c:showSerName val="0"/>
          <c:showPercent val="0"/>
          <c:showBubbleSize val="0"/>
        </c:dLbls>
        <c:gapWidth val="150"/>
        <c:axId val="82342272"/>
        <c:axId val="82343808"/>
      </c:barChart>
      <c:catAx>
        <c:axId val="82342272"/>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82343808"/>
        <c:crosses val="autoZero"/>
        <c:auto val="1"/>
        <c:lblAlgn val="ctr"/>
        <c:lblOffset val="100"/>
        <c:tickLblSkip val="1"/>
        <c:tickMarkSkip val="1"/>
        <c:noMultiLvlLbl val="0"/>
      </c:catAx>
      <c:valAx>
        <c:axId val="82343808"/>
        <c:scaling>
          <c:orientation val="minMax"/>
          <c:max val="400"/>
        </c:scaling>
        <c:delete val="0"/>
        <c:axPos val="l"/>
        <c:title>
          <c:tx>
            <c:rich>
              <a:bodyPr/>
              <a:lstStyle/>
              <a:p>
                <a:pPr>
                  <a:defRPr sz="800" b="1" i="0" u="none" strike="noStrike" baseline="0">
                    <a:solidFill>
                      <a:srgbClr val="000000"/>
                    </a:solidFill>
                    <a:latin typeface="Arial"/>
                    <a:ea typeface="Arial"/>
                    <a:cs typeface="Arial"/>
                  </a:defRPr>
                </a:pPr>
                <a:r>
                  <a:rPr lang="en-GB" b="1" dirty="0" smtClean="0"/>
                  <a:t>Prolactin (</a:t>
                </a:r>
                <a:r>
                  <a:rPr lang="en-GB" b="1" dirty="0" err="1" smtClean="0"/>
                  <a:t>ng</a:t>
                </a:r>
                <a:r>
                  <a:rPr lang="en-GB" b="1" dirty="0" smtClean="0"/>
                  <a:t>/ml)</a:t>
                </a:r>
                <a:endParaRPr lang="en-GB" b="1" dirty="0"/>
              </a:p>
            </c:rich>
          </c:tx>
          <c:layout>
            <c:manualLayout>
              <c:xMode val="edge"/>
              <c:yMode val="edge"/>
              <c:x val="8.7173999114069436E-2"/>
              <c:y val="0.24985589805157696"/>
            </c:manualLayout>
          </c:layout>
          <c:overlay val="0"/>
          <c:spPr>
            <a:noFill/>
            <a:ln w="25400">
              <a:noFill/>
            </a:ln>
          </c:spPr>
        </c:title>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82342272"/>
        <c:crosses val="autoZero"/>
        <c:crossBetween val="between"/>
      </c:valAx>
      <c:spPr>
        <a:noFill/>
        <a:ln w="25400">
          <a:noFill/>
        </a:ln>
      </c:spPr>
    </c:plotArea>
    <c:plotVisOnly val="1"/>
    <c:dispBlanksAs val="gap"/>
    <c:showDLblsOverMax val="0"/>
  </c:chart>
  <c:spPr>
    <a:noFill/>
    <a:ln w="3175">
      <a:noFill/>
      <a:prstDash val="solid"/>
    </a:ln>
  </c:spPr>
  <c:txPr>
    <a:bodyPr/>
    <a:lstStyle/>
    <a:p>
      <a:pPr>
        <a:defRPr sz="800" b="0" i="0" u="none" strike="noStrike" baseline="0">
          <a:solidFill>
            <a:srgbClr val="000000"/>
          </a:solidFill>
          <a:latin typeface="Arial"/>
          <a:ea typeface="Arial"/>
          <a:cs typeface="Arial"/>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8678213334605487"/>
          <c:y val="8.4175360951181583E-2"/>
          <c:w val="0.77299067492444251"/>
          <c:h val="0.77778033518891776"/>
        </c:manualLayout>
      </c:layout>
      <c:barChart>
        <c:barDir val="col"/>
        <c:grouping val="clustered"/>
        <c:varyColors val="0"/>
        <c:ser>
          <c:idx val="0"/>
          <c:order val="0"/>
          <c:tx>
            <c:v>vehicle</c:v>
          </c:tx>
          <c:spPr>
            <a:solidFill>
              <a:srgbClr val="FFFFFF"/>
            </a:solidFill>
            <a:ln w="12700">
              <a:solidFill>
                <a:srgbClr val="000000"/>
              </a:solidFill>
              <a:prstDash val="solid"/>
            </a:ln>
          </c:spPr>
          <c:invertIfNegative val="0"/>
          <c:errBars>
            <c:errBarType val="plus"/>
            <c:errValType val="cust"/>
            <c:noEndCap val="0"/>
            <c:plus>
              <c:numRef>
                <c:f>(Sheet2!$B$15,Sheet2!$D$15)</c:f>
                <c:numCache>
                  <c:formatCode>General</c:formatCode>
                  <c:ptCount val="2"/>
                  <c:pt idx="0">
                    <c:v>2.3816427570528296</c:v>
                  </c:pt>
                  <c:pt idx="1">
                    <c:v>1.9541142776790981</c:v>
                  </c:pt>
                </c:numCache>
              </c:numRef>
            </c:plus>
            <c:spPr>
              <a:ln w="12700">
                <a:solidFill>
                  <a:srgbClr val="000000"/>
                </a:solidFill>
                <a:prstDash val="solid"/>
              </a:ln>
            </c:spPr>
          </c:errBars>
          <c:cat>
            <c:strLit>
              <c:ptCount val="2"/>
              <c:pt idx="0">
                <c:v>Virgin</c:v>
              </c:pt>
              <c:pt idx="1">
                <c:v> Pregnant</c:v>
              </c:pt>
            </c:strLit>
          </c:cat>
          <c:val>
            <c:numRef>
              <c:f>(Sheet2!$B$13,Sheet2!$D$13)</c:f>
              <c:numCache>
                <c:formatCode>General</c:formatCode>
                <c:ptCount val="2"/>
                <c:pt idx="0">
                  <c:v>16.06666666666667</c:v>
                </c:pt>
                <c:pt idx="1">
                  <c:v>17.809523809523807</c:v>
                </c:pt>
              </c:numCache>
            </c:numRef>
          </c:val>
        </c:ser>
        <c:ser>
          <c:idx val="1"/>
          <c:order val="1"/>
          <c:tx>
            <c:v>LPS</c:v>
          </c:tx>
          <c:spPr>
            <a:solidFill>
              <a:srgbClr val="000000"/>
            </a:solidFill>
            <a:ln w="12700">
              <a:solidFill>
                <a:srgbClr val="000000"/>
              </a:solidFill>
              <a:prstDash val="solid"/>
            </a:ln>
          </c:spPr>
          <c:invertIfNegative val="0"/>
          <c:errBars>
            <c:errBarType val="plus"/>
            <c:errValType val="cust"/>
            <c:noEndCap val="0"/>
            <c:plus>
              <c:numRef>
                <c:f>(Sheet2!$C$15,Sheet2!$E$15)</c:f>
                <c:numCache>
                  <c:formatCode>General</c:formatCode>
                  <c:ptCount val="2"/>
                  <c:pt idx="0">
                    <c:v>1.7917635632713023</c:v>
                  </c:pt>
                  <c:pt idx="1">
                    <c:v>2.013840995599093</c:v>
                  </c:pt>
                </c:numCache>
              </c:numRef>
            </c:plus>
            <c:spPr>
              <a:ln w="12700">
                <a:solidFill>
                  <a:srgbClr val="000000"/>
                </a:solidFill>
                <a:prstDash val="solid"/>
              </a:ln>
            </c:spPr>
          </c:errBars>
          <c:cat>
            <c:strLit>
              <c:ptCount val="2"/>
              <c:pt idx="0">
                <c:v>Virgin</c:v>
              </c:pt>
              <c:pt idx="1">
                <c:v> Pregnant</c:v>
              </c:pt>
            </c:strLit>
          </c:cat>
          <c:val>
            <c:numRef>
              <c:f>(Sheet2!$C$13,Sheet2!$E$13)</c:f>
              <c:numCache>
                <c:formatCode>General</c:formatCode>
                <c:ptCount val="2"/>
                <c:pt idx="0">
                  <c:v>12.9</c:v>
                </c:pt>
                <c:pt idx="1">
                  <c:v>16.666666666666668</c:v>
                </c:pt>
              </c:numCache>
            </c:numRef>
          </c:val>
        </c:ser>
        <c:dLbls>
          <c:showLegendKey val="0"/>
          <c:showVal val="0"/>
          <c:showCatName val="0"/>
          <c:showSerName val="0"/>
          <c:showPercent val="0"/>
          <c:showBubbleSize val="0"/>
        </c:dLbls>
        <c:gapWidth val="150"/>
        <c:axId val="86987520"/>
        <c:axId val="86989056"/>
      </c:barChart>
      <c:catAx>
        <c:axId val="86987520"/>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86989056"/>
        <c:crosses val="autoZero"/>
        <c:auto val="1"/>
        <c:lblAlgn val="ctr"/>
        <c:lblOffset val="100"/>
        <c:tickLblSkip val="1"/>
        <c:tickMarkSkip val="1"/>
        <c:noMultiLvlLbl val="0"/>
      </c:catAx>
      <c:valAx>
        <c:axId val="86989056"/>
        <c:scaling>
          <c:orientation val="minMax"/>
          <c:max val="100"/>
        </c:scaling>
        <c:delete val="0"/>
        <c:axPos val="l"/>
        <c:title>
          <c:tx>
            <c:rich>
              <a:bodyPr/>
              <a:lstStyle/>
              <a:p>
                <a:pPr>
                  <a:defRPr sz="800" b="1" i="0" u="none" strike="noStrike" baseline="0">
                    <a:solidFill>
                      <a:srgbClr val="000000"/>
                    </a:solidFill>
                    <a:latin typeface="Arial"/>
                    <a:ea typeface="Arial"/>
                    <a:cs typeface="Arial"/>
                  </a:defRPr>
                </a:pPr>
                <a:r>
                  <a:rPr lang="en-GB" dirty="0"/>
                  <a:t>Time in </a:t>
                </a:r>
                <a:r>
                  <a:rPr lang="en-GB" dirty="0" smtClean="0"/>
                  <a:t>inner</a:t>
                </a:r>
                <a:r>
                  <a:rPr lang="en-GB" baseline="0" dirty="0" smtClean="0"/>
                  <a:t> zone </a:t>
                </a:r>
                <a:r>
                  <a:rPr lang="en-GB" dirty="0" smtClean="0"/>
                  <a:t> </a:t>
                </a:r>
                <a:r>
                  <a:rPr lang="en-GB" dirty="0"/>
                  <a:t>(%)</a:t>
                </a:r>
              </a:p>
            </c:rich>
          </c:tx>
          <c:layout>
            <c:manualLayout>
              <c:xMode val="edge"/>
              <c:yMode val="edge"/>
              <c:x val="1.1708734318895649E-3"/>
              <c:y val="0.19731125547710654"/>
            </c:manualLayout>
          </c:layout>
          <c:overlay val="0"/>
          <c:spPr>
            <a:noFill/>
            <a:ln w="25400">
              <a:noFill/>
            </a:ln>
          </c:spPr>
        </c:title>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86987520"/>
        <c:crosses val="autoZero"/>
        <c:crossBetween val="between"/>
      </c:valAx>
      <c:spPr>
        <a:solidFill>
          <a:srgbClr val="FFFFFF"/>
        </a:solidFill>
        <a:ln w="25400">
          <a:noFill/>
        </a:ln>
      </c:spPr>
    </c:plotArea>
    <c:plotVisOnly val="1"/>
    <c:dispBlanksAs val="gap"/>
    <c:showDLblsOverMax val="0"/>
  </c:chart>
  <c:spPr>
    <a:solidFill>
      <a:srgbClr val="FFFFFF"/>
    </a:solidFill>
    <a:ln w="9525">
      <a:noFill/>
    </a:ln>
  </c:spPr>
  <c:txPr>
    <a:bodyPr/>
    <a:lstStyle/>
    <a:p>
      <a:pPr>
        <a:defRPr sz="800" b="0" i="0" u="none" strike="noStrike" baseline="0">
          <a:solidFill>
            <a:srgbClr val="000000"/>
          </a:solidFill>
          <a:latin typeface="Arial"/>
          <a:ea typeface="Arial"/>
          <a:cs typeface="Arial"/>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6573033707865167"/>
          <c:y val="7.3529517362013672E-2"/>
          <c:w val="0.7949438202247191"/>
          <c:h val="0.80588351028766991"/>
        </c:manualLayout>
      </c:layout>
      <c:barChart>
        <c:barDir val="col"/>
        <c:grouping val="clustered"/>
        <c:varyColors val="0"/>
        <c:ser>
          <c:idx val="0"/>
          <c:order val="0"/>
          <c:tx>
            <c:v>vehicle</c:v>
          </c:tx>
          <c:spPr>
            <a:solidFill>
              <a:srgbClr val="FFFFFF"/>
            </a:solidFill>
            <a:ln w="12700">
              <a:solidFill>
                <a:srgbClr val="000000"/>
              </a:solidFill>
              <a:prstDash val="solid"/>
            </a:ln>
          </c:spPr>
          <c:invertIfNegative val="0"/>
          <c:errBars>
            <c:errBarType val="plus"/>
            <c:errValType val="cust"/>
            <c:noEndCap val="0"/>
            <c:plus>
              <c:numRef>
                <c:f>(Sheet2!$B$31,Sheet2!$D$31)</c:f>
                <c:numCache>
                  <c:formatCode>General</c:formatCode>
                  <c:ptCount val="2"/>
                  <c:pt idx="0">
                    <c:v>5.9403984153702467</c:v>
                  </c:pt>
                  <c:pt idx="1">
                    <c:v>1.5143755588800749</c:v>
                  </c:pt>
                </c:numCache>
              </c:numRef>
            </c:plus>
            <c:spPr>
              <a:ln w="12700">
                <a:solidFill>
                  <a:srgbClr val="000000"/>
                </a:solidFill>
                <a:prstDash val="solid"/>
              </a:ln>
            </c:spPr>
          </c:errBars>
          <c:cat>
            <c:strLit>
              <c:ptCount val="2"/>
              <c:pt idx="0">
                <c:v>Virgin</c:v>
              </c:pt>
              <c:pt idx="1">
                <c:v> Pregnant</c:v>
              </c:pt>
            </c:strLit>
          </c:cat>
          <c:val>
            <c:numRef>
              <c:f>(Sheet2!$B$29,Sheet2!$D$29)</c:f>
              <c:numCache>
                <c:formatCode>General</c:formatCode>
                <c:ptCount val="2"/>
                <c:pt idx="0">
                  <c:v>25.083333333333332</c:v>
                </c:pt>
                <c:pt idx="1">
                  <c:v>22.166666666666668</c:v>
                </c:pt>
              </c:numCache>
            </c:numRef>
          </c:val>
        </c:ser>
        <c:ser>
          <c:idx val="1"/>
          <c:order val="1"/>
          <c:tx>
            <c:v>LPS</c:v>
          </c:tx>
          <c:spPr>
            <a:solidFill>
              <a:srgbClr val="000000"/>
            </a:solidFill>
            <a:ln w="12700">
              <a:solidFill>
                <a:srgbClr val="000000"/>
              </a:solidFill>
              <a:prstDash val="solid"/>
            </a:ln>
          </c:spPr>
          <c:invertIfNegative val="0"/>
          <c:errBars>
            <c:errBarType val="plus"/>
            <c:errValType val="cust"/>
            <c:noEndCap val="0"/>
            <c:plus>
              <c:numRef>
                <c:f>(Sheet2!$C$31,Sheet2!$E$31)</c:f>
                <c:numCache>
                  <c:formatCode>General</c:formatCode>
                  <c:ptCount val="2"/>
                  <c:pt idx="0">
                    <c:v>4.669047011971502</c:v>
                  </c:pt>
                  <c:pt idx="1">
                    <c:v>3.6277698777229905</c:v>
                  </c:pt>
                </c:numCache>
              </c:numRef>
            </c:plus>
            <c:spPr>
              <a:ln w="12700">
                <a:solidFill>
                  <a:srgbClr val="000000"/>
                </a:solidFill>
                <a:prstDash val="solid"/>
              </a:ln>
            </c:spPr>
          </c:errBars>
          <c:cat>
            <c:strLit>
              <c:ptCount val="2"/>
              <c:pt idx="0">
                <c:v>Virgin</c:v>
              </c:pt>
              <c:pt idx="1">
                <c:v> Pregnant</c:v>
              </c:pt>
            </c:strLit>
          </c:cat>
          <c:val>
            <c:numRef>
              <c:f>(Sheet2!$C$29,Sheet2!$E$29)</c:f>
              <c:numCache>
                <c:formatCode>General</c:formatCode>
                <c:ptCount val="2"/>
                <c:pt idx="0">
                  <c:v>23.3</c:v>
                </c:pt>
                <c:pt idx="1">
                  <c:v>22.375</c:v>
                </c:pt>
              </c:numCache>
            </c:numRef>
          </c:val>
        </c:ser>
        <c:dLbls>
          <c:showLegendKey val="0"/>
          <c:showVal val="0"/>
          <c:showCatName val="0"/>
          <c:showSerName val="0"/>
          <c:showPercent val="0"/>
          <c:showBubbleSize val="0"/>
        </c:dLbls>
        <c:gapWidth val="150"/>
        <c:axId val="87367040"/>
        <c:axId val="88437888"/>
      </c:barChart>
      <c:catAx>
        <c:axId val="87367040"/>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88437888"/>
        <c:crosses val="autoZero"/>
        <c:auto val="1"/>
        <c:lblAlgn val="ctr"/>
        <c:lblOffset val="100"/>
        <c:tickLblSkip val="1"/>
        <c:tickMarkSkip val="1"/>
        <c:noMultiLvlLbl val="0"/>
      </c:catAx>
      <c:valAx>
        <c:axId val="88437888"/>
        <c:scaling>
          <c:orientation val="minMax"/>
          <c:min val="0"/>
        </c:scaling>
        <c:delete val="0"/>
        <c:axPos val="l"/>
        <c:title>
          <c:tx>
            <c:rich>
              <a:bodyPr/>
              <a:lstStyle/>
              <a:p>
                <a:pPr>
                  <a:defRPr sz="800" b="1" i="0" u="none" strike="noStrike" baseline="0">
                    <a:solidFill>
                      <a:srgbClr val="000000"/>
                    </a:solidFill>
                    <a:latin typeface="Arial"/>
                    <a:ea typeface="Arial"/>
                    <a:cs typeface="Arial"/>
                  </a:defRPr>
                </a:pPr>
                <a:r>
                  <a:rPr lang="en-GB" dirty="0" smtClean="0"/>
                  <a:t>Number of inner zone  </a:t>
                </a:r>
                <a:r>
                  <a:rPr lang="en-GB" dirty="0"/>
                  <a:t>entries</a:t>
                </a:r>
              </a:p>
            </c:rich>
          </c:tx>
          <c:layout>
            <c:manualLayout>
              <c:xMode val="edge"/>
              <c:yMode val="edge"/>
              <c:x val="0"/>
              <c:y val="0.12946714247953844"/>
            </c:manualLayout>
          </c:layout>
          <c:overlay val="0"/>
          <c:spPr>
            <a:noFill/>
            <a:ln w="25400">
              <a:noFill/>
            </a:ln>
          </c:spPr>
        </c:title>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87367040"/>
        <c:crosses val="autoZero"/>
        <c:crossBetween val="between"/>
      </c:valAx>
      <c:spPr>
        <a:noFill/>
        <a:ln w="25400">
          <a:noFill/>
        </a:ln>
      </c:spPr>
    </c:plotArea>
    <c:plotVisOnly val="1"/>
    <c:dispBlanksAs val="gap"/>
    <c:showDLblsOverMax val="0"/>
  </c:chart>
  <c:spPr>
    <a:solidFill>
      <a:srgbClr val="FFFFFF"/>
    </a:solidFill>
    <a:ln w="9525">
      <a:noFill/>
    </a:ln>
  </c:spPr>
  <c:txPr>
    <a:bodyPr/>
    <a:lstStyle/>
    <a:p>
      <a:pPr>
        <a:defRPr sz="800" b="0" i="0" u="none" strike="noStrike" baseline="0">
          <a:solidFill>
            <a:srgbClr val="000000"/>
          </a:solidFill>
          <a:latin typeface="Arial"/>
          <a:ea typeface="Arial"/>
          <a:cs typeface="Arial"/>
        </a:defRPr>
      </a:pPr>
      <a:endParaRPr lang="en-US"/>
    </a:p>
  </c:txPr>
  <c:externalData r:id="rId2">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8209931429432596"/>
          <c:y val="7.598784194528875E-2"/>
          <c:w val="0.70928499975238957"/>
          <c:h val="0.79939209726443772"/>
        </c:manualLayout>
      </c:layout>
      <c:barChart>
        <c:barDir val="col"/>
        <c:grouping val="clustered"/>
        <c:varyColors val="0"/>
        <c:ser>
          <c:idx val="0"/>
          <c:order val="0"/>
          <c:tx>
            <c:v>vehicle</c:v>
          </c:tx>
          <c:spPr>
            <a:solidFill>
              <a:srgbClr val="FFFFFF"/>
            </a:solidFill>
            <a:ln w="12700">
              <a:solidFill>
                <a:srgbClr val="000000"/>
              </a:solidFill>
              <a:prstDash val="solid"/>
            </a:ln>
          </c:spPr>
          <c:invertIfNegative val="0"/>
          <c:errBars>
            <c:errBarType val="plus"/>
            <c:errValType val="cust"/>
            <c:noEndCap val="0"/>
            <c:plus>
              <c:numRef>
                <c:f>(Sheet2!$H$31,Sheet2!$J$31)</c:f>
                <c:numCache>
                  <c:formatCode>General</c:formatCode>
                  <c:ptCount val="2"/>
                  <c:pt idx="0">
                    <c:v>0.65192024052026487</c:v>
                  </c:pt>
                  <c:pt idx="1">
                    <c:v>1.8636880997992498</c:v>
                  </c:pt>
                </c:numCache>
              </c:numRef>
            </c:plus>
            <c:spPr>
              <a:ln w="12700">
                <a:solidFill>
                  <a:srgbClr val="000000"/>
                </a:solidFill>
                <a:prstDash val="solid"/>
              </a:ln>
            </c:spPr>
          </c:errBars>
          <c:cat>
            <c:strLit>
              <c:ptCount val="2"/>
              <c:pt idx="0">
                <c:v>Virgin</c:v>
              </c:pt>
              <c:pt idx="1">
                <c:v> pregnant</c:v>
              </c:pt>
            </c:strLit>
          </c:cat>
          <c:val>
            <c:numRef>
              <c:f>(Sheet2!$H$29,Sheet2!$J$29)</c:f>
              <c:numCache>
                <c:formatCode>General</c:formatCode>
                <c:ptCount val="2"/>
                <c:pt idx="0">
                  <c:v>26.2</c:v>
                </c:pt>
                <c:pt idx="1">
                  <c:v>25.833333333333332</c:v>
                </c:pt>
              </c:numCache>
            </c:numRef>
          </c:val>
        </c:ser>
        <c:ser>
          <c:idx val="1"/>
          <c:order val="1"/>
          <c:tx>
            <c:v>LPS</c:v>
          </c:tx>
          <c:spPr>
            <a:solidFill>
              <a:srgbClr val="000000"/>
            </a:solidFill>
            <a:ln w="12700">
              <a:solidFill>
                <a:srgbClr val="000000"/>
              </a:solidFill>
              <a:prstDash val="solid"/>
            </a:ln>
          </c:spPr>
          <c:invertIfNegative val="0"/>
          <c:errBars>
            <c:errBarType val="plus"/>
            <c:errValType val="cust"/>
            <c:noEndCap val="0"/>
            <c:plus>
              <c:numRef>
                <c:f>(Sheet2!$I$31,Sheet2!$K$31)</c:f>
                <c:numCache>
                  <c:formatCode>General</c:formatCode>
                  <c:ptCount val="2"/>
                  <c:pt idx="0">
                    <c:v>3.3090784215548599</c:v>
                  </c:pt>
                  <c:pt idx="1">
                    <c:v>2.1570955529345004</c:v>
                  </c:pt>
                </c:numCache>
              </c:numRef>
            </c:plus>
            <c:spPr>
              <a:ln w="12700">
                <a:solidFill>
                  <a:srgbClr val="000000"/>
                </a:solidFill>
                <a:prstDash val="solid"/>
              </a:ln>
            </c:spPr>
          </c:errBars>
          <c:cat>
            <c:strLit>
              <c:ptCount val="2"/>
              <c:pt idx="0">
                <c:v>Virgin</c:v>
              </c:pt>
              <c:pt idx="1">
                <c:v> pregnant</c:v>
              </c:pt>
            </c:strLit>
          </c:cat>
          <c:val>
            <c:numRef>
              <c:f>(Sheet2!$I$29,Sheet2!$K$29)</c:f>
              <c:numCache>
                <c:formatCode>General</c:formatCode>
                <c:ptCount val="2"/>
                <c:pt idx="0">
                  <c:v>18.399999999999999</c:v>
                </c:pt>
                <c:pt idx="1">
                  <c:v>19.714285714285715</c:v>
                </c:pt>
              </c:numCache>
            </c:numRef>
          </c:val>
        </c:ser>
        <c:dLbls>
          <c:showLegendKey val="0"/>
          <c:showVal val="0"/>
          <c:showCatName val="0"/>
          <c:showSerName val="0"/>
          <c:showPercent val="0"/>
          <c:showBubbleSize val="0"/>
        </c:dLbls>
        <c:gapWidth val="150"/>
        <c:axId val="89114496"/>
        <c:axId val="89116032"/>
      </c:barChart>
      <c:catAx>
        <c:axId val="89114496"/>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89116032"/>
        <c:crosses val="autoZero"/>
        <c:auto val="1"/>
        <c:lblAlgn val="ctr"/>
        <c:lblOffset val="100"/>
        <c:tickLblSkip val="1"/>
        <c:tickMarkSkip val="1"/>
        <c:noMultiLvlLbl val="0"/>
      </c:catAx>
      <c:valAx>
        <c:axId val="89116032"/>
        <c:scaling>
          <c:orientation val="minMax"/>
          <c:max val="100"/>
        </c:scaling>
        <c:delete val="0"/>
        <c:axPos val="l"/>
        <c:title>
          <c:tx>
            <c:rich>
              <a:bodyPr/>
              <a:lstStyle/>
              <a:p>
                <a:pPr>
                  <a:defRPr sz="800" b="1" i="0" u="none" strike="noStrike" baseline="0">
                    <a:solidFill>
                      <a:srgbClr val="000000"/>
                    </a:solidFill>
                    <a:latin typeface="Arial"/>
                    <a:ea typeface="Arial"/>
                    <a:cs typeface="Arial"/>
                  </a:defRPr>
                </a:pPr>
                <a:r>
                  <a:rPr lang="en-GB" dirty="0" smtClean="0"/>
                  <a:t> Inner</a:t>
                </a:r>
                <a:r>
                  <a:rPr lang="en-GB" baseline="0" dirty="0" smtClean="0"/>
                  <a:t> zone </a:t>
                </a:r>
                <a:r>
                  <a:rPr lang="en-GB" dirty="0" smtClean="0"/>
                  <a:t> crossings (%)</a:t>
                </a:r>
                <a:endParaRPr lang="en-GB" dirty="0"/>
              </a:p>
            </c:rich>
          </c:tx>
          <c:layout>
            <c:manualLayout>
              <c:xMode val="edge"/>
              <c:yMode val="edge"/>
              <c:x val="1.4162927747239143E-2"/>
              <c:y val="0.15474913019593481"/>
            </c:manualLayout>
          </c:layout>
          <c:overlay val="0"/>
          <c:spPr>
            <a:noFill/>
            <a:ln w="25400">
              <a:noFill/>
            </a:ln>
          </c:spPr>
        </c:title>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89114496"/>
        <c:crosses val="autoZero"/>
        <c:crossBetween val="between"/>
      </c:valAx>
      <c:spPr>
        <a:noFill/>
        <a:ln w="25400">
          <a:noFill/>
        </a:ln>
      </c:spPr>
    </c:plotArea>
    <c:plotVisOnly val="1"/>
    <c:dispBlanksAs val="gap"/>
    <c:showDLblsOverMax val="0"/>
  </c:chart>
  <c:spPr>
    <a:solidFill>
      <a:srgbClr val="FFFFFF"/>
    </a:solidFill>
    <a:ln w="9525">
      <a:noFill/>
    </a:ln>
  </c:spPr>
  <c:txPr>
    <a:bodyPr/>
    <a:lstStyle/>
    <a:p>
      <a:pPr>
        <a:defRPr sz="800" b="0" i="0" u="none" strike="noStrike" baseline="0">
          <a:solidFill>
            <a:srgbClr val="000000"/>
          </a:solidFill>
          <a:latin typeface="Arial"/>
          <a:ea typeface="Arial"/>
          <a:cs typeface="Arial"/>
        </a:defRPr>
      </a:pPr>
      <a:endParaRPr lang="en-US"/>
    </a:p>
  </c:txPr>
  <c:externalData r:id="rId2">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21714669129014547"/>
          <c:y val="8.408965861940533E-2"/>
          <c:w val="0.77364005087086274"/>
          <c:h val="0.81356156636643262"/>
        </c:manualLayout>
      </c:layout>
      <c:barChart>
        <c:barDir val="col"/>
        <c:grouping val="clustered"/>
        <c:varyColors val="0"/>
        <c:ser>
          <c:idx val="0"/>
          <c:order val="0"/>
          <c:tx>
            <c:v>vehicle</c:v>
          </c:tx>
          <c:spPr>
            <a:solidFill>
              <a:srgbClr val="FFFFFF"/>
            </a:solidFill>
            <a:ln w="12700">
              <a:solidFill>
                <a:srgbClr val="000000"/>
              </a:solidFill>
              <a:prstDash val="solid"/>
            </a:ln>
          </c:spPr>
          <c:invertIfNegative val="0"/>
          <c:errBars>
            <c:errBarType val="plus"/>
            <c:errValType val="cust"/>
            <c:noEndCap val="0"/>
            <c:plus>
              <c:numRef>
                <c:f>(Sheet2!$N$31,Sheet2!$P$31)</c:f>
                <c:numCache>
                  <c:formatCode>General</c:formatCode>
                  <c:ptCount val="2"/>
                  <c:pt idx="0">
                    <c:v>19.480759738778158</c:v>
                  </c:pt>
                  <c:pt idx="1">
                    <c:v>6.0677393086272513</c:v>
                  </c:pt>
                </c:numCache>
              </c:numRef>
            </c:plus>
            <c:spPr>
              <a:ln w="12700">
                <a:solidFill>
                  <a:srgbClr val="000000"/>
                </a:solidFill>
                <a:prstDash val="solid"/>
              </a:ln>
            </c:spPr>
          </c:errBars>
          <c:cat>
            <c:strLit>
              <c:ptCount val="2"/>
              <c:pt idx="0">
                <c:v>Virgin</c:v>
              </c:pt>
              <c:pt idx="1">
                <c:v> Pregnant</c:v>
              </c:pt>
            </c:strLit>
          </c:cat>
          <c:val>
            <c:numRef>
              <c:f>(Sheet2!$N$29,Sheet2!$P$29)</c:f>
              <c:numCache>
                <c:formatCode>General</c:formatCode>
                <c:ptCount val="2"/>
                <c:pt idx="0">
                  <c:v>173</c:v>
                </c:pt>
                <c:pt idx="1">
                  <c:v>144.28571428571428</c:v>
                </c:pt>
              </c:numCache>
            </c:numRef>
          </c:val>
        </c:ser>
        <c:ser>
          <c:idx val="1"/>
          <c:order val="1"/>
          <c:tx>
            <c:v>LPS</c:v>
          </c:tx>
          <c:spPr>
            <a:solidFill>
              <a:srgbClr val="000000"/>
            </a:solidFill>
            <a:ln w="12700">
              <a:solidFill>
                <a:srgbClr val="000000"/>
              </a:solidFill>
              <a:prstDash val="solid"/>
            </a:ln>
          </c:spPr>
          <c:invertIfNegative val="0"/>
          <c:errBars>
            <c:errBarType val="plus"/>
            <c:errValType val="cust"/>
            <c:noEndCap val="0"/>
            <c:plus>
              <c:numRef>
                <c:f>(Sheet2!$O$31,Sheet2!$Q$31)</c:f>
                <c:numCache>
                  <c:formatCode>General</c:formatCode>
                  <c:ptCount val="2"/>
                  <c:pt idx="0">
                    <c:v>12.602579101120526</c:v>
                  </c:pt>
                  <c:pt idx="1">
                    <c:v>11.14229750324384</c:v>
                  </c:pt>
                </c:numCache>
              </c:numRef>
            </c:plus>
            <c:spPr>
              <a:ln w="12700">
                <a:solidFill>
                  <a:srgbClr val="000000"/>
                </a:solidFill>
                <a:prstDash val="solid"/>
              </a:ln>
            </c:spPr>
          </c:errBars>
          <c:cat>
            <c:strLit>
              <c:ptCount val="2"/>
              <c:pt idx="0">
                <c:v>Virgin</c:v>
              </c:pt>
              <c:pt idx="1">
                <c:v> Pregnant</c:v>
              </c:pt>
            </c:strLit>
          </c:cat>
          <c:val>
            <c:numRef>
              <c:f>(Sheet2!$O$29,Sheet2!$Q$29)</c:f>
              <c:numCache>
                <c:formatCode>General</c:formatCode>
                <c:ptCount val="2"/>
                <c:pt idx="0">
                  <c:v>153.6</c:v>
                </c:pt>
                <c:pt idx="1">
                  <c:v>148.71428571428572</c:v>
                </c:pt>
              </c:numCache>
            </c:numRef>
          </c:val>
        </c:ser>
        <c:dLbls>
          <c:showLegendKey val="0"/>
          <c:showVal val="0"/>
          <c:showCatName val="0"/>
          <c:showSerName val="0"/>
          <c:showPercent val="0"/>
          <c:showBubbleSize val="0"/>
        </c:dLbls>
        <c:gapWidth val="150"/>
        <c:axId val="89070592"/>
        <c:axId val="89072384"/>
      </c:barChart>
      <c:catAx>
        <c:axId val="89070592"/>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89072384"/>
        <c:crosses val="autoZero"/>
        <c:auto val="1"/>
        <c:lblAlgn val="ctr"/>
        <c:lblOffset val="100"/>
        <c:tickLblSkip val="1"/>
        <c:tickMarkSkip val="1"/>
        <c:noMultiLvlLbl val="0"/>
      </c:catAx>
      <c:valAx>
        <c:axId val="89072384"/>
        <c:scaling>
          <c:orientation val="minMax"/>
          <c:min val="0"/>
        </c:scaling>
        <c:delete val="0"/>
        <c:axPos val="l"/>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89070592"/>
        <c:crosses val="autoZero"/>
        <c:crossBetween val="between"/>
      </c:valAx>
      <c:spPr>
        <a:noFill/>
        <a:ln w="25400">
          <a:noFill/>
        </a:ln>
      </c:spPr>
    </c:plotArea>
    <c:plotVisOnly val="1"/>
    <c:dispBlanksAs val="gap"/>
    <c:showDLblsOverMax val="0"/>
  </c:chart>
  <c:spPr>
    <a:solidFill>
      <a:srgbClr val="FFFFFF"/>
    </a:solidFill>
    <a:ln w="9525">
      <a:noFill/>
    </a:ln>
  </c:spPr>
  <c:txPr>
    <a:bodyPr/>
    <a:lstStyle/>
    <a:p>
      <a:pPr>
        <a:defRPr sz="800" b="0" i="0" u="none" strike="noStrike" baseline="0">
          <a:solidFill>
            <a:srgbClr val="000000"/>
          </a:solidFill>
          <a:latin typeface="Arial"/>
          <a:ea typeface="Arial"/>
          <a:cs typeface="Arial"/>
        </a:defRPr>
      </a:pPr>
      <a:endParaRPr lang="en-US"/>
    </a:p>
  </c:txPr>
  <c:externalData r:id="rId2">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7063278576880772"/>
          <c:y val="7.960599987482625E-2"/>
          <c:w val="0.76898853000848311"/>
          <c:h val="0.77474402730375425"/>
        </c:manualLayout>
      </c:layout>
      <c:barChart>
        <c:barDir val="col"/>
        <c:grouping val="clustered"/>
        <c:varyColors val="0"/>
        <c:ser>
          <c:idx val="0"/>
          <c:order val="0"/>
          <c:tx>
            <c:v>vehicle</c:v>
          </c:tx>
          <c:spPr>
            <a:solidFill>
              <a:srgbClr val="FFFFFF"/>
            </a:solidFill>
            <a:ln w="12700">
              <a:solidFill>
                <a:srgbClr val="000000"/>
              </a:solidFill>
              <a:prstDash val="solid"/>
            </a:ln>
          </c:spPr>
          <c:invertIfNegative val="0"/>
          <c:errBars>
            <c:errBarType val="plus"/>
            <c:errValType val="cust"/>
            <c:noEndCap val="0"/>
            <c:plus>
              <c:numRef>
                <c:f>(Sheet2!$N$15,Sheet2!$P$15)</c:f>
                <c:numCache>
                  <c:formatCode>General</c:formatCode>
                  <c:ptCount val="2"/>
                  <c:pt idx="0">
                    <c:v>4.2778499272414878</c:v>
                  </c:pt>
                  <c:pt idx="1">
                    <c:v>2.0740268324173896</c:v>
                  </c:pt>
                </c:numCache>
              </c:numRef>
            </c:plus>
            <c:spPr>
              <a:ln w="12700">
                <a:solidFill>
                  <a:srgbClr val="000000"/>
                </a:solidFill>
                <a:prstDash val="solid"/>
              </a:ln>
            </c:spPr>
          </c:errBars>
          <c:cat>
            <c:strLit>
              <c:ptCount val="2"/>
              <c:pt idx="0">
                <c:v>Virgin</c:v>
              </c:pt>
              <c:pt idx="1">
                <c:v> Pregnant</c:v>
              </c:pt>
            </c:strLit>
          </c:cat>
          <c:val>
            <c:numRef>
              <c:f>(Sheet2!$N$13,Sheet2!$P$13)</c:f>
              <c:numCache>
                <c:formatCode>General</c:formatCode>
                <c:ptCount val="2"/>
                <c:pt idx="0">
                  <c:v>49.5</c:v>
                </c:pt>
                <c:pt idx="1">
                  <c:v>32.142857142857146</c:v>
                </c:pt>
              </c:numCache>
            </c:numRef>
          </c:val>
        </c:ser>
        <c:ser>
          <c:idx val="1"/>
          <c:order val="1"/>
          <c:tx>
            <c:v>LPS</c:v>
          </c:tx>
          <c:spPr>
            <a:solidFill>
              <a:srgbClr val="000000"/>
            </a:solidFill>
            <a:ln w="12700">
              <a:solidFill>
                <a:srgbClr val="000000"/>
              </a:solidFill>
              <a:prstDash val="solid"/>
            </a:ln>
          </c:spPr>
          <c:invertIfNegative val="0"/>
          <c:errBars>
            <c:errBarType val="plus"/>
            <c:errValType val="cust"/>
            <c:noEndCap val="0"/>
            <c:plus>
              <c:numRef>
                <c:f>(Sheet2!$O$15,Sheet2!$Q$15)</c:f>
                <c:numCache>
                  <c:formatCode>General</c:formatCode>
                  <c:ptCount val="2"/>
                  <c:pt idx="0">
                    <c:v>4.3703546766824317</c:v>
                  </c:pt>
                  <c:pt idx="1">
                    <c:v>2.274496281230928</c:v>
                  </c:pt>
                </c:numCache>
              </c:numRef>
            </c:plus>
            <c:spPr>
              <a:ln w="12700">
                <a:solidFill>
                  <a:srgbClr val="000000"/>
                </a:solidFill>
                <a:prstDash val="solid"/>
              </a:ln>
            </c:spPr>
          </c:errBars>
          <c:cat>
            <c:strLit>
              <c:ptCount val="2"/>
              <c:pt idx="0">
                <c:v>Virgin</c:v>
              </c:pt>
              <c:pt idx="1">
                <c:v> Pregnant</c:v>
              </c:pt>
            </c:strLit>
          </c:cat>
          <c:val>
            <c:numRef>
              <c:f>(Sheet2!$O$13,Sheet2!$Q$13)</c:f>
              <c:numCache>
                <c:formatCode>General</c:formatCode>
                <c:ptCount val="2"/>
                <c:pt idx="0">
                  <c:v>41.5</c:v>
                </c:pt>
                <c:pt idx="1">
                  <c:v>31.666666666666668</c:v>
                </c:pt>
              </c:numCache>
            </c:numRef>
          </c:val>
        </c:ser>
        <c:dLbls>
          <c:showLegendKey val="0"/>
          <c:showVal val="0"/>
          <c:showCatName val="0"/>
          <c:showSerName val="0"/>
          <c:showPercent val="0"/>
          <c:showBubbleSize val="0"/>
        </c:dLbls>
        <c:gapWidth val="150"/>
        <c:axId val="89705088"/>
        <c:axId val="89710976"/>
      </c:barChart>
      <c:catAx>
        <c:axId val="89705088"/>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89710976"/>
        <c:crosses val="autoZero"/>
        <c:auto val="1"/>
        <c:lblAlgn val="ctr"/>
        <c:lblOffset val="100"/>
        <c:tickLblSkip val="1"/>
        <c:tickMarkSkip val="1"/>
        <c:noMultiLvlLbl val="0"/>
      </c:catAx>
      <c:valAx>
        <c:axId val="89710976"/>
        <c:scaling>
          <c:orientation val="minMax"/>
        </c:scaling>
        <c:delete val="0"/>
        <c:axPos val="l"/>
        <c:title>
          <c:tx>
            <c:rich>
              <a:bodyPr/>
              <a:lstStyle/>
              <a:p>
                <a:pPr>
                  <a:defRPr sz="800" b="1" i="0" u="none" strike="noStrike" baseline="0">
                    <a:solidFill>
                      <a:srgbClr val="000000"/>
                    </a:solidFill>
                    <a:latin typeface="Arial"/>
                    <a:ea typeface="Arial"/>
                    <a:cs typeface="Arial"/>
                  </a:defRPr>
                </a:pPr>
                <a:r>
                  <a:rPr lang="en-GB" dirty="0" smtClean="0"/>
                  <a:t>Number </a:t>
                </a:r>
                <a:r>
                  <a:rPr lang="en-GB" dirty="0"/>
                  <a:t>of </a:t>
                </a:r>
                <a:r>
                  <a:rPr lang="en-GB" dirty="0" smtClean="0"/>
                  <a:t>rears</a:t>
                </a:r>
                <a:endParaRPr lang="en-GB" dirty="0"/>
              </a:p>
            </c:rich>
          </c:tx>
          <c:layout>
            <c:manualLayout>
              <c:xMode val="edge"/>
              <c:yMode val="edge"/>
              <c:x val="5.4274084124830389E-3"/>
              <c:y val="0.3414777352727168"/>
            </c:manualLayout>
          </c:layout>
          <c:overlay val="0"/>
          <c:spPr>
            <a:noFill/>
            <a:ln w="25400">
              <a:noFill/>
            </a:ln>
          </c:spPr>
        </c:title>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89705088"/>
        <c:crosses val="autoZero"/>
        <c:crossBetween val="between"/>
      </c:valAx>
      <c:spPr>
        <a:noFill/>
        <a:ln w="25400">
          <a:noFill/>
        </a:ln>
      </c:spPr>
    </c:plotArea>
    <c:plotVisOnly val="1"/>
    <c:dispBlanksAs val="gap"/>
    <c:showDLblsOverMax val="0"/>
  </c:chart>
  <c:spPr>
    <a:solidFill>
      <a:srgbClr val="FFFFFF"/>
    </a:solidFill>
    <a:ln w="9525">
      <a:noFill/>
    </a:ln>
  </c:spPr>
  <c:txPr>
    <a:bodyPr/>
    <a:lstStyle/>
    <a:p>
      <a:pPr>
        <a:defRPr sz="800" b="0" i="0" u="none" strike="noStrike" baseline="0">
          <a:solidFill>
            <a:srgbClr val="000000"/>
          </a:solidFill>
          <a:latin typeface="Arial"/>
          <a:ea typeface="Arial"/>
          <a:cs typeface="Arial"/>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8642309697756132"/>
          <c:y val="8.7719666620619793E-2"/>
          <c:w val="0.64661812396744789"/>
          <c:h val="0.76842368566230013"/>
        </c:manualLayout>
      </c:layout>
      <c:barChart>
        <c:barDir val="col"/>
        <c:grouping val="clustered"/>
        <c:varyColors val="0"/>
        <c:ser>
          <c:idx val="0"/>
          <c:order val="0"/>
          <c:tx>
            <c:v>control</c:v>
          </c:tx>
          <c:spPr>
            <a:solidFill>
              <a:schemeClr val="bg1"/>
            </a:solidFill>
            <a:ln w="12700">
              <a:solidFill>
                <a:srgbClr val="000000"/>
              </a:solidFill>
              <a:prstDash val="solid"/>
            </a:ln>
          </c:spPr>
          <c:invertIfNegative val="0"/>
          <c:errBars>
            <c:errBarType val="plus"/>
            <c:errValType val="cust"/>
            <c:noEndCap val="0"/>
            <c:plus>
              <c:numRef>
                <c:f>('plate 2'!$O$33,'plate 2'!$Q$33)</c:f>
                <c:numCache>
                  <c:formatCode>General</c:formatCode>
                  <c:ptCount val="2"/>
                  <c:pt idx="0">
                    <c:v>36.029920376334452</c:v>
                  </c:pt>
                  <c:pt idx="1">
                    <c:v>7.6215861210118163</c:v>
                  </c:pt>
                </c:numCache>
              </c:numRef>
            </c:plus>
            <c:spPr>
              <a:ln w="12700">
                <a:solidFill>
                  <a:srgbClr val="000000"/>
                </a:solidFill>
                <a:prstDash val="solid"/>
              </a:ln>
            </c:spPr>
          </c:errBars>
          <c:cat>
            <c:strLit>
              <c:ptCount val="2"/>
              <c:pt idx="0">
                <c:v>Virgin</c:v>
              </c:pt>
              <c:pt idx="1">
                <c:v> Pregnant</c:v>
              </c:pt>
            </c:strLit>
          </c:cat>
          <c:val>
            <c:numRef>
              <c:f>('plate 2'!$O$31,'plate 2'!$Q$31)</c:f>
              <c:numCache>
                <c:formatCode>General</c:formatCode>
                <c:ptCount val="2"/>
                <c:pt idx="0">
                  <c:v>143.73559999999998</c:v>
                </c:pt>
                <c:pt idx="1">
                  <c:v>35.787666666666667</c:v>
                </c:pt>
              </c:numCache>
            </c:numRef>
          </c:val>
        </c:ser>
        <c:ser>
          <c:idx val="1"/>
          <c:order val="1"/>
          <c:tx>
            <c:v>24h LPS</c:v>
          </c:tx>
          <c:spPr>
            <a:solidFill>
              <a:schemeClr val="tx1"/>
            </a:solidFill>
            <a:ln w="12700">
              <a:solidFill>
                <a:srgbClr val="000000"/>
              </a:solidFill>
              <a:prstDash val="solid"/>
            </a:ln>
          </c:spPr>
          <c:invertIfNegative val="0"/>
          <c:errBars>
            <c:errBarType val="plus"/>
            <c:errValType val="cust"/>
            <c:noEndCap val="0"/>
            <c:plus>
              <c:numRef>
                <c:f>('plate 2'!$P$33,'plate 2'!$R$33)</c:f>
                <c:numCache>
                  <c:formatCode>General</c:formatCode>
                  <c:ptCount val="2"/>
                  <c:pt idx="0">
                    <c:v>22.417682559384506</c:v>
                  </c:pt>
                  <c:pt idx="1">
                    <c:v>6.1137934396103208</c:v>
                  </c:pt>
                </c:numCache>
              </c:numRef>
            </c:plus>
            <c:spPr>
              <a:ln w="12700">
                <a:solidFill>
                  <a:srgbClr val="000000"/>
                </a:solidFill>
                <a:prstDash val="solid"/>
              </a:ln>
            </c:spPr>
          </c:errBars>
          <c:cat>
            <c:strLit>
              <c:ptCount val="2"/>
              <c:pt idx="0">
                <c:v>Virgin</c:v>
              </c:pt>
              <c:pt idx="1">
                <c:v> Pregnant</c:v>
              </c:pt>
            </c:strLit>
          </c:cat>
          <c:val>
            <c:numRef>
              <c:f>('plate 2'!$P$31,'plate 2'!$R$31)</c:f>
              <c:numCache>
                <c:formatCode>General</c:formatCode>
                <c:ptCount val="2"/>
                <c:pt idx="0">
                  <c:v>161.38833333333335</c:v>
                </c:pt>
                <c:pt idx="1">
                  <c:v>41.815000000000005</c:v>
                </c:pt>
              </c:numCache>
            </c:numRef>
          </c:val>
        </c:ser>
        <c:dLbls>
          <c:showLegendKey val="0"/>
          <c:showVal val="0"/>
          <c:showCatName val="0"/>
          <c:showSerName val="0"/>
          <c:showPercent val="0"/>
          <c:showBubbleSize val="0"/>
        </c:dLbls>
        <c:gapWidth val="150"/>
        <c:axId val="89781376"/>
        <c:axId val="89782912"/>
      </c:barChart>
      <c:catAx>
        <c:axId val="89781376"/>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89782912"/>
        <c:crosses val="autoZero"/>
        <c:auto val="1"/>
        <c:lblAlgn val="ctr"/>
        <c:lblOffset val="100"/>
        <c:tickLblSkip val="1"/>
        <c:tickMarkSkip val="1"/>
        <c:noMultiLvlLbl val="0"/>
      </c:catAx>
      <c:valAx>
        <c:axId val="89782912"/>
        <c:scaling>
          <c:orientation val="minMax"/>
        </c:scaling>
        <c:delete val="0"/>
        <c:axPos val="l"/>
        <c:title>
          <c:tx>
            <c:rich>
              <a:bodyPr/>
              <a:lstStyle/>
              <a:p>
                <a:pPr>
                  <a:defRPr sz="800" b="1" i="0" u="none" strike="noStrike" baseline="0">
                    <a:solidFill>
                      <a:srgbClr val="000000"/>
                    </a:solidFill>
                    <a:latin typeface="Arial"/>
                    <a:ea typeface="Arial"/>
                    <a:cs typeface="Arial"/>
                  </a:defRPr>
                </a:pPr>
                <a:r>
                  <a:rPr lang="en-GB" dirty="0" smtClean="0"/>
                  <a:t>Prolactin</a:t>
                </a:r>
                <a:r>
                  <a:rPr lang="en-GB" baseline="0" dirty="0" smtClean="0"/>
                  <a:t> (</a:t>
                </a:r>
                <a:r>
                  <a:rPr lang="en-GB" dirty="0" err="1" smtClean="0"/>
                  <a:t>ng</a:t>
                </a:r>
                <a:r>
                  <a:rPr lang="en-GB" dirty="0" smtClean="0"/>
                  <a:t>/ml)</a:t>
                </a:r>
                <a:endParaRPr lang="en-GB" dirty="0"/>
              </a:p>
            </c:rich>
          </c:tx>
          <c:layout>
            <c:manualLayout>
              <c:xMode val="edge"/>
              <c:yMode val="edge"/>
              <c:x val="4.6916383738912493E-3"/>
              <c:y val="0.27775875477348438"/>
            </c:manualLayout>
          </c:layout>
          <c:overlay val="0"/>
          <c:spPr>
            <a:noFill/>
            <a:ln w="25400">
              <a:noFill/>
            </a:ln>
          </c:spPr>
        </c:title>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89781376"/>
        <c:crosses val="autoZero"/>
        <c:crossBetween val="between"/>
        <c:majorUnit val="25"/>
      </c:valAx>
      <c:spPr>
        <a:noFill/>
        <a:ln w="25400">
          <a:noFill/>
        </a:ln>
      </c:spPr>
    </c:plotArea>
    <c:plotVisOnly val="1"/>
    <c:dispBlanksAs val="gap"/>
    <c:showDLblsOverMax val="0"/>
  </c:chart>
  <c:spPr>
    <a:solidFill>
      <a:srgbClr val="FFFFFF"/>
    </a:solidFill>
    <a:ln w="9525">
      <a:noFill/>
    </a:ln>
  </c:spPr>
  <c:txPr>
    <a:bodyPr/>
    <a:lstStyle/>
    <a:p>
      <a:pPr>
        <a:defRPr sz="800" b="0" i="0" u="none" strike="noStrike" baseline="0">
          <a:solidFill>
            <a:srgbClr val="000000"/>
          </a:solidFill>
          <a:latin typeface="Arial"/>
          <a:ea typeface="Arial"/>
          <a:cs typeface="Arial"/>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6855573397203821"/>
          <c:y val="3.8747246001408081E-2"/>
          <c:w val="0.70222374614528238"/>
          <c:h val="0.8366336633663366"/>
        </c:manualLayout>
      </c:layout>
      <c:barChart>
        <c:barDir val="col"/>
        <c:grouping val="clustered"/>
        <c:varyColors val="0"/>
        <c:ser>
          <c:idx val="0"/>
          <c:order val="0"/>
          <c:tx>
            <c:v>control</c:v>
          </c:tx>
          <c:spPr>
            <a:solidFill>
              <a:schemeClr val="bg1"/>
            </a:solidFill>
            <a:ln w="12700">
              <a:solidFill>
                <a:srgbClr val="000000"/>
              </a:solidFill>
              <a:prstDash val="solid"/>
            </a:ln>
          </c:spPr>
          <c:invertIfNegative val="0"/>
          <c:errBars>
            <c:errBarType val="plus"/>
            <c:errValType val="cust"/>
            <c:noEndCap val="0"/>
            <c:plus>
              <c:numRef>
                <c:f>(Sheet1!$B$38,Sheet1!$D$38)</c:f>
                <c:numCache>
                  <c:formatCode>General</c:formatCode>
                  <c:ptCount val="2"/>
                  <c:pt idx="0">
                    <c:v>14.188520547729196</c:v>
                  </c:pt>
                  <c:pt idx="1">
                    <c:v>5.7267171918926065</c:v>
                  </c:pt>
                </c:numCache>
              </c:numRef>
            </c:plus>
            <c:spPr>
              <a:ln w="12700">
                <a:solidFill>
                  <a:srgbClr val="000000"/>
                </a:solidFill>
                <a:prstDash val="solid"/>
              </a:ln>
            </c:spPr>
          </c:errBars>
          <c:cat>
            <c:strLit>
              <c:ptCount val="2"/>
              <c:pt idx="0">
                <c:v>Virgin</c:v>
              </c:pt>
              <c:pt idx="1">
                <c:v> Pregnant</c:v>
              </c:pt>
            </c:strLit>
          </c:cat>
          <c:val>
            <c:numRef>
              <c:f>(Sheet1!$B$36,Sheet1!$D$36)</c:f>
              <c:numCache>
                <c:formatCode>General</c:formatCode>
                <c:ptCount val="2"/>
                <c:pt idx="0">
                  <c:v>175.63166666666666</c:v>
                </c:pt>
                <c:pt idx="1">
                  <c:v>168.22000000000003</c:v>
                </c:pt>
              </c:numCache>
            </c:numRef>
          </c:val>
        </c:ser>
        <c:ser>
          <c:idx val="1"/>
          <c:order val="1"/>
          <c:tx>
            <c:v>LPS</c:v>
          </c:tx>
          <c:spPr>
            <a:solidFill>
              <a:schemeClr val="tx1"/>
            </a:solidFill>
            <a:ln w="12700">
              <a:solidFill>
                <a:srgbClr val="000000"/>
              </a:solidFill>
              <a:prstDash val="solid"/>
            </a:ln>
          </c:spPr>
          <c:invertIfNegative val="0"/>
          <c:errBars>
            <c:errBarType val="plus"/>
            <c:errValType val="cust"/>
            <c:noEndCap val="0"/>
            <c:plus>
              <c:numRef>
                <c:f>(Sheet1!$C$38,Sheet1!$E$38)</c:f>
                <c:numCache>
                  <c:formatCode>General</c:formatCode>
                  <c:ptCount val="2"/>
                  <c:pt idx="0">
                    <c:v>12.978835001647875</c:v>
                  </c:pt>
                  <c:pt idx="1">
                    <c:v>14.103349788440317</c:v>
                  </c:pt>
                </c:numCache>
              </c:numRef>
            </c:plus>
            <c:spPr>
              <a:ln w="12700">
                <a:solidFill>
                  <a:srgbClr val="000000"/>
                </a:solidFill>
                <a:prstDash val="solid"/>
              </a:ln>
            </c:spPr>
          </c:errBars>
          <c:cat>
            <c:strLit>
              <c:ptCount val="2"/>
              <c:pt idx="0">
                <c:v>Virgin</c:v>
              </c:pt>
              <c:pt idx="1">
                <c:v> Pregnant</c:v>
              </c:pt>
            </c:strLit>
          </c:cat>
          <c:val>
            <c:numRef>
              <c:f>(Sheet1!$C$36,Sheet1!$E$36)</c:f>
              <c:numCache>
                <c:formatCode>General</c:formatCode>
                <c:ptCount val="2"/>
                <c:pt idx="0">
                  <c:v>306.07500000000005</c:v>
                </c:pt>
                <c:pt idx="1">
                  <c:v>253.61875000000003</c:v>
                </c:pt>
              </c:numCache>
            </c:numRef>
          </c:val>
        </c:ser>
        <c:dLbls>
          <c:showLegendKey val="0"/>
          <c:showVal val="0"/>
          <c:showCatName val="0"/>
          <c:showSerName val="0"/>
          <c:showPercent val="0"/>
          <c:showBubbleSize val="0"/>
        </c:dLbls>
        <c:gapWidth val="150"/>
        <c:axId val="89757184"/>
        <c:axId val="89758720"/>
      </c:barChart>
      <c:catAx>
        <c:axId val="89757184"/>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89758720"/>
        <c:crosses val="autoZero"/>
        <c:auto val="1"/>
        <c:lblAlgn val="ctr"/>
        <c:lblOffset val="100"/>
        <c:tickLblSkip val="1"/>
        <c:tickMarkSkip val="1"/>
        <c:noMultiLvlLbl val="0"/>
      </c:catAx>
      <c:valAx>
        <c:axId val="89758720"/>
        <c:scaling>
          <c:orientation val="minMax"/>
        </c:scaling>
        <c:delete val="0"/>
        <c:axPos val="l"/>
        <c:title>
          <c:tx>
            <c:rich>
              <a:bodyPr/>
              <a:lstStyle/>
              <a:p>
                <a:pPr>
                  <a:defRPr sz="800" b="1" i="0" u="none" strike="noStrike" baseline="0">
                    <a:solidFill>
                      <a:srgbClr val="000000"/>
                    </a:solidFill>
                    <a:latin typeface="Arial"/>
                    <a:ea typeface="Arial"/>
                    <a:cs typeface="Arial"/>
                  </a:defRPr>
                </a:pPr>
                <a:r>
                  <a:rPr lang="en-GB" dirty="0" smtClean="0"/>
                  <a:t>Corticosterone (</a:t>
                </a:r>
                <a:r>
                  <a:rPr lang="en-GB" dirty="0" err="1" smtClean="0"/>
                  <a:t>ng</a:t>
                </a:r>
                <a:r>
                  <a:rPr lang="en-GB" dirty="0" smtClean="0"/>
                  <a:t>/ml)</a:t>
                </a:r>
                <a:endParaRPr lang="en-GB" dirty="0"/>
              </a:p>
            </c:rich>
          </c:tx>
          <c:layout>
            <c:manualLayout>
              <c:xMode val="edge"/>
              <c:yMode val="edge"/>
              <c:x val="0"/>
              <c:y val="0.20012908144930133"/>
            </c:manualLayout>
          </c:layout>
          <c:overlay val="0"/>
          <c:spPr>
            <a:noFill/>
            <a:ln w="25400">
              <a:noFill/>
            </a:ln>
          </c:spPr>
        </c:title>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89757184"/>
        <c:crosses val="autoZero"/>
        <c:crossBetween val="between"/>
      </c:valAx>
      <c:spPr>
        <a:noFill/>
        <a:ln w="25400">
          <a:noFill/>
        </a:ln>
      </c:spPr>
    </c:plotArea>
    <c:plotVisOnly val="1"/>
    <c:dispBlanksAs val="gap"/>
    <c:showDLblsOverMax val="0"/>
  </c:chart>
  <c:spPr>
    <a:solidFill>
      <a:srgbClr val="FFFFFF"/>
    </a:solidFill>
    <a:ln w="9525">
      <a:noFill/>
    </a:ln>
  </c:spPr>
  <c:txPr>
    <a:bodyPr/>
    <a:lstStyle/>
    <a:p>
      <a:pPr>
        <a:defRPr sz="800" b="0" i="0" u="none" strike="noStrike" baseline="0">
          <a:solidFill>
            <a:srgbClr val="000000"/>
          </a:solidFill>
          <a:latin typeface="Arial"/>
          <a:ea typeface="Arial"/>
          <a:cs typeface="Arial"/>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3532125246520713"/>
          <c:y val="9.6899591583362032E-2"/>
          <c:w val="0.50819721662699135"/>
          <c:h val="0.7441888633602205"/>
        </c:manualLayout>
      </c:layout>
      <c:barChart>
        <c:barDir val="col"/>
        <c:grouping val="clustered"/>
        <c:varyColors val="0"/>
        <c:ser>
          <c:idx val="0"/>
          <c:order val="0"/>
          <c:tx>
            <c:v>control</c:v>
          </c:tx>
          <c:spPr>
            <a:solidFill>
              <a:schemeClr val="bg1"/>
            </a:solidFill>
            <a:ln w="12700">
              <a:solidFill>
                <a:srgbClr val="000000"/>
              </a:solidFill>
              <a:prstDash val="solid"/>
            </a:ln>
          </c:spPr>
          <c:invertIfNegative val="0"/>
          <c:errBars>
            <c:errBarType val="plus"/>
            <c:errValType val="cust"/>
            <c:noEndCap val="0"/>
            <c:plus>
              <c:numRef>
                <c:f>('No. of entries &amp; latency'!$J$17,'No. of entries &amp; latency'!$L$17)</c:f>
                <c:numCache>
                  <c:formatCode>General</c:formatCode>
                  <c:ptCount val="2"/>
                  <c:pt idx="0">
                    <c:v>0.98601329718326935</c:v>
                  </c:pt>
                  <c:pt idx="1">
                    <c:v>1.2041594578792296</c:v>
                  </c:pt>
                </c:numCache>
              </c:numRef>
            </c:plus>
            <c:spPr>
              <a:ln w="12700">
                <a:solidFill>
                  <a:srgbClr val="000000"/>
                </a:solidFill>
                <a:prstDash val="solid"/>
              </a:ln>
            </c:spPr>
          </c:errBars>
          <c:cat>
            <c:strLit>
              <c:ptCount val="2"/>
              <c:pt idx="0">
                <c:v>Virgin</c:v>
              </c:pt>
              <c:pt idx="1">
                <c:v> Pregnant</c:v>
              </c:pt>
            </c:strLit>
          </c:cat>
          <c:val>
            <c:numRef>
              <c:f>('No. of entries &amp; latency'!$J$15,'No. of entries &amp; latency'!$L$15)</c:f>
              <c:numCache>
                <c:formatCode>General</c:formatCode>
                <c:ptCount val="2"/>
                <c:pt idx="0">
                  <c:v>18.75</c:v>
                </c:pt>
                <c:pt idx="1">
                  <c:v>15.5</c:v>
                </c:pt>
              </c:numCache>
            </c:numRef>
          </c:val>
        </c:ser>
        <c:ser>
          <c:idx val="1"/>
          <c:order val="1"/>
          <c:tx>
            <c:v>24h fast</c:v>
          </c:tx>
          <c:spPr>
            <a:solidFill>
              <a:sysClr val="window" lastClr="FFFFFF">
                <a:lumMod val="65000"/>
              </a:sysClr>
            </a:solidFill>
            <a:ln w="12700">
              <a:solidFill>
                <a:srgbClr val="000000"/>
              </a:solidFill>
              <a:prstDash val="solid"/>
            </a:ln>
          </c:spPr>
          <c:invertIfNegative val="0"/>
          <c:errBars>
            <c:errBarType val="plus"/>
            <c:errValType val="cust"/>
            <c:noEndCap val="0"/>
            <c:plus>
              <c:numRef>
                <c:f>('No. of entries &amp; latency'!$K$17,'No. of entries &amp; latency'!$M$17)</c:f>
                <c:numCache>
                  <c:formatCode>General</c:formatCode>
                  <c:ptCount val="2"/>
                  <c:pt idx="0">
                    <c:v>3.2596012026013246</c:v>
                  </c:pt>
                  <c:pt idx="1">
                    <c:v>1.7126976771553497</c:v>
                  </c:pt>
                </c:numCache>
              </c:numRef>
            </c:plus>
            <c:spPr>
              <a:ln w="12700">
                <a:solidFill>
                  <a:srgbClr val="000000"/>
                </a:solidFill>
                <a:prstDash val="solid"/>
              </a:ln>
            </c:spPr>
          </c:errBars>
          <c:cat>
            <c:strLit>
              <c:ptCount val="2"/>
              <c:pt idx="0">
                <c:v>Virgin</c:v>
              </c:pt>
              <c:pt idx="1">
                <c:v> Pregnant</c:v>
              </c:pt>
            </c:strLit>
          </c:cat>
          <c:val>
            <c:numRef>
              <c:f>('No. of entries &amp; latency'!$K$15,'No. of entries &amp; latency'!$M$15)</c:f>
              <c:numCache>
                <c:formatCode>General</c:formatCode>
                <c:ptCount val="2"/>
                <c:pt idx="0">
                  <c:v>20</c:v>
                </c:pt>
                <c:pt idx="1">
                  <c:v>13.666666666666666</c:v>
                </c:pt>
              </c:numCache>
            </c:numRef>
          </c:val>
        </c:ser>
        <c:dLbls>
          <c:showLegendKey val="0"/>
          <c:showVal val="0"/>
          <c:showCatName val="0"/>
          <c:showSerName val="0"/>
          <c:showPercent val="0"/>
          <c:showBubbleSize val="0"/>
        </c:dLbls>
        <c:gapWidth val="150"/>
        <c:axId val="152896256"/>
        <c:axId val="152897792"/>
      </c:barChart>
      <c:catAx>
        <c:axId val="152896256"/>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152897792"/>
        <c:crosses val="autoZero"/>
        <c:auto val="1"/>
        <c:lblAlgn val="ctr"/>
        <c:lblOffset val="100"/>
        <c:tickLblSkip val="1"/>
        <c:tickMarkSkip val="1"/>
        <c:noMultiLvlLbl val="0"/>
      </c:catAx>
      <c:valAx>
        <c:axId val="152897792"/>
        <c:scaling>
          <c:orientation val="minMax"/>
        </c:scaling>
        <c:delete val="0"/>
        <c:axPos val="l"/>
        <c:title>
          <c:tx>
            <c:rich>
              <a:bodyPr/>
              <a:lstStyle/>
              <a:p>
                <a:pPr>
                  <a:defRPr sz="800" b="1" i="0" u="none" strike="noStrike" baseline="0">
                    <a:solidFill>
                      <a:srgbClr val="000000"/>
                    </a:solidFill>
                    <a:latin typeface="Arial"/>
                    <a:ea typeface="Arial"/>
                    <a:cs typeface="Arial"/>
                  </a:defRPr>
                </a:pPr>
                <a:r>
                  <a:rPr lang="en-GB"/>
                  <a:t>Total</a:t>
                </a:r>
                <a:r>
                  <a:rPr lang="en-GB" baseline="0"/>
                  <a:t> number</a:t>
                </a:r>
                <a:r>
                  <a:rPr lang="en-GB"/>
                  <a:t> of entries</a:t>
                </a:r>
              </a:p>
            </c:rich>
          </c:tx>
          <c:layout>
            <c:manualLayout>
              <c:xMode val="edge"/>
              <c:yMode val="edge"/>
              <c:x val="2.1193310138558262E-2"/>
              <c:y val="0.20024947547380972"/>
            </c:manualLayout>
          </c:layout>
          <c:overlay val="0"/>
          <c:spPr>
            <a:noFill/>
            <a:ln w="25400">
              <a:noFill/>
            </a:ln>
          </c:spPr>
        </c:title>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152896256"/>
        <c:crosses val="autoZero"/>
        <c:crossBetween val="between"/>
      </c:valAx>
      <c:spPr>
        <a:noFill/>
        <a:ln w="25400">
          <a:noFill/>
        </a:ln>
      </c:spPr>
    </c:plotArea>
    <c:plotVisOnly val="1"/>
    <c:dispBlanksAs val="gap"/>
    <c:showDLblsOverMax val="0"/>
  </c:chart>
  <c:spPr>
    <a:noFill/>
    <a:ln w="3175">
      <a:noFill/>
      <a:prstDash val="solid"/>
    </a:ln>
  </c:spPr>
  <c:txPr>
    <a:bodyPr/>
    <a:lstStyle/>
    <a:p>
      <a:pPr>
        <a:defRPr sz="800" b="0" i="0" u="none" strike="noStrike" baseline="0">
          <a:solidFill>
            <a:srgbClr val="000000"/>
          </a:solidFill>
          <a:latin typeface="Arial"/>
          <a:ea typeface="Arial"/>
          <a:cs typeface="Arial"/>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7230557003966812"/>
          <c:y val="0.10432044015164722"/>
          <c:w val="0.68965672067331329"/>
          <c:h val="0.75464684014869887"/>
        </c:manualLayout>
      </c:layout>
      <c:barChart>
        <c:barDir val="col"/>
        <c:grouping val="clustered"/>
        <c:varyColors val="0"/>
        <c:ser>
          <c:idx val="0"/>
          <c:order val="0"/>
          <c:tx>
            <c:v>control</c:v>
          </c:tx>
          <c:spPr>
            <a:solidFill>
              <a:schemeClr val="bg1"/>
            </a:solidFill>
            <a:ln w="12700">
              <a:solidFill>
                <a:srgbClr val="000000"/>
              </a:solidFill>
              <a:prstDash val="solid"/>
            </a:ln>
          </c:spPr>
          <c:invertIfNegative val="0"/>
          <c:errBars>
            <c:errBarType val="plus"/>
            <c:errValType val="cust"/>
            <c:noEndCap val="0"/>
            <c:plus>
              <c:numRef>
                <c:f>('No. of entries &amp; latency'!$J$35,'No. of entries &amp; latency'!$L$35)</c:f>
                <c:numCache>
                  <c:formatCode>General</c:formatCode>
                  <c:ptCount val="2"/>
                  <c:pt idx="0">
                    <c:v>3.6603963560695054</c:v>
                  </c:pt>
                  <c:pt idx="1">
                    <c:v>0.61978648441572781</c:v>
                  </c:pt>
                </c:numCache>
              </c:numRef>
            </c:plus>
            <c:spPr>
              <a:ln w="12700">
                <a:solidFill>
                  <a:srgbClr val="000000"/>
                </a:solidFill>
                <a:prstDash val="solid"/>
              </a:ln>
            </c:spPr>
          </c:errBars>
          <c:cat>
            <c:strLit>
              <c:ptCount val="2"/>
              <c:pt idx="0">
                <c:v>Virgin</c:v>
              </c:pt>
              <c:pt idx="1">
                <c:v> Pregnant</c:v>
              </c:pt>
            </c:strLit>
          </c:cat>
          <c:val>
            <c:numRef>
              <c:f>('No. of entries &amp; latency'!$J$33,'No. of entries &amp; latency'!$L$33)</c:f>
              <c:numCache>
                <c:formatCode>General</c:formatCode>
                <c:ptCount val="2"/>
                <c:pt idx="0">
                  <c:v>17.733058135534915</c:v>
                </c:pt>
                <c:pt idx="1">
                  <c:v>13.600732600732602</c:v>
                </c:pt>
              </c:numCache>
            </c:numRef>
          </c:val>
        </c:ser>
        <c:ser>
          <c:idx val="1"/>
          <c:order val="1"/>
          <c:tx>
            <c:v>24h fast</c:v>
          </c:tx>
          <c:spPr>
            <a:solidFill>
              <a:sysClr val="window" lastClr="FFFFFF">
                <a:lumMod val="65000"/>
              </a:sysClr>
            </a:solidFill>
            <a:ln w="12700">
              <a:solidFill>
                <a:srgbClr val="000000"/>
              </a:solidFill>
              <a:prstDash val="solid"/>
            </a:ln>
          </c:spPr>
          <c:invertIfNegative val="0"/>
          <c:errBars>
            <c:errBarType val="plus"/>
            <c:errValType val="cust"/>
            <c:noEndCap val="0"/>
            <c:plus>
              <c:numRef>
                <c:f>('No. of entries &amp; latency'!$K$35,'No. of entries &amp; latency'!$M$35)</c:f>
                <c:numCache>
                  <c:formatCode>General</c:formatCode>
                  <c:ptCount val="2"/>
                  <c:pt idx="0">
                    <c:v>5.8112368797308696</c:v>
                  </c:pt>
                  <c:pt idx="1">
                    <c:v>2.9260976462985386</c:v>
                  </c:pt>
                </c:numCache>
              </c:numRef>
            </c:plus>
            <c:spPr>
              <a:ln w="12700">
                <a:solidFill>
                  <a:srgbClr val="000000"/>
                </a:solidFill>
                <a:prstDash val="solid"/>
              </a:ln>
            </c:spPr>
          </c:errBars>
          <c:cat>
            <c:strLit>
              <c:ptCount val="2"/>
              <c:pt idx="0">
                <c:v>Virgin</c:v>
              </c:pt>
              <c:pt idx="1">
                <c:v> Pregnant</c:v>
              </c:pt>
            </c:strLit>
          </c:cat>
          <c:val>
            <c:numRef>
              <c:f>('No. of entries &amp; latency'!$K$33,'No. of entries &amp; latency'!$M$33)</c:f>
              <c:numCache>
                <c:formatCode>General</c:formatCode>
                <c:ptCount val="2"/>
                <c:pt idx="0">
                  <c:v>45.254569613689398</c:v>
                </c:pt>
                <c:pt idx="1">
                  <c:v>28.311965811965809</c:v>
                </c:pt>
              </c:numCache>
            </c:numRef>
          </c:val>
        </c:ser>
        <c:dLbls>
          <c:showLegendKey val="0"/>
          <c:showVal val="0"/>
          <c:showCatName val="0"/>
          <c:showSerName val="0"/>
          <c:showPercent val="0"/>
          <c:showBubbleSize val="0"/>
        </c:dLbls>
        <c:gapWidth val="150"/>
        <c:axId val="152572672"/>
        <c:axId val="152574208"/>
      </c:barChart>
      <c:catAx>
        <c:axId val="152572672"/>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152574208"/>
        <c:crosses val="autoZero"/>
        <c:auto val="1"/>
        <c:lblAlgn val="ctr"/>
        <c:lblOffset val="100"/>
        <c:tickLblSkip val="1"/>
        <c:tickMarkSkip val="1"/>
        <c:noMultiLvlLbl val="0"/>
      </c:catAx>
      <c:valAx>
        <c:axId val="152574208"/>
        <c:scaling>
          <c:orientation val="minMax"/>
          <c:max val="100"/>
        </c:scaling>
        <c:delete val="0"/>
        <c:axPos val="l"/>
        <c:title>
          <c:tx>
            <c:rich>
              <a:bodyPr/>
              <a:lstStyle/>
              <a:p>
                <a:pPr>
                  <a:defRPr sz="800" b="1" i="0" u="none" strike="noStrike" baseline="0">
                    <a:solidFill>
                      <a:srgbClr val="000000"/>
                    </a:solidFill>
                    <a:latin typeface="Arial"/>
                    <a:ea typeface="Arial"/>
                    <a:cs typeface="Arial"/>
                  </a:defRPr>
                </a:pPr>
                <a:r>
                  <a:rPr lang="en-GB"/>
                  <a:t>OA</a:t>
                </a:r>
                <a:r>
                  <a:rPr lang="en-GB" baseline="0"/>
                  <a:t> entries (% of total entries)</a:t>
                </a:r>
                <a:endParaRPr lang="en-GB"/>
              </a:p>
            </c:rich>
          </c:tx>
          <c:layout>
            <c:manualLayout>
              <c:xMode val="edge"/>
              <c:yMode val="edge"/>
              <c:x val="1.7959566224662885E-2"/>
              <c:y val="0.13538176907724928"/>
            </c:manualLayout>
          </c:layout>
          <c:overlay val="0"/>
          <c:spPr>
            <a:noFill/>
            <a:ln w="25400">
              <a:noFill/>
            </a:ln>
          </c:spPr>
        </c:title>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152572672"/>
        <c:crosses val="autoZero"/>
        <c:crossBetween val="between"/>
        <c:majorUnit val="20"/>
      </c:valAx>
      <c:spPr>
        <a:noFill/>
        <a:ln w="25400">
          <a:noFill/>
        </a:ln>
      </c:spPr>
    </c:plotArea>
    <c:plotVisOnly val="1"/>
    <c:dispBlanksAs val="gap"/>
    <c:showDLblsOverMax val="0"/>
  </c:chart>
  <c:spPr>
    <a:noFill/>
    <a:ln w="3175">
      <a:noFill/>
      <a:prstDash val="solid"/>
    </a:ln>
  </c:spPr>
  <c:txPr>
    <a:bodyPr/>
    <a:lstStyle/>
    <a:p>
      <a:pPr>
        <a:defRPr sz="800" b="0" i="0" u="none" strike="noStrike" baseline="0">
          <a:solidFill>
            <a:srgbClr val="000000"/>
          </a:solidFill>
          <a:latin typeface="Arial"/>
          <a:ea typeface="Arial"/>
          <a:cs typeface="Arial"/>
        </a:defRPr>
      </a:pPr>
      <a:endParaRPr lang="en-US"/>
    </a:p>
  </c:txPr>
  <c:externalData r:id="rId2">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21707622212631039"/>
          <c:y val="0.10902255639097744"/>
          <c:w val="0.71398378945952801"/>
          <c:h val="0.75187969924812026"/>
        </c:manualLayout>
      </c:layout>
      <c:barChart>
        <c:barDir val="col"/>
        <c:grouping val="clustered"/>
        <c:varyColors val="0"/>
        <c:ser>
          <c:idx val="0"/>
          <c:order val="0"/>
          <c:tx>
            <c:v>control</c:v>
          </c:tx>
          <c:spPr>
            <a:solidFill>
              <a:schemeClr val="bg1"/>
            </a:solidFill>
            <a:ln w="12700">
              <a:solidFill>
                <a:srgbClr val="000000"/>
              </a:solidFill>
              <a:prstDash val="solid"/>
            </a:ln>
          </c:spPr>
          <c:invertIfNegative val="0"/>
          <c:errBars>
            <c:errBarType val="plus"/>
            <c:errValType val="cust"/>
            <c:noEndCap val="0"/>
            <c:plus>
              <c:numRef>
                <c:f>('% Time in areas'!$J$20,'% Time in areas'!$L$20)</c:f>
                <c:numCache>
                  <c:formatCode>General</c:formatCode>
                  <c:ptCount val="2"/>
                  <c:pt idx="0">
                    <c:v>2.338090388900024</c:v>
                  </c:pt>
                  <c:pt idx="1">
                    <c:v>1.5913985374841522</c:v>
                  </c:pt>
                </c:numCache>
              </c:numRef>
            </c:plus>
            <c:spPr>
              <a:ln w="12700">
                <a:solidFill>
                  <a:srgbClr val="000000"/>
                </a:solidFill>
                <a:prstDash val="solid"/>
              </a:ln>
            </c:spPr>
          </c:errBars>
          <c:cat>
            <c:strLit>
              <c:ptCount val="2"/>
              <c:pt idx="0">
                <c:v>Virgin</c:v>
              </c:pt>
              <c:pt idx="1">
                <c:v> Pregnant</c:v>
              </c:pt>
            </c:strLit>
          </c:cat>
          <c:val>
            <c:numRef>
              <c:f>('% Time in areas'!$J$18,'% Time in areas'!$L$18)</c:f>
              <c:numCache>
                <c:formatCode>General</c:formatCode>
                <c:ptCount val="2"/>
                <c:pt idx="0">
                  <c:v>9.8000000000000007</c:v>
                </c:pt>
                <c:pt idx="1">
                  <c:v>6.1217656012176551</c:v>
                </c:pt>
              </c:numCache>
            </c:numRef>
          </c:val>
        </c:ser>
        <c:ser>
          <c:idx val="1"/>
          <c:order val="1"/>
          <c:tx>
            <c:v>24h fast</c:v>
          </c:tx>
          <c:spPr>
            <a:solidFill>
              <a:schemeClr val="bg1">
                <a:lumMod val="65000"/>
              </a:schemeClr>
            </a:solidFill>
            <a:ln w="12700">
              <a:solidFill>
                <a:srgbClr val="000000"/>
              </a:solidFill>
              <a:prstDash val="solid"/>
            </a:ln>
          </c:spPr>
          <c:invertIfNegative val="0"/>
          <c:errBars>
            <c:errBarType val="plus"/>
            <c:errValType val="cust"/>
            <c:noEndCap val="0"/>
            <c:plus>
              <c:numRef>
                <c:f>('% Time in areas'!$K$20,'% Time in areas'!$M$20)</c:f>
                <c:numCache>
                  <c:formatCode>General</c:formatCode>
                  <c:ptCount val="2"/>
                  <c:pt idx="0">
                    <c:v>7.5814100125093988</c:v>
                  </c:pt>
                  <c:pt idx="1">
                    <c:v>4.6249724723905521</c:v>
                  </c:pt>
                </c:numCache>
              </c:numRef>
            </c:plus>
            <c:spPr>
              <a:ln w="12700">
                <a:solidFill>
                  <a:srgbClr val="000000"/>
                </a:solidFill>
                <a:prstDash val="solid"/>
              </a:ln>
            </c:spPr>
          </c:errBars>
          <c:cat>
            <c:strLit>
              <c:ptCount val="2"/>
              <c:pt idx="0">
                <c:v>Virgin</c:v>
              </c:pt>
              <c:pt idx="1">
                <c:v> Pregnant</c:v>
              </c:pt>
            </c:strLit>
          </c:cat>
          <c:val>
            <c:numRef>
              <c:f>('% Time in areas'!$K$18,'% Time in areas'!$M$18)</c:f>
              <c:numCache>
                <c:formatCode>General</c:formatCode>
                <c:ptCount val="2"/>
                <c:pt idx="0">
                  <c:v>22.6</c:v>
                </c:pt>
                <c:pt idx="1">
                  <c:v>14.277777777777777</c:v>
                </c:pt>
              </c:numCache>
            </c:numRef>
          </c:val>
        </c:ser>
        <c:dLbls>
          <c:showLegendKey val="0"/>
          <c:showVal val="0"/>
          <c:showCatName val="0"/>
          <c:showSerName val="0"/>
          <c:showPercent val="0"/>
          <c:showBubbleSize val="0"/>
        </c:dLbls>
        <c:gapWidth val="150"/>
        <c:axId val="152200704"/>
        <c:axId val="152202240"/>
      </c:barChart>
      <c:catAx>
        <c:axId val="152200704"/>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152202240"/>
        <c:crosses val="autoZero"/>
        <c:auto val="1"/>
        <c:lblAlgn val="ctr"/>
        <c:lblOffset val="100"/>
        <c:tickLblSkip val="1"/>
        <c:tickMarkSkip val="1"/>
        <c:noMultiLvlLbl val="0"/>
      </c:catAx>
      <c:valAx>
        <c:axId val="152202240"/>
        <c:scaling>
          <c:orientation val="minMax"/>
          <c:max val="100"/>
        </c:scaling>
        <c:delete val="0"/>
        <c:axPos val="l"/>
        <c:title>
          <c:tx>
            <c:rich>
              <a:bodyPr/>
              <a:lstStyle/>
              <a:p>
                <a:pPr>
                  <a:defRPr sz="800" b="1" i="0" u="none" strike="noStrike" baseline="0">
                    <a:solidFill>
                      <a:srgbClr val="000000"/>
                    </a:solidFill>
                    <a:latin typeface="Arial"/>
                    <a:ea typeface="Arial"/>
                    <a:cs typeface="Arial"/>
                  </a:defRPr>
                </a:pPr>
                <a:r>
                  <a:rPr lang="en-GB" dirty="0"/>
                  <a:t>Time in open arm </a:t>
                </a:r>
                <a:r>
                  <a:rPr lang="en-GB" dirty="0" smtClean="0"/>
                  <a:t>(%)</a:t>
                </a:r>
                <a:endParaRPr lang="en-GB" dirty="0"/>
              </a:p>
            </c:rich>
          </c:tx>
          <c:layout>
            <c:manualLayout>
              <c:xMode val="edge"/>
              <c:yMode val="edge"/>
              <c:x val="4.4524658501065358E-2"/>
              <c:y val="0.26591659370858362"/>
            </c:manualLayout>
          </c:layout>
          <c:overlay val="0"/>
          <c:spPr>
            <a:noFill/>
            <a:ln w="25400">
              <a:noFill/>
            </a:ln>
          </c:spPr>
        </c:title>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152200704"/>
        <c:crosses val="autoZero"/>
        <c:crossBetween val="between"/>
      </c:valAx>
      <c:spPr>
        <a:noFill/>
        <a:ln w="25400">
          <a:noFill/>
        </a:ln>
      </c:spPr>
    </c:plotArea>
    <c:plotVisOnly val="1"/>
    <c:dispBlanksAs val="gap"/>
    <c:showDLblsOverMax val="0"/>
  </c:chart>
  <c:spPr>
    <a:noFill/>
    <a:ln w="3175">
      <a:noFill/>
      <a:prstDash val="solid"/>
    </a:ln>
  </c:spPr>
  <c:txPr>
    <a:bodyPr/>
    <a:lstStyle/>
    <a:p>
      <a:pPr>
        <a:defRPr sz="800" b="0" i="0" u="none" strike="noStrike" baseline="0">
          <a:solidFill>
            <a:srgbClr val="000000"/>
          </a:solidFill>
          <a:latin typeface="Arial"/>
          <a:ea typeface="Arial"/>
          <a:cs typeface="Arial"/>
        </a:defRPr>
      </a:pPr>
      <a:endParaRPr lang="en-US"/>
    </a:p>
  </c:txPr>
  <c:externalData r:id="rId2">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21715523181750659"/>
          <c:y val="0.10728292619282709"/>
          <c:w val="0.71398378945952801"/>
          <c:h val="0.75912544038948515"/>
        </c:manualLayout>
      </c:layout>
      <c:barChart>
        <c:barDir val="col"/>
        <c:grouping val="clustered"/>
        <c:varyColors val="0"/>
        <c:ser>
          <c:idx val="0"/>
          <c:order val="0"/>
          <c:tx>
            <c:v>control</c:v>
          </c:tx>
          <c:spPr>
            <a:solidFill>
              <a:schemeClr val="bg1"/>
            </a:solidFill>
            <a:ln w="12700">
              <a:solidFill>
                <a:srgbClr val="000000"/>
              </a:solidFill>
              <a:prstDash val="solid"/>
            </a:ln>
          </c:spPr>
          <c:invertIfNegative val="0"/>
          <c:errBars>
            <c:errBarType val="plus"/>
            <c:errValType val="cust"/>
            <c:noEndCap val="0"/>
            <c:plus>
              <c:numRef>
                <c:f>('% Time in areas'!$J$39,'% Time in areas'!$L$39)</c:f>
                <c:numCache>
                  <c:formatCode>General</c:formatCode>
                  <c:ptCount val="2"/>
                  <c:pt idx="0">
                    <c:v>4.8833617746612106</c:v>
                  </c:pt>
                  <c:pt idx="1">
                    <c:v>3.6798842567106069</c:v>
                  </c:pt>
                </c:numCache>
              </c:numRef>
            </c:plus>
            <c:spPr>
              <a:ln w="12700">
                <a:solidFill>
                  <a:srgbClr val="000000"/>
                </a:solidFill>
                <a:prstDash val="solid"/>
              </a:ln>
            </c:spPr>
          </c:errBars>
          <c:cat>
            <c:strLit>
              <c:ptCount val="2"/>
              <c:pt idx="0">
                <c:v>Virgin</c:v>
              </c:pt>
              <c:pt idx="1">
                <c:v> Pregnant</c:v>
              </c:pt>
            </c:strLit>
          </c:cat>
          <c:val>
            <c:numRef>
              <c:f>('% Time in areas'!$J$37,'% Time in areas'!$L$37)</c:f>
              <c:numCache>
                <c:formatCode>General</c:formatCode>
                <c:ptCount val="2"/>
                <c:pt idx="0">
                  <c:v>52.666666666666664</c:v>
                </c:pt>
                <c:pt idx="1">
                  <c:v>60.510763209393353</c:v>
                </c:pt>
              </c:numCache>
            </c:numRef>
          </c:val>
        </c:ser>
        <c:ser>
          <c:idx val="1"/>
          <c:order val="1"/>
          <c:tx>
            <c:v>24h fast</c:v>
          </c:tx>
          <c:spPr>
            <a:solidFill>
              <a:schemeClr val="bg1">
                <a:lumMod val="65000"/>
              </a:schemeClr>
            </a:solidFill>
            <a:ln w="12700">
              <a:solidFill>
                <a:srgbClr val="000000"/>
              </a:solidFill>
              <a:prstDash val="solid"/>
            </a:ln>
          </c:spPr>
          <c:invertIfNegative val="0"/>
          <c:errBars>
            <c:errBarType val="plus"/>
            <c:errValType val="cust"/>
            <c:noEndCap val="0"/>
            <c:plus>
              <c:numRef>
                <c:f>('% Time in areas'!$K$39,'% Time in areas'!$M$39)</c:f>
                <c:numCache>
                  <c:formatCode>General</c:formatCode>
                  <c:ptCount val="2"/>
                  <c:pt idx="0">
                    <c:v>2.6782157318208801</c:v>
                  </c:pt>
                  <c:pt idx="1">
                    <c:v>4.1621668824023006</c:v>
                  </c:pt>
                </c:numCache>
              </c:numRef>
            </c:plus>
            <c:spPr>
              <a:ln w="12700">
                <a:solidFill>
                  <a:srgbClr val="000000"/>
                </a:solidFill>
                <a:prstDash val="solid"/>
              </a:ln>
            </c:spPr>
          </c:errBars>
          <c:cat>
            <c:strLit>
              <c:ptCount val="2"/>
              <c:pt idx="0">
                <c:v>Virgin</c:v>
              </c:pt>
              <c:pt idx="1">
                <c:v> Pregnant</c:v>
              </c:pt>
            </c:strLit>
          </c:cat>
          <c:val>
            <c:numRef>
              <c:f>('% Time in areas'!$K$37,'% Time in areas'!$M$37)</c:f>
              <c:numCache>
                <c:formatCode>General</c:formatCode>
                <c:ptCount val="2"/>
                <c:pt idx="0">
                  <c:v>35.166666666666664</c:v>
                </c:pt>
                <c:pt idx="1">
                  <c:v>38.380952380952387</c:v>
                </c:pt>
              </c:numCache>
            </c:numRef>
          </c:val>
        </c:ser>
        <c:dLbls>
          <c:showLegendKey val="0"/>
          <c:showVal val="0"/>
          <c:showCatName val="0"/>
          <c:showSerName val="0"/>
          <c:showPercent val="0"/>
          <c:showBubbleSize val="0"/>
        </c:dLbls>
        <c:gapWidth val="150"/>
        <c:axId val="152220800"/>
        <c:axId val="152222336"/>
      </c:barChart>
      <c:catAx>
        <c:axId val="152220800"/>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152222336"/>
        <c:crosses val="autoZero"/>
        <c:auto val="1"/>
        <c:lblAlgn val="ctr"/>
        <c:lblOffset val="100"/>
        <c:tickLblSkip val="1"/>
        <c:tickMarkSkip val="1"/>
        <c:noMultiLvlLbl val="0"/>
      </c:catAx>
      <c:valAx>
        <c:axId val="152222336"/>
        <c:scaling>
          <c:orientation val="minMax"/>
          <c:max val="100"/>
        </c:scaling>
        <c:delete val="0"/>
        <c:axPos val="l"/>
        <c:title>
          <c:tx>
            <c:rich>
              <a:bodyPr/>
              <a:lstStyle/>
              <a:p>
                <a:pPr>
                  <a:defRPr sz="800" b="1" i="0" u="none" strike="noStrike" baseline="0">
                    <a:solidFill>
                      <a:srgbClr val="000000"/>
                    </a:solidFill>
                    <a:latin typeface="Arial"/>
                    <a:ea typeface="Arial"/>
                    <a:cs typeface="Arial"/>
                  </a:defRPr>
                </a:pPr>
                <a:r>
                  <a:rPr lang="en-GB" dirty="0"/>
                  <a:t>Time in closed </a:t>
                </a:r>
                <a:r>
                  <a:rPr lang="en-GB" dirty="0" smtClean="0"/>
                  <a:t> arm (%)</a:t>
                </a:r>
                <a:endParaRPr lang="en-GB" dirty="0"/>
              </a:p>
            </c:rich>
          </c:tx>
          <c:layout>
            <c:manualLayout>
              <c:xMode val="edge"/>
              <c:yMode val="edge"/>
              <c:x val="4.4709106068995988E-2"/>
              <c:y val="0.24136514134317574"/>
            </c:manualLayout>
          </c:layout>
          <c:overlay val="0"/>
          <c:spPr>
            <a:noFill/>
            <a:ln w="25400">
              <a:noFill/>
            </a:ln>
          </c:spPr>
        </c:title>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152220800"/>
        <c:crosses val="autoZero"/>
        <c:crossBetween val="between"/>
      </c:valAx>
      <c:spPr>
        <a:noFill/>
        <a:ln w="25400">
          <a:noFill/>
        </a:ln>
      </c:spPr>
    </c:plotArea>
    <c:plotVisOnly val="1"/>
    <c:dispBlanksAs val="gap"/>
    <c:showDLblsOverMax val="0"/>
  </c:chart>
  <c:spPr>
    <a:noFill/>
    <a:ln w="3175">
      <a:noFill/>
      <a:prstDash val="solid"/>
    </a:ln>
  </c:spPr>
  <c:txPr>
    <a:bodyPr/>
    <a:lstStyle/>
    <a:p>
      <a:pPr>
        <a:defRPr sz="800" b="0" i="0" u="none" strike="noStrike" baseline="0">
          <a:solidFill>
            <a:srgbClr val="000000"/>
          </a:solidFill>
          <a:latin typeface="Arial"/>
          <a:ea typeface="Arial"/>
          <a:cs typeface="Arial"/>
        </a:defRPr>
      </a:pPr>
      <a:endParaRPr lang="en-US"/>
    </a:p>
  </c:txPr>
  <c:externalData r:id="rId2">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8778742586801242"/>
          <c:y val="9.0252760721322461E-2"/>
          <c:w val="0.71215425955559075"/>
          <c:h val="0.76173419473113635"/>
        </c:manualLayout>
      </c:layout>
      <c:barChart>
        <c:barDir val="col"/>
        <c:grouping val="clustered"/>
        <c:varyColors val="0"/>
        <c:ser>
          <c:idx val="0"/>
          <c:order val="0"/>
          <c:tx>
            <c:v>control</c:v>
          </c:tx>
          <c:spPr>
            <a:solidFill>
              <a:schemeClr val="bg1"/>
            </a:solidFill>
            <a:ln w="12700">
              <a:solidFill>
                <a:srgbClr val="000000"/>
              </a:solidFill>
              <a:prstDash val="solid"/>
            </a:ln>
          </c:spPr>
          <c:invertIfNegative val="0"/>
          <c:errBars>
            <c:errBarType val="plus"/>
            <c:errValType val="cust"/>
            <c:noEndCap val="0"/>
            <c:plus>
              <c:numRef>
                <c:f>('stretch attends'!$G$16,'stretch attends'!$I$16)</c:f>
                <c:numCache>
                  <c:formatCode>General</c:formatCode>
                  <c:ptCount val="2"/>
                  <c:pt idx="0">
                    <c:v>1.1902380714238083</c:v>
                  </c:pt>
                  <c:pt idx="1">
                    <c:v>0.76011695006609048</c:v>
                  </c:pt>
                </c:numCache>
              </c:numRef>
            </c:plus>
            <c:spPr>
              <a:ln w="12700">
                <a:solidFill>
                  <a:srgbClr val="000000"/>
                </a:solidFill>
                <a:prstDash val="solid"/>
              </a:ln>
            </c:spPr>
          </c:errBars>
          <c:cat>
            <c:strLit>
              <c:ptCount val="2"/>
              <c:pt idx="0">
                <c:v>Virgin</c:v>
              </c:pt>
              <c:pt idx="1">
                <c:v> Pregnant</c:v>
              </c:pt>
            </c:strLit>
          </c:cat>
          <c:val>
            <c:numRef>
              <c:f>('stretch attends'!$G$14,'stretch attends'!$I$14)</c:f>
              <c:numCache>
                <c:formatCode>General</c:formatCode>
                <c:ptCount val="2"/>
                <c:pt idx="0">
                  <c:v>12.5</c:v>
                </c:pt>
                <c:pt idx="1">
                  <c:v>15.333333333333334</c:v>
                </c:pt>
              </c:numCache>
            </c:numRef>
          </c:val>
        </c:ser>
        <c:ser>
          <c:idx val="1"/>
          <c:order val="1"/>
          <c:tx>
            <c:v>24h fast</c:v>
          </c:tx>
          <c:spPr>
            <a:solidFill>
              <a:schemeClr val="bg1">
                <a:lumMod val="65000"/>
              </a:schemeClr>
            </a:solidFill>
            <a:ln w="12700">
              <a:solidFill>
                <a:srgbClr val="000000"/>
              </a:solidFill>
              <a:prstDash val="solid"/>
            </a:ln>
          </c:spPr>
          <c:invertIfNegative val="0"/>
          <c:errBars>
            <c:errBarType val="plus"/>
            <c:errValType val="cust"/>
            <c:noEndCap val="0"/>
            <c:plus>
              <c:numRef>
                <c:f>('stretch attends'!$H$16,'stretch attends'!$J$16)</c:f>
                <c:numCache>
                  <c:formatCode>General</c:formatCode>
                  <c:ptCount val="2"/>
                  <c:pt idx="0">
                    <c:v>0.96176920308356573</c:v>
                  </c:pt>
                  <c:pt idx="1">
                    <c:v>0.61644140029689753</c:v>
                  </c:pt>
                </c:numCache>
              </c:numRef>
            </c:plus>
            <c:spPr>
              <a:ln w="12700">
                <a:solidFill>
                  <a:srgbClr val="000000"/>
                </a:solidFill>
                <a:prstDash val="solid"/>
              </a:ln>
            </c:spPr>
          </c:errBars>
          <c:cat>
            <c:strLit>
              <c:ptCount val="2"/>
              <c:pt idx="0">
                <c:v>Virgin</c:v>
              </c:pt>
              <c:pt idx="1">
                <c:v> Pregnant</c:v>
              </c:pt>
            </c:strLit>
          </c:cat>
          <c:val>
            <c:numRef>
              <c:f>('stretch attends'!$H$14,'stretch attends'!$J$14)</c:f>
              <c:numCache>
                <c:formatCode>General</c:formatCode>
                <c:ptCount val="2"/>
                <c:pt idx="0">
                  <c:v>15.2</c:v>
                </c:pt>
                <c:pt idx="1">
                  <c:v>7.5</c:v>
                </c:pt>
              </c:numCache>
            </c:numRef>
          </c:val>
        </c:ser>
        <c:dLbls>
          <c:showLegendKey val="0"/>
          <c:showVal val="0"/>
          <c:showCatName val="0"/>
          <c:showSerName val="0"/>
          <c:showPercent val="0"/>
          <c:showBubbleSize val="0"/>
        </c:dLbls>
        <c:gapWidth val="150"/>
        <c:axId val="152970752"/>
        <c:axId val="152972288"/>
      </c:barChart>
      <c:catAx>
        <c:axId val="152970752"/>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152972288"/>
        <c:crosses val="autoZero"/>
        <c:auto val="1"/>
        <c:lblAlgn val="ctr"/>
        <c:lblOffset val="100"/>
        <c:tickLblSkip val="1"/>
        <c:tickMarkSkip val="1"/>
        <c:noMultiLvlLbl val="0"/>
      </c:catAx>
      <c:valAx>
        <c:axId val="152972288"/>
        <c:scaling>
          <c:orientation val="minMax"/>
        </c:scaling>
        <c:delete val="0"/>
        <c:axPos val="l"/>
        <c:title>
          <c:tx>
            <c:rich>
              <a:bodyPr/>
              <a:lstStyle/>
              <a:p>
                <a:pPr>
                  <a:defRPr sz="800" b="1" i="0" u="none" strike="noStrike" baseline="0">
                    <a:solidFill>
                      <a:srgbClr val="000000"/>
                    </a:solidFill>
                    <a:latin typeface="Arial"/>
                    <a:ea typeface="Arial"/>
                    <a:cs typeface="Arial"/>
                  </a:defRPr>
                </a:pPr>
                <a:r>
                  <a:rPr lang="en-GB" dirty="0" smtClean="0"/>
                  <a:t>Number</a:t>
                </a:r>
                <a:r>
                  <a:rPr lang="en-GB" baseline="0" dirty="0" smtClean="0"/>
                  <a:t> </a:t>
                </a:r>
                <a:r>
                  <a:rPr lang="en-GB" dirty="0" smtClean="0"/>
                  <a:t>of </a:t>
                </a:r>
                <a:r>
                  <a:rPr lang="en-GB" dirty="0"/>
                  <a:t>stretch attends</a:t>
                </a:r>
              </a:p>
            </c:rich>
          </c:tx>
          <c:layout>
            <c:manualLayout>
              <c:xMode val="edge"/>
              <c:yMode val="edge"/>
              <c:x val="3.4115138592750532E-2"/>
              <c:y val="0.24909785193818279"/>
            </c:manualLayout>
          </c:layout>
          <c:overlay val="0"/>
          <c:spPr>
            <a:noFill/>
            <a:ln w="25400">
              <a:noFill/>
            </a:ln>
          </c:spPr>
        </c:title>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152970752"/>
        <c:crosses val="autoZero"/>
        <c:crossBetween val="between"/>
      </c:valAx>
      <c:spPr>
        <a:noFill/>
        <a:ln w="25400">
          <a:noFill/>
        </a:ln>
      </c:spPr>
    </c:plotArea>
    <c:plotVisOnly val="1"/>
    <c:dispBlanksAs val="gap"/>
    <c:showDLblsOverMax val="0"/>
  </c:chart>
  <c:spPr>
    <a:solidFill>
      <a:srgbClr val="FFFFFF"/>
    </a:solidFill>
    <a:ln w="3175">
      <a:noFill/>
      <a:prstDash val="solid"/>
    </a:ln>
  </c:spPr>
  <c:txPr>
    <a:bodyPr/>
    <a:lstStyle/>
    <a:p>
      <a:pPr>
        <a:defRPr sz="800" b="0" i="0" u="none" strike="noStrike" baseline="0">
          <a:solidFill>
            <a:srgbClr val="000000"/>
          </a:solidFill>
          <a:latin typeface="Arial"/>
          <a:ea typeface="Arial"/>
          <a:cs typeface="Arial"/>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20503512818473449"/>
          <c:y val="8.7412587412587409E-2"/>
          <c:w val="0.68837287469666908"/>
          <c:h val="0.76923208252308672"/>
        </c:manualLayout>
      </c:layout>
      <c:barChart>
        <c:barDir val="col"/>
        <c:grouping val="clustered"/>
        <c:varyColors val="0"/>
        <c:ser>
          <c:idx val="0"/>
          <c:order val="0"/>
          <c:tx>
            <c:v>control</c:v>
          </c:tx>
          <c:spPr>
            <a:solidFill>
              <a:srgbClr val="FFFFFF"/>
            </a:solidFill>
            <a:ln w="12700">
              <a:solidFill>
                <a:srgbClr val="000000"/>
              </a:solidFill>
              <a:prstDash val="solid"/>
            </a:ln>
          </c:spPr>
          <c:invertIfNegative val="0"/>
          <c:errBars>
            <c:errBarType val="plus"/>
            <c:errValType val="cust"/>
            <c:noEndCap val="0"/>
            <c:plus>
              <c:numRef>
                <c:f>('plate 2'!$O$55,'plate 2'!$Q$55)</c:f>
                <c:numCache>
                  <c:formatCode>General</c:formatCode>
                  <c:ptCount val="2"/>
                  <c:pt idx="0">
                    <c:v>28.656751583760038</c:v>
                  </c:pt>
                  <c:pt idx="1">
                    <c:v>43.209302740652213</c:v>
                  </c:pt>
                </c:numCache>
              </c:numRef>
            </c:plus>
            <c:spPr>
              <a:ln w="12700">
                <a:solidFill>
                  <a:srgbClr val="000000"/>
                </a:solidFill>
                <a:prstDash val="solid"/>
              </a:ln>
            </c:spPr>
          </c:errBars>
          <c:cat>
            <c:strLit>
              <c:ptCount val="2"/>
              <c:pt idx="0">
                <c:v>Virgin</c:v>
              </c:pt>
              <c:pt idx="1">
                <c:v> Pregnant</c:v>
              </c:pt>
            </c:strLit>
          </c:cat>
          <c:val>
            <c:numRef>
              <c:f>('plate 2'!$O$53,'plate 2'!$Q$53)</c:f>
              <c:numCache>
                <c:formatCode>General</c:formatCode>
                <c:ptCount val="2"/>
                <c:pt idx="0">
                  <c:v>325.18166666666667</c:v>
                </c:pt>
                <c:pt idx="1">
                  <c:v>296.85166666666663</c:v>
                </c:pt>
              </c:numCache>
            </c:numRef>
          </c:val>
        </c:ser>
        <c:ser>
          <c:idx val="1"/>
          <c:order val="1"/>
          <c:tx>
            <c:v>fast</c:v>
          </c:tx>
          <c:spPr>
            <a:solidFill>
              <a:schemeClr val="bg1">
                <a:lumMod val="65000"/>
              </a:schemeClr>
            </a:solidFill>
            <a:ln w="12700">
              <a:solidFill>
                <a:srgbClr val="000000"/>
              </a:solidFill>
              <a:prstDash val="solid"/>
            </a:ln>
          </c:spPr>
          <c:invertIfNegative val="0"/>
          <c:errBars>
            <c:errBarType val="plus"/>
            <c:errValType val="cust"/>
            <c:noEndCap val="0"/>
            <c:plus>
              <c:numRef>
                <c:f>('plate 2'!$P$55,'plate 2'!$R$55)</c:f>
                <c:numCache>
                  <c:formatCode>General</c:formatCode>
                  <c:ptCount val="2"/>
                  <c:pt idx="0">
                    <c:v>54.735937769439943</c:v>
                  </c:pt>
                  <c:pt idx="1">
                    <c:v>16.92369240170871</c:v>
                  </c:pt>
                </c:numCache>
              </c:numRef>
            </c:plus>
            <c:spPr>
              <a:ln w="12700">
                <a:solidFill>
                  <a:srgbClr val="000000"/>
                </a:solidFill>
                <a:prstDash val="solid"/>
              </a:ln>
            </c:spPr>
          </c:errBars>
          <c:cat>
            <c:strLit>
              <c:ptCount val="2"/>
              <c:pt idx="0">
                <c:v>Virgin</c:v>
              </c:pt>
              <c:pt idx="1">
                <c:v> Pregnant</c:v>
              </c:pt>
            </c:strLit>
          </c:cat>
          <c:val>
            <c:numRef>
              <c:f>('plate 2'!$P$53,'plate 2'!$R$53)</c:f>
              <c:numCache>
                <c:formatCode>General</c:formatCode>
                <c:ptCount val="2"/>
                <c:pt idx="0">
                  <c:v>269.84749999999997</c:v>
                </c:pt>
                <c:pt idx="1">
                  <c:v>74.626125000000002</c:v>
                </c:pt>
              </c:numCache>
            </c:numRef>
          </c:val>
        </c:ser>
        <c:dLbls>
          <c:showLegendKey val="0"/>
          <c:showVal val="0"/>
          <c:showCatName val="0"/>
          <c:showSerName val="0"/>
          <c:showPercent val="0"/>
          <c:showBubbleSize val="0"/>
        </c:dLbls>
        <c:gapWidth val="150"/>
        <c:axId val="163424128"/>
        <c:axId val="163425664"/>
      </c:barChart>
      <c:catAx>
        <c:axId val="163424128"/>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163425664"/>
        <c:crosses val="autoZero"/>
        <c:auto val="1"/>
        <c:lblAlgn val="ctr"/>
        <c:lblOffset val="100"/>
        <c:tickLblSkip val="1"/>
        <c:tickMarkSkip val="1"/>
        <c:noMultiLvlLbl val="0"/>
      </c:catAx>
      <c:valAx>
        <c:axId val="163425664"/>
        <c:scaling>
          <c:orientation val="minMax"/>
        </c:scaling>
        <c:delete val="0"/>
        <c:axPos val="l"/>
        <c:title>
          <c:tx>
            <c:rich>
              <a:bodyPr/>
              <a:lstStyle/>
              <a:p>
                <a:pPr>
                  <a:defRPr sz="800" b="1" i="0" u="none" strike="noStrike" baseline="0">
                    <a:solidFill>
                      <a:srgbClr val="000000"/>
                    </a:solidFill>
                    <a:latin typeface="Arial"/>
                    <a:ea typeface="Arial"/>
                    <a:cs typeface="Arial"/>
                  </a:defRPr>
                </a:pPr>
                <a:r>
                  <a:rPr lang="en-GB" dirty="0" smtClean="0"/>
                  <a:t>Prolactin (</a:t>
                </a:r>
                <a:r>
                  <a:rPr lang="en-GB" dirty="0" err="1" smtClean="0"/>
                  <a:t>ng</a:t>
                </a:r>
                <a:r>
                  <a:rPr lang="en-GB" dirty="0" smtClean="0"/>
                  <a:t>/ml)</a:t>
                </a:r>
                <a:endParaRPr lang="en-GB" dirty="0"/>
              </a:p>
            </c:rich>
          </c:tx>
          <c:layout>
            <c:manualLayout>
              <c:xMode val="edge"/>
              <c:yMode val="edge"/>
              <c:x val="3.7209187235433955E-2"/>
              <c:y val="0.30769267477928891"/>
            </c:manualLayout>
          </c:layout>
          <c:overlay val="0"/>
          <c:spPr>
            <a:noFill/>
            <a:ln w="25400">
              <a:noFill/>
            </a:ln>
          </c:spPr>
        </c:title>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163424128"/>
        <c:crosses val="autoZero"/>
        <c:crossBetween val="between"/>
      </c:valAx>
      <c:spPr>
        <a:solidFill>
          <a:srgbClr val="FFFFFF"/>
        </a:solidFill>
        <a:ln w="25400">
          <a:noFill/>
        </a:ln>
      </c:spPr>
    </c:plotArea>
    <c:plotVisOnly val="1"/>
    <c:dispBlanksAs val="gap"/>
    <c:showDLblsOverMax val="0"/>
  </c:chart>
  <c:spPr>
    <a:solidFill>
      <a:srgbClr val="FFFFFF"/>
    </a:solidFill>
    <a:ln w="9525">
      <a:noFill/>
    </a:ln>
  </c:spPr>
  <c:txPr>
    <a:bodyPr/>
    <a:lstStyle/>
    <a:p>
      <a:pPr>
        <a:defRPr sz="800" b="0" i="0" u="none" strike="noStrike" baseline="0">
          <a:solidFill>
            <a:srgbClr val="000000"/>
          </a:solidFill>
          <a:latin typeface="Arial"/>
          <a:ea typeface="Arial"/>
          <a:cs typeface="Arial"/>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26617529793371841"/>
          <c:y val="6.2397993354531209E-2"/>
          <c:w val="0.61580463402140728"/>
          <c:h val="0.79439494011311118"/>
        </c:manualLayout>
      </c:layout>
      <c:barChart>
        <c:barDir val="col"/>
        <c:grouping val="clustered"/>
        <c:varyColors val="0"/>
        <c:ser>
          <c:idx val="0"/>
          <c:order val="0"/>
          <c:tx>
            <c:v>control</c:v>
          </c:tx>
          <c:spPr>
            <a:solidFill>
              <a:srgbClr val="FFFFFF"/>
            </a:solidFill>
            <a:ln w="12700">
              <a:solidFill>
                <a:srgbClr val="000000"/>
              </a:solidFill>
              <a:prstDash val="solid"/>
            </a:ln>
          </c:spPr>
          <c:invertIfNegative val="0"/>
          <c:errBars>
            <c:errBarType val="plus"/>
            <c:errValType val="cust"/>
            <c:noEndCap val="0"/>
            <c:plus>
              <c:numRef>
                <c:f>(Sheet1!$B$45,Sheet1!$D$45)</c:f>
                <c:numCache>
                  <c:formatCode>General</c:formatCode>
                  <c:ptCount val="2"/>
                  <c:pt idx="0">
                    <c:v>22.523179421653609</c:v>
                  </c:pt>
                  <c:pt idx="1">
                    <c:v>17.65033159889699</c:v>
                  </c:pt>
                </c:numCache>
              </c:numRef>
            </c:plus>
            <c:spPr>
              <a:ln w="12700">
                <a:solidFill>
                  <a:srgbClr val="000000"/>
                </a:solidFill>
                <a:prstDash val="solid"/>
              </a:ln>
            </c:spPr>
          </c:errBars>
          <c:cat>
            <c:strLit>
              <c:ptCount val="2"/>
              <c:pt idx="0">
                <c:v>Virgin</c:v>
              </c:pt>
              <c:pt idx="1">
                <c:v> Pregnant</c:v>
              </c:pt>
            </c:strLit>
          </c:cat>
          <c:val>
            <c:numRef>
              <c:f>(Sheet1!$B$43,Sheet1!$D$43)</c:f>
              <c:numCache>
                <c:formatCode>General</c:formatCode>
                <c:ptCount val="2"/>
                <c:pt idx="0">
                  <c:v>180.39449999999999</c:v>
                </c:pt>
                <c:pt idx="1">
                  <c:v>192.8305</c:v>
                </c:pt>
              </c:numCache>
            </c:numRef>
          </c:val>
        </c:ser>
        <c:ser>
          <c:idx val="1"/>
          <c:order val="1"/>
          <c:tx>
            <c:v>24h fast</c:v>
          </c:tx>
          <c:spPr>
            <a:solidFill>
              <a:schemeClr val="bg1">
                <a:lumMod val="65000"/>
              </a:schemeClr>
            </a:solidFill>
            <a:ln w="12700">
              <a:solidFill>
                <a:srgbClr val="000000"/>
              </a:solidFill>
              <a:prstDash val="solid"/>
            </a:ln>
          </c:spPr>
          <c:invertIfNegative val="0"/>
          <c:errBars>
            <c:errBarType val="plus"/>
            <c:errValType val="cust"/>
            <c:noEndCap val="0"/>
            <c:plus>
              <c:numRef>
                <c:f>(Sheet1!$C$45,Sheet1!$E$45)</c:f>
                <c:numCache>
                  <c:formatCode>General</c:formatCode>
                  <c:ptCount val="2"/>
                  <c:pt idx="0">
                    <c:v>31.86699696603549</c:v>
                  </c:pt>
                  <c:pt idx="1">
                    <c:v>43.406507415747456</c:v>
                  </c:pt>
                </c:numCache>
              </c:numRef>
            </c:plus>
            <c:spPr>
              <a:solidFill>
                <a:schemeClr val="bg1">
                  <a:lumMod val="65000"/>
                </a:schemeClr>
              </a:solidFill>
              <a:ln w="12700">
                <a:solidFill>
                  <a:srgbClr val="000000"/>
                </a:solidFill>
                <a:prstDash val="solid"/>
              </a:ln>
            </c:spPr>
          </c:errBars>
          <c:cat>
            <c:strLit>
              <c:ptCount val="2"/>
              <c:pt idx="0">
                <c:v>Virgin</c:v>
              </c:pt>
              <c:pt idx="1">
                <c:v> Pregnant</c:v>
              </c:pt>
            </c:strLit>
          </c:cat>
          <c:val>
            <c:numRef>
              <c:f>(Sheet1!$C$43,Sheet1!$E$43)</c:f>
              <c:numCache>
                <c:formatCode>General</c:formatCode>
                <c:ptCount val="2"/>
                <c:pt idx="0">
                  <c:v>424.94516666666669</c:v>
                </c:pt>
                <c:pt idx="1">
                  <c:v>438.17483333333331</c:v>
                </c:pt>
              </c:numCache>
            </c:numRef>
          </c:val>
        </c:ser>
        <c:dLbls>
          <c:showLegendKey val="0"/>
          <c:showVal val="0"/>
          <c:showCatName val="0"/>
          <c:showSerName val="0"/>
          <c:showPercent val="0"/>
          <c:showBubbleSize val="0"/>
        </c:dLbls>
        <c:gapWidth val="150"/>
        <c:axId val="163383552"/>
        <c:axId val="163414016"/>
      </c:barChart>
      <c:catAx>
        <c:axId val="163383552"/>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163414016"/>
        <c:crosses val="autoZero"/>
        <c:auto val="1"/>
        <c:lblAlgn val="ctr"/>
        <c:lblOffset val="100"/>
        <c:tickLblSkip val="1"/>
        <c:tickMarkSkip val="1"/>
        <c:noMultiLvlLbl val="0"/>
      </c:catAx>
      <c:valAx>
        <c:axId val="163414016"/>
        <c:scaling>
          <c:orientation val="minMax"/>
          <c:max val="500"/>
          <c:min val="0"/>
        </c:scaling>
        <c:delete val="0"/>
        <c:axPos val="l"/>
        <c:title>
          <c:tx>
            <c:rich>
              <a:bodyPr/>
              <a:lstStyle/>
              <a:p>
                <a:pPr>
                  <a:defRPr sz="800" b="1" i="0" u="none" strike="noStrike" baseline="0">
                    <a:solidFill>
                      <a:srgbClr val="000000"/>
                    </a:solidFill>
                    <a:latin typeface="Arial"/>
                    <a:ea typeface="Arial"/>
                    <a:cs typeface="Arial"/>
                  </a:defRPr>
                </a:pPr>
                <a:r>
                  <a:rPr lang="en-GB" b="1" dirty="0" smtClean="0"/>
                  <a:t>Corticosterone (</a:t>
                </a:r>
                <a:r>
                  <a:rPr lang="en-GB" b="1" dirty="0" err="1" smtClean="0"/>
                  <a:t>ng</a:t>
                </a:r>
                <a:r>
                  <a:rPr lang="en-GB" b="1" dirty="0" smtClean="0"/>
                  <a:t>/ml)</a:t>
                </a:r>
                <a:endParaRPr lang="en-GB" b="1" dirty="0"/>
              </a:p>
            </c:rich>
          </c:tx>
          <c:layout>
            <c:manualLayout>
              <c:xMode val="edge"/>
              <c:yMode val="edge"/>
              <c:x val="8.0835455568053993E-2"/>
              <c:y val="0.20207104216975927"/>
            </c:manualLayout>
          </c:layout>
          <c:overlay val="0"/>
          <c:spPr>
            <a:noFill/>
            <a:ln w="25400">
              <a:noFill/>
            </a:ln>
          </c:spPr>
        </c:title>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163383552"/>
        <c:crosses val="autoZero"/>
        <c:crossBetween val="between"/>
      </c:valAx>
      <c:spPr>
        <a:solidFill>
          <a:srgbClr val="FFFFFF"/>
        </a:solidFill>
        <a:ln w="25400">
          <a:noFill/>
        </a:ln>
      </c:spPr>
    </c:plotArea>
    <c:plotVisOnly val="1"/>
    <c:dispBlanksAs val="gap"/>
    <c:showDLblsOverMax val="0"/>
  </c:chart>
  <c:spPr>
    <a:solidFill>
      <a:srgbClr val="FFFFFF"/>
    </a:solidFill>
    <a:ln w="9525">
      <a:noFill/>
    </a:ln>
  </c:spPr>
  <c:txPr>
    <a:bodyPr/>
    <a:lstStyle/>
    <a:p>
      <a:pPr>
        <a:defRPr sz="800" b="0" i="0" u="none" strike="noStrike" baseline="0">
          <a:solidFill>
            <a:srgbClr val="000000"/>
          </a:solidFill>
          <a:latin typeface="Arial"/>
          <a:ea typeface="Arial"/>
          <a:cs typeface="Arial"/>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6755629230556707"/>
          <c:y val="8.9655172413793102E-2"/>
          <c:w val="0.77022775432935486"/>
          <c:h val="0.7551724137931034"/>
        </c:manualLayout>
      </c:layout>
      <c:barChart>
        <c:barDir val="col"/>
        <c:grouping val="clustered"/>
        <c:varyColors val="0"/>
        <c:ser>
          <c:idx val="0"/>
          <c:order val="0"/>
          <c:tx>
            <c:v>control</c:v>
          </c:tx>
          <c:spPr>
            <a:solidFill>
              <a:schemeClr val="bg1"/>
            </a:solidFill>
            <a:ln w="12700">
              <a:solidFill>
                <a:srgbClr val="000000"/>
              </a:solidFill>
              <a:prstDash val="solid"/>
            </a:ln>
          </c:spPr>
          <c:invertIfNegative val="0"/>
          <c:errBars>
            <c:errBarType val="plus"/>
            <c:errValType val="cust"/>
            <c:noEndCap val="0"/>
            <c:plus>
              <c:numRef>
                <c:f>('IZ time_entries'!$I$18,'IZ time_entries'!$K$18)</c:f>
                <c:numCache>
                  <c:formatCode>General</c:formatCode>
                  <c:ptCount val="2"/>
                  <c:pt idx="0">
                    <c:v>3.951226846458388</c:v>
                  </c:pt>
                  <c:pt idx="1">
                    <c:v>1.2338526209598222</c:v>
                  </c:pt>
                </c:numCache>
              </c:numRef>
            </c:plus>
            <c:spPr>
              <a:ln w="12700">
                <a:solidFill>
                  <a:srgbClr val="000000"/>
                </a:solidFill>
                <a:prstDash val="solid"/>
              </a:ln>
            </c:spPr>
          </c:errBars>
          <c:cat>
            <c:strLit>
              <c:ptCount val="2"/>
              <c:pt idx="0">
                <c:v>Virgin</c:v>
              </c:pt>
              <c:pt idx="1">
                <c:v> Pregnant</c:v>
              </c:pt>
            </c:strLit>
          </c:cat>
          <c:val>
            <c:numRef>
              <c:f>('IZ time_entries'!$I$16,'IZ time_entries'!$K$16)</c:f>
              <c:numCache>
                <c:formatCode>General</c:formatCode>
                <c:ptCount val="2"/>
                <c:pt idx="0">
                  <c:v>24.760058737151251</c:v>
                </c:pt>
                <c:pt idx="1">
                  <c:v>27.291666666666664</c:v>
                </c:pt>
              </c:numCache>
            </c:numRef>
          </c:val>
        </c:ser>
        <c:ser>
          <c:idx val="1"/>
          <c:order val="1"/>
          <c:tx>
            <c:v>fast</c:v>
          </c:tx>
          <c:spPr>
            <a:solidFill>
              <a:schemeClr val="bg1">
                <a:lumMod val="65000"/>
              </a:schemeClr>
            </a:solidFill>
            <a:ln w="12700">
              <a:solidFill>
                <a:srgbClr val="000000"/>
              </a:solidFill>
              <a:prstDash val="solid"/>
            </a:ln>
          </c:spPr>
          <c:invertIfNegative val="0"/>
          <c:errBars>
            <c:errBarType val="plus"/>
            <c:errValType val="cust"/>
            <c:noEndCap val="0"/>
            <c:plus>
              <c:numRef>
                <c:f>('IZ time_entries'!$J$18,'IZ time_entries'!$L$18)</c:f>
                <c:numCache>
                  <c:formatCode>General</c:formatCode>
                  <c:ptCount val="2"/>
                  <c:pt idx="0">
                    <c:v>3.1043204659885801</c:v>
                  </c:pt>
                  <c:pt idx="1">
                    <c:v>3.5883685553310887</c:v>
                  </c:pt>
                </c:numCache>
              </c:numRef>
            </c:plus>
            <c:spPr>
              <a:ln w="12700">
                <a:solidFill>
                  <a:srgbClr val="000000"/>
                </a:solidFill>
                <a:prstDash val="solid"/>
              </a:ln>
            </c:spPr>
          </c:errBars>
          <c:cat>
            <c:strLit>
              <c:ptCount val="2"/>
              <c:pt idx="0">
                <c:v>Virgin</c:v>
              </c:pt>
              <c:pt idx="1">
                <c:v> Pregnant</c:v>
              </c:pt>
            </c:strLit>
          </c:cat>
          <c:val>
            <c:numRef>
              <c:f>('IZ time_entries'!$J$16,'IZ time_entries'!$L$16)</c:f>
              <c:numCache>
                <c:formatCode>General</c:formatCode>
                <c:ptCount val="2"/>
                <c:pt idx="0">
                  <c:v>21.3</c:v>
                </c:pt>
                <c:pt idx="1">
                  <c:v>28.533333333333331</c:v>
                </c:pt>
              </c:numCache>
            </c:numRef>
          </c:val>
        </c:ser>
        <c:dLbls>
          <c:showLegendKey val="0"/>
          <c:showVal val="0"/>
          <c:showCatName val="0"/>
          <c:showSerName val="0"/>
          <c:showPercent val="0"/>
          <c:showBubbleSize val="0"/>
        </c:dLbls>
        <c:gapWidth val="150"/>
        <c:axId val="164003840"/>
        <c:axId val="164005376"/>
      </c:barChart>
      <c:catAx>
        <c:axId val="164003840"/>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a:pPr>
            <a:endParaRPr lang="en-US"/>
          </a:p>
        </c:txPr>
        <c:crossAx val="164005376"/>
        <c:crosses val="autoZero"/>
        <c:auto val="1"/>
        <c:lblAlgn val="ctr"/>
        <c:lblOffset val="100"/>
        <c:tickLblSkip val="1"/>
        <c:tickMarkSkip val="1"/>
        <c:noMultiLvlLbl val="0"/>
      </c:catAx>
      <c:valAx>
        <c:axId val="164005376"/>
        <c:scaling>
          <c:orientation val="minMax"/>
          <c:max val="100"/>
        </c:scaling>
        <c:delete val="0"/>
        <c:axPos val="l"/>
        <c:title>
          <c:tx>
            <c:rich>
              <a:bodyPr/>
              <a:lstStyle/>
              <a:p>
                <a:pPr>
                  <a:defRPr b="1"/>
                </a:pPr>
                <a:r>
                  <a:rPr lang="en-GB" b="1"/>
                  <a:t>Time in inner zone (%)</a:t>
                </a:r>
              </a:p>
            </c:rich>
          </c:tx>
          <c:layout>
            <c:manualLayout>
              <c:xMode val="edge"/>
              <c:yMode val="edge"/>
              <c:x val="0"/>
              <c:y val="0.18965521106402022"/>
            </c:manualLayout>
          </c:layout>
          <c:overlay val="0"/>
          <c:spPr>
            <a:noFill/>
            <a:ln w="25400">
              <a:noFill/>
            </a:ln>
          </c:spPr>
        </c:title>
        <c:numFmt formatCode="General" sourceLinked="1"/>
        <c:majorTickMark val="out"/>
        <c:minorTickMark val="none"/>
        <c:tickLblPos val="nextTo"/>
        <c:spPr>
          <a:ln w="3175">
            <a:solidFill>
              <a:srgbClr val="000000"/>
            </a:solidFill>
            <a:prstDash val="solid"/>
          </a:ln>
        </c:spPr>
        <c:txPr>
          <a:bodyPr rot="0" vert="horz"/>
          <a:lstStyle/>
          <a:p>
            <a:pPr>
              <a:defRPr/>
            </a:pPr>
            <a:endParaRPr lang="en-US"/>
          </a:p>
        </c:txPr>
        <c:crossAx val="164003840"/>
        <c:crosses val="autoZero"/>
        <c:crossBetween val="between"/>
      </c:valAx>
      <c:spPr>
        <a:noFill/>
        <a:ln w="25400">
          <a:noFill/>
        </a:ln>
      </c:spPr>
    </c:plotArea>
    <c:plotVisOnly val="1"/>
    <c:dispBlanksAs val="gap"/>
    <c:showDLblsOverMax val="0"/>
  </c:chart>
  <c:spPr>
    <a:noFill/>
    <a:ln w="3175">
      <a:noFill/>
      <a:prstDash val="solid"/>
    </a:ln>
  </c:spPr>
  <c:txPr>
    <a:bodyPr/>
    <a:lstStyle/>
    <a:p>
      <a:pPr>
        <a:defRPr sz="800" b="0" i="0" u="none" strike="noStrike" baseline="0">
          <a:solidFill>
            <a:srgbClr val="000000"/>
          </a:solidFill>
          <a:latin typeface="Arial"/>
          <a:ea typeface="Arial"/>
          <a:cs typeface="Arial"/>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7075197567517175"/>
          <c:y val="8.6247086247086241E-2"/>
          <c:w val="0.77022775432935486"/>
          <c:h val="0.75174953519301657"/>
        </c:manualLayout>
      </c:layout>
      <c:barChart>
        <c:barDir val="col"/>
        <c:grouping val="clustered"/>
        <c:varyColors val="0"/>
        <c:ser>
          <c:idx val="0"/>
          <c:order val="0"/>
          <c:tx>
            <c:v>control</c:v>
          </c:tx>
          <c:spPr>
            <a:solidFill>
              <a:schemeClr val="bg1"/>
            </a:solidFill>
            <a:ln w="12700">
              <a:solidFill>
                <a:srgbClr val="000000"/>
              </a:solidFill>
              <a:prstDash val="solid"/>
            </a:ln>
          </c:spPr>
          <c:invertIfNegative val="0"/>
          <c:errBars>
            <c:errBarType val="plus"/>
            <c:errValType val="cust"/>
            <c:noEndCap val="0"/>
            <c:plus>
              <c:numRef>
                <c:f>('IZ time_entries'!$I$38,'IZ time_entries'!$K$38)</c:f>
                <c:numCache>
                  <c:formatCode>General</c:formatCode>
                  <c:ptCount val="2"/>
                  <c:pt idx="0">
                    <c:v>1.1902380714238083</c:v>
                  </c:pt>
                  <c:pt idx="1">
                    <c:v>1.0485655897073713</c:v>
                  </c:pt>
                </c:numCache>
              </c:numRef>
            </c:plus>
            <c:spPr>
              <a:ln w="12700">
                <a:solidFill>
                  <a:srgbClr val="000000"/>
                </a:solidFill>
                <a:prstDash val="solid"/>
              </a:ln>
            </c:spPr>
          </c:errBars>
          <c:cat>
            <c:strLit>
              <c:ptCount val="2"/>
              <c:pt idx="0">
                <c:v>Virgin</c:v>
              </c:pt>
              <c:pt idx="1">
                <c:v> Pregnant</c:v>
              </c:pt>
            </c:strLit>
          </c:cat>
          <c:val>
            <c:numRef>
              <c:f>('IZ time_entries'!$I$36,'IZ time_entries'!$K$36)</c:f>
              <c:numCache>
                <c:formatCode>General</c:formatCode>
                <c:ptCount val="2"/>
                <c:pt idx="0">
                  <c:v>23.75</c:v>
                </c:pt>
                <c:pt idx="1">
                  <c:v>21.625</c:v>
                </c:pt>
              </c:numCache>
            </c:numRef>
          </c:val>
        </c:ser>
        <c:ser>
          <c:idx val="1"/>
          <c:order val="1"/>
          <c:tx>
            <c:v>fast</c:v>
          </c:tx>
          <c:spPr>
            <a:solidFill>
              <a:schemeClr val="bg1">
                <a:lumMod val="65000"/>
              </a:schemeClr>
            </a:solidFill>
            <a:ln w="12700">
              <a:solidFill>
                <a:srgbClr val="000000"/>
              </a:solidFill>
              <a:prstDash val="solid"/>
            </a:ln>
          </c:spPr>
          <c:invertIfNegative val="0"/>
          <c:errBars>
            <c:errBarType val="plus"/>
            <c:errValType val="cust"/>
            <c:noEndCap val="0"/>
            <c:plus>
              <c:numRef>
                <c:f>('IZ time_entries'!$J$38,'IZ time_entries'!$L$38)</c:f>
                <c:numCache>
                  <c:formatCode>General</c:formatCode>
                  <c:ptCount val="2"/>
                  <c:pt idx="0">
                    <c:v>1.8907670401189007</c:v>
                  </c:pt>
                  <c:pt idx="1">
                    <c:v>0.46188021535170065</c:v>
                  </c:pt>
                </c:numCache>
              </c:numRef>
            </c:plus>
            <c:spPr>
              <a:ln w="12700">
                <a:solidFill>
                  <a:srgbClr val="000000"/>
                </a:solidFill>
                <a:prstDash val="solid"/>
              </a:ln>
            </c:spPr>
          </c:errBars>
          <c:cat>
            <c:strLit>
              <c:ptCount val="2"/>
              <c:pt idx="0">
                <c:v>Virgin</c:v>
              </c:pt>
              <c:pt idx="1">
                <c:v> Pregnant</c:v>
              </c:pt>
            </c:strLit>
          </c:cat>
          <c:val>
            <c:numRef>
              <c:f>('IZ time_entries'!$J$36,'IZ time_entries'!$L$36)</c:f>
              <c:numCache>
                <c:formatCode>General</c:formatCode>
                <c:ptCount val="2"/>
                <c:pt idx="0">
                  <c:v>20.6</c:v>
                </c:pt>
                <c:pt idx="1">
                  <c:v>18.666666666666668</c:v>
                </c:pt>
              </c:numCache>
            </c:numRef>
          </c:val>
        </c:ser>
        <c:dLbls>
          <c:showLegendKey val="0"/>
          <c:showVal val="0"/>
          <c:showCatName val="0"/>
          <c:showSerName val="0"/>
          <c:showPercent val="0"/>
          <c:showBubbleSize val="0"/>
        </c:dLbls>
        <c:gapWidth val="150"/>
        <c:axId val="164568064"/>
        <c:axId val="164606720"/>
      </c:barChart>
      <c:catAx>
        <c:axId val="164568064"/>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a:pPr>
            <a:endParaRPr lang="en-US"/>
          </a:p>
        </c:txPr>
        <c:crossAx val="164606720"/>
        <c:crosses val="autoZero"/>
        <c:auto val="1"/>
        <c:lblAlgn val="ctr"/>
        <c:lblOffset val="100"/>
        <c:tickLblSkip val="1"/>
        <c:tickMarkSkip val="1"/>
        <c:noMultiLvlLbl val="0"/>
      </c:catAx>
      <c:valAx>
        <c:axId val="164606720"/>
        <c:scaling>
          <c:orientation val="minMax"/>
        </c:scaling>
        <c:delete val="0"/>
        <c:axPos val="l"/>
        <c:title>
          <c:tx>
            <c:rich>
              <a:bodyPr/>
              <a:lstStyle/>
              <a:p>
                <a:pPr>
                  <a:defRPr b="1"/>
                </a:pPr>
                <a:r>
                  <a:rPr lang="en-GB" b="1"/>
                  <a:t>No. of inner zone entries</a:t>
                </a:r>
              </a:p>
            </c:rich>
          </c:tx>
          <c:layout>
            <c:manualLayout>
              <c:xMode val="edge"/>
              <c:yMode val="edge"/>
              <c:x val="9.7329348163502794E-3"/>
              <c:y val="0.17677065574020995"/>
            </c:manualLayout>
          </c:layout>
          <c:overlay val="0"/>
          <c:spPr>
            <a:noFill/>
            <a:ln w="25400">
              <a:noFill/>
            </a:ln>
          </c:spPr>
        </c:title>
        <c:numFmt formatCode="General" sourceLinked="1"/>
        <c:majorTickMark val="out"/>
        <c:minorTickMark val="none"/>
        <c:tickLblPos val="nextTo"/>
        <c:spPr>
          <a:ln w="3175">
            <a:solidFill>
              <a:srgbClr val="000000"/>
            </a:solidFill>
            <a:prstDash val="solid"/>
          </a:ln>
        </c:spPr>
        <c:txPr>
          <a:bodyPr rot="0" vert="horz"/>
          <a:lstStyle/>
          <a:p>
            <a:pPr>
              <a:defRPr/>
            </a:pPr>
            <a:endParaRPr lang="en-US"/>
          </a:p>
        </c:txPr>
        <c:crossAx val="164568064"/>
        <c:crosses val="autoZero"/>
        <c:crossBetween val="between"/>
      </c:valAx>
      <c:spPr>
        <a:noFill/>
        <a:ln w="25400">
          <a:noFill/>
        </a:ln>
      </c:spPr>
    </c:plotArea>
    <c:plotVisOnly val="1"/>
    <c:dispBlanksAs val="gap"/>
    <c:showDLblsOverMax val="0"/>
  </c:chart>
  <c:spPr>
    <a:noFill/>
    <a:ln w="3175">
      <a:noFill/>
      <a:prstDash val="solid"/>
    </a:ln>
  </c:spPr>
  <c:txPr>
    <a:bodyPr/>
    <a:lstStyle/>
    <a:p>
      <a:pPr>
        <a:defRPr sz="800" b="0" i="0" u="none" strike="noStrike" baseline="0">
          <a:solidFill>
            <a:srgbClr val="000000"/>
          </a:solidFill>
          <a:latin typeface="Arial"/>
          <a:ea typeface="Arial"/>
          <a:cs typeface="Arial"/>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7688732304688332"/>
          <c:y val="5.6983787187742205E-2"/>
          <c:w val="0.75337328654354552"/>
          <c:h val="0.81075938636499134"/>
        </c:manualLayout>
      </c:layout>
      <c:barChart>
        <c:barDir val="col"/>
        <c:grouping val="clustered"/>
        <c:varyColors val="0"/>
        <c:ser>
          <c:idx val="0"/>
          <c:order val="0"/>
          <c:tx>
            <c:v>control</c:v>
          </c:tx>
          <c:spPr>
            <a:solidFill>
              <a:schemeClr val="bg1"/>
            </a:solidFill>
            <a:ln w="12700">
              <a:solidFill>
                <a:srgbClr val="000000"/>
              </a:solidFill>
              <a:prstDash val="solid"/>
            </a:ln>
          </c:spPr>
          <c:invertIfNegative val="0"/>
          <c:errBars>
            <c:errBarType val="plus"/>
            <c:errValType val="cust"/>
            <c:noEndCap val="0"/>
            <c:plus>
              <c:numRef>
                <c:f>(crossings!$M$39,crossings!$O$39)</c:f>
                <c:numCache>
                  <c:formatCode>General</c:formatCode>
                  <c:ptCount val="2"/>
                  <c:pt idx="0">
                    <c:v>1.7089805830419977</c:v>
                  </c:pt>
                  <c:pt idx="1">
                    <c:v>1.1798065203582482</c:v>
                  </c:pt>
                </c:numCache>
              </c:numRef>
            </c:plus>
            <c:spPr>
              <a:ln w="12700">
                <a:solidFill>
                  <a:srgbClr val="000000"/>
                </a:solidFill>
                <a:prstDash val="solid"/>
              </a:ln>
            </c:spPr>
          </c:errBars>
          <c:cat>
            <c:strLit>
              <c:ptCount val="2"/>
              <c:pt idx="0">
                <c:v>Virgin</c:v>
              </c:pt>
              <c:pt idx="1">
                <c:v> Pregnant</c:v>
              </c:pt>
            </c:strLit>
          </c:cat>
          <c:val>
            <c:numRef>
              <c:f>(crossings!$M$37,crossings!$O$37)</c:f>
              <c:numCache>
                <c:formatCode>General</c:formatCode>
                <c:ptCount val="2"/>
                <c:pt idx="0">
                  <c:v>15.312306734278842</c:v>
                </c:pt>
                <c:pt idx="1">
                  <c:v>18.668687299666015</c:v>
                </c:pt>
              </c:numCache>
            </c:numRef>
          </c:val>
        </c:ser>
        <c:ser>
          <c:idx val="1"/>
          <c:order val="1"/>
          <c:tx>
            <c:v>fast</c:v>
          </c:tx>
          <c:spPr>
            <a:solidFill>
              <a:schemeClr val="bg1">
                <a:lumMod val="65000"/>
              </a:schemeClr>
            </a:solidFill>
            <a:ln w="12700">
              <a:solidFill>
                <a:srgbClr val="000000"/>
              </a:solidFill>
              <a:prstDash val="solid"/>
            </a:ln>
          </c:spPr>
          <c:invertIfNegative val="0"/>
          <c:errBars>
            <c:errBarType val="plus"/>
            <c:errValType val="cust"/>
            <c:noEndCap val="0"/>
            <c:plus>
              <c:numRef>
                <c:f>(crossings!$N$39,crossings!$P$39)</c:f>
                <c:numCache>
                  <c:formatCode>General</c:formatCode>
                  <c:ptCount val="2"/>
                  <c:pt idx="0">
                    <c:v>1.5006561582540705</c:v>
                  </c:pt>
                  <c:pt idx="1">
                    <c:v>2.1993300209334072</c:v>
                  </c:pt>
                </c:numCache>
              </c:numRef>
            </c:plus>
            <c:spPr>
              <a:ln w="12700">
                <a:solidFill>
                  <a:srgbClr val="000000"/>
                </a:solidFill>
                <a:prstDash val="solid"/>
              </a:ln>
            </c:spPr>
          </c:errBars>
          <c:cat>
            <c:strLit>
              <c:ptCount val="2"/>
              <c:pt idx="0">
                <c:v>Virgin</c:v>
              </c:pt>
              <c:pt idx="1">
                <c:v> Pregnant</c:v>
              </c:pt>
            </c:strLit>
          </c:cat>
          <c:val>
            <c:numRef>
              <c:f>(crossings!$N$37,crossings!$P$37)</c:f>
              <c:numCache>
                <c:formatCode>General</c:formatCode>
                <c:ptCount val="2"/>
                <c:pt idx="0">
                  <c:v>13.398204202348712</c:v>
                </c:pt>
                <c:pt idx="1">
                  <c:v>20.641945037120195</c:v>
                </c:pt>
              </c:numCache>
            </c:numRef>
          </c:val>
        </c:ser>
        <c:dLbls>
          <c:showLegendKey val="0"/>
          <c:showVal val="0"/>
          <c:showCatName val="0"/>
          <c:showSerName val="0"/>
          <c:showPercent val="0"/>
          <c:showBubbleSize val="0"/>
        </c:dLbls>
        <c:gapWidth val="150"/>
        <c:axId val="164368768"/>
        <c:axId val="164370304"/>
      </c:barChart>
      <c:catAx>
        <c:axId val="164368768"/>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164370304"/>
        <c:crosses val="autoZero"/>
        <c:auto val="1"/>
        <c:lblAlgn val="ctr"/>
        <c:lblOffset val="100"/>
        <c:tickLblSkip val="1"/>
        <c:tickMarkSkip val="1"/>
        <c:noMultiLvlLbl val="0"/>
      </c:catAx>
      <c:valAx>
        <c:axId val="164370304"/>
        <c:scaling>
          <c:orientation val="minMax"/>
          <c:max val="100"/>
        </c:scaling>
        <c:delete val="0"/>
        <c:axPos val="l"/>
        <c:title>
          <c:tx>
            <c:rich>
              <a:bodyPr/>
              <a:lstStyle/>
              <a:p>
                <a:pPr>
                  <a:defRPr sz="800" b="1" i="0" u="none" strike="noStrike" baseline="0">
                    <a:solidFill>
                      <a:srgbClr val="000000"/>
                    </a:solidFill>
                    <a:latin typeface="Arial"/>
                    <a:ea typeface="Arial"/>
                    <a:cs typeface="Arial"/>
                  </a:defRPr>
                </a:pPr>
                <a:r>
                  <a:rPr lang="en-GB" dirty="0"/>
                  <a:t>Inner</a:t>
                </a:r>
                <a:r>
                  <a:rPr lang="en-GB" baseline="0" dirty="0"/>
                  <a:t> </a:t>
                </a:r>
                <a:r>
                  <a:rPr lang="en-GB" baseline="0" dirty="0" smtClean="0"/>
                  <a:t>zone </a:t>
                </a:r>
                <a:r>
                  <a:rPr lang="en-GB" dirty="0" smtClean="0"/>
                  <a:t>crossings (%)</a:t>
                </a:r>
                <a:endParaRPr lang="en-GB" dirty="0"/>
              </a:p>
            </c:rich>
          </c:tx>
          <c:layout>
            <c:manualLayout>
              <c:xMode val="edge"/>
              <c:yMode val="edge"/>
              <c:x val="1.0748189608829017E-2"/>
              <c:y val="0.17586672032433076"/>
            </c:manualLayout>
          </c:layout>
          <c:overlay val="0"/>
          <c:spPr>
            <a:noFill/>
            <a:ln w="25400">
              <a:noFill/>
            </a:ln>
          </c:spPr>
        </c:title>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164368768"/>
        <c:crosses val="autoZero"/>
        <c:crossBetween val="between"/>
      </c:valAx>
      <c:spPr>
        <a:noFill/>
        <a:ln w="25400">
          <a:noFill/>
        </a:ln>
      </c:spPr>
    </c:plotArea>
    <c:plotVisOnly val="1"/>
    <c:dispBlanksAs val="gap"/>
    <c:showDLblsOverMax val="0"/>
  </c:chart>
  <c:spPr>
    <a:noFill/>
    <a:ln w="3175">
      <a:noFill/>
      <a:prstDash val="solid"/>
    </a:ln>
  </c:spPr>
  <c:txPr>
    <a:bodyPr/>
    <a:lstStyle/>
    <a:p>
      <a:pPr>
        <a:defRPr sz="800" b="0" i="0" u="none" strike="noStrike" baseline="0">
          <a:solidFill>
            <a:srgbClr val="000000"/>
          </a:solidFill>
          <a:latin typeface="Arial"/>
          <a:ea typeface="Arial"/>
          <a:cs typeface="Arial"/>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20749347075740787"/>
          <c:y val="8.8339320916481126E-2"/>
          <c:w val="0.74131274131274127"/>
          <c:h val="0.76678577529016556"/>
        </c:manualLayout>
      </c:layout>
      <c:barChart>
        <c:barDir val="col"/>
        <c:grouping val="clustered"/>
        <c:varyColors val="0"/>
        <c:ser>
          <c:idx val="0"/>
          <c:order val="0"/>
          <c:tx>
            <c:v>control</c:v>
          </c:tx>
          <c:spPr>
            <a:solidFill>
              <a:schemeClr val="bg1"/>
            </a:solidFill>
            <a:ln w="12700">
              <a:solidFill>
                <a:srgbClr val="000000"/>
              </a:solidFill>
              <a:prstDash val="solid"/>
            </a:ln>
          </c:spPr>
          <c:invertIfNegative val="0"/>
          <c:errBars>
            <c:errBarType val="plus"/>
            <c:errValType val="cust"/>
            <c:noEndCap val="0"/>
            <c:plus>
              <c:numRef>
                <c:f>(crossings!$M$19,crossings!$O$19)</c:f>
                <c:numCache>
                  <c:formatCode>General</c:formatCode>
                  <c:ptCount val="2"/>
                  <c:pt idx="0">
                    <c:v>11.821590417536889</c:v>
                  </c:pt>
                  <c:pt idx="1">
                    <c:v>3.0735042819928804</c:v>
                  </c:pt>
                </c:numCache>
              </c:numRef>
            </c:plus>
            <c:spPr>
              <a:ln w="12700">
                <a:solidFill>
                  <a:srgbClr val="000000"/>
                </a:solidFill>
                <a:prstDash val="solid"/>
              </a:ln>
            </c:spPr>
          </c:errBars>
          <c:cat>
            <c:strLit>
              <c:ptCount val="2"/>
              <c:pt idx="0">
                <c:v>Virgin</c:v>
              </c:pt>
              <c:pt idx="1">
                <c:v> Pregnant</c:v>
              </c:pt>
            </c:strLit>
          </c:cat>
          <c:val>
            <c:numRef>
              <c:f>(crossings!$M$17,crossings!$O$17)</c:f>
              <c:numCache>
                <c:formatCode>General</c:formatCode>
                <c:ptCount val="2"/>
                <c:pt idx="0">
                  <c:v>132</c:v>
                </c:pt>
                <c:pt idx="1">
                  <c:v>139.875</c:v>
                </c:pt>
              </c:numCache>
            </c:numRef>
          </c:val>
        </c:ser>
        <c:ser>
          <c:idx val="1"/>
          <c:order val="1"/>
          <c:tx>
            <c:v>fast</c:v>
          </c:tx>
          <c:spPr>
            <a:solidFill>
              <a:schemeClr val="bg1">
                <a:lumMod val="65000"/>
              </a:schemeClr>
            </a:solidFill>
            <a:ln w="12700">
              <a:solidFill>
                <a:srgbClr val="000000"/>
              </a:solidFill>
              <a:prstDash val="solid"/>
            </a:ln>
          </c:spPr>
          <c:invertIfNegative val="0"/>
          <c:errBars>
            <c:errBarType val="plus"/>
            <c:errValType val="cust"/>
            <c:noEndCap val="0"/>
            <c:plus>
              <c:numRef>
                <c:f>(crossings!$N$19,crossings!$P$19)</c:f>
                <c:numCache>
                  <c:formatCode>General</c:formatCode>
                  <c:ptCount val="2"/>
                  <c:pt idx="0">
                    <c:v>11.717508267545629</c:v>
                  </c:pt>
                  <c:pt idx="1">
                    <c:v>7.8404931817668917</c:v>
                  </c:pt>
                </c:numCache>
              </c:numRef>
            </c:plus>
            <c:spPr>
              <a:ln w="12700">
                <a:solidFill>
                  <a:srgbClr val="000000"/>
                </a:solidFill>
                <a:prstDash val="solid"/>
              </a:ln>
            </c:spPr>
          </c:errBars>
          <c:cat>
            <c:strLit>
              <c:ptCount val="2"/>
              <c:pt idx="0">
                <c:v>Virgin</c:v>
              </c:pt>
              <c:pt idx="1">
                <c:v> Pregnant</c:v>
              </c:pt>
            </c:strLit>
          </c:cat>
          <c:val>
            <c:numRef>
              <c:f>(crossings!$N$17,crossings!$P$17)</c:f>
              <c:numCache>
                <c:formatCode>General</c:formatCode>
                <c:ptCount val="2"/>
                <c:pt idx="0">
                  <c:v>141.80000000000001</c:v>
                </c:pt>
                <c:pt idx="1">
                  <c:v>120.83333333333333</c:v>
                </c:pt>
              </c:numCache>
            </c:numRef>
          </c:val>
        </c:ser>
        <c:dLbls>
          <c:showLegendKey val="0"/>
          <c:showVal val="0"/>
          <c:showCatName val="0"/>
          <c:showSerName val="0"/>
          <c:showPercent val="0"/>
          <c:showBubbleSize val="0"/>
        </c:dLbls>
        <c:gapWidth val="150"/>
        <c:axId val="164425728"/>
        <c:axId val="164427264"/>
      </c:barChart>
      <c:catAx>
        <c:axId val="164425728"/>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164427264"/>
        <c:crosses val="autoZero"/>
        <c:auto val="1"/>
        <c:lblAlgn val="ctr"/>
        <c:lblOffset val="100"/>
        <c:tickLblSkip val="1"/>
        <c:tickMarkSkip val="1"/>
        <c:noMultiLvlLbl val="0"/>
      </c:catAx>
      <c:valAx>
        <c:axId val="164427264"/>
        <c:scaling>
          <c:orientation val="minMax"/>
          <c:min val="0"/>
        </c:scaling>
        <c:delete val="0"/>
        <c:axPos val="l"/>
        <c:title>
          <c:tx>
            <c:rich>
              <a:bodyPr/>
              <a:lstStyle/>
              <a:p>
                <a:pPr>
                  <a:defRPr sz="800" b="1" i="0" u="none" strike="noStrike" baseline="0">
                    <a:solidFill>
                      <a:srgbClr val="000000"/>
                    </a:solidFill>
                    <a:latin typeface="Arial"/>
                    <a:ea typeface="Arial"/>
                    <a:cs typeface="Arial"/>
                  </a:defRPr>
                </a:pPr>
                <a:r>
                  <a:rPr lang="en-GB" dirty="0"/>
                  <a:t>Total </a:t>
                </a:r>
                <a:r>
                  <a:rPr lang="en-GB" dirty="0" smtClean="0"/>
                  <a:t>number </a:t>
                </a:r>
                <a:r>
                  <a:rPr lang="en-GB" dirty="0"/>
                  <a:t>of crossings</a:t>
                </a:r>
              </a:p>
            </c:rich>
          </c:tx>
          <c:layout>
            <c:manualLayout>
              <c:xMode val="edge"/>
              <c:yMode val="edge"/>
              <c:x val="4.4026087086451809E-2"/>
              <c:y val="0.21746011773154914"/>
            </c:manualLayout>
          </c:layout>
          <c:overlay val="0"/>
          <c:spPr>
            <a:noFill/>
            <a:ln w="25400">
              <a:noFill/>
            </a:ln>
          </c:spPr>
        </c:title>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164425728"/>
        <c:crosses val="autoZero"/>
        <c:crossBetween val="between"/>
      </c:valAx>
      <c:spPr>
        <a:noFill/>
        <a:ln w="25400">
          <a:noFill/>
        </a:ln>
      </c:spPr>
    </c:plotArea>
    <c:plotVisOnly val="1"/>
    <c:dispBlanksAs val="gap"/>
    <c:showDLblsOverMax val="0"/>
  </c:chart>
  <c:spPr>
    <a:noFill/>
    <a:ln w="3175">
      <a:noFill/>
      <a:prstDash val="solid"/>
    </a:ln>
  </c:spPr>
  <c:txPr>
    <a:bodyPr/>
    <a:lstStyle/>
    <a:p>
      <a:pPr>
        <a:defRPr sz="800" b="0" i="0" u="none" strike="noStrike" baseline="0">
          <a:solidFill>
            <a:srgbClr val="000000"/>
          </a:solidFill>
          <a:latin typeface="Arial"/>
          <a:ea typeface="Arial"/>
          <a:cs typeface="Arial"/>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9281378309152264"/>
          <c:y val="8.9605929540497578E-2"/>
          <c:w val="0.71914977111279055"/>
          <c:h val="0.76344353243843954"/>
        </c:manualLayout>
      </c:layout>
      <c:barChart>
        <c:barDir val="col"/>
        <c:grouping val="clustered"/>
        <c:varyColors val="0"/>
        <c:ser>
          <c:idx val="0"/>
          <c:order val="0"/>
          <c:tx>
            <c:v>control</c:v>
          </c:tx>
          <c:spPr>
            <a:solidFill>
              <a:srgbClr val="CCFFFF"/>
            </a:solidFill>
            <a:ln w="12700">
              <a:solidFill>
                <a:srgbClr val="000000"/>
              </a:solidFill>
              <a:prstDash val="solid"/>
            </a:ln>
          </c:spPr>
          <c:invertIfNegative val="0"/>
          <c:dPt>
            <c:idx val="0"/>
            <c:invertIfNegative val="0"/>
            <c:bubble3D val="0"/>
            <c:spPr>
              <a:solidFill>
                <a:schemeClr val="bg1"/>
              </a:solidFill>
              <a:ln w="12700">
                <a:solidFill>
                  <a:srgbClr val="000000"/>
                </a:solidFill>
                <a:prstDash val="solid"/>
              </a:ln>
            </c:spPr>
          </c:dPt>
          <c:dPt>
            <c:idx val="1"/>
            <c:invertIfNegative val="0"/>
            <c:bubble3D val="0"/>
            <c:spPr>
              <a:solidFill>
                <a:schemeClr val="bg1"/>
              </a:solidFill>
              <a:ln w="12700">
                <a:solidFill>
                  <a:srgbClr val="000000"/>
                </a:solidFill>
                <a:prstDash val="solid"/>
              </a:ln>
            </c:spPr>
          </c:dPt>
          <c:errBars>
            <c:errBarType val="plus"/>
            <c:errValType val="cust"/>
            <c:noEndCap val="0"/>
            <c:plus>
              <c:numRef>
                <c:f>(wall!$E$19,wall!$G$19)</c:f>
                <c:numCache>
                  <c:formatCode>General</c:formatCode>
                  <c:ptCount val="2"/>
                  <c:pt idx="0">
                    <c:v>4.5771169965383232</c:v>
                  </c:pt>
                  <c:pt idx="1">
                    <c:v>2.6740967915903227</c:v>
                  </c:pt>
                </c:numCache>
              </c:numRef>
            </c:plus>
            <c:spPr>
              <a:ln w="12700">
                <a:solidFill>
                  <a:srgbClr val="000000"/>
                </a:solidFill>
                <a:prstDash val="solid"/>
              </a:ln>
            </c:spPr>
          </c:errBars>
          <c:cat>
            <c:strRef>
              <c:f>(wall!$K$4,wall!$M$4)</c:f>
              <c:strCache>
                <c:ptCount val="2"/>
                <c:pt idx="0">
                  <c:v>Virgin</c:v>
                </c:pt>
                <c:pt idx="1">
                  <c:v>Pregnant</c:v>
                </c:pt>
              </c:strCache>
            </c:strRef>
          </c:cat>
          <c:val>
            <c:numRef>
              <c:f>(wall!$E$17,wall!$G$17)</c:f>
              <c:numCache>
                <c:formatCode>General</c:formatCode>
                <c:ptCount val="2"/>
                <c:pt idx="0">
                  <c:v>15.6</c:v>
                </c:pt>
                <c:pt idx="1">
                  <c:v>28.285714285714285</c:v>
                </c:pt>
              </c:numCache>
            </c:numRef>
          </c:val>
        </c:ser>
        <c:ser>
          <c:idx val="1"/>
          <c:order val="1"/>
          <c:tx>
            <c:v>fast</c:v>
          </c:tx>
          <c:spPr>
            <a:solidFill>
              <a:schemeClr val="bg1">
                <a:lumMod val="65000"/>
              </a:schemeClr>
            </a:solidFill>
            <a:ln w="12700">
              <a:solidFill>
                <a:srgbClr val="000000"/>
              </a:solidFill>
              <a:prstDash val="solid"/>
            </a:ln>
          </c:spPr>
          <c:invertIfNegative val="0"/>
          <c:errBars>
            <c:errBarType val="plus"/>
            <c:errValType val="cust"/>
            <c:noEndCap val="0"/>
            <c:plus>
              <c:numRef>
                <c:f>(wall!$F$19,wall!$H$19)</c:f>
                <c:numCache>
                  <c:formatCode>General</c:formatCode>
                  <c:ptCount val="2"/>
                  <c:pt idx="0">
                    <c:v>5.5834577100574512</c:v>
                  </c:pt>
                  <c:pt idx="1">
                    <c:v>2.0083160441856096</c:v>
                  </c:pt>
                </c:numCache>
              </c:numRef>
            </c:plus>
            <c:spPr>
              <a:ln w="12700">
                <a:solidFill>
                  <a:srgbClr val="000000"/>
                </a:solidFill>
                <a:prstDash val="solid"/>
              </a:ln>
            </c:spPr>
          </c:errBars>
          <c:cat>
            <c:strRef>
              <c:f>(wall!$K$4,wall!$M$4)</c:f>
              <c:strCache>
                <c:ptCount val="2"/>
                <c:pt idx="0">
                  <c:v>Virgin</c:v>
                </c:pt>
                <c:pt idx="1">
                  <c:v>Pregnant</c:v>
                </c:pt>
              </c:strCache>
            </c:strRef>
          </c:cat>
          <c:val>
            <c:numRef>
              <c:f>(wall!$F$17,wall!$H$17)</c:f>
              <c:numCache>
                <c:formatCode>General</c:formatCode>
                <c:ptCount val="2"/>
                <c:pt idx="0">
                  <c:v>14.2</c:v>
                </c:pt>
                <c:pt idx="1">
                  <c:v>11.833333333333334</c:v>
                </c:pt>
              </c:numCache>
            </c:numRef>
          </c:val>
        </c:ser>
        <c:dLbls>
          <c:showLegendKey val="0"/>
          <c:showVal val="0"/>
          <c:showCatName val="0"/>
          <c:showSerName val="0"/>
          <c:showPercent val="0"/>
          <c:showBubbleSize val="0"/>
        </c:dLbls>
        <c:gapWidth val="150"/>
        <c:axId val="164688256"/>
        <c:axId val="164689792"/>
      </c:barChart>
      <c:catAx>
        <c:axId val="164688256"/>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164689792"/>
        <c:crosses val="autoZero"/>
        <c:auto val="1"/>
        <c:lblAlgn val="ctr"/>
        <c:lblOffset val="100"/>
        <c:tickLblSkip val="1"/>
        <c:tickMarkSkip val="1"/>
        <c:noMultiLvlLbl val="0"/>
      </c:catAx>
      <c:valAx>
        <c:axId val="164689792"/>
        <c:scaling>
          <c:orientation val="minMax"/>
        </c:scaling>
        <c:delete val="0"/>
        <c:axPos val="l"/>
        <c:title>
          <c:tx>
            <c:rich>
              <a:bodyPr/>
              <a:lstStyle/>
              <a:p>
                <a:pPr>
                  <a:defRPr sz="800" b="1" i="0" u="none" strike="noStrike" baseline="0">
                    <a:solidFill>
                      <a:srgbClr val="000000"/>
                    </a:solidFill>
                    <a:latin typeface="Arial"/>
                    <a:ea typeface="Arial"/>
                    <a:cs typeface="Arial"/>
                  </a:defRPr>
                </a:pPr>
                <a:r>
                  <a:rPr lang="en-GB" dirty="0" smtClean="0"/>
                  <a:t>Number</a:t>
                </a:r>
                <a:r>
                  <a:rPr lang="en-GB" baseline="0" dirty="0" smtClean="0"/>
                  <a:t> </a:t>
                </a:r>
                <a:r>
                  <a:rPr lang="en-GB" dirty="0" smtClean="0"/>
                  <a:t>of rears</a:t>
                </a:r>
                <a:endParaRPr lang="en-GB" dirty="0"/>
              </a:p>
            </c:rich>
          </c:tx>
          <c:layout>
            <c:manualLayout>
              <c:xMode val="edge"/>
              <c:yMode val="edge"/>
              <c:x val="4.0100250626566414E-2"/>
              <c:y val="0.26164949811381105"/>
            </c:manualLayout>
          </c:layout>
          <c:overlay val="0"/>
          <c:spPr>
            <a:noFill/>
            <a:ln w="25400">
              <a:noFill/>
            </a:ln>
          </c:spPr>
        </c:title>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164688256"/>
        <c:crosses val="autoZero"/>
        <c:crossBetween val="between"/>
      </c:valAx>
      <c:spPr>
        <a:noFill/>
        <a:ln w="25400">
          <a:noFill/>
        </a:ln>
      </c:spPr>
    </c:plotArea>
    <c:plotVisOnly val="1"/>
    <c:dispBlanksAs val="gap"/>
    <c:showDLblsOverMax val="0"/>
  </c:chart>
  <c:spPr>
    <a:solidFill>
      <a:srgbClr val="FFFFFF"/>
    </a:solidFill>
    <a:ln w="3175">
      <a:noFill/>
      <a:prstDash val="solid"/>
    </a:ln>
  </c:spPr>
  <c:txPr>
    <a:bodyPr/>
    <a:lstStyle/>
    <a:p>
      <a:pPr>
        <a:defRPr sz="800" b="0" i="0" u="none" strike="noStrike" baseline="0">
          <a:solidFill>
            <a:srgbClr val="000000"/>
          </a:solidFill>
          <a:latin typeface="Arial"/>
          <a:ea typeface="Arial"/>
          <a:cs typeface="Arial"/>
        </a:defRPr>
      </a:pPr>
      <a:endParaRPr lang="en-US"/>
    </a:p>
  </c:txPr>
  <c:externalData r:id="rId2">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9248230334844507"/>
          <c:y val="7.3741196019562291E-2"/>
          <c:w val="0.72340493853978272"/>
          <c:h val="0.78000253907076522"/>
        </c:manualLayout>
      </c:layout>
      <c:barChart>
        <c:barDir val="col"/>
        <c:grouping val="clustered"/>
        <c:varyColors val="0"/>
        <c:ser>
          <c:idx val="0"/>
          <c:order val="0"/>
          <c:tx>
            <c:v>Control</c:v>
          </c:tx>
          <c:spPr>
            <a:solidFill>
              <a:schemeClr val="bg1"/>
            </a:solidFill>
            <a:ln w="12700">
              <a:solidFill>
                <a:srgbClr val="000000"/>
              </a:solidFill>
              <a:prstDash val="solid"/>
            </a:ln>
          </c:spPr>
          <c:invertIfNegative val="0"/>
          <c:errBars>
            <c:errBarType val="plus"/>
            <c:errValType val="cust"/>
            <c:noEndCap val="0"/>
            <c:plus>
              <c:numRef>
                <c:f>('plate 1'!$O$37,'plate 1'!$Q$37)</c:f>
                <c:numCache>
                  <c:formatCode>General</c:formatCode>
                  <c:ptCount val="2"/>
                  <c:pt idx="0">
                    <c:v>28.577896478572384</c:v>
                  </c:pt>
                  <c:pt idx="1">
                    <c:v>15.773559321977022</c:v>
                  </c:pt>
                </c:numCache>
              </c:numRef>
            </c:plus>
            <c:spPr>
              <a:ln w="12700">
                <a:solidFill>
                  <a:srgbClr val="000000"/>
                </a:solidFill>
                <a:prstDash val="solid"/>
              </a:ln>
            </c:spPr>
          </c:errBars>
          <c:cat>
            <c:strRef>
              <c:f>('plate 1'!$O$21,'plate 1'!$Q$21)</c:f>
              <c:strCache>
                <c:ptCount val="2"/>
                <c:pt idx="0">
                  <c:v>Virgin</c:v>
                </c:pt>
                <c:pt idx="1">
                  <c:v>Pregnant</c:v>
                </c:pt>
              </c:strCache>
            </c:strRef>
          </c:cat>
          <c:val>
            <c:numRef>
              <c:f>('plate 1'!$O$35,'plate 1'!$Q$35)</c:f>
              <c:numCache>
                <c:formatCode>General</c:formatCode>
                <c:ptCount val="2"/>
                <c:pt idx="0">
                  <c:v>131.50619999999998</c:v>
                </c:pt>
                <c:pt idx="1">
                  <c:v>143.67337500000002</c:v>
                </c:pt>
              </c:numCache>
            </c:numRef>
          </c:val>
        </c:ser>
        <c:ser>
          <c:idx val="1"/>
          <c:order val="1"/>
          <c:tx>
            <c:v>24h Fast</c:v>
          </c:tx>
          <c:spPr>
            <a:solidFill>
              <a:schemeClr val="bg1">
                <a:lumMod val="65000"/>
              </a:schemeClr>
            </a:solidFill>
            <a:ln w="12700">
              <a:solidFill>
                <a:srgbClr val="000000"/>
              </a:solidFill>
              <a:prstDash val="solid"/>
            </a:ln>
          </c:spPr>
          <c:invertIfNegative val="0"/>
          <c:errBars>
            <c:errBarType val="plus"/>
            <c:errValType val="cust"/>
            <c:noEndCap val="0"/>
            <c:plus>
              <c:numRef>
                <c:f>('plate 1'!$P$37,'plate 1'!$R$37)</c:f>
                <c:numCache>
                  <c:formatCode>General</c:formatCode>
                  <c:ptCount val="2"/>
                  <c:pt idx="0">
                    <c:v>25.57233640166654</c:v>
                  </c:pt>
                  <c:pt idx="1">
                    <c:v>11.715184745154271</c:v>
                  </c:pt>
                </c:numCache>
              </c:numRef>
            </c:plus>
            <c:spPr>
              <a:ln w="12700">
                <a:solidFill>
                  <a:srgbClr val="000000"/>
                </a:solidFill>
                <a:prstDash val="solid"/>
              </a:ln>
            </c:spPr>
          </c:errBars>
          <c:cat>
            <c:strRef>
              <c:f>('plate 1'!$O$21,'plate 1'!$Q$21)</c:f>
              <c:strCache>
                <c:ptCount val="2"/>
                <c:pt idx="0">
                  <c:v>Virgin</c:v>
                </c:pt>
                <c:pt idx="1">
                  <c:v>Pregnant</c:v>
                </c:pt>
              </c:strCache>
            </c:strRef>
          </c:cat>
          <c:val>
            <c:numRef>
              <c:f>('plate 1'!$P$35,'plate 1'!$R$35)</c:f>
              <c:numCache>
                <c:formatCode>General</c:formatCode>
                <c:ptCount val="2"/>
                <c:pt idx="0">
                  <c:v>91.745199999999997</c:v>
                </c:pt>
                <c:pt idx="1">
                  <c:v>54.425285714285714</c:v>
                </c:pt>
              </c:numCache>
            </c:numRef>
          </c:val>
        </c:ser>
        <c:dLbls>
          <c:showLegendKey val="0"/>
          <c:showVal val="0"/>
          <c:showCatName val="0"/>
          <c:showSerName val="0"/>
          <c:showPercent val="0"/>
          <c:showBubbleSize val="0"/>
        </c:dLbls>
        <c:gapWidth val="150"/>
        <c:axId val="165043200"/>
        <c:axId val="165208832"/>
      </c:barChart>
      <c:catAx>
        <c:axId val="165043200"/>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165208832"/>
        <c:crosses val="autoZero"/>
        <c:auto val="1"/>
        <c:lblAlgn val="ctr"/>
        <c:lblOffset val="100"/>
        <c:tickLblSkip val="1"/>
        <c:tickMarkSkip val="1"/>
        <c:noMultiLvlLbl val="0"/>
      </c:catAx>
      <c:valAx>
        <c:axId val="165208832"/>
        <c:scaling>
          <c:orientation val="minMax"/>
        </c:scaling>
        <c:delete val="0"/>
        <c:axPos val="l"/>
        <c:title>
          <c:tx>
            <c:rich>
              <a:bodyPr/>
              <a:lstStyle/>
              <a:p>
                <a:pPr>
                  <a:defRPr sz="800" b="1" i="0" u="none" strike="noStrike" baseline="0">
                    <a:solidFill>
                      <a:srgbClr val="000000"/>
                    </a:solidFill>
                    <a:latin typeface="Arial"/>
                    <a:ea typeface="Arial"/>
                    <a:cs typeface="Arial"/>
                  </a:defRPr>
                </a:pPr>
                <a:r>
                  <a:rPr lang="en-GB" dirty="0" smtClean="0"/>
                  <a:t>Prolactin (</a:t>
                </a:r>
                <a:r>
                  <a:rPr lang="en-GB" dirty="0" err="1" smtClean="0"/>
                  <a:t>ng</a:t>
                </a:r>
                <a:r>
                  <a:rPr lang="en-GB" dirty="0" smtClean="0"/>
                  <a:t>/ml)</a:t>
                </a:r>
                <a:endParaRPr lang="en-GB" dirty="0"/>
              </a:p>
            </c:rich>
          </c:tx>
          <c:layout>
            <c:manualLayout>
              <c:xMode val="edge"/>
              <c:yMode val="edge"/>
              <c:x val="5.099633000700772E-3"/>
              <c:y val="0.29512971302695062"/>
            </c:manualLayout>
          </c:layout>
          <c:overlay val="0"/>
          <c:spPr>
            <a:noFill/>
            <a:ln w="25400">
              <a:noFill/>
            </a:ln>
          </c:spPr>
        </c:title>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165043200"/>
        <c:crosses val="autoZero"/>
        <c:crossBetween val="between"/>
      </c:valAx>
      <c:spPr>
        <a:solidFill>
          <a:srgbClr val="FFFFFF"/>
        </a:solidFill>
        <a:ln w="25400">
          <a:noFill/>
        </a:ln>
      </c:spPr>
    </c:plotArea>
    <c:plotVisOnly val="1"/>
    <c:dispBlanksAs val="gap"/>
    <c:showDLblsOverMax val="0"/>
  </c:chart>
  <c:spPr>
    <a:noFill/>
    <a:ln w="3175">
      <a:noFill/>
      <a:prstDash val="solid"/>
    </a:ln>
  </c:spPr>
  <c:txPr>
    <a:bodyPr/>
    <a:lstStyle/>
    <a:p>
      <a:pPr>
        <a:defRPr sz="800" b="0" i="0" u="none" strike="noStrike" baseline="0">
          <a:solidFill>
            <a:srgbClr val="000000"/>
          </a:solidFill>
          <a:latin typeface="Arial"/>
          <a:ea typeface="Arial"/>
          <a:cs typeface="Arial"/>
        </a:defRPr>
      </a:pPr>
      <a:endParaRPr lang="en-US"/>
    </a:p>
  </c:txPr>
  <c:externalData r:id="rId2">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20505651079329371"/>
          <c:y val="7.3059740543233484E-2"/>
          <c:w val="0.65356265356265353"/>
          <c:h val="0.82545531683044993"/>
        </c:manualLayout>
      </c:layout>
      <c:barChart>
        <c:barDir val="col"/>
        <c:grouping val="clustered"/>
        <c:varyColors val="0"/>
        <c:ser>
          <c:idx val="0"/>
          <c:order val="0"/>
          <c:tx>
            <c:v>control</c:v>
          </c:tx>
          <c:spPr>
            <a:solidFill>
              <a:srgbClr val="FFFFFF"/>
            </a:solidFill>
            <a:ln w="12700">
              <a:solidFill>
                <a:srgbClr val="000000"/>
              </a:solidFill>
              <a:prstDash val="solid"/>
            </a:ln>
          </c:spPr>
          <c:invertIfNegative val="0"/>
          <c:errBars>
            <c:errBarType val="plus"/>
            <c:errValType val="cust"/>
            <c:noEndCap val="0"/>
            <c:plus>
              <c:numRef>
                <c:f>(Sheet1!$B$31,Sheet1!$D$31)</c:f>
                <c:numCache>
                  <c:formatCode>General</c:formatCode>
                  <c:ptCount val="2"/>
                  <c:pt idx="0">
                    <c:v>23.073177790094999</c:v>
                  </c:pt>
                  <c:pt idx="1">
                    <c:v>7.763045307672666</c:v>
                  </c:pt>
                </c:numCache>
              </c:numRef>
            </c:plus>
            <c:spPr>
              <a:ln w="12700">
                <a:solidFill>
                  <a:srgbClr val="000000"/>
                </a:solidFill>
                <a:prstDash val="solid"/>
              </a:ln>
            </c:spPr>
          </c:errBars>
          <c:cat>
            <c:strLit>
              <c:ptCount val="2"/>
              <c:pt idx="0">
                <c:v>Virgin</c:v>
              </c:pt>
              <c:pt idx="1">
                <c:v> Pregnant</c:v>
              </c:pt>
            </c:strLit>
          </c:cat>
          <c:val>
            <c:numRef>
              <c:f>(Sheet1!$B$29,Sheet1!$D$29)</c:f>
              <c:numCache>
                <c:formatCode>General</c:formatCode>
                <c:ptCount val="2"/>
                <c:pt idx="0">
                  <c:v>223.21666666666667</c:v>
                </c:pt>
                <c:pt idx="1">
                  <c:v>174.26250000000002</c:v>
                </c:pt>
              </c:numCache>
            </c:numRef>
          </c:val>
        </c:ser>
        <c:ser>
          <c:idx val="1"/>
          <c:order val="1"/>
          <c:tx>
            <c:v>24h fast</c:v>
          </c:tx>
          <c:spPr>
            <a:solidFill>
              <a:schemeClr val="bg1">
                <a:lumMod val="65000"/>
              </a:schemeClr>
            </a:solidFill>
            <a:ln w="12700">
              <a:solidFill>
                <a:srgbClr val="000000"/>
              </a:solidFill>
              <a:prstDash val="solid"/>
            </a:ln>
          </c:spPr>
          <c:invertIfNegative val="0"/>
          <c:errBars>
            <c:errBarType val="plus"/>
            <c:errValType val="cust"/>
            <c:noEndCap val="0"/>
            <c:plus>
              <c:numRef>
                <c:f>(Sheet1!$C$31,Sheet1!$E$31)</c:f>
                <c:numCache>
                  <c:formatCode>General</c:formatCode>
                  <c:ptCount val="2"/>
                  <c:pt idx="0">
                    <c:v>16.437043191793624</c:v>
                  </c:pt>
                  <c:pt idx="1">
                    <c:v>21.614712435070523</c:v>
                  </c:pt>
                </c:numCache>
              </c:numRef>
            </c:plus>
            <c:spPr>
              <a:ln w="12700">
                <a:solidFill>
                  <a:srgbClr val="000000"/>
                </a:solidFill>
                <a:prstDash val="solid"/>
              </a:ln>
            </c:spPr>
          </c:errBars>
          <c:cat>
            <c:strLit>
              <c:ptCount val="2"/>
              <c:pt idx="0">
                <c:v>Virgin</c:v>
              </c:pt>
              <c:pt idx="1">
                <c:v> Pregnant</c:v>
              </c:pt>
            </c:strLit>
          </c:cat>
          <c:val>
            <c:numRef>
              <c:f>(Sheet1!$C$29,Sheet1!$E$29)</c:f>
              <c:numCache>
                <c:formatCode>General</c:formatCode>
                <c:ptCount val="2"/>
                <c:pt idx="0">
                  <c:v>379.67499999999995</c:v>
                </c:pt>
                <c:pt idx="1">
                  <c:v>341.81428571428575</c:v>
                </c:pt>
              </c:numCache>
            </c:numRef>
          </c:val>
        </c:ser>
        <c:dLbls>
          <c:showLegendKey val="0"/>
          <c:showVal val="0"/>
          <c:showCatName val="0"/>
          <c:showSerName val="0"/>
          <c:showPercent val="0"/>
          <c:showBubbleSize val="0"/>
        </c:dLbls>
        <c:gapWidth val="150"/>
        <c:axId val="165015552"/>
        <c:axId val="165017088"/>
      </c:barChart>
      <c:catAx>
        <c:axId val="165015552"/>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165017088"/>
        <c:crosses val="autoZero"/>
        <c:auto val="1"/>
        <c:lblAlgn val="ctr"/>
        <c:lblOffset val="100"/>
        <c:tickLblSkip val="1"/>
        <c:tickMarkSkip val="1"/>
        <c:noMultiLvlLbl val="0"/>
      </c:catAx>
      <c:valAx>
        <c:axId val="165017088"/>
        <c:scaling>
          <c:orientation val="minMax"/>
        </c:scaling>
        <c:delete val="0"/>
        <c:axPos val="l"/>
        <c:title>
          <c:tx>
            <c:rich>
              <a:bodyPr/>
              <a:lstStyle/>
              <a:p>
                <a:pPr>
                  <a:defRPr sz="800" b="1" i="0" u="none" strike="noStrike" baseline="0">
                    <a:solidFill>
                      <a:srgbClr val="000000"/>
                    </a:solidFill>
                    <a:latin typeface="Arial"/>
                    <a:ea typeface="Arial"/>
                    <a:cs typeface="Arial"/>
                  </a:defRPr>
                </a:pPr>
                <a:r>
                  <a:rPr lang="en-GB" dirty="0" smtClean="0"/>
                  <a:t>Corticosterone (</a:t>
                </a:r>
                <a:r>
                  <a:rPr lang="en-GB" dirty="0" err="1" smtClean="0"/>
                  <a:t>ng</a:t>
                </a:r>
                <a:r>
                  <a:rPr lang="en-GB" dirty="0" smtClean="0"/>
                  <a:t>/ml)</a:t>
                </a:r>
                <a:endParaRPr lang="en-GB" dirty="0"/>
              </a:p>
            </c:rich>
          </c:tx>
          <c:layout>
            <c:manualLayout>
              <c:xMode val="edge"/>
              <c:yMode val="edge"/>
              <c:x val="2.117128216115843E-2"/>
              <c:y val="0.25471072423355423"/>
            </c:manualLayout>
          </c:layout>
          <c:overlay val="0"/>
          <c:spPr>
            <a:noFill/>
            <a:ln w="25400">
              <a:noFill/>
            </a:ln>
          </c:spPr>
        </c:title>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165015552"/>
        <c:crosses val="autoZero"/>
        <c:crossBetween val="between"/>
      </c:valAx>
      <c:spPr>
        <a:solidFill>
          <a:srgbClr val="FFFFFF"/>
        </a:solidFill>
        <a:ln w="25400">
          <a:noFill/>
        </a:ln>
      </c:spPr>
    </c:plotArea>
    <c:plotVisOnly val="1"/>
    <c:dispBlanksAs val="gap"/>
    <c:showDLblsOverMax val="0"/>
  </c:chart>
  <c:spPr>
    <a:noFill/>
    <a:ln w="9525">
      <a:noFill/>
    </a:ln>
  </c:spPr>
  <c:txPr>
    <a:bodyPr/>
    <a:lstStyle/>
    <a:p>
      <a:pPr>
        <a:defRPr sz="800" b="0" i="0" u="none" strike="noStrike" baseline="0">
          <a:solidFill>
            <a:srgbClr val="000000"/>
          </a:solidFill>
          <a:latin typeface="Arial"/>
          <a:ea typeface="Arial"/>
          <a:cs typeface="Arial"/>
        </a:defRPr>
      </a:pPr>
      <a:endParaRPr lang="en-US"/>
    </a:p>
  </c:txPr>
  <c:externalData r:id="rId2">
    <c:autoUpdate val="0"/>
  </c:externalData>
</c:chartSpace>
</file>

<file path=ppt/drawings/_rels/vmlDrawing1.vml.rels><?xml version="1.0" encoding="UTF-8" standalone="yes"?>
<Relationships xmlns="http://schemas.openxmlformats.org/package/2006/relationships"><Relationship Id="rId1" Type="http://schemas.openxmlformats.org/officeDocument/2006/relationships/image" Target="../media/image25.emf"/></Relationships>
</file>

<file path=ppt/drawings/drawing1.xml><?xml version="1.0" encoding="utf-8"?>
<c:userShapes xmlns:c="http://schemas.openxmlformats.org/drawingml/2006/chart">
  <cdr:relSizeAnchor xmlns:cdr="http://schemas.openxmlformats.org/drawingml/2006/chartDrawing">
    <cdr:from>
      <cdr:x>0.82634</cdr:x>
      <cdr:y>0.30211</cdr:y>
    </cdr:from>
    <cdr:to>
      <cdr:x>0.9339</cdr:x>
      <cdr:y>0.45071</cdr:y>
    </cdr:to>
    <cdr:sp macro="" textlink="">
      <cdr:nvSpPr>
        <cdr:cNvPr id="6145" name="Text Box 1"/>
        <cdr:cNvSpPr txBox="1">
          <a:spLocks xmlns:a="http://schemas.openxmlformats.org/drawingml/2006/main" noChangeArrowheads="1"/>
        </cdr:cNvSpPr>
      </cdr:nvSpPr>
      <cdr:spPr bwMode="auto">
        <a:xfrm xmlns:a="http://schemas.openxmlformats.org/drawingml/2006/main">
          <a:off x="2531816" y="690249"/>
          <a:ext cx="329551" cy="339516"/>
        </a:xfrm>
        <a:prstGeom xmlns:a="http://schemas.openxmlformats.org/drawingml/2006/main" prst="rect">
          <a:avLst/>
        </a:prstGeom>
        <a:noFill xmlns:a="http://schemas.openxmlformats.org/drawingml/2006/main"/>
        <a:ln xmlns:a="http://schemas.openxmlformats.org/drawingml/2006/main">
          <a:noFill/>
        </a:ln>
        <a:extLst xmlns:a="http://schemas.openxmlformats.org/drawingml/2006/main">
          <a:ext uri="{909E8E84-426E-40DD-AFC4-6F175D3DCCD1}">
            <a14:hiddenFill xmlns:a14="http://schemas.microsoft.com/office/drawing/2010/main">
              <a:solidFill>
                <a:srgbClr xmlns:mc="http://schemas.openxmlformats.org/markup-compatibility/2006" val="FFFFFF" mc:Ignorable="a14" a14:legacySpreadsheetColorIndex="65"/>
              </a:solidFill>
            </a14:hiddenFill>
          </a:ext>
          <a:ext uri="{91240B29-F687-4F45-9708-019B960494DF}">
            <a14:hiddenLine xmlns:a14="http://schemas.microsoft.com/office/drawing/2010/main" w="9525">
              <a:solidFill>
                <a:srgbClr xmlns:mc="http://schemas.openxmlformats.org/markup-compatibility/2006" val="000000" mc:Ignorable="a14" a14:legacySpreadsheetColorIndex="64"/>
              </a:solidFill>
              <a:miter lim="800000"/>
              <a:headEnd/>
              <a:tailEnd/>
            </a14:hiddenLine>
          </a:ext>
        </a:extLst>
      </cdr:spPr>
      <cdr:txBody>
        <a:bodyPr xmlns:a="http://schemas.openxmlformats.org/drawingml/2006/main" vertOverflow="clip" wrap="square" lIns="36576" tIns="32004" rIns="0" bIns="0" anchor="t" upright="1"/>
        <a:lstStyle xmlns:a="http://schemas.openxmlformats.org/drawingml/2006/main"/>
        <a:p xmlns:a="http://schemas.openxmlformats.org/drawingml/2006/main">
          <a:pPr algn="l" rtl="0">
            <a:defRPr sz="1000"/>
          </a:pPr>
          <a:r>
            <a:rPr lang="en-GB" sz="1800" b="0" i="0" u="none" strike="noStrike" baseline="0" dirty="0" smtClean="0">
              <a:solidFill>
                <a:srgbClr val="000000"/>
              </a:solidFill>
              <a:latin typeface="Arial"/>
              <a:cs typeface="Arial"/>
            </a:rPr>
            <a:t>*</a:t>
          </a:r>
          <a:endParaRPr lang="en-GB" sz="1800" b="0" i="0" u="none" strike="noStrike" baseline="0" dirty="0">
            <a:solidFill>
              <a:srgbClr val="000000"/>
            </a:solidFill>
            <a:latin typeface="Arial"/>
            <a:cs typeface="Arial"/>
          </a:endParaRPr>
        </a:p>
      </cdr:txBody>
    </cdr:sp>
  </cdr:relSizeAnchor>
  <cdr:relSizeAnchor xmlns:cdr="http://schemas.openxmlformats.org/drawingml/2006/chartDrawing">
    <cdr:from>
      <cdr:x>0.36307</cdr:x>
      <cdr:y>0.12607</cdr:y>
    </cdr:from>
    <cdr:to>
      <cdr:x>0.4624</cdr:x>
      <cdr:y>0.27997</cdr:y>
    </cdr:to>
    <cdr:sp macro="" textlink="">
      <cdr:nvSpPr>
        <cdr:cNvPr id="6146" name="Text Box 2"/>
        <cdr:cNvSpPr txBox="1">
          <a:spLocks xmlns:a="http://schemas.openxmlformats.org/drawingml/2006/main" noChangeArrowheads="1"/>
        </cdr:cNvSpPr>
      </cdr:nvSpPr>
      <cdr:spPr bwMode="auto">
        <a:xfrm xmlns:a="http://schemas.openxmlformats.org/drawingml/2006/main">
          <a:off x="1112416" y="288032"/>
          <a:ext cx="304335" cy="351626"/>
        </a:xfrm>
        <a:prstGeom xmlns:a="http://schemas.openxmlformats.org/drawingml/2006/main" prst="rect">
          <a:avLst/>
        </a:prstGeom>
        <a:noFill xmlns:a="http://schemas.openxmlformats.org/drawingml/2006/main"/>
        <a:ln xmlns:a="http://schemas.openxmlformats.org/drawingml/2006/main">
          <a:noFill/>
        </a:ln>
        <a:extLst xmlns:a="http://schemas.openxmlformats.org/drawingml/2006/main">
          <a:ext uri="{909E8E84-426E-40DD-AFC4-6F175D3DCCD1}">
            <a14:hiddenFill xmlns:a14="http://schemas.microsoft.com/office/drawing/2010/main">
              <a:solidFill>
                <a:srgbClr xmlns:mc="http://schemas.openxmlformats.org/markup-compatibility/2006" val="FFFFFF" mc:Ignorable="a14" a14:legacySpreadsheetColorIndex="65"/>
              </a:solidFill>
            </a14:hiddenFill>
          </a:ext>
          <a:ext uri="{91240B29-F687-4F45-9708-019B960494DF}">
            <a14:hiddenLine xmlns:a14="http://schemas.microsoft.com/office/drawing/2010/main" w="9525">
              <a:solidFill>
                <a:srgbClr xmlns:mc="http://schemas.openxmlformats.org/markup-compatibility/2006" val="000000" mc:Ignorable="a14" a14:legacySpreadsheetColorIndex="64"/>
              </a:solidFill>
              <a:miter lim="800000"/>
              <a:headEnd/>
              <a:tailEnd/>
            </a14:hiddenLine>
          </a:ext>
        </a:extLst>
      </cdr:spPr>
      <cdr:txBody>
        <a:bodyPr xmlns:a="http://schemas.openxmlformats.org/drawingml/2006/main" vertOverflow="clip" wrap="square" lIns="36576" tIns="32004" rIns="0" bIns="0" anchor="t" upright="1"/>
        <a:lstStyle xmlns:a="http://schemas.openxmlformats.org/drawingml/2006/main"/>
        <a:p xmlns:a="http://schemas.openxmlformats.org/drawingml/2006/main">
          <a:pPr algn="l" rtl="0">
            <a:defRPr sz="1000"/>
          </a:pPr>
          <a:r>
            <a:rPr lang="en-GB" sz="1800" b="0" i="0" u="none" strike="noStrike" baseline="0" dirty="0">
              <a:solidFill>
                <a:srgbClr val="000000"/>
              </a:solidFill>
              <a:latin typeface="Arial"/>
              <a:cs typeface="Arial"/>
            </a:rPr>
            <a:t>*</a:t>
          </a:r>
        </a:p>
      </cdr:txBody>
    </cdr:sp>
  </cdr:relSizeAnchor>
  <cdr:relSizeAnchor xmlns:cdr="http://schemas.openxmlformats.org/drawingml/2006/chartDrawing">
    <cdr:from>
      <cdr:x>0.60073</cdr:x>
      <cdr:y>0.20058</cdr:y>
    </cdr:from>
    <cdr:to>
      <cdr:x>0.69958</cdr:x>
      <cdr:y>0.34894</cdr:y>
    </cdr:to>
    <cdr:sp macro="" textlink="">
      <cdr:nvSpPr>
        <cdr:cNvPr id="6147" name="Text Box 3"/>
        <cdr:cNvSpPr txBox="1">
          <a:spLocks xmlns:a="http://schemas.openxmlformats.org/drawingml/2006/main" noChangeArrowheads="1"/>
        </cdr:cNvSpPr>
      </cdr:nvSpPr>
      <cdr:spPr bwMode="auto">
        <a:xfrm xmlns:a="http://schemas.openxmlformats.org/drawingml/2006/main">
          <a:off x="1840558" y="458281"/>
          <a:ext cx="302864" cy="338969"/>
        </a:xfrm>
        <a:prstGeom xmlns:a="http://schemas.openxmlformats.org/drawingml/2006/main" prst="rect">
          <a:avLst/>
        </a:prstGeom>
        <a:noFill xmlns:a="http://schemas.openxmlformats.org/drawingml/2006/main"/>
        <a:ln xmlns:a="http://schemas.openxmlformats.org/drawingml/2006/main">
          <a:noFill/>
        </a:ln>
        <a:extLst xmlns:a="http://schemas.openxmlformats.org/drawingml/2006/main">
          <a:ext uri="{909E8E84-426E-40DD-AFC4-6F175D3DCCD1}">
            <a14:hiddenFill xmlns:a14="http://schemas.microsoft.com/office/drawing/2010/main">
              <a:solidFill>
                <a:srgbClr xmlns:mc="http://schemas.openxmlformats.org/markup-compatibility/2006" val="FFFFFF" mc:Ignorable="a14" a14:legacySpreadsheetColorIndex="65"/>
              </a:solidFill>
            </a14:hiddenFill>
          </a:ext>
          <a:ext uri="{91240B29-F687-4F45-9708-019B960494DF}">
            <a14:hiddenLine xmlns:a14="http://schemas.microsoft.com/office/drawing/2010/main" w="9525">
              <a:solidFill>
                <a:srgbClr xmlns:mc="http://schemas.openxmlformats.org/markup-compatibility/2006" val="000000" mc:Ignorable="a14" a14:legacySpreadsheetColorIndex="64"/>
              </a:solidFill>
              <a:miter lim="800000"/>
              <a:headEnd/>
              <a:tailEnd/>
            </a14:hiddenLine>
          </a:ext>
        </a:extLst>
      </cdr:spPr>
      <cdr:txBody>
        <a:bodyPr xmlns:a="http://schemas.openxmlformats.org/drawingml/2006/main" vertOverflow="clip" wrap="square" lIns="36576" tIns="32004" rIns="0" bIns="0" anchor="t" upright="1"/>
        <a:lstStyle xmlns:a="http://schemas.openxmlformats.org/drawingml/2006/main"/>
        <a:p xmlns:a="http://schemas.openxmlformats.org/drawingml/2006/main">
          <a:pPr algn="l" rtl="0">
            <a:defRPr sz="1000"/>
          </a:pPr>
          <a:r>
            <a:rPr lang="en-GB" sz="1800" b="0" i="0" u="none" strike="noStrike" baseline="0" dirty="0" smtClean="0">
              <a:solidFill>
                <a:srgbClr val="000000"/>
              </a:solidFill>
              <a:latin typeface="Arial"/>
              <a:cs typeface="Arial"/>
            </a:rPr>
            <a:t>*</a:t>
          </a:r>
          <a:endParaRPr lang="en-GB" sz="1200" b="0" i="0" u="none" strike="noStrike" baseline="0" dirty="0">
            <a:solidFill>
              <a:srgbClr val="000000"/>
            </a:solidFill>
            <a:latin typeface="Arial"/>
            <a:cs typeface="Arial"/>
          </a:endParaRPr>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319EE4F-EE70-483A-8127-800DB0C94B53}" type="datetimeFigureOut">
              <a:rPr lang="en-GB" smtClean="0"/>
              <a:t>03/02/2012</a:t>
            </a:fld>
            <a:endParaRPr lang="en-GB"/>
          </a:p>
        </p:txBody>
      </p:sp>
      <p:sp>
        <p:nvSpPr>
          <p:cNvPr id="4" name="Slide Image Placeholder 3"/>
          <p:cNvSpPr>
            <a:spLocks noGrp="1" noRot="1" noChangeAspect="1"/>
          </p:cNvSpPr>
          <p:nvPr>
            <p:ph type="sldImg" idx="2"/>
          </p:nvPr>
        </p:nvSpPr>
        <p:spPr>
          <a:xfrm>
            <a:off x="2241550" y="685800"/>
            <a:ext cx="23749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D207647-8799-4583-A724-848B86F38126}" type="slidenum">
              <a:rPr lang="en-GB" smtClean="0"/>
              <a:t>‹#›</a:t>
            </a:fld>
            <a:endParaRPr lang="en-GB"/>
          </a:p>
        </p:txBody>
      </p:sp>
    </p:spTree>
    <p:extLst>
      <p:ext uri="{BB962C8B-B14F-4D97-AF65-F5344CB8AC3E}">
        <p14:creationId xmlns:p14="http://schemas.microsoft.com/office/powerpoint/2010/main" val="34531940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29884" y="686600"/>
            <a:ext cx="2598233" cy="34286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755A474-02BE-40AE-9F74-4FE05040AE7E}" type="slidenum">
              <a:rPr lang="en-GB" smtClean="0"/>
              <a:t>24</a:t>
            </a:fld>
            <a:endParaRPr lang="en-GB"/>
          </a:p>
        </p:txBody>
      </p:sp>
    </p:spTree>
    <p:extLst>
      <p:ext uri="{BB962C8B-B14F-4D97-AF65-F5344CB8AC3E}">
        <p14:creationId xmlns:p14="http://schemas.microsoft.com/office/powerpoint/2010/main" val="26394430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3076708"/>
            <a:ext cx="5829300" cy="2123942"/>
          </a:xfrm>
        </p:spPr>
        <p:txBody>
          <a:bodyPr/>
          <a:lstStyle/>
          <a:p>
            <a:r>
              <a:rPr lang="en-US" smtClean="0"/>
              <a:t>Click to edit Master title style</a:t>
            </a:r>
            <a:endParaRPr lang="en-GB"/>
          </a:p>
        </p:txBody>
      </p:sp>
      <p:sp>
        <p:nvSpPr>
          <p:cNvPr id="3" name="Subtitle 2"/>
          <p:cNvSpPr>
            <a:spLocks noGrp="1"/>
          </p:cNvSpPr>
          <p:nvPr>
            <p:ph type="subTitle" idx="1"/>
          </p:nvPr>
        </p:nvSpPr>
        <p:spPr>
          <a:xfrm>
            <a:off x="1028700" y="5613400"/>
            <a:ext cx="4800600" cy="2531533"/>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0CCAA592-662C-45AE-9983-269E5A12A6EF}" type="slidenum">
              <a:rPr lang="en-GB"/>
              <a:pPr>
                <a:defRPr/>
              </a:pPr>
              <a:t>‹#›</a:t>
            </a:fld>
            <a:endParaRPr lang="en-GB"/>
          </a:p>
        </p:txBody>
      </p:sp>
    </p:spTree>
    <p:extLst>
      <p:ext uri="{BB962C8B-B14F-4D97-AF65-F5344CB8AC3E}">
        <p14:creationId xmlns:p14="http://schemas.microsoft.com/office/powerpoint/2010/main" val="4844591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06B6874D-64B1-49A4-A41F-D5D446DE3184}" type="slidenum">
              <a:rPr lang="en-GB"/>
              <a:pPr>
                <a:defRPr/>
              </a:pPr>
              <a:t>‹#›</a:t>
            </a:fld>
            <a:endParaRPr lang="en-GB"/>
          </a:p>
        </p:txBody>
      </p:sp>
    </p:spTree>
    <p:extLst>
      <p:ext uri="{BB962C8B-B14F-4D97-AF65-F5344CB8AC3E}">
        <p14:creationId xmlns:p14="http://schemas.microsoft.com/office/powerpoint/2010/main" val="42774380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338" y="6364949"/>
            <a:ext cx="5829300" cy="1967442"/>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541338" y="4198012"/>
            <a:ext cx="5829300" cy="2166938"/>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3B1E4B3D-8D27-483B-9579-97552540889D}" type="slidenum">
              <a:rPr lang="en-GB"/>
              <a:pPr>
                <a:defRPr/>
              </a:pPr>
              <a:t>‹#›</a:t>
            </a:fld>
            <a:endParaRPr lang="en-GB"/>
          </a:p>
        </p:txBody>
      </p:sp>
    </p:spTree>
    <p:extLst>
      <p:ext uri="{BB962C8B-B14F-4D97-AF65-F5344CB8AC3E}">
        <p14:creationId xmlns:p14="http://schemas.microsoft.com/office/powerpoint/2010/main" val="33070073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342900" y="2311400"/>
            <a:ext cx="3009900" cy="653692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3505200" y="2311400"/>
            <a:ext cx="3009900" cy="653692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16F38B87-C1F2-4EA5-BD79-4F11A996D1E2}" type="slidenum">
              <a:rPr lang="en-GB"/>
              <a:pPr>
                <a:defRPr/>
              </a:pPr>
              <a:t>‹#›</a:t>
            </a:fld>
            <a:endParaRPr lang="en-GB"/>
          </a:p>
        </p:txBody>
      </p:sp>
    </p:spTree>
    <p:extLst>
      <p:ext uri="{BB962C8B-B14F-4D97-AF65-F5344CB8AC3E}">
        <p14:creationId xmlns:p14="http://schemas.microsoft.com/office/powerpoint/2010/main" val="3915772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342900" y="2216812"/>
            <a:ext cx="3030538" cy="92524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342900" y="3142060"/>
            <a:ext cx="3030538" cy="570626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3484564" y="2216812"/>
            <a:ext cx="3030537" cy="92524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3484564" y="3142060"/>
            <a:ext cx="3030537" cy="570626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GB"/>
          </a:p>
        </p:txBody>
      </p:sp>
      <p:sp>
        <p:nvSpPr>
          <p:cNvPr id="8" name="Rectangle 5"/>
          <p:cNvSpPr>
            <a:spLocks noGrp="1" noChangeArrowheads="1"/>
          </p:cNvSpPr>
          <p:nvPr>
            <p:ph type="ftr" sz="quarter" idx="11"/>
          </p:nvPr>
        </p:nvSpPr>
        <p:spPr>
          <a:ln/>
        </p:spPr>
        <p:txBody>
          <a:bodyPr/>
          <a:lstStyle>
            <a:lvl1pPr>
              <a:defRPr/>
            </a:lvl1pPr>
          </a:lstStyle>
          <a:p>
            <a:pPr>
              <a:defRPr/>
            </a:pPr>
            <a:endParaRPr lang="en-GB"/>
          </a:p>
        </p:txBody>
      </p:sp>
      <p:sp>
        <p:nvSpPr>
          <p:cNvPr id="9" name="Rectangle 6"/>
          <p:cNvSpPr>
            <a:spLocks noGrp="1" noChangeArrowheads="1"/>
          </p:cNvSpPr>
          <p:nvPr>
            <p:ph type="sldNum" sz="quarter" idx="12"/>
          </p:nvPr>
        </p:nvSpPr>
        <p:spPr>
          <a:ln/>
        </p:spPr>
        <p:txBody>
          <a:bodyPr/>
          <a:lstStyle>
            <a:lvl1pPr>
              <a:defRPr/>
            </a:lvl1pPr>
          </a:lstStyle>
          <a:p>
            <a:pPr>
              <a:defRPr/>
            </a:pPr>
            <a:fld id="{B40FAE38-6996-48C6-B6AF-F421D61F4387}" type="slidenum">
              <a:rPr lang="en-GB"/>
              <a:pPr>
                <a:defRPr/>
              </a:pPr>
              <a:t>‹#›</a:t>
            </a:fld>
            <a:endParaRPr lang="en-GB"/>
          </a:p>
        </p:txBody>
      </p:sp>
    </p:spTree>
    <p:extLst>
      <p:ext uri="{BB962C8B-B14F-4D97-AF65-F5344CB8AC3E}">
        <p14:creationId xmlns:p14="http://schemas.microsoft.com/office/powerpoint/2010/main" val="13187751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p>
        </p:txBody>
      </p:sp>
      <p:sp>
        <p:nvSpPr>
          <p:cNvPr id="4" name="Rectangle 5"/>
          <p:cNvSpPr>
            <a:spLocks noGrp="1" noChangeArrowheads="1"/>
          </p:cNvSpPr>
          <p:nvPr>
            <p:ph type="ftr" sz="quarter" idx="11"/>
          </p:nvPr>
        </p:nvSpPr>
        <p:spPr>
          <a:ln/>
        </p:spPr>
        <p:txBody>
          <a:bodyPr/>
          <a:lstStyle>
            <a:lvl1pPr>
              <a:defRPr/>
            </a:lvl1pPr>
          </a:lstStyle>
          <a:p>
            <a:pPr>
              <a:defRPr/>
            </a:pPr>
            <a:endParaRPr lang="en-GB"/>
          </a:p>
        </p:txBody>
      </p:sp>
      <p:sp>
        <p:nvSpPr>
          <p:cNvPr id="5" name="Rectangle 6"/>
          <p:cNvSpPr>
            <a:spLocks noGrp="1" noChangeArrowheads="1"/>
          </p:cNvSpPr>
          <p:nvPr>
            <p:ph type="sldNum" sz="quarter" idx="12"/>
          </p:nvPr>
        </p:nvSpPr>
        <p:spPr>
          <a:ln/>
        </p:spPr>
        <p:txBody>
          <a:bodyPr/>
          <a:lstStyle>
            <a:lvl1pPr>
              <a:defRPr/>
            </a:lvl1pPr>
          </a:lstStyle>
          <a:p>
            <a:pPr>
              <a:defRPr/>
            </a:pPr>
            <a:fld id="{054D1E43-FCFC-45D8-B743-98D22605B3D8}" type="slidenum">
              <a:rPr lang="en-GB"/>
              <a:pPr>
                <a:defRPr/>
              </a:pPr>
              <a:t>‹#›</a:t>
            </a:fld>
            <a:endParaRPr lang="en-GB"/>
          </a:p>
        </p:txBody>
      </p:sp>
    </p:spTree>
    <p:extLst>
      <p:ext uri="{BB962C8B-B14F-4D97-AF65-F5344CB8AC3E}">
        <p14:creationId xmlns:p14="http://schemas.microsoft.com/office/powerpoint/2010/main" val="2318015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a:p>
        </p:txBody>
      </p:sp>
      <p:sp>
        <p:nvSpPr>
          <p:cNvPr id="3" name="Rectangle 5"/>
          <p:cNvSpPr>
            <a:spLocks noGrp="1" noChangeArrowheads="1"/>
          </p:cNvSpPr>
          <p:nvPr>
            <p:ph type="ftr" sz="quarter" idx="11"/>
          </p:nvPr>
        </p:nvSpPr>
        <p:spPr>
          <a:ln/>
        </p:spPr>
        <p:txBody>
          <a:bodyPr/>
          <a:lstStyle>
            <a:lvl1pPr>
              <a:defRPr/>
            </a:lvl1pPr>
          </a:lstStyle>
          <a:p>
            <a:pPr>
              <a:defRPr/>
            </a:pPr>
            <a:endParaRPr lang="en-GB"/>
          </a:p>
        </p:txBody>
      </p:sp>
      <p:sp>
        <p:nvSpPr>
          <p:cNvPr id="4" name="Rectangle 6"/>
          <p:cNvSpPr>
            <a:spLocks noGrp="1" noChangeArrowheads="1"/>
          </p:cNvSpPr>
          <p:nvPr>
            <p:ph type="sldNum" sz="quarter" idx="12"/>
          </p:nvPr>
        </p:nvSpPr>
        <p:spPr>
          <a:ln/>
        </p:spPr>
        <p:txBody>
          <a:bodyPr/>
          <a:lstStyle>
            <a:lvl1pPr>
              <a:defRPr/>
            </a:lvl1pPr>
          </a:lstStyle>
          <a:p>
            <a:pPr>
              <a:defRPr/>
            </a:pPr>
            <a:fld id="{3118DCFB-3A5F-4E69-9CAD-8D7D03AD3C04}" type="slidenum">
              <a:rPr lang="en-GB"/>
              <a:pPr>
                <a:defRPr/>
              </a:pPr>
              <a:t>‹#›</a:t>
            </a:fld>
            <a:endParaRPr lang="en-GB"/>
          </a:p>
        </p:txBody>
      </p:sp>
    </p:spTree>
    <p:extLst>
      <p:ext uri="{BB962C8B-B14F-4D97-AF65-F5344CB8AC3E}">
        <p14:creationId xmlns:p14="http://schemas.microsoft.com/office/powerpoint/2010/main" val="3054065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393833"/>
            <a:ext cx="2255838" cy="1678517"/>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2681288" y="393833"/>
            <a:ext cx="3833812" cy="845449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342900" y="2072350"/>
            <a:ext cx="2255838" cy="677597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085733CD-73CC-4734-B4AF-43FA5A164A63}" type="slidenum">
              <a:rPr lang="en-GB"/>
              <a:pPr>
                <a:defRPr/>
              </a:pPr>
              <a:t>‹#›</a:t>
            </a:fld>
            <a:endParaRPr lang="en-GB"/>
          </a:p>
        </p:txBody>
      </p:sp>
    </p:spTree>
    <p:extLst>
      <p:ext uri="{BB962C8B-B14F-4D97-AF65-F5344CB8AC3E}">
        <p14:creationId xmlns:p14="http://schemas.microsoft.com/office/powerpoint/2010/main" val="7043939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613" y="6934200"/>
            <a:ext cx="4114800" cy="818621"/>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344613" y="885693"/>
            <a:ext cx="4114800" cy="594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344613" y="7752821"/>
            <a:ext cx="4114800" cy="116257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58343940-0D84-4E93-834D-4B41D5C82039}" type="slidenum">
              <a:rPr lang="en-GB"/>
              <a:pPr>
                <a:defRPr/>
              </a:pPr>
              <a:t>‹#›</a:t>
            </a:fld>
            <a:endParaRPr lang="en-GB"/>
          </a:p>
        </p:txBody>
      </p:sp>
    </p:spTree>
    <p:extLst>
      <p:ext uri="{BB962C8B-B14F-4D97-AF65-F5344CB8AC3E}">
        <p14:creationId xmlns:p14="http://schemas.microsoft.com/office/powerpoint/2010/main" val="38301940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40C9C33E-4735-4BE0-A53C-CE22AFDDDA6D}" type="slidenum">
              <a:rPr lang="en-GB"/>
              <a:pPr>
                <a:defRPr/>
              </a:pPr>
              <a:t>‹#›</a:t>
            </a:fld>
            <a:endParaRPr lang="en-GB"/>
          </a:p>
        </p:txBody>
      </p:sp>
    </p:spTree>
    <p:extLst>
      <p:ext uri="{BB962C8B-B14F-4D97-AF65-F5344CB8AC3E}">
        <p14:creationId xmlns:p14="http://schemas.microsoft.com/office/powerpoint/2010/main" val="3303575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72050" y="397273"/>
            <a:ext cx="1543050" cy="8451056"/>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342900" y="397273"/>
            <a:ext cx="4476750" cy="8451056"/>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905D36BF-756D-427F-B899-F90285FB7E3E}" type="slidenum">
              <a:rPr lang="en-GB"/>
              <a:pPr>
                <a:defRPr/>
              </a:pPr>
              <a:t>‹#›</a:t>
            </a:fld>
            <a:endParaRPr lang="en-GB"/>
          </a:p>
        </p:txBody>
      </p:sp>
    </p:spTree>
    <p:extLst>
      <p:ext uri="{BB962C8B-B14F-4D97-AF65-F5344CB8AC3E}">
        <p14:creationId xmlns:p14="http://schemas.microsoft.com/office/powerpoint/2010/main" val="18639253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3077283"/>
            <a:ext cx="5829300" cy="2123369"/>
          </a:xfrm>
        </p:spPr>
        <p:txBody>
          <a:bodyPr/>
          <a:lstStyle/>
          <a:p>
            <a:r>
              <a:rPr lang="en-US" smtClean="0"/>
              <a:t>Click to edit Master title style</a:t>
            </a:r>
            <a:endParaRPr lang="en-GB"/>
          </a:p>
        </p:txBody>
      </p:sp>
      <p:sp>
        <p:nvSpPr>
          <p:cNvPr id="3" name="Subtitle 2"/>
          <p:cNvSpPr>
            <a:spLocks noGrp="1"/>
          </p:cNvSpPr>
          <p:nvPr>
            <p:ph type="subTitle" idx="1"/>
          </p:nvPr>
        </p:nvSpPr>
        <p:spPr>
          <a:xfrm>
            <a:off x="1028700" y="5613400"/>
            <a:ext cx="4800600" cy="2531533"/>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4788E4BE-D7DD-4583-B882-B0246C22B5F4}" type="datetimeFigureOut">
              <a:rPr lang="en-GB"/>
              <a:pPr>
                <a:defRPr/>
              </a:pPr>
              <a:t>03/02/2012</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D3AB9B96-648D-4550-B523-7737F76C7793}" type="slidenum">
              <a:rPr lang="en-GB"/>
              <a:pPr>
                <a:defRPr/>
              </a:pPr>
              <a:t>‹#›</a:t>
            </a:fld>
            <a:endParaRPr lang="en-GB"/>
          </a:p>
        </p:txBody>
      </p:sp>
    </p:spTree>
    <p:extLst>
      <p:ext uri="{BB962C8B-B14F-4D97-AF65-F5344CB8AC3E}">
        <p14:creationId xmlns:p14="http://schemas.microsoft.com/office/powerpoint/2010/main" val="89363316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D068A7C1-D6B3-4301-A72C-5C262DE6F2D9}" type="datetimeFigureOut">
              <a:rPr lang="en-GB"/>
              <a:pPr>
                <a:defRPr/>
              </a:pPr>
              <a:t>03/02/2012</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9461E8C3-F09D-483D-92A7-0FC42C898ED2}" type="slidenum">
              <a:rPr lang="en-GB"/>
              <a:pPr>
                <a:defRPr/>
              </a:pPr>
              <a:t>‹#›</a:t>
            </a:fld>
            <a:endParaRPr lang="en-GB"/>
          </a:p>
        </p:txBody>
      </p:sp>
    </p:spTree>
    <p:extLst>
      <p:ext uri="{BB962C8B-B14F-4D97-AF65-F5344CB8AC3E}">
        <p14:creationId xmlns:p14="http://schemas.microsoft.com/office/powerpoint/2010/main" val="134169427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6365522"/>
            <a:ext cx="5829300" cy="1967442"/>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541735" y="4198587"/>
            <a:ext cx="5829300" cy="216693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3621E1D6-9195-4DDC-BC3A-304BA60BD0DD}" type="datetimeFigureOut">
              <a:rPr lang="en-GB"/>
              <a:pPr>
                <a:defRPr/>
              </a:pPr>
              <a:t>03/02/2012</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C38D4818-0E95-43EC-B05C-A62938495F01}" type="slidenum">
              <a:rPr lang="en-GB"/>
              <a:pPr>
                <a:defRPr/>
              </a:pPr>
              <a:t>‹#›</a:t>
            </a:fld>
            <a:endParaRPr lang="en-GB"/>
          </a:p>
        </p:txBody>
      </p:sp>
    </p:spTree>
    <p:extLst>
      <p:ext uri="{BB962C8B-B14F-4D97-AF65-F5344CB8AC3E}">
        <p14:creationId xmlns:p14="http://schemas.microsoft.com/office/powerpoint/2010/main" val="4091659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342900" y="2311402"/>
            <a:ext cx="3028950" cy="653750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3486150" y="2311402"/>
            <a:ext cx="3028950" cy="653750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a:defRPr/>
            </a:lvl1pPr>
          </a:lstStyle>
          <a:p>
            <a:pPr>
              <a:defRPr/>
            </a:pPr>
            <a:fld id="{5E2E4519-F17F-4592-9BE2-B04BD6055737}" type="datetimeFigureOut">
              <a:rPr lang="en-GB"/>
              <a:pPr>
                <a:defRPr/>
              </a:pPr>
              <a:t>03/02/2012</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46BFC94D-D547-46BF-9189-78101FCC9116}" type="slidenum">
              <a:rPr lang="en-GB"/>
              <a:pPr>
                <a:defRPr/>
              </a:pPr>
              <a:t>‹#›</a:t>
            </a:fld>
            <a:endParaRPr lang="en-GB"/>
          </a:p>
        </p:txBody>
      </p:sp>
    </p:spTree>
    <p:extLst>
      <p:ext uri="{BB962C8B-B14F-4D97-AF65-F5344CB8AC3E}">
        <p14:creationId xmlns:p14="http://schemas.microsoft.com/office/powerpoint/2010/main" val="17835982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342900" y="2217385"/>
            <a:ext cx="3030141" cy="92410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342900" y="3141486"/>
            <a:ext cx="3030141" cy="570741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3483769" y="2217385"/>
            <a:ext cx="3031331" cy="92410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3483769" y="3141486"/>
            <a:ext cx="3031331" cy="570741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3"/>
          <p:cNvSpPr>
            <a:spLocks noGrp="1"/>
          </p:cNvSpPr>
          <p:nvPr>
            <p:ph type="dt" sz="half" idx="10"/>
          </p:nvPr>
        </p:nvSpPr>
        <p:spPr/>
        <p:txBody>
          <a:bodyPr/>
          <a:lstStyle>
            <a:lvl1pPr>
              <a:defRPr/>
            </a:lvl1pPr>
          </a:lstStyle>
          <a:p>
            <a:pPr>
              <a:defRPr/>
            </a:pPr>
            <a:fld id="{B8674619-96DC-4506-A7CE-D6631A814E55}" type="datetimeFigureOut">
              <a:rPr lang="en-GB"/>
              <a:pPr>
                <a:defRPr/>
              </a:pPr>
              <a:t>03/02/2012</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pPr>
              <a:defRPr/>
            </a:pPr>
            <a:fld id="{5F103A92-D1B2-4B92-A786-20E719B2B6BC}" type="slidenum">
              <a:rPr lang="en-GB"/>
              <a:pPr>
                <a:defRPr/>
              </a:pPr>
              <a:t>‹#›</a:t>
            </a:fld>
            <a:endParaRPr lang="en-GB"/>
          </a:p>
        </p:txBody>
      </p:sp>
    </p:spTree>
    <p:extLst>
      <p:ext uri="{BB962C8B-B14F-4D97-AF65-F5344CB8AC3E}">
        <p14:creationId xmlns:p14="http://schemas.microsoft.com/office/powerpoint/2010/main" val="232201594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57C2ED93-ACB8-4CA9-8BA0-FE08CFED777E}" type="datetimeFigureOut">
              <a:rPr lang="en-GB"/>
              <a:pPr>
                <a:defRPr/>
              </a:pPr>
              <a:t>03/02/2012</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pPr>
              <a:defRPr/>
            </a:pPr>
            <a:fld id="{EB0E4004-BCD8-4EC3-93A5-887C563316D6}" type="slidenum">
              <a:rPr lang="en-GB"/>
              <a:pPr>
                <a:defRPr/>
              </a:pPr>
              <a:t>‹#›</a:t>
            </a:fld>
            <a:endParaRPr lang="en-GB"/>
          </a:p>
        </p:txBody>
      </p:sp>
    </p:spTree>
    <p:extLst>
      <p:ext uri="{BB962C8B-B14F-4D97-AF65-F5344CB8AC3E}">
        <p14:creationId xmlns:p14="http://schemas.microsoft.com/office/powerpoint/2010/main" val="384660626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188505C3-93B5-4C93-8219-4FB6C686694B}" type="datetimeFigureOut">
              <a:rPr lang="en-GB"/>
              <a:pPr>
                <a:defRPr/>
              </a:pPr>
              <a:t>03/02/2012</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pPr>
              <a:defRPr/>
            </a:pPr>
            <a:fld id="{F1FB9772-A97A-40C5-883C-E1A0A2F955A1}" type="slidenum">
              <a:rPr lang="en-GB"/>
              <a:pPr>
                <a:defRPr/>
              </a:pPr>
              <a:t>‹#›</a:t>
            </a:fld>
            <a:endParaRPr lang="en-GB"/>
          </a:p>
        </p:txBody>
      </p:sp>
    </p:spTree>
    <p:extLst>
      <p:ext uri="{BB962C8B-B14F-4D97-AF65-F5344CB8AC3E}">
        <p14:creationId xmlns:p14="http://schemas.microsoft.com/office/powerpoint/2010/main" val="28819975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1" y="394406"/>
            <a:ext cx="2256235" cy="1678517"/>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2681287" y="394406"/>
            <a:ext cx="3833813" cy="845449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342901" y="2072923"/>
            <a:ext cx="2256235" cy="677598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76809185-1133-46CE-969B-154D347B0078}" type="datetimeFigureOut">
              <a:rPr lang="en-GB"/>
              <a:pPr>
                <a:defRPr/>
              </a:pPr>
              <a:t>03/02/2012</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76C9E2F2-4930-47F5-B0A2-A5BEAA3BCBFF}" type="slidenum">
              <a:rPr lang="en-GB"/>
              <a:pPr>
                <a:defRPr/>
              </a:pPr>
              <a:t>‹#›</a:t>
            </a:fld>
            <a:endParaRPr lang="en-GB"/>
          </a:p>
        </p:txBody>
      </p:sp>
    </p:spTree>
    <p:extLst>
      <p:ext uri="{BB962C8B-B14F-4D97-AF65-F5344CB8AC3E}">
        <p14:creationId xmlns:p14="http://schemas.microsoft.com/office/powerpoint/2010/main" val="120130617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934201"/>
            <a:ext cx="4114800" cy="818622"/>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344216" y="885119"/>
            <a:ext cx="4114800" cy="59436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344216" y="7752823"/>
            <a:ext cx="4114800" cy="116257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A8A66943-6113-4E88-8916-EC7925B5D84A}" type="datetimeFigureOut">
              <a:rPr lang="en-GB"/>
              <a:pPr>
                <a:defRPr/>
              </a:pPr>
              <a:t>03/02/2012</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7D6BF335-FA2B-4F28-984B-9354FEE7358C}" type="slidenum">
              <a:rPr lang="en-GB"/>
              <a:pPr>
                <a:defRPr/>
              </a:pPr>
              <a:t>‹#›</a:t>
            </a:fld>
            <a:endParaRPr lang="en-GB"/>
          </a:p>
        </p:txBody>
      </p:sp>
    </p:spTree>
    <p:extLst>
      <p:ext uri="{BB962C8B-B14F-4D97-AF65-F5344CB8AC3E}">
        <p14:creationId xmlns:p14="http://schemas.microsoft.com/office/powerpoint/2010/main" val="233815599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1821BBA3-F34A-412D-B8E9-442A5713CBF0}" type="datetimeFigureOut">
              <a:rPr lang="en-GB"/>
              <a:pPr>
                <a:defRPr/>
              </a:pPr>
              <a:t>03/02/2012</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D6F06301-15B3-4DBC-8464-5CAF0450EB50}" type="slidenum">
              <a:rPr lang="en-GB"/>
              <a:pPr>
                <a:defRPr/>
              </a:pPr>
              <a:t>‹#›</a:t>
            </a:fld>
            <a:endParaRPr lang="en-GB"/>
          </a:p>
        </p:txBody>
      </p:sp>
    </p:spTree>
    <p:extLst>
      <p:ext uri="{BB962C8B-B14F-4D97-AF65-F5344CB8AC3E}">
        <p14:creationId xmlns:p14="http://schemas.microsoft.com/office/powerpoint/2010/main" val="106983434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72050" y="396701"/>
            <a:ext cx="1543050" cy="8452202"/>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342900" y="396701"/>
            <a:ext cx="4514850" cy="845220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41E68046-E629-40A3-B3B9-CBC50F2B246A}" type="datetimeFigureOut">
              <a:rPr lang="en-GB"/>
              <a:pPr>
                <a:defRPr/>
              </a:pPr>
              <a:t>03/02/2012</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1D1678A5-DCA1-4BB4-AAFE-1D91B27AFF59}" type="slidenum">
              <a:rPr lang="en-GB"/>
              <a:pPr>
                <a:defRPr/>
              </a:pPr>
              <a:t>‹#›</a:t>
            </a:fld>
            <a:endParaRPr lang="en-GB"/>
          </a:p>
        </p:txBody>
      </p:sp>
    </p:spTree>
    <p:extLst>
      <p:ext uri="{BB962C8B-B14F-4D97-AF65-F5344CB8AC3E}">
        <p14:creationId xmlns:p14="http://schemas.microsoft.com/office/powerpoint/2010/main" val="35350073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42900" y="397272"/>
            <a:ext cx="6172200" cy="165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GB" smtClean="0"/>
              <a:t>Click to edit Master title style</a:t>
            </a:r>
          </a:p>
        </p:txBody>
      </p:sp>
      <p:sp>
        <p:nvSpPr>
          <p:cNvPr id="1027" name="Rectangle 3"/>
          <p:cNvSpPr>
            <a:spLocks noGrp="1" noChangeArrowheads="1"/>
          </p:cNvSpPr>
          <p:nvPr>
            <p:ph type="body" idx="1"/>
          </p:nvPr>
        </p:nvSpPr>
        <p:spPr bwMode="auto">
          <a:xfrm>
            <a:off x="342900" y="2311400"/>
            <a:ext cx="6172200" cy="65369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1028" name="Rectangle 4"/>
          <p:cNvSpPr>
            <a:spLocks noGrp="1" noChangeArrowheads="1"/>
          </p:cNvSpPr>
          <p:nvPr>
            <p:ph type="dt" sz="half" idx="2"/>
          </p:nvPr>
        </p:nvSpPr>
        <p:spPr bwMode="auto">
          <a:xfrm>
            <a:off x="342900" y="9020308"/>
            <a:ext cx="1600200" cy="6879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a:defRPr/>
            </a:pPr>
            <a:endParaRPr lang="en-GB"/>
          </a:p>
        </p:txBody>
      </p:sp>
      <p:sp>
        <p:nvSpPr>
          <p:cNvPr id="1029" name="Rectangle 5"/>
          <p:cNvSpPr>
            <a:spLocks noGrp="1" noChangeArrowheads="1"/>
          </p:cNvSpPr>
          <p:nvPr>
            <p:ph type="ftr" sz="quarter" idx="3"/>
          </p:nvPr>
        </p:nvSpPr>
        <p:spPr bwMode="auto">
          <a:xfrm>
            <a:off x="2343150" y="9020308"/>
            <a:ext cx="2171700" cy="6879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n-GB"/>
          </a:p>
        </p:txBody>
      </p:sp>
      <p:sp>
        <p:nvSpPr>
          <p:cNvPr id="1030" name="Rectangle 6"/>
          <p:cNvSpPr>
            <a:spLocks noGrp="1" noChangeArrowheads="1"/>
          </p:cNvSpPr>
          <p:nvPr>
            <p:ph type="sldNum" sz="quarter" idx="4"/>
          </p:nvPr>
        </p:nvSpPr>
        <p:spPr bwMode="auto">
          <a:xfrm>
            <a:off x="4914900" y="9020308"/>
            <a:ext cx="1600200" cy="6879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a:defRPr/>
            </a:pPr>
            <a:fld id="{EB989DDD-E63B-49CD-8A42-A5E8FA668A94}" type="slidenum">
              <a:rPr lang="en-GB"/>
              <a:pPr>
                <a:defRPr/>
              </a:pPr>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342900" y="397272"/>
            <a:ext cx="6172200" cy="165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GB" smtClean="0"/>
          </a:p>
        </p:txBody>
      </p:sp>
      <p:sp>
        <p:nvSpPr>
          <p:cNvPr id="2051" name="Text Placeholder 2"/>
          <p:cNvSpPr>
            <a:spLocks noGrp="1"/>
          </p:cNvSpPr>
          <p:nvPr>
            <p:ph type="body" idx="1"/>
          </p:nvPr>
        </p:nvSpPr>
        <p:spPr bwMode="auto">
          <a:xfrm>
            <a:off x="342900" y="2311400"/>
            <a:ext cx="6172200" cy="6536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smtClean="0"/>
          </a:p>
        </p:txBody>
      </p:sp>
      <p:sp>
        <p:nvSpPr>
          <p:cNvPr id="4" name="Date Placeholder 3"/>
          <p:cNvSpPr>
            <a:spLocks noGrp="1"/>
          </p:cNvSpPr>
          <p:nvPr>
            <p:ph type="dt" sz="half" idx="2"/>
          </p:nvPr>
        </p:nvSpPr>
        <p:spPr>
          <a:xfrm>
            <a:off x="342900" y="9181969"/>
            <a:ext cx="1600200" cy="526256"/>
          </a:xfrm>
          <a:prstGeom prst="rect">
            <a:avLst/>
          </a:prstGeom>
        </p:spPr>
        <p:txBody>
          <a:bodyPr vert="horz" lIns="91440" tIns="45720" rIns="91440" bIns="45720" rtlCol="0" anchor="ctr"/>
          <a:lstStyle>
            <a:lvl1pPr algn="l" fontAlgn="auto">
              <a:spcBef>
                <a:spcPts val="0"/>
              </a:spcBef>
              <a:spcAft>
                <a:spcPts val="0"/>
              </a:spcAft>
              <a:defRPr sz="1200">
                <a:solidFill>
                  <a:prstClr val="black">
                    <a:tint val="75000"/>
                  </a:prstClr>
                </a:solidFill>
                <a:latin typeface="+mn-lt"/>
                <a:cs typeface="+mn-cs"/>
              </a:defRPr>
            </a:lvl1pPr>
          </a:lstStyle>
          <a:p>
            <a:pPr>
              <a:defRPr/>
            </a:pPr>
            <a:fld id="{650292BE-074F-4370-BF14-86AE0673E17E}" type="datetimeFigureOut">
              <a:rPr lang="en-GB"/>
              <a:pPr>
                <a:defRPr/>
              </a:pPr>
              <a:t>03/02/2012</a:t>
            </a:fld>
            <a:endParaRPr lang="en-GB"/>
          </a:p>
        </p:txBody>
      </p:sp>
      <p:sp>
        <p:nvSpPr>
          <p:cNvPr id="5" name="Footer Placeholder 4"/>
          <p:cNvSpPr>
            <a:spLocks noGrp="1"/>
          </p:cNvSpPr>
          <p:nvPr>
            <p:ph type="ftr" sz="quarter" idx="3"/>
          </p:nvPr>
        </p:nvSpPr>
        <p:spPr>
          <a:xfrm>
            <a:off x="2343150" y="9181969"/>
            <a:ext cx="2171700" cy="526256"/>
          </a:xfrm>
          <a:prstGeom prst="rect">
            <a:avLst/>
          </a:prstGeom>
        </p:spPr>
        <p:txBody>
          <a:bodyPr vert="horz" lIns="91440" tIns="45720" rIns="91440" bIns="45720" rtlCol="0" anchor="ctr"/>
          <a:lstStyle>
            <a:lvl1pPr algn="ctr" fontAlgn="auto">
              <a:spcBef>
                <a:spcPts val="0"/>
              </a:spcBef>
              <a:spcAft>
                <a:spcPts val="0"/>
              </a:spcAft>
              <a:defRPr sz="1200">
                <a:solidFill>
                  <a:prstClr val="black">
                    <a:tint val="75000"/>
                  </a:prstClr>
                </a:solidFill>
                <a:latin typeface="+mn-lt"/>
                <a:cs typeface="+mn-cs"/>
              </a:defRPr>
            </a:lvl1pPr>
          </a:lstStyle>
          <a:p>
            <a:pPr>
              <a:defRPr/>
            </a:pPr>
            <a:endParaRPr lang="en-GB"/>
          </a:p>
        </p:txBody>
      </p:sp>
      <p:sp>
        <p:nvSpPr>
          <p:cNvPr id="6" name="Slide Number Placeholder 5"/>
          <p:cNvSpPr>
            <a:spLocks noGrp="1"/>
          </p:cNvSpPr>
          <p:nvPr>
            <p:ph type="sldNum" sz="quarter" idx="4"/>
          </p:nvPr>
        </p:nvSpPr>
        <p:spPr>
          <a:xfrm>
            <a:off x="4914900" y="9181969"/>
            <a:ext cx="1600200" cy="526256"/>
          </a:xfrm>
          <a:prstGeom prst="rect">
            <a:avLst/>
          </a:prstGeom>
        </p:spPr>
        <p:txBody>
          <a:bodyPr vert="horz" lIns="91440" tIns="45720" rIns="91440" bIns="45720" rtlCol="0" anchor="ctr"/>
          <a:lstStyle>
            <a:lvl1pPr algn="r" fontAlgn="auto">
              <a:spcBef>
                <a:spcPts val="0"/>
              </a:spcBef>
              <a:spcAft>
                <a:spcPts val="0"/>
              </a:spcAft>
              <a:defRPr sz="1200">
                <a:solidFill>
                  <a:prstClr val="black">
                    <a:tint val="75000"/>
                  </a:prstClr>
                </a:solidFill>
                <a:latin typeface="+mn-lt"/>
                <a:cs typeface="+mn-cs"/>
              </a:defRPr>
            </a:lvl1pPr>
          </a:lstStyle>
          <a:p>
            <a:pPr>
              <a:defRPr/>
            </a:pPr>
            <a:fld id="{498DE4DA-59DB-45E2-A16D-30400ABDA96D}" type="slidenum">
              <a:rPr lang="en-GB"/>
              <a:pPr>
                <a:defRPr/>
              </a:pPr>
              <a:t>‹#›</a:t>
            </a:fld>
            <a:endParaRPr lang="en-GB"/>
          </a:p>
        </p:txBody>
      </p:sp>
    </p:spTree>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2.xml"/><Relationship Id="rId5" Type="http://schemas.openxmlformats.org/officeDocument/2006/relationships/image" Target="../media/image11.jpe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image" Target="../media/image19.jpeg"/><Relationship Id="rId13" Type="http://schemas.microsoft.com/office/2007/relationships/hdphoto" Target="../media/hdphoto6.wdp"/><Relationship Id="rId3" Type="http://schemas.microsoft.com/office/2007/relationships/hdphoto" Target="../media/hdphoto1.wdp"/><Relationship Id="rId7" Type="http://schemas.microsoft.com/office/2007/relationships/hdphoto" Target="../media/hdphoto3.wdp"/><Relationship Id="rId12"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18.png"/><Relationship Id="rId11" Type="http://schemas.microsoft.com/office/2007/relationships/hdphoto" Target="../media/hdphoto5.wdp"/><Relationship Id="rId5" Type="http://schemas.microsoft.com/office/2007/relationships/hdphoto" Target="../media/hdphoto2.wdp"/><Relationship Id="rId10" Type="http://schemas.openxmlformats.org/officeDocument/2006/relationships/image" Target="../media/image20.png"/><Relationship Id="rId4" Type="http://schemas.openxmlformats.org/officeDocument/2006/relationships/image" Target="../media/image17.jpeg"/><Relationship Id="rId9" Type="http://schemas.microsoft.com/office/2007/relationships/hdphoto" Target="../media/hdphoto4.wdp"/></Relationships>
</file>

<file path=ppt/slides/_rels/slide22.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25.emf"/></Relationships>
</file>

<file path=ppt/slides/_rels/slide2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7.xml"/><Relationship Id="rId5" Type="http://schemas.openxmlformats.org/officeDocument/2006/relationships/chart" Target="../charts/chart4.xml"/><Relationship Id="rId4" Type="http://schemas.openxmlformats.org/officeDocument/2006/relationships/chart" Target="../charts/chart3.xml"/></Relationships>
</file>

<file path=ppt/slides/_rels/slide27.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image" Target="../media/image26.png"/><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 Id="rId9" Type="http://schemas.openxmlformats.org/officeDocument/2006/relationships/image" Target="../media/image33.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png"/><Relationship Id="rId1" Type="http://schemas.openxmlformats.org/officeDocument/2006/relationships/slideLayout" Target="../slideLayouts/slideLayout7.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3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7.xml"/><Relationship Id="rId5" Type="http://schemas.openxmlformats.org/officeDocument/2006/relationships/image" Target="../media/image42.png"/><Relationship Id="rId4" Type="http://schemas.openxmlformats.org/officeDocument/2006/relationships/image" Target="../media/image41.jpeg"/></Relationships>
</file>

<file path=ppt/slides/_rels/slide32.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chart" Target="../charts/chart5.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8" Type="http://schemas.microsoft.com/office/2007/relationships/hdphoto" Target="../media/hdphoto8.wdp"/><Relationship Id="rId3" Type="http://schemas.openxmlformats.org/officeDocument/2006/relationships/image" Target="../media/image44.jpeg"/><Relationship Id="rId7" Type="http://schemas.openxmlformats.org/officeDocument/2006/relationships/image" Target="../media/image48.jpeg"/><Relationship Id="rId2" Type="http://schemas.openxmlformats.org/officeDocument/2006/relationships/image" Target="../media/image43.jpeg"/><Relationship Id="rId1" Type="http://schemas.openxmlformats.org/officeDocument/2006/relationships/slideLayout" Target="../slideLayouts/slideLayout7.xml"/><Relationship Id="rId6" Type="http://schemas.openxmlformats.org/officeDocument/2006/relationships/image" Target="../media/image47.jpeg"/><Relationship Id="rId5" Type="http://schemas.openxmlformats.org/officeDocument/2006/relationships/image" Target="../media/image46.jpeg"/><Relationship Id="rId10" Type="http://schemas.openxmlformats.org/officeDocument/2006/relationships/image" Target="../media/image50.jpeg"/><Relationship Id="rId4" Type="http://schemas.openxmlformats.org/officeDocument/2006/relationships/image" Target="../media/image45.jpeg"/><Relationship Id="rId9" Type="http://schemas.openxmlformats.org/officeDocument/2006/relationships/image" Target="../media/image49.jpe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8" Type="http://schemas.openxmlformats.org/officeDocument/2006/relationships/image" Target="../media/image56.png"/><Relationship Id="rId13" Type="http://schemas.microsoft.com/office/2007/relationships/hdphoto" Target="../media/hdphoto12.wdp"/><Relationship Id="rId3" Type="http://schemas.microsoft.com/office/2007/relationships/hdphoto" Target="../media/hdphoto9.wdp"/><Relationship Id="rId7" Type="http://schemas.openxmlformats.org/officeDocument/2006/relationships/image" Target="../media/image55.png"/><Relationship Id="rId12" Type="http://schemas.openxmlformats.org/officeDocument/2006/relationships/image" Target="../media/image58.png"/><Relationship Id="rId2" Type="http://schemas.openxmlformats.org/officeDocument/2006/relationships/image" Target="../media/image51.png"/><Relationship Id="rId1" Type="http://schemas.openxmlformats.org/officeDocument/2006/relationships/slideLayout" Target="../slideLayouts/slideLayout7.xml"/><Relationship Id="rId6" Type="http://schemas.openxmlformats.org/officeDocument/2006/relationships/image" Target="../media/image54.png"/><Relationship Id="rId11" Type="http://schemas.microsoft.com/office/2007/relationships/hdphoto" Target="../media/hdphoto11.wdp"/><Relationship Id="rId5" Type="http://schemas.openxmlformats.org/officeDocument/2006/relationships/image" Target="../media/image53.png"/><Relationship Id="rId10" Type="http://schemas.openxmlformats.org/officeDocument/2006/relationships/image" Target="../media/image57.png"/><Relationship Id="rId4" Type="http://schemas.openxmlformats.org/officeDocument/2006/relationships/image" Target="../media/image52.png"/><Relationship Id="rId9" Type="http://schemas.microsoft.com/office/2007/relationships/hdphoto" Target="../media/hdphoto10.wdp"/></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8" Type="http://schemas.openxmlformats.org/officeDocument/2006/relationships/image" Target="../media/image62.jpeg"/><Relationship Id="rId13" Type="http://schemas.microsoft.com/office/2007/relationships/hdphoto" Target="../media/hdphoto18.wdp"/><Relationship Id="rId3" Type="http://schemas.microsoft.com/office/2007/relationships/hdphoto" Target="../media/hdphoto13.wdp"/><Relationship Id="rId7" Type="http://schemas.microsoft.com/office/2007/relationships/hdphoto" Target="../media/hdphoto15.wdp"/><Relationship Id="rId12" Type="http://schemas.openxmlformats.org/officeDocument/2006/relationships/image" Target="../media/image64.jpeg"/><Relationship Id="rId17" Type="http://schemas.microsoft.com/office/2007/relationships/hdphoto" Target="../media/hdphoto20.wdp"/><Relationship Id="rId2" Type="http://schemas.openxmlformats.org/officeDocument/2006/relationships/image" Target="../media/image59.jpeg"/><Relationship Id="rId16" Type="http://schemas.openxmlformats.org/officeDocument/2006/relationships/image" Target="../media/image66.jpeg"/><Relationship Id="rId1" Type="http://schemas.openxmlformats.org/officeDocument/2006/relationships/slideLayout" Target="../slideLayouts/slideLayout7.xml"/><Relationship Id="rId6" Type="http://schemas.openxmlformats.org/officeDocument/2006/relationships/image" Target="../media/image61.jpeg"/><Relationship Id="rId11" Type="http://schemas.microsoft.com/office/2007/relationships/hdphoto" Target="../media/hdphoto17.wdp"/><Relationship Id="rId5" Type="http://schemas.microsoft.com/office/2007/relationships/hdphoto" Target="../media/hdphoto14.wdp"/><Relationship Id="rId15" Type="http://schemas.microsoft.com/office/2007/relationships/hdphoto" Target="../media/hdphoto19.wdp"/><Relationship Id="rId10" Type="http://schemas.openxmlformats.org/officeDocument/2006/relationships/image" Target="../media/image63.jpeg"/><Relationship Id="rId4" Type="http://schemas.openxmlformats.org/officeDocument/2006/relationships/image" Target="../media/image60.jpeg"/><Relationship Id="rId9" Type="http://schemas.microsoft.com/office/2007/relationships/hdphoto" Target="../media/hdphoto16.wdp"/><Relationship Id="rId14" Type="http://schemas.openxmlformats.org/officeDocument/2006/relationships/image" Target="../media/image65.jpe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8" Type="http://schemas.openxmlformats.org/officeDocument/2006/relationships/image" Target="../media/image70.jpeg"/><Relationship Id="rId13" Type="http://schemas.microsoft.com/office/2007/relationships/hdphoto" Target="../media/hdphoto26.wdp"/><Relationship Id="rId3" Type="http://schemas.microsoft.com/office/2007/relationships/hdphoto" Target="../media/hdphoto21.wdp"/><Relationship Id="rId7" Type="http://schemas.microsoft.com/office/2007/relationships/hdphoto" Target="../media/hdphoto23.wdp"/><Relationship Id="rId12" Type="http://schemas.openxmlformats.org/officeDocument/2006/relationships/image" Target="../media/image72.png"/><Relationship Id="rId17" Type="http://schemas.microsoft.com/office/2007/relationships/hdphoto" Target="../media/hdphoto28.wdp"/><Relationship Id="rId2" Type="http://schemas.openxmlformats.org/officeDocument/2006/relationships/image" Target="../media/image67.png"/><Relationship Id="rId16" Type="http://schemas.openxmlformats.org/officeDocument/2006/relationships/image" Target="../media/image74.jpeg"/><Relationship Id="rId1" Type="http://schemas.openxmlformats.org/officeDocument/2006/relationships/slideLayout" Target="../slideLayouts/slideLayout7.xml"/><Relationship Id="rId6" Type="http://schemas.openxmlformats.org/officeDocument/2006/relationships/image" Target="../media/image69.png"/><Relationship Id="rId11" Type="http://schemas.microsoft.com/office/2007/relationships/hdphoto" Target="../media/hdphoto25.wdp"/><Relationship Id="rId5" Type="http://schemas.microsoft.com/office/2007/relationships/hdphoto" Target="../media/hdphoto22.wdp"/><Relationship Id="rId15" Type="http://schemas.microsoft.com/office/2007/relationships/hdphoto" Target="../media/hdphoto27.wdp"/><Relationship Id="rId10" Type="http://schemas.openxmlformats.org/officeDocument/2006/relationships/image" Target="../media/image71.jpeg"/><Relationship Id="rId4" Type="http://schemas.openxmlformats.org/officeDocument/2006/relationships/image" Target="../media/image68.png"/><Relationship Id="rId9" Type="http://schemas.microsoft.com/office/2007/relationships/hdphoto" Target="../media/hdphoto24.wdp"/><Relationship Id="rId14" Type="http://schemas.openxmlformats.org/officeDocument/2006/relationships/image" Target="../media/image73.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chart" Target="../charts/chart7.xml"/><Relationship Id="rId1" Type="http://schemas.openxmlformats.org/officeDocument/2006/relationships/slideLayout" Target="../slideLayouts/slideLayout7.xml"/><Relationship Id="rId5" Type="http://schemas.openxmlformats.org/officeDocument/2006/relationships/chart" Target="../charts/chart10.xml"/><Relationship Id="rId4" Type="http://schemas.openxmlformats.org/officeDocument/2006/relationships/chart" Target="../charts/chart9.xml"/></Relationships>
</file>

<file path=ppt/slides/_rels/slide42.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1.png"/><Relationship Id="rId18" Type="http://schemas.microsoft.com/office/2007/relationships/hdphoto" Target="../media/hdphoto36.wdp"/><Relationship Id="rId3" Type="http://schemas.microsoft.com/office/2007/relationships/hdphoto" Target="../media/hdphoto29.wdp"/><Relationship Id="rId21" Type="http://schemas.openxmlformats.org/officeDocument/2006/relationships/image" Target="../media/image85.jpeg"/><Relationship Id="rId7" Type="http://schemas.microsoft.com/office/2007/relationships/hdphoto" Target="../media/hdphoto31.wdp"/><Relationship Id="rId12" Type="http://schemas.openxmlformats.org/officeDocument/2006/relationships/image" Target="../media/image80.jpeg"/><Relationship Id="rId17" Type="http://schemas.openxmlformats.org/officeDocument/2006/relationships/image" Target="../media/image83.png"/><Relationship Id="rId2" Type="http://schemas.openxmlformats.org/officeDocument/2006/relationships/image" Target="../media/image75.jpeg"/><Relationship Id="rId16" Type="http://schemas.microsoft.com/office/2007/relationships/hdphoto" Target="../media/hdphoto35.wdp"/><Relationship Id="rId20" Type="http://schemas.microsoft.com/office/2007/relationships/hdphoto" Target="../media/hdphoto37.wdp"/><Relationship Id="rId1" Type="http://schemas.openxmlformats.org/officeDocument/2006/relationships/slideLayout" Target="../slideLayouts/slideLayout7.xml"/><Relationship Id="rId6" Type="http://schemas.openxmlformats.org/officeDocument/2006/relationships/image" Target="../media/image77.png"/><Relationship Id="rId11" Type="http://schemas.microsoft.com/office/2007/relationships/hdphoto" Target="../media/hdphoto33.wdp"/><Relationship Id="rId24" Type="http://schemas.microsoft.com/office/2007/relationships/hdphoto" Target="../media/hdphoto39.wdp"/><Relationship Id="rId5" Type="http://schemas.microsoft.com/office/2007/relationships/hdphoto" Target="../media/hdphoto30.wdp"/><Relationship Id="rId15" Type="http://schemas.openxmlformats.org/officeDocument/2006/relationships/image" Target="../media/image82.png"/><Relationship Id="rId23" Type="http://schemas.openxmlformats.org/officeDocument/2006/relationships/image" Target="../media/image86.png"/><Relationship Id="rId10" Type="http://schemas.openxmlformats.org/officeDocument/2006/relationships/image" Target="../media/image79.png"/><Relationship Id="rId19" Type="http://schemas.openxmlformats.org/officeDocument/2006/relationships/image" Target="../media/image84.jpeg"/><Relationship Id="rId4" Type="http://schemas.openxmlformats.org/officeDocument/2006/relationships/image" Target="../media/image76.png"/><Relationship Id="rId9" Type="http://schemas.microsoft.com/office/2007/relationships/hdphoto" Target="../media/hdphoto32.wdp"/><Relationship Id="rId14" Type="http://schemas.microsoft.com/office/2007/relationships/hdphoto" Target="../media/hdphoto34.wdp"/><Relationship Id="rId22" Type="http://schemas.microsoft.com/office/2007/relationships/hdphoto" Target="../media/hdphoto38.wdp"/></Relationships>
</file>

<file path=ppt/slides/_rels/slide43.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chart" Target="../charts/chart11.xml"/><Relationship Id="rId1" Type="http://schemas.openxmlformats.org/officeDocument/2006/relationships/slideLayout" Target="../slideLayouts/slideLayout7.xml"/><Relationship Id="rId4" Type="http://schemas.openxmlformats.org/officeDocument/2006/relationships/chart" Target="../charts/chart13.xml"/></Relationships>
</file>

<file path=ppt/slides/_rels/slide44.xml.rels><?xml version="1.0" encoding="UTF-8" standalone="yes"?>
<Relationships xmlns="http://schemas.openxmlformats.org/package/2006/relationships"><Relationship Id="rId8" Type="http://schemas.microsoft.com/office/2007/relationships/hdphoto" Target="../media/hdphoto42.wdp"/><Relationship Id="rId13" Type="http://schemas.openxmlformats.org/officeDocument/2006/relationships/image" Target="../media/image93.png"/><Relationship Id="rId18" Type="http://schemas.microsoft.com/office/2007/relationships/hdphoto" Target="../media/hdphoto47.wdp"/><Relationship Id="rId3" Type="http://schemas.openxmlformats.org/officeDocument/2006/relationships/image" Target="../media/image88.png"/><Relationship Id="rId21" Type="http://schemas.openxmlformats.org/officeDocument/2006/relationships/image" Target="../media/image97.png"/><Relationship Id="rId7" Type="http://schemas.openxmlformats.org/officeDocument/2006/relationships/image" Target="../media/image90.jpeg"/><Relationship Id="rId12" Type="http://schemas.microsoft.com/office/2007/relationships/hdphoto" Target="../media/hdphoto44.wdp"/><Relationship Id="rId17" Type="http://schemas.openxmlformats.org/officeDocument/2006/relationships/image" Target="../media/image95.png"/><Relationship Id="rId2" Type="http://schemas.openxmlformats.org/officeDocument/2006/relationships/image" Target="../media/image87.jpeg"/><Relationship Id="rId16" Type="http://schemas.microsoft.com/office/2007/relationships/hdphoto" Target="../media/hdphoto46.wdp"/><Relationship Id="rId20" Type="http://schemas.microsoft.com/office/2007/relationships/hdphoto" Target="../media/hdphoto48.wdp"/><Relationship Id="rId1" Type="http://schemas.openxmlformats.org/officeDocument/2006/relationships/slideLayout" Target="../slideLayouts/slideLayout7.xml"/><Relationship Id="rId6" Type="http://schemas.microsoft.com/office/2007/relationships/hdphoto" Target="../media/hdphoto41.wdp"/><Relationship Id="rId11" Type="http://schemas.openxmlformats.org/officeDocument/2006/relationships/image" Target="../media/image92.jpeg"/><Relationship Id="rId24" Type="http://schemas.microsoft.com/office/2007/relationships/hdphoto" Target="../media/hdphoto50.wdp"/><Relationship Id="rId5" Type="http://schemas.openxmlformats.org/officeDocument/2006/relationships/image" Target="../media/image89.png"/><Relationship Id="rId15" Type="http://schemas.openxmlformats.org/officeDocument/2006/relationships/image" Target="../media/image94.png"/><Relationship Id="rId23" Type="http://schemas.openxmlformats.org/officeDocument/2006/relationships/image" Target="../media/image98.jpeg"/><Relationship Id="rId10" Type="http://schemas.microsoft.com/office/2007/relationships/hdphoto" Target="../media/hdphoto43.wdp"/><Relationship Id="rId19" Type="http://schemas.openxmlformats.org/officeDocument/2006/relationships/image" Target="../media/image96.png"/><Relationship Id="rId4" Type="http://schemas.microsoft.com/office/2007/relationships/hdphoto" Target="../media/hdphoto40.wdp"/><Relationship Id="rId9" Type="http://schemas.openxmlformats.org/officeDocument/2006/relationships/image" Target="../media/image91.png"/><Relationship Id="rId14" Type="http://schemas.microsoft.com/office/2007/relationships/hdphoto" Target="../media/hdphoto45.wdp"/><Relationship Id="rId22" Type="http://schemas.microsoft.com/office/2007/relationships/hdphoto" Target="../media/hdphoto49.wdp"/></Relationships>
</file>

<file path=ppt/slides/_rels/slide45.xml.rels><?xml version="1.0" encoding="UTF-8" standalone="yes"?>
<Relationships xmlns="http://schemas.openxmlformats.org/package/2006/relationships"><Relationship Id="rId3" Type="http://schemas.openxmlformats.org/officeDocument/2006/relationships/chart" Target="../charts/chart15.xml"/><Relationship Id="rId2" Type="http://schemas.openxmlformats.org/officeDocument/2006/relationships/chart" Target="../charts/chart14.xml"/><Relationship Id="rId1" Type="http://schemas.openxmlformats.org/officeDocument/2006/relationships/slideLayout" Target="../slideLayouts/slideLayout7.xml"/><Relationship Id="rId4" Type="http://schemas.openxmlformats.org/officeDocument/2006/relationships/chart" Target="../charts/chart16.xml"/></Relationships>
</file>

<file path=ppt/slides/_rels/slide46.xml.rels><?xml version="1.0" encoding="UTF-8" standalone="yes"?>
<Relationships xmlns="http://schemas.openxmlformats.org/package/2006/relationships"><Relationship Id="rId8" Type="http://schemas.openxmlformats.org/officeDocument/2006/relationships/image" Target="../media/image102.jpeg"/><Relationship Id="rId13" Type="http://schemas.microsoft.com/office/2007/relationships/hdphoto" Target="../media/hdphoto56.wdp"/><Relationship Id="rId3" Type="http://schemas.microsoft.com/office/2007/relationships/hdphoto" Target="../media/hdphoto51.wdp"/><Relationship Id="rId7" Type="http://schemas.microsoft.com/office/2007/relationships/hdphoto" Target="../media/hdphoto53.wdp"/><Relationship Id="rId12" Type="http://schemas.openxmlformats.org/officeDocument/2006/relationships/image" Target="../media/image104.png"/><Relationship Id="rId17" Type="http://schemas.microsoft.com/office/2007/relationships/hdphoto" Target="../media/hdphoto58.wdp"/><Relationship Id="rId2" Type="http://schemas.openxmlformats.org/officeDocument/2006/relationships/image" Target="../media/image99.jpeg"/><Relationship Id="rId16" Type="http://schemas.openxmlformats.org/officeDocument/2006/relationships/image" Target="../media/image106.jpeg"/><Relationship Id="rId1" Type="http://schemas.openxmlformats.org/officeDocument/2006/relationships/slideLayout" Target="../slideLayouts/slideLayout7.xml"/><Relationship Id="rId6" Type="http://schemas.openxmlformats.org/officeDocument/2006/relationships/image" Target="../media/image101.png"/><Relationship Id="rId11" Type="http://schemas.microsoft.com/office/2007/relationships/hdphoto" Target="../media/hdphoto55.wdp"/><Relationship Id="rId5" Type="http://schemas.microsoft.com/office/2007/relationships/hdphoto" Target="../media/hdphoto52.wdp"/><Relationship Id="rId15" Type="http://schemas.microsoft.com/office/2007/relationships/hdphoto" Target="../media/hdphoto57.wdp"/><Relationship Id="rId10" Type="http://schemas.openxmlformats.org/officeDocument/2006/relationships/image" Target="../media/image103.jpeg"/><Relationship Id="rId4" Type="http://schemas.openxmlformats.org/officeDocument/2006/relationships/image" Target="../media/image100.png"/><Relationship Id="rId9" Type="http://schemas.microsoft.com/office/2007/relationships/hdphoto" Target="../media/hdphoto54.wdp"/><Relationship Id="rId14" Type="http://schemas.openxmlformats.org/officeDocument/2006/relationships/image" Target="../media/image105.jpe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chart" Target="../charts/chart17.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chart" Target="../charts/chart19.xml"/><Relationship Id="rId2" Type="http://schemas.openxmlformats.org/officeDocument/2006/relationships/chart" Target="../charts/chart18.xml"/><Relationship Id="rId1" Type="http://schemas.openxmlformats.org/officeDocument/2006/relationships/slideLayout" Target="../slideLayouts/slideLayout7.xml"/><Relationship Id="rId5" Type="http://schemas.openxmlformats.org/officeDocument/2006/relationships/chart" Target="../charts/chart21.xml"/><Relationship Id="rId4" Type="http://schemas.openxmlformats.org/officeDocument/2006/relationships/chart" Target="../charts/chart20.xml"/></Relationships>
</file>

<file path=ppt/slides/_rels/slide50.xml.rels><?xml version="1.0" encoding="UTF-8" standalone="yes"?>
<Relationships xmlns="http://schemas.openxmlformats.org/package/2006/relationships"><Relationship Id="rId8" Type="http://schemas.openxmlformats.org/officeDocument/2006/relationships/image" Target="../media/image113.jpeg"/><Relationship Id="rId3" Type="http://schemas.openxmlformats.org/officeDocument/2006/relationships/image" Target="../media/image108.png"/><Relationship Id="rId7" Type="http://schemas.openxmlformats.org/officeDocument/2006/relationships/image" Target="../media/image112.png"/><Relationship Id="rId2" Type="http://schemas.openxmlformats.org/officeDocument/2006/relationships/image" Target="../media/image107.png"/><Relationship Id="rId1" Type="http://schemas.openxmlformats.org/officeDocument/2006/relationships/slideLayout" Target="../slideLayouts/slideLayout7.xml"/><Relationship Id="rId6" Type="http://schemas.openxmlformats.org/officeDocument/2006/relationships/image" Target="../media/image111.png"/><Relationship Id="rId5" Type="http://schemas.openxmlformats.org/officeDocument/2006/relationships/image" Target="../media/image110.png"/><Relationship Id="rId10" Type="http://schemas.openxmlformats.org/officeDocument/2006/relationships/image" Target="../media/image115.png"/><Relationship Id="rId4" Type="http://schemas.openxmlformats.org/officeDocument/2006/relationships/image" Target="../media/image109.jpeg"/><Relationship Id="rId9" Type="http://schemas.openxmlformats.org/officeDocument/2006/relationships/image" Target="../media/image114.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8" Type="http://schemas.openxmlformats.org/officeDocument/2006/relationships/image" Target="../media/image119.png"/><Relationship Id="rId3" Type="http://schemas.microsoft.com/office/2007/relationships/hdphoto" Target="../media/hdphoto59.wdp"/><Relationship Id="rId7" Type="http://schemas.microsoft.com/office/2007/relationships/hdphoto" Target="../media/hdphoto61.wdp"/><Relationship Id="rId2" Type="http://schemas.openxmlformats.org/officeDocument/2006/relationships/image" Target="../media/image116.png"/><Relationship Id="rId1" Type="http://schemas.openxmlformats.org/officeDocument/2006/relationships/slideLayout" Target="../slideLayouts/slideLayout7.xml"/><Relationship Id="rId6" Type="http://schemas.openxmlformats.org/officeDocument/2006/relationships/image" Target="../media/image118.png"/><Relationship Id="rId5" Type="http://schemas.microsoft.com/office/2007/relationships/hdphoto" Target="../media/hdphoto60.wdp"/><Relationship Id="rId4" Type="http://schemas.openxmlformats.org/officeDocument/2006/relationships/image" Target="../media/image117.png"/><Relationship Id="rId9" Type="http://schemas.microsoft.com/office/2007/relationships/hdphoto" Target="../media/hdphoto62.wdp"/></Relationships>
</file>

<file path=ppt/slides/_rels/slide53.xml.rels><?xml version="1.0" encoding="UTF-8" standalone="yes"?>
<Relationships xmlns="http://schemas.openxmlformats.org/package/2006/relationships"><Relationship Id="rId8" Type="http://schemas.microsoft.com/office/2007/relationships/hdphoto" Target="../media/hdphoto65.wdp"/><Relationship Id="rId3" Type="http://schemas.microsoft.com/office/2007/relationships/hdphoto" Target="../media/hdphoto63.wdp"/><Relationship Id="rId7" Type="http://schemas.openxmlformats.org/officeDocument/2006/relationships/image" Target="../media/image123.png"/><Relationship Id="rId2" Type="http://schemas.openxmlformats.org/officeDocument/2006/relationships/image" Target="../media/image120.png"/><Relationship Id="rId1" Type="http://schemas.openxmlformats.org/officeDocument/2006/relationships/slideLayout" Target="../slideLayouts/slideLayout7.xml"/><Relationship Id="rId6" Type="http://schemas.microsoft.com/office/2007/relationships/hdphoto" Target="../media/hdphoto64.wdp"/><Relationship Id="rId5" Type="http://schemas.openxmlformats.org/officeDocument/2006/relationships/image" Target="../media/image122.png"/><Relationship Id="rId4" Type="http://schemas.openxmlformats.org/officeDocument/2006/relationships/image" Target="../media/image121.png"/></Relationships>
</file>

<file path=ppt/slides/_rels/slide54.xml.rels><?xml version="1.0" encoding="UTF-8" standalone="yes"?>
<Relationships xmlns="http://schemas.openxmlformats.org/package/2006/relationships"><Relationship Id="rId2" Type="http://schemas.openxmlformats.org/officeDocument/2006/relationships/chart" Target="../charts/chart22.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8" Type="http://schemas.openxmlformats.org/officeDocument/2006/relationships/image" Target="../media/image130.png"/><Relationship Id="rId3" Type="http://schemas.openxmlformats.org/officeDocument/2006/relationships/image" Target="../media/image125.png"/><Relationship Id="rId7" Type="http://schemas.openxmlformats.org/officeDocument/2006/relationships/image" Target="../media/image129.jpeg"/><Relationship Id="rId2" Type="http://schemas.openxmlformats.org/officeDocument/2006/relationships/image" Target="../media/image124.png"/><Relationship Id="rId1" Type="http://schemas.openxmlformats.org/officeDocument/2006/relationships/slideLayout" Target="../slideLayouts/slideLayout7.xml"/><Relationship Id="rId6" Type="http://schemas.openxmlformats.org/officeDocument/2006/relationships/image" Target="../media/image128.png"/><Relationship Id="rId5" Type="http://schemas.openxmlformats.org/officeDocument/2006/relationships/image" Target="../media/image127.png"/><Relationship Id="rId4" Type="http://schemas.openxmlformats.org/officeDocument/2006/relationships/image" Target="../media/image126.png"/><Relationship Id="rId9" Type="http://schemas.openxmlformats.org/officeDocument/2006/relationships/image" Target="../media/image131.pn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chart" Target="../charts/chart23.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chart" Target="../charts/chart24.xml"/><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8" Type="http://schemas.openxmlformats.org/officeDocument/2006/relationships/image" Target="../media/image135.jpeg"/><Relationship Id="rId13" Type="http://schemas.openxmlformats.org/officeDocument/2006/relationships/image" Target="../media/image139.png"/><Relationship Id="rId3" Type="http://schemas.microsoft.com/office/2007/relationships/hdphoto" Target="../media/hdphoto66.wdp"/><Relationship Id="rId7" Type="http://schemas.microsoft.com/office/2007/relationships/hdphoto" Target="../media/hdphoto68.wdp"/><Relationship Id="rId12" Type="http://schemas.openxmlformats.org/officeDocument/2006/relationships/image" Target="../media/image138.jpeg"/><Relationship Id="rId2" Type="http://schemas.openxmlformats.org/officeDocument/2006/relationships/image" Target="../media/image132.png"/><Relationship Id="rId1" Type="http://schemas.openxmlformats.org/officeDocument/2006/relationships/slideLayout" Target="../slideLayouts/slideLayout2.xml"/><Relationship Id="rId6" Type="http://schemas.openxmlformats.org/officeDocument/2006/relationships/image" Target="../media/image134.jpeg"/><Relationship Id="rId11" Type="http://schemas.microsoft.com/office/2007/relationships/hdphoto" Target="../media/hdphoto69.wdp"/><Relationship Id="rId5" Type="http://schemas.microsoft.com/office/2007/relationships/hdphoto" Target="../media/hdphoto67.wdp"/><Relationship Id="rId15" Type="http://schemas.openxmlformats.org/officeDocument/2006/relationships/image" Target="../media/image140.jpeg"/><Relationship Id="rId10" Type="http://schemas.openxmlformats.org/officeDocument/2006/relationships/image" Target="../media/image137.jpeg"/><Relationship Id="rId4" Type="http://schemas.openxmlformats.org/officeDocument/2006/relationships/image" Target="../media/image133.png"/><Relationship Id="rId9" Type="http://schemas.openxmlformats.org/officeDocument/2006/relationships/image" Target="../media/image136.jpeg"/><Relationship Id="rId14" Type="http://schemas.microsoft.com/office/2007/relationships/hdphoto" Target="../media/hdphoto70.wdp"/></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microsoft.com/office/2007/relationships/hdphoto" Target="../media/hdphoto71.wdp"/><Relationship Id="rId7" Type="http://schemas.microsoft.com/office/2007/relationships/hdphoto" Target="../media/hdphoto72.wdp"/><Relationship Id="rId2" Type="http://schemas.openxmlformats.org/officeDocument/2006/relationships/image" Target="../media/image141.png"/><Relationship Id="rId1" Type="http://schemas.openxmlformats.org/officeDocument/2006/relationships/slideLayout" Target="../slideLayouts/slideLayout7.xml"/><Relationship Id="rId6" Type="http://schemas.openxmlformats.org/officeDocument/2006/relationships/image" Target="../media/image144.png"/><Relationship Id="rId5" Type="http://schemas.openxmlformats.org/officeDocument/2006/relationships/image" Target="../media/image143.jpeg"/><Relationship Id="rId4" Type="http://schemas.openxmlformats.org/officeDocument/2006/relationships/image" Target="../media/image142.png"/></Relationships>
</file>

<file path=ppt/slides/_rels/slide63.xml.rels><?xml version="1.0" encoding="UTF-8" standalone="yes"?>
<Relationships xmlns="http://schemas.openxmlformats.org/package/2006/relationships"><Relationship Id="rId3" Type="http://schemas.openxmlformats.org/officeDocument/2006/relationships/image" Target="../media/image146.jpeg"/><Relationship Id="rId2" Type="http://schemas.openxmlformats.org/officeDocument/2006/relationships/image" Target="../media/image145.jpeg"/><Relationship Id="rId1" Type="http://schemas.openxmlformats.org/officeDocument/2006/relationships/slideLayout" Target="../slideLayouts/slideLayout7.xml"/><Relationship Id="rId5" Type="http://schemas.openxmlformats.org/officeDocument/2006/relationships/image" Target="../media/image148.png"/><Relationship Id="rId4" Type="http://schemas.openxmlformats.org/officeDocument/2006/relationships/image" Target="../media/image147.png"/></Relationships>
</file>

<file path=ppt/slides/_rels/slide64.xml.rels><?xml version="1.0" encoding="UTF-8" standalone="yes"?>
<Relationships xmlns="http://schemas.openxmlformats.org/package/2006/relationships"><Relationship Id="rId2" Type="http://schemas.openxmlformats.org/officeDocument/2006/relationships/chart" Target="../charts/chart25.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8" Type="http://schemas.microsoft.com/office/2007/relationships/hdphoto" Target="../media/hdphoto75.wdp"/><Relationship Id="rId13" Type="http://schemas.microsoft.com/office/2007/relationships/hdphoto" Target="../media/hdphoto77.wdp"/><Relationship Id="rId3" Type="http://schemas.microsoft.com/office/2007/relationships/hdphoto" Target="../media/hdphoto73.wdp"/><Relationship Id="rId7" Type="http://schemas.openxmlformats.org/officeDocument/2006/relationships/image" Target="../media/image152.png"/><Relationship Id="rId12" Type="http://schemas.openxmlformats.org/officeDocument/2006/relationships/image" Target="../media/image155.png"/><Relationship Id="rId2" Type="http://schemas.openxmlformats.org/officeDocument/2006/relationships/image" Target="../media/image149.png"/><Relationship Id="rId1" Type="http://schemas.openxmlformats.org/officeDocument/2006/relationships/slideLayout" Target="../slideLayouts/slideLayout7.xml"/><Relationship Id="rId6" Type="http://schemas.openxmlformats.org/officeDocument/2006/relationships/image" Target="../media/image151.jpeg"/><Relationship Id="rId11" Type="http://schemas.openxmlformats.org/officeDocument/2006/relationships/image" Target="../media/image154.jpeg"/><Relationship Id="rId5" Type="http://schemas.microsoft.com/office/2007/relationships/hdphoto" Target="../media/hdphoto74.wdp"/><Relationship Id="rId15" Type="http://schemas.microsoft.com/office/2007/relationships/hdphoto" Target="../media/hdphoto78.wdp"/><Relationship Id="rId10" Type="http://schemas.microsoft.com/office/2007/relationships/hdphoto" Target="../media/hdphoto76.wdp"/><Relationship Id="rId4" Type="http://schemas.openxmlformats.org/officeDocument/2006/relationships/image" Target="../media/image150.png"/><Relationship Id="rId9" Type="http://schemas.openxmlformats.org/officeDocument/2006/relationships/image" Target="../media/image153.png"/><Relationship Id="rId14" Type="http://schemas.openxmlformats.org/officeDocument/2006/relationships/image" Target="../media/image156.png"/></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chart" Target="../charts/chart26.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8" Type="http://schemas.openxmlformats.org/officeDocument/2006/relationships/image" Target="../media/image163.jpeg"/><Relationship Id="rId13" Type="http://schemas.microsoft.com/office/2007/relationships/hdphoto" Target="../media/hdphoto80.wdp"/><Relationship Id="rId18" Type="http://schemas.openxmlformats.org/officeDocument/2006/relationships/image" Target="../media/image171.jpeg"/><Relationship Id="rId3" Type="http://schemas.openxmlformats.org/officeDocument/2006/relationships/image" Target="../media/image158.jpeg"/><Relationship Id="rId7" Type="http://schemas.openxmlformats.org/officeDocument/2006/relationships/image" Target="../media/image162.png"/><Relationship Id="rId12" Type="http://schemas.openxmlformats.org/officeDocument/2006/relationships/image" Target="../media/image166.jpeg"/><Relationship Id="rId17" Type="http://schemas.openxmlformats.org/officeDocument/2006/relationships/image" Target="../media/image170.jpeg"/><Relationship Id="rId2" Type="http://schemas.openxmlformats.org/officeDocument/2006/relationships/image" Target="../media/image157.jpeg"/><Relationship Id="rId16" Type="http://schemas.openxmlformats.org/officeDocument/2006/relationships/image" Target="../media/image169.jpeg"/><Relationship Id="rId20" Type="http://schemas.openxmlformats.org/officeDocument/2006/relationships/image" Target="../media/image172.jpeg"/><Relationship Id="rId1" Type="http://schemas.openxmlformats.org/officeDocument/2006/relationships/slideLayout" Target="../slideLayouts/slideLayout7.xml"/><Relationship Id="rId6" Type="http://schemas.openxmlformats.org/officeDocument/2006/relationships/image" Target="../media/image161.jpeg"/><Relationship Id="rId11" Type="http://schemas.microsoft.com/office/2007/relationships/hdphoto" Target="../media/hdphoto79.wdp"/><Relationship Id="rId5" Type="http://schemas.openxmlformats.org/officeDocument/2006/relationships/image" Target="../media/image160.jpeg"/><Relationship Id="rId15" Type="http://schemas.openxmlformats.org/officeDocument/2006/relationships/image" Target="../media/image168.jpeg"/><Relationship Id="rId10" Type="http://schemas.openxmlformats.org/officeDocument/2006/relationships/image" Target="../media/image165.jpeg"/><Relationship Id="rId19" Type="http://schemas.microsoft.com/office/2007/relationships/hdphoto" Target="../media/hdphoto81.wdp"/><Relationship Id="rId4" Type="http://schemas.openxmlformats.org/officeDocument/2006/relationships/image" Target="../media/image159.png"/><Relationship Id="rId9" Type="http://schemas.openxmlformats.org/officeDocument/2006/relationships/image" Target="../media/image164.jpeg"/><Relationship Id="rId14" Type="http://schemas.openxmlformats.org/officeDocument/2006/relationships/image" Target="../media/image167.jpeg"/></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chart" Target="../charts/chart28.xml"/><Relationship Id="rId2" Type="http://schemas.openxmlformats.org/officeDocument/2006/relationships/chart" Target="../charts/chart27.xml"/><Relationship Id="rId1" Type="http://schemas.openxmlformats.org/officeDocument/2006/relationships/slideLayout" Target="../slideLayouts/slideLayout7.xml"/><Relationship Id="rId4" Type="http://schemas.openxmlformats.org/officeDocument/2006/relationships/chart" Target="../charts/chart29.xml"/></Relationships>
</file>

<file path=ppt/slides/_rels/slide72.xml.rels><?xml version="1.0" encoding="UTF-8" standalone="yes"?>
<Relationships xmlns="http://schemas.openxmlformats.org/package/2006/relationships"><Relationship Id="rId3" Type="http://schemas.openxmlformats.org/officeDocument/2006/relationships/image" Target="../media/image174.png"/><Relationship Id="rId7" Type="http://schemas.openxmlformats.org/officeDocument/2006/relationships/image" Target="../media/image178.png"/><Relationship Id="rId2" Type="http://schemas.openxmlformats.org/officeDocument/2006/relationships/image" Target="../media/image173.jpeg"/><Relationship Id="rId1" Type="http://schemas.openxmlformats.org/officeDocument/2006/relationships/slideLayout" Target="../slideLayouts/slideLayout7.xml"/><Relationship Id="rId6" Type="http://schemas.openxmlformats.org/officeDocument/2006/relationships/image" Target="../media/image177.png"/><Relationship Id="rId5" Type="http://schemas.openxmlformats.org/officeDocument/2006/relationships/image" Target="../media/image176.png"/><Relationship Id="rId4" Type="http://schemas.openxmlformats.org/officeDocument/2006/relationships/image" Target="../media/image175.png"/></Relationships>
</file>

<file path=ppt/slides/_rels/slide73.xml.rels><?xml version="1.0" encoding="UTF-8" standalone="yes"?>
<Relationships xmlns="http://schemas.openxmlformats.org/package/2006/relationships"><Relationship Id="rId2" Type="http://schemas.openxmlformats.org/officeDocument/2006/relationships/chart" Target="../charts/chart30.xml"/><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microsoft.com/office/2007/relationships/hdphoto" Target="../media/hdphoto82.wdp"/><Relationship Id="rId7" Type="http://schemas.microsoft.com/office/2007/relationships/hdphoto" Target="../media/hdphoto84.wdp"/><Relationship Id="rId2" Type="http://schemas.openxmlformats.org/officeDocument/2006/relationships/image" Target="../media/image179.png"/><Relationship Id="rId1" Type="http://schemas.openxmlformats.org/officeDocument/2006/relationships/slideLayout" Target="../slideLayouts/slideLayout7.xml"/><Relationship Id="rId6" Type="http://schemas.openxmlformats.org/officeDocument/2006/relationships/image" Target="../media/image181.png"/><Relationship Id="rId5" Type="http://schemas.microsoft.com/office/2007/relationships/hdphoto" Target="../media/hdphoto83.wdp"/><Relationship Id="rId4" Type="http://schemas.openxmlformats.org/officeDocument/2006/relationships/image" Target="../media/image180.png"/></Relationships>
</file>

<file path=ppt/slides/_rels/slide75.xml.rels><?xml version="1.0" encoding="UTF-8" standalone="yes"?>
<Relationships xmlns="http://schemas.openxmlformats.org/package/2006/relationships"><Relationship Id="rId3" Type="http://schemas.microsoft.com/office/2007/relationships/hdphoto" Target="../media/hdphoto85.wdp"/><Relationship Id="rId7" Type="http://schemas.microsoft.com/office/2007/relationships/hdphoto" Target="../media/hdphoto87.wdp"/><Relationship Id="rId2" Type="http://schemas.openxmlformats.org/officeDocument/2006/relationships/image" Target="../media/image182.jpeg"/><Relationship Id="rId1" Type="http://schemas.openxmlformats.org/officeDocument/2006/relationships/slideLayout" Target="../slideLayouts/slideLayout7.xml"/><Relationship Id="rId6" Type="http://schemas.openxmlformats.org/officeDocument/2006/relationships/image" Target="../media/image184.png"/><Relationship Id="rId5" Type="http://schemas.microsoft.com/office/2007/relationships/hdphoto" Target="../media/hdphoto86.wdp"/><Relationship Id="rId4" Type="http://schemas.openxmlformats.org/officeDocument/2006/relationships/image" Target="../media/image183.png"/></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8" Type="http://schemas.openxmlformats.org/officeDocument/2006/relationships/image" Target="../media/image189.png"/><Relationship Id="rId3" Type="http://schemas.microsoft.com/office/2007/relationships/hdphoto" Target="../media/hdphoto88.wdp"/><Relationship Id="rId7" Type="http://schemas.microsoft.com/office/2007/relationships/hdphoto" Target="../media/hdphoto89.wdp"/><Relationship Id="rId2" Type="http://schemas.openxmlformats.org/officeDocument/2006/relationships/image" Target="../media/image185.png"/><Relationship Id="rId1" Type="http://schemas.openxmlformats.org/officeDocument/2006/relationships/slideLayout" Target="../slideLayouts/slideLayout7.xml"/><Relationship Id="rId6" Type="http://schemas.openxmlformats.org/officeDocument/2006/relationships/image" Target="../media/image188.png"/><Relationship Id="rId11" Type="http://schemas.microsoft.com/office/2007/relationships/hdphoto" Target="../media/hdphoto91.wdp"/><Relationship Id="rId5" Type="http://schemas.openxmlformats.org/officeDocument/2006/relationships/image" Target="../media/image187.png"/><Relationship Id="rId10" Type="http://schemas.openxmlformats.org/officeDocument/2006/relationships/image" Target="../media/image190.png"/><Relationship Id="rId4" Type="http://schemas.openxmlformats.org/officeDocument/2006/relationships/image" Target="../media/image186.png"/><Relationship Id="rId9" Type="http://schemas.microsoft.com/office/2007/relationships/hdphoto" Target="../media/hdphoto90.wdp"/></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3" Type="http://schemas.openxmlformats.org/officeDocument/2006/relationships/chart" Target="../charts/chart32.xml"/><Relationship Id="rId2" Type="http://schemas.openxmlformats.org/officeDocument/2006/relationships/chart" Target="../charts/chart31.xml"/><Relationship Id="rId1" Type="http://schemas.openxmlformats.org/officeDocument/2006/relationships/slideLayout" Target="../slideLayouts/slideLayout1.xml"/><Relationship Id="rId5" Type="http://schemas.openxmlformats.org/officeDocument/2006/relationships/chart" Target="../charts/chart34.xml"/><Relationship Id="rId4" Type="http://schemas.openxmlformats.org/officeDocument/2006/relationships/chart" Target="../charts/chart33.xml"/></Relationships>
</file>

<file path=ppt/slides/_rels/slide80.xml.rels><?xml version="1.0" encoding="UTF-8" standalone="yes"?>
<Relationships xmlns="http://schemas.openxmlformats.org/package/2006/relationships"><Relationship Id="rId2" Type="http://schemas.openxmlformats.org/officeDocument/2006/relationships/chart" Target="../charts/chart35.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chart" Target="../charts/chart37.xml"/><Relationship Id="rId2" Type="http://schemas.openxmlformats.org/officeDocument/2006/relationships/chart" Target="../charts/chart36.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chart" Target="../charts/chart39.xml"/><Relationship Id="rId2" Type="http://schemas.openxmlformats.org/officeDocument/2006/relationships/chart" Target="../charts/chart38.xml"/><Relationship Id="rId1" Type="http://schemas.openxmlformats.org/officeDocument/2006/relationships/slideLayout" Target="../slideLayouts/slideLayout2.xml"/><Relationship Id="rId5" Type="http://schemas.openxmlformats.org/officeDocument/2006/relationships/chart" Target="../charts/chart41.xml"/><Relationship Id="rId4" Type="http://schemas.openxmlformats.org/officeDocument/2006/relationships/chart" Target="../charts/chart40.xml"/></Relationships>
</file>

<file path=ppt/slides/_rels/slide83.xml.rels><?xml version="1.0" encoding="UTF-8" standalone="yes"?>
<Relationships xmlns="http://schemas.openxmlformats.org/package/2006/relationships"><Relationship Id="rId2" Type="http://schemas.openxmlformats.org/officeDocument/2006/relationships/chart" Target="../charts/chart42.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chart" Target="../charts/chart44.xml"/><Relationship Id="rId2" Type="http://schemas.openxmlformats.org/officeDocument/2006/relationships/chart" Target="../charts/chart43.xm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chart" Target="../charts/chart46.xml"/><Relationship Id="rId2" Type="http://schemas.openxmlformats.org/officeDocument/2006/relationships/chart" Target="../charts/chart45.xml"/><Relationship Id="rId1" Type="http://schemas.openxmlformats.org/officeDocument/2006/relationships/slideLayout" Target="../slideLayouts/slideLayout2.xml"/><Relationship Id="rId5" Type="http://schemas.openxmlformats.org/officeDocument/2006/relationships/chart" Target="../charts/chart48.xml"/><Relationship Id="rId4" Type="http://schemas.openxmlformats.org/officeDocument/2006/relationships/chart" Target="../charts/chart47.xml"/></Relationships>
</file>

<file path=ppt/slides/_rels/slide86.xml.rels><?xml version="1.0" encoding="UTF-8" standalone="yes"?>
<Relationships xmlns="http://schemas.openxmlformats.org/package/2006/relationships"><Relationship Id="rId2" Type="http://schemas.openxmlformats.org/officeDocument/2006/relationships/chart" Target="../charts/chart49.xm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openxmlformats.org/officeDocument/2006/relationships/chart" Target="../charts/chart51.xml"/><Relationship Id="rId2" Type="http://schemas.openxmlformats.org/officeDocument/2006/relationships/chart" Target="../charts/chart50.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chart" Target="../charts/chart52.xml"/><Relationship Id="rId1" Type="http://schemas.openxmlformats.org/officeDocument/2006/relationships/slideLayout" Target="../slideLayouts/slideLayout2.xml"/><Relationship Id="rId5" Type="http://schemas.openxmlformats.org/officeDocument/2006/relationships/chart" Target="../charts/chart55.xml"/><Relationship Id="rId4" Type="http://schemas.openxmlformats.org/officeDocument/2006/relationships/chart" Target="../charts/chart54.xml"/></Relationships>
</file>

<file path=ppt/slides/_rels/slide89.xml.rels><?xml version="1.0" encoding="UTF-8" standalone="yes"?>
<Relationships xmlns="http://schemas.openxmlformats.org/package/2006/relationships"><Relationship Id="rId2" Type="http://schemas.openxmlformats.org/officeDocument/2006/relationships/chart" Target="../charts/chart56.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chart" Target="../charts/chart58.xml"/><Relationship Id="rId2" Type="http://schemas.openxmlformats.org/officeDocument/2006/relationships/chart" Target="../charts/chart57.xm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Rectangle 20"/>
          <p:cNvSpPr>
            <a:spLocks noChangeArrowheads="1"/>
          </p:cNvSpPr>
          <p:nvPr/>
        </p:nvSpPr>
        <p:spPr bwMode="auto">
          <a:xfrm>
            <a:off x="1016000" y="4990274"/>
            <a:ext cx="5400675" cy="33831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nSpc>
                <a:spcPct val="150000"/>
              </a:lnSpc>
            </a:pPr>
            <a:r>
              <a:rPr lang="en-GB" sz="1200" dirty="0">
                <a:latin typeface="Times New Roman" pitchFamily="18" charset="0"/>
              </a:rPr>
              <a:t>Neurones in the hypothalamus secrete </a:t>
            </a:r>
            <a:r>
              <a:rPr lang="en-GB" sz="1200" dirty="0">
                <a:latin typeface="Times New Roman" pitchFamily="18" charset="0"/>
                <a:cs typeface="Times New Roman" pitchFamily="18" charset="0"/>
              </a:rPr>
              <a:t>gonadotrophin releasing hormone (GnRH), which in turn stimulates the anterior pituitary to secrete luteinizing hormone (LH) and follicle stimulating hormone (FSH) into the blood stream. LH and FSH bind to receptors in the gonads and stimulate oogenesis and production of sex steroids (oestradiol and progesterone) and </a:t>
            </a:r>
            <a:r>
              <a:rPr lang="en-GB" sz="1200" dirty="0" err="1">
                <a:latin typeface="Times New Roman" pitchFamily="18" charset="0"/>
                <a:cs typeface="Times New Roman" pitchFamily="18" charset="0"/>
              </a:rPr>
              <a:t>inhibin</a:t>
            </a:r>
            <a:r>
              <a:rPr lang="en-GB" sz="1200" dirty="0">
                <a:latin typeface="Times New Roman" pitchFamily="18" charset="0"/>
                <a:cs typeface="Times New Roman" pitchFamily="18" charset="0"/>
              </a:rPr>
              <a:t> in women. Oestrogen and progesterone can negatively feedback on the hypothalamus, inhibiting GnRH production. However, oestrogen may also positively feedback at the pituitary level near the end of the follicular phase, inducing the GnRH/LH surge required for ovulation. Hypothalamic kisspeptin (KP) and peripherally produced </a:t>
            </a:r>
            <a:r>
              <a:rPr lang="en-GB" sz="1200" dirty="0" err="1">
                <a:latin typeface="Times New Roman" pitchFamily="18" charset="0"/>
                <a:cs typeface="Times New Roman" pitchFamily="18" charset="0"/>
              </a:rPr>
              <a:t>activin</a:t>
            </a:r>
            <a:r>
              <a:rPr lang="en-GB" sz="1200" dirty="0">
                <a:latin typeface="Times New Roman" pitchFamily="18" charset="0"/>
                <a:cs typeface="Times New Roman" pitchFamily="18" charset="0"/>
              </a:rPr>
              <a:t> induce GnRH release and positively regulate the gonadotrophins. Ovarian derived </a:t>
            </a:r>
            <a:r>
              <a:rPr lang="en-GB" sz="1200" dirty="0" err="1">
                <a:latin typeface="Times New Roman" pitchFamily="18" charset="0"/>
                <a:cs typeface="Times New Roman" pitchFamily="18" charset="0"/>
              </a:rPr>
              <a:t>inhibin</a:t>
            </a:r>
            <a:r>
              <a:rPr lang="en-GB" sz="1200" dirty="0">
                <a:latin typeface="Times New Roman" pitchFamily="18" charset="0"/>
                <a:cs typeface="Times New Roman" pitchFamily="18" charset="0"/>
              </a:rPr>
              <a:t> and </a:t>
            </a:r>
            <a:r>
              <a:rPr lang="en-GB" sz="1200" dirty="0" err="1">
                <a:latin typeface="Times New Roman" pitchFamily="18" charset="0"/>
                <a:cs typeface="Times New Roman" pitchFamily="18" charset="0"/>
              </a:rPr>
              <a:t>follistatin</a:t>
            </a:r>
            <a:r>
              <a:rPr lang="en-GB" sz="1200" dirty="0">
                <a:latin typeface="Times New Roman" pitchFamily="18" charset="0"/>
                <a:cs typeface="Times New Roman" pitchFamily="18" charset="0"/>
              </a:rPr>
              <a:t> inhibit </a:t>
            </a:r>
            <a:r>
              <a:rPr lang="en-GB" sz="1200" dirty="0" err="1">
                <a:latin typeface="Times New Roman" pitchFamily="18" charset="0"/>
                <a:cs typeface="Times New Roman" pitchFamily="18" charset="0"/>
              </a:rPr>
              <a:t>activin’s</a:t>
            </a:r>
            <a:r>
              <a:rPr lang="en-GB" sz="1200" dirty="0">
                <a:latin typeface="Times New Roman" pitchFamily="18" charset="0"/>
                <a:cs typeface="Times New Roman" pitchFamily="18" charset="0"/>
              </a:rPr>
              <a:t> action. </a:t>
            </a:r>
            <a:r>
              <a:rPr lang="en-GB" sz="1200" dirty="0">
                <a:latin typeface="Times New Roman" pitchFamily="18" charset="0"/>
              </a:rPr>
              <a:t>Solid black arrows indicate stimulation, green dashed arrows signify positive feed back and red dashed arrows indicate negative feedback.</a:t>
            </a:r>
          </a:p>
        </p:txBody>
      </p:sp>
      <p:sp>
        <p:nvSpPr>
          <p:cNvPr id="42" name="TextBox 3"/>
          <p:cNvSpPr txBox="1">
            <a:spLocks noChangeArrowheads="1"/>
          </p:cNvSpPr>
          <p:nvPr/>
        </p:nvSpPr>
        <p:spPr bwMode="auto">
          <a:xfrm>
            <a:off x="1063625" y="539750"/>
            <a:ext cx="4211638"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a:latin typeface="Times New Roman" pitchFamily="18" charset="0"/>
                <a:cs typeface="Times New Roman" pitchFamily="18" charset="0"/>
              </a:rPr>
              <a:t>Figure 1.1: The hypothalamo-pituitary-gonadal (HPG) Axis </a:t>
            </a:r>
          </a:p>
        </p:txBody>
      </p:sp>
      <p:grpSp>
        <p:nvGrpSpPr>
          <p:cNvPr id="43" name="Group 5"/>
          <p:cNvGrpSpPr>
            <a:grpSpLocks/>
          </p:cNvGrpSpPr>
          <p:nvPr/>
        </p:nvGrpSpPr>
        <p:grpSpPr bwMode="auto">
          <a:xfrm>
            <a:off x="1520788" y="884548"/>
            <a:ext cx="3716337" cy="3738562"/>
            <a:chOff x="1325563" y="1050256"/>
            <a:chExt cx="3716461" cy="3737768"/>
          </a:xfrm>
        </p:grpSpPr>
        <p:sp>
          <p:nvSpPr>
            <p:cNvPr id="44" name="Text Box 141"/>
            <p:cNvSpPr txBox="1">
              <a:spLocks noChangeAspect="1" noChangeArrowheads="1"/>
            </p:cNvSpPr>
            <p:nvPr/>
          </p:nvSpPr>
          <p:spPr bwMode="auto">
            <a:xfrm>
              <a:off x="3969940" y="1050256"/>
              <a:ext cx="611188" cy="41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2000" b="1">
                  <a:solidFill>
                    <a:srgbClr val="FF0000"/>
                  </a:solidFill>
                </a:rPr>
                <a:t>-</a:t>
              </a:r>
            </a:p>
          </p:txBody>
        </p:sp>
        <p:sp>
          <p:nvSpPr>
            <p:cNvPr id="45" name="AutoShape 6"/>
            <p:cNvSpPr>
              <a:spLocks noChangeAspect="1" noChangeArrowheads="1"/>
            </p:cNvSpPr>
            <p:nvPr/>
          </p:nvSpPr>
          <p:spPr bwMode="auto">
            <a:xfrm>
              <a:off x="3284538" y="4119687"/>
              <a:ext cx="1658937"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ysDot"/>
                  <a:miter lim="800000"/>
                  <a:headEnd/>
                  <a:tailEnd/>
                </a14:hiddenLine>
              </a:ext>
            </a:extLst>
          </p:spPr>
          <p:txBody>
            <a:bodyPr/>
            <a:lstStyle/>
            <a:p>
              <a:r>
                <a:rPr lang="en-GB" sz="1200" b="1">
                  <a:solidFill>
                    <a:srgbClr val="0066FF"/>
                  </a:solidFill>
                  <a:cs typeface="Arial" charset="0"/>
                </a:rPr>
                <a:t>Oestrogen</a:t>
              </a:r>
            </a:p>
          </p:txBody>
        </p:sp>
        <p:sp>
          <p:nvSpPr>
            <p:cNvPr id="46" name="Text Box 12"/>
            <p:cNvSpPr txBox="1">
              <a:spLocks noChangeAspect="1" noChangeArrowheads="1"/>
            </p:cNvSpPr>
            <p:nvPr/>
          </p:nvSpPr>
          <p:spPr bwMode="auto">
            <a:xfrm>
              <a:off x="2667000" y="1374899"/>
              <a:ext cx="1473200" cy="560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a:cs typeface="Arial" charset="0"/>
                </a:rPr>
                <a:t> Hypothalamus</a:t>
              </a:r>
            </a:p>
            <a:p>
              <a:pPr eaLnBrk="1" hangingPunct="1"/>
              <a:r>
                <a:rPr lang="en-GB" sz="1200" b="1">
                  <a:cs typeface="Arial" charset="0"/>
                </a:rPr>
                <a:t>      </a:t>
              </a:r>
              <a:endParaRPr lang="en-GB" sz="1200">
                <a:solidFill>
                  <a:srgbClr val="FF0000"/>
                </a:solidFill>
                <a:cs typeface="Arial" charset="0"/>
              </a:endParaRPr>
            </a:p>
          </p:txBody>
        </p:sp>
        <p:sp>
          <p:nvSpPr>
            <p:cNvPr id="47" name="Text Box 13"/>
            <p:cNvSpPr txBox="1">
              <a:spLocks noChangeAspect="1" noChangeArrowheads="1"/>
            </p:cNvSpPr>
            <p:nvPr/>
          </p:nvSpPr>
          <p:spPr bwMode="auto">
            <a:xfrm>
              <a:off x="2806700" y="2629024"/>
              <a:ext cx="1112838" cy="56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a:cs typeface="Arial" charset="0"/>
                </a:rPr>
                <a:t>Anterior</a:t>
              </a:r>
            </a:p>
            <a:p>
              <a:pPr eaLnBrk="1" hangingPunct="1"/>
              <a:r>
                <a:rPr lang="en-GB" sz="1200" b="1">
                  <a:cs typeface="Arial" charset="0"/>
                </a:rPr>
                <a:t>Pituitary</a:t>
              </a:r>
              <a:endParaRPr lang="en-GB" sz="1200">
                <a:cs typeface="Arial" charset="0"/>
              </a:endParaRPr>
            </a:p>
          </p:txBody>
        </p:sp>
        <p:sp>
          <p:nvSpPr>
            <p:cNvPr id="48" name="Text Box 14"/>
            <p:cNvSpPr txBox="1">
              <a:spLocks noChangeAspect="1" noChangeArrowheads="1"/>
            </p:cNvSpPr>
            <p:nvPr/>
          </p:nvSpPr>
          <p:spPr bwMode="auto">
            <a:xfrm>
              <a:off x="2840038" y="3878387"/>
              <a:ext cx="1190625" cy="563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a:cs typeface="Arial" charset="0"/>
                </a:rPr>
                <a:t>Ovaries</a:t>
              </a:r>
              <a:endParaRPr lang="en-GB" sz="1200">
                <a:cs typeface="Arial" charset="0"/>
              </a:endParaRPr>
            </a:p>
          </p:txBody>
        </p:sp>
        <p:sp>
          <p:nvSpPr>
            <p:cNvPr id="49" name="Text Box 15"/>
            <p:cNvSpPr txBox="1">
              <a:spLocks noChangeAspect="1" noChangeArrowheads="1"/>
            </p:cNvSpPr>
            <p:nvPr/>
          </p:nvSpPr>
          <p:spPr bwMode="auto">
            <a:xfrm>
              <a:off x="3212976" y="2037110"/>
              <a:ext cx="1123950" cy="66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a:solidFill>
                    <a:srgbClr val="0066FF"/>
                  </a:solidFill>
                  <a:cs typeface="Arial" charset="0"/>
                </a:rPr>
                <a:t>GnRH</a:t>
              </a:r>
            </a:p>
          </p:txBody>
        </p:sp>
        <p:sp>
          <p:nvSpPr>
            <p:cNvPr id="50" name="Text Box 16"/>
            <p:cNvSpPr txBox="1">
              <a:spLocks noChangeAspect="1" noChangeArrowheads="1"/>
            </p:cNvSpPr>
            <p:nvPr/>
          </p:nvSpPr>
          <p:spPr bwMode="auto">
            <a:xfrm>
              <a:off x="3265488" y="3124324"/>
              <a:ext cx="1560512" cy="66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a:solidFill>
                    <a:srgbClr val="0066FF"/>
                  </a:solidFill>
                  <a:cs typeface="Arial" charset="0"/>
                </a:rPr>
                <a:t>LH/</a:t>
              </a:r>
            </a:p>
            <a:p>
              <a:pPr eaLnBrk="1" hangingPunct="1"/>
              <a:r>
                <a:rPr lang="en-GB" sz="1200" b="1">
                  <a:solidFill>
                    <a:srgbClr val="0066FF"/>
                  </a:solidFill>
                  <a:cs typeface="Arial" charset="0"/>
                </a:rPr>
                <a:t>FSH</a:t>
              </a:r>
            </a:p>
          </p:txBody>
        </p:sp>
        <p:sp>
          <p:nvSpPr>
            <p:cNvPr id="51" name="Line 26"/>
            <p:cNvSpPr>
              <a:spLocks noChangeAspect="1" noChangeShapeType="1"/>
            </p:cNvSpPr>
            <p:nvPr/>
          </p:nvSpPr>
          <p:spPr bwMode="auto">
            <a:xfrm>
              <a:off x="3184525" y="1836862"/>
              <a:ext cx="0" cy="606425"/>
            </a:xfrm>
            <a:prstGeom prst="line">
              <a:avLst/>
            </a:prstGeom>
            <a:noFill/>
            <a:ln w="254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2" name="Line 27"/>
            <p:cNvSpPr>
              <a:spLocks noChangeAspect="1" noChangeShapeType="1"/>
            </p:cNvSpPr>
            <p:nvPr/>
          </p:nvSpPr>
          <p:spPr bwMode="auto">
            <a:xfrm>
              <a:off x="3184525" y="3187824"/>
              <a:ext cx="0" cy="604838"/>
            </a:xfrm>
            <a:prstGeom prst="line">
              <a:avLst/>
            </a:prstGeom>
            <a:noFill/>
            <a:ln w="254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3" name="AutoShape 6"/>
            <p:cNvSpPr>
              <a:spLocks noChangeAspect="1" noChangeArrowheads="1"/>
            </p:cNvSpPr>
            <p:nvPr/>
          </p:nvSpPr>
          <p:spPr bwMode="auto">
            <a:xfrm>
              <a:off x="3282950" y="4407024"/>
              <a:ext cx="165735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ysDot"/>
                  <a:miter lim="800000"/>
                  <a:headEnd/>
                  <a:tailEnd/>
                </a14:hiddenLine>
              </a:ext>
            </a:extLst>
          </p:spPr>
          <p:txBody>
            <a:bodyPr/>
            <a:lstStyle/>
            <a:p>
              <a:r>
                <a:rPr lang="en-GB" sz="1200" b="1">
                  <a:solidFill>
                    <a:srgbClr val="0066FF"/>
                  </a:solidFill>
                  <a:cs typeface="Arial" charset="0"/>
                </a:rPr>
                <a:t>Progesterone</a:t>
              </a:r>
            </a:p>
          </p:txBody>
        </p:sp>
        <p:sp>
          <p:nvSpPr>
            <p:cNvPr id="54" name="AutoShape 6"/>
            <p:cNvSpPr>
              <a:spLocks noChangeAspect="1" noChangeArrowheads="1"/>
            </p:cNvSpPr>
            <p:nvPr/>
          </p:nvSpPr>
          <p:spPr bwMode="auto">
            <a:xfrm>
              <a:off x="2346325" y="4140324"/>
              <a:ext cx="1658938"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ysDot"/>
                  <a:miter lim="800000"/>
                  <a:headEnd/>
                  <a:tailEnd/>
                </a14:hiddenLine>
              </a:ext>
            </a:extLst>
          </p:spPr>
          <p:txBody>
            <a:bodyPr/>
            <a:lstStyle/>
            <a:p>
              <a:r>
                <a:rPr lang="en-GB" sz="1200" b="1">
                  <a:solidFill>
                    <a:srgbClr val="0066FF"/>
                  </a:solidFill>
                  <a:cs typeface="Arial" charset="0"/>
                </a:rPr>
                <a:t>Inhibin/</a:t>
              </a:r>
            </a:p>
            <a:p>
              <a:r>
                <a:rPr lang="en-GB" sz="1200" b="1">
                  <a:solidFill>
                    <a:srgbClr val="0066FF"/>
                  </a:solidFill>
                  <a:cs typeface="Arial" charset="0"/>
                </a:rPr>
                <a:t>follistatin</a:t>
              </a:r>
            </a:p>
          </p:txBody>
        </p:sp>
        <p:sp>
          <p:nvSpPr>
            <p:cNvPr id="55" name="AutoShape 6"/>
            <p:cNvSpPr>
              <a:spLocks noChangeAspect="1" noChangeArrowheads="1"/>
            </p:cNvSpPr>
            <p:nvPr/>
          </p:nvSpPr>
          <p:spPr bwMode="auto">
            <a:xfrm>
              <a:off x="1325563" y="2721099"/>
              <a:ext cx="981075"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ysDot"/>
                  <a:miter lim="800000"/>
                  <a:headEnd/>
                  <a:tailEnd/>
                </a14:hiddenLine>
              </a:ext>
            </a:extLst>
          </p:spPr>
          <p:txBody>
            <a:bodyPr/>
            <a:lstStyle/>
            <a:p>
              <a:r>
                <a:rPr lang="en-GB" sz="1200" b="1">
                  <a:solidFill>
                    <a:srgbClr val="00B050"/>
                  </a:solidFill>
                  <a:cs typeface="Arial" charset="0"/>
                </a:rPr>
                <a:t>Activin</a:t>
              </a:r>
            </a:p>
          </p:txBody>
        </p:sp>
        <p:grpSp>
          <p:nvGrpSpPr>
            <p:cNvPr id="56" name="Group 4"/>
            <p:cNvGrpSpPr>
              <a:grpSpLocks/>
            </p:cNvGrpSpPr>
            <p:nvPr/>
          </p:nvGrpSpPr>
          <p:grpSpPr bwMode="auto">
            <a:xfrm>
              <a:off x="1725613" y="3133849"/>
              <a:ext cx="644525" cy="1158875"/>
              <a:chOff x="1755230" y="2835207"/>
              <a:chExt cx="644301" cy="1159729"/>
            </a:xfrm>
          </p:grpSpPr>
          <p:cxnSp>
            <p:nvCxnSpPr>
              <p:cNvPr id="78" name="Straight Arrow Connector 77"/>
              <p:cNvCxnSpPr/>
              <p:nvPr/>
            </p:nvCxnSpPr>
            <p:spPr bwMode="auto">
              <a:xfrm flipH="1" flipV="1">
                <a:off x="1755243" y="2835558"/>
                <a:ext cx="17457" cy="1159483"/>
              </a:xfrm>
              <a:prstGeom prst="straightConnector1">
                <a:avLst/>
              </a:prstGeom>
              <a:ln w="19050">
                <a:solidFill>
                  <a:srgbClr val="FF0000"/>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79" name="Line 31"/>
              <p:cNvSpPr>
                <a:spLocks noChangeAspect="1" noChangeShapeType="1"/>
              </p:cNvSpPr>
              <p:nvPr/>
            </p:nvSpPr>
            <p:spPr bwMode="auto">
              <a:xfrm>
                <a:off x="1773302" y="3994936"/>
                <a:ext cx="626229" cy="0"/>
              </a:xfrm>
              <a:prstGeom prst="line">
                <a:avLst/>
              </a:prstGeom>
              <a:noFill/>
              <a:ln w="19050">
                <a:solidFill>
                  <a:srgbClr val="FF0000"/>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57" name="Text Box 141"/>
            <p:cNvSpPr txBox="1">
              <a:spLocks noChangeAspect="1" noChangeArrowheads="1"/>
            </p:cNvSpPr>
            <p:nvPr/>
          </p:nvSpPr>
          <p:spPr bwMode="auto">
            <a:xfrm>
              <a:off x="1758950" y="2983037"/>
              <a:ext cx="611188" cy="41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2000" b="1">
                  <a:solidFill>
                    <a:srgbClr val="FF0000"/>
                  </a:solidFill>
                </a:rPr>
                <a:t>-</a:t>
              </a:r>
            </a:p>
          </p:txBody>
        </p:sp>
        <p:cxnSp>
          <p:nvCxnSpPr>
            <p:cNvPr id="58" name="Straight Arrow Connector 57"/>
            <p:cNvCxnSpPr/>
            <p:nvPr/>
          </p:nvCxnSpPr>
          <p:spPr>
            <a:xfrm>
              <a:off x="2039962" y="2845337"/>
              <a:ext cx="627083" cy="0"/>
            </a:xfrm>
            <a:prstGeom prst="straightConnector1">
              <a:avLst/>
            </a:prstGeom>
            <a:ln w="19050">
              <a:solidFill>
                <a:srgbClr val="00B050"/>
              </a:solidFill>
              <a:prstDash val="dash"/>
              <a:tailEnd type="triangle"/>
            </a:ln>
          </p:spPr>
          <p:style>
            <a:lnRef idx="1">
              <a:schemeClr val="accent1"/>
            </a:lnRef>
            <a:fillRef idx="0">
              <a:schemeClr val="accent1"/>
            </a:fillRef>
            <a:effectRef idx="0">
              <a:schemeClr val="accent1"/>
            </a:effectRef>
            <a:fontRef idx="minor">
              <a:schemeClr val="tx1"/>
            </a:fontRef>
          </p:style>
        </p:cxnSp>
        <p:grpSp>
          <p:nvGrpSpPr>
            <p:cNvPr id="59" name="Group 32"/>
            <p:cNvGrpSpPr>
              <a:grpSpLocks/>
            </p:cNvGrpSpPr>
            <p:nvPr/>
          </p:nvGrpSpPr>
          <p:grpSpPr bwMode="auto">
            <a:xfrm rot="5400000">
              <a:off x="1637891" y="1650070"/>
              <a:ext cx="1172542" cy="969516"/>
              <a:chOff x="1773238" y="3169364"/>
              <a:chExt cx="984990" cy="825572"/>
            </a:xfrm>
          </p:grpSpPr>
          <p:cxnSp>
            <p:nvCxnSpPr>
              <p:cNvPr id="76" name="Straight Arrow Connector 75"/>
              <p:cNvCxnSpPr/>
              <p:nvPr/>
            </p:nvCxnSpPr>
            <p:spPr bwMode="auto">
              <a:xfrm flipV="1">
                <a:off x="1773294" y="3169873"/>
                <a:ext cx="0" cy="824628"/>
              </a:xfrm>
              <a:prstGeom prst="straightConnector1">
                <a:avLst/>
              </a:prstGeom>
              <a:ln w="19050">
                <a:solidFill>
                  <a:srgbClr val="00B050"/>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77" name="Line 31"/>
              <p:cNvSpPr>
                <a:spLocks noChangeAspect="1" noChangeShapeType="1"/>
              </p:cNvSpPr>
              <p:nvPr/>
            </p:nvSpPr>
            <p:spPr bwMode="auto">
              <a:xfrm>
                <a:off x="1773303" y="3994936"/>
                <a:ext cx="984925" cy="0"/>
              </a:xfrm>
              <a:prstGeom prst="line">
                <a:avLst/>
              </a:prstGeom>
              <a:noFill/>
              <a:ln w="19050">
                <a:solidFill>
                  <a:srgbClr val="00B050"/>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60" name="Text Box 141"/>
            <p:cNvSpPr txBox="1">
              <a:spLocks noChangeAspect="1" noChangeArrowheads="1"/>
            </p:cNvSpPr>
            <p:nvPr/>
          </p:nvSpPr>
          <p:spPr bwMode="auto">
            <a:xfrm>
              <a:off x="2524125" y="1214562"/>
              <a:ext cx="733425"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2000" b="1">
                  <a:solidFill>
                    <a:srgbClr val="00B050"/>
                  </a:solidFill>
                </a:rPr>
                <a:t>+</a:t>
              </a:r>
            </a:p>
          </p:txBody>
        </p:sp>
        <p:sp>
          <p:nvSpPr>
            <p:cNvPr id="61" name="Text Box 141"/>
            <p:cNvSpPr txBox="1">
              <a:spLocks noChangeAspect="1" noChangeArrowheads="1"/>
            </p:cNvSpPr>
            <p:nvPr/>
          </p:nvSpPr>
          <p:spPr bwMode="auto">
            <a:xfrm>
              <a:off x="2565400" y="2413124"/>
              <a:ext cx="733425"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2000" b="1">
                  <a:solidFill>
                    <a:srgbClr val="00B050"/>
                  </a:solidFill>
                </a:rPr>
                <a:t>+</a:t>
              </a:r>
            </a:p>
          </p:txBody>
        </p:sp>
        <p:grpSp>
          <p:nvGrpSpPr>
            <p:cNvPr id="62" name="Group 4"/>
            <p:cNvGrpSpPr>
              <a:grpSpLocks/>
            </p:cNvGrpSpPr>
            <p:nvPr/>
          </p:nvGrpSpPr>
          <p:grpSpPr bwMode="auto">
            <a:xfrm>
              <a:off x="3487663" y="1404540"/>
              <a:ext cx="1554361" cy="3096345"/>
              <a:chOff x="3890863" y="1022349"/>
              <a:chExt cx="1554361" cy="3096345"/>
            </a:xfrm>
          </p:grpSpPr>
          <p:sp>
            <p:nvSpPr>
              <p:cNvPr id="65" name="Line 33"/>
              <p:cNvSpPr>
                <a:spLocks noChangeAspect="1" noChangeShapeType="1"/>
              </p:cNvSpPr>
              <p:nvPr/>
            </p:nvSpPr>
            <p:spPr bwMode="auto">
              <a:xfrm flipH="1">
                <a:off x="4048224" y="2462510"/>
                <a:ext cx="1181100" cy="0"/>
              </a:xfrm>
              <a:prstGeom prst="line">
                <a:avLst/>
              </a:prstGeom>
              <a:noFill/>
              <a:ln w="19050">
                <a:solidFill>
                  <a:srgbClr val="00B050"/>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nvGrpSpPr>
              <p:cNvPr id="66" name="Group 2"/>
              <p:cNvGrpSpPr>
                <a:grpSpLocks/>
              </p:cNvGrpSpPr>
              <p:nvPr/>
            </p:nvGrpSpPr>
            <p:grpSpPr bwMode="auto">
              <a:xfrm>
                <a:off x="3890863" y="1022349"/>
                <a:ext cx="1554361" cy="3096345"/>
                <a:chOff x="3890863" y="1022349"/>
                <a:chExt cx="1554361" cy="3096345"/>
              </a:xfrm>
            </p:grpSpPr>
            <p:sp>
              <p:nvSpPr>
                <p:cNvPr id="67" name="Line 31"/>
                <p:cNvSpPr>
                  <a:spLocks noChangeAspect="1" noChangeShapeType="1"/>
                </p:cNvSpPr>
                <p:nvPr/>
              </p:nvSpPr>
              <p:spPr bwMode="auto">
                <a:xfrm>
                  <a:off x="4840386" y="3902670"/>
                  <a:ext cx="604838" cy="0"/>
                </a:xfrm>
                <a:prstGeom prst="line">
                  <a:avLst/>
                </a:prstGeom>
                <a:noFill/>
                <a:ln w="19050">
                  <a:solidFill>
                    <a:srgbClr val="FF0000"/>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68" name="Line 32"/>
                <p:cNvSpPr>
                  <a:spLocks noChangeAspect="1" noChangeShapeType="1"/>
                </p:cNvSpPr>
                <p:nvPr/>
              </p:nvSpPr>
              <p:spPr bwMode="auto">
                <a:xfrm flipV="1">
                  <a:off x="5445224" y="1022349"/>
                  <a:ext cx="0" cy="3096344"/>
                </a:xfrm>
                <a:prstGeom prst="line">
                  <a:avLst/>
                </a:prstGeom>
                <a:noFill/>
                <a:ln w="19050">
                  <a:solidFill>
                    <a:srgbClr val="FF0000"/>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69" name="Line 34"/>
                <p:cNvSpPr>
                  <a:spLocks noChangeAspect="1" noChangeShapeType="1"/>
                </p:cNvSpPr>
                <p:nvPr/>
              </p:nvSpPr>
              <p:spPr bwMode="auto">
                <a:xfrm flipH="1">
                  <a:off x="4321274" y="1028700"/>
                  <a:ext cx="1123950" cy="0"/>
                </a:xfrm>
                <a:prstGeom prst="line">
                  <a:avLst/>
                </a:prstGeom>
                <a:noFill/>
                <a:ln w="19050">
                  <a:solidFill>
                    <a:srgbClr val="FF0000"/>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70" name="Text Box 141"/>
                <p:cNvSpPr txBox="1">
                  <a:spLocks noChangeAspect="1" noChangeArrowheads="1"/>
                </p:cNvSpPr>
                <p:nvPr/>
              </p:nvSpPr>
              <p:spPr bwMode="auto">
                <a:xfrm>
                  <a:off x="3890863" y="2039913"/>
                  <a:ext cx="733425"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2000" b="1">
                      <a:solidFill>
                        <a:srgbClr val="00B050"/>
                      </a:solidFill>
                    </a:rPr>
                    <a:t>+</a:t>
                  </a:r>
                </a:p>
              </p:txBody>
            </p:sp>
            <p:sp>
              <p:nvSpPr>
                <p:cNvPr id="71" name="Line 32"/>
                <p:cNvSpPr>
                  <a:spLocks noChangeAspect="1" noChangeShapeType="1"/>
                </p:cNvSpPr>
                <p:nvPr/>
              </p:nvSpPr>
              <p:spPr bwMode="auto">
                <a:xfrm flipV="1">
                  <a:off x="5229324" y="1184002"/>
                  <a:ext cx="0" cy="2574652"/>
                </a:xfrm>
                <a:prstGeom prst="line">
                  <a:avLst/>
                </a:prstGeom>
                <a:noFill/>
                <a:ln w="19050">
                  <a:solidFill>
                    <a:srgbClr val="00B050"/>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72" name="Line 31"/>
                <p:cNvSpPr>
                  <a:spLocks noChangeAspect="1" noChangeShapeType="1"/>
                </p:cNvSpPr>
                <p:nvPr/>
              </p:nvSpPr>
              <p:spPr bwMode="auto">
                <a:xfrm>
                  <a:off x="4797524" y="3758654"/>
                  <a:ext cx="431800" cy="0"/>
                </a:xfrm>
                <a:prstGeom prst="line">
                  <a:avLst/>
                </a:prstGeom>
                <a:noFill/>
                <a:ln w="19050">
                  <a:solidFill>
                    <a:srgbClr val="00B050"/>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73" name="Line 31"/>
                <p:cNvSpPr>
                  <a:spLocks noChangeAspect="1" noChangeShapeType="1"/>
                </p:cNvSpPr>
                <p:nvPr/>
              </p:nvSpPr>
              <p:spPr bwMode="auto">
                <a:xfrm>
                  <a:off x="4840386" y="4118694"/>
                  <a:ext cx="604838" cy="0"/>
                </a:xfrm>
                <a:prstGeom prst="line">
                  <a:avLst/>
                </a:prstGeom>
                <a:noFill/>
                <a:ln w="19050">
                  <a:solidFill>
                    <a:srgbClr val="FF0000"/>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74" name="Line 33"/>
                <p:cNvSpPr>
                  <a:spLocks noChangeAspect="1" noChangeShapeType="1"/>
                </p:cNvSpPr>
                <p:nvPr/>
              </p:nvSpPr>
              <p:spPr bwMode="auto">
                <a:xfrm flipH="1">
                  <a:off x="4321274" y="1187450"/>
                  <a:ext cx="908050" cy="0"/>
                </a:xfrm>
                <a:prstGeom prst="line">
                  <a:avLst/>
                </a:prstGeom>
                <a:noFill/>
                <a:ln w="19050">
                  <a:solidFill>
                    <a:srgbClr val="00B050"/>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75" name="Text Box 141"/>
                <p:cNvSpPr txBox="1">
                  <a:spLocks noChangeAspect="1" noChangeArrowheads="1"/>
                </p:cNvSpPr>
                <p:nvPr/>
              </p:nvSpPr>
              <p:spPr bwMode="auto">
                <a:xfrm>
                  <a:off x="4336256" y="1165473"/>
                  <a:ext cx="733425"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2000" b="1">
                      <a:solidFill>
                        <a:srgbClr val="00B050"/>
                      </a:solidFill>
                    </a:rPr>
                    <a:t>+</a:t>
                  </a:r>
                </a:p>
              </p:txBody>
            </p:sp>
          </p:grpSp>
        </p:grpSp>
        <p:sp>
          <p:nvSpPr>
            <p:cNvPr id="63" name="AutoShape 6"/>
            <p:cNvSpPr>
              <a:spLocks noChangeAspect="1" noChangeArrowheads="1"/>
            </p:cNvSpPr>
            <p:nvPr/>
          </p:nvSpPr>
          <p:spPr bwMode="auto">
            <a:xfrm>
              <a:off x="3212976" y="1763688"/>
              <a:ext cx="981075"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ysDot"/>
                  <a:miter lim="800000"/>
                  <a:headEnd/>
                  <a:tailEnd/>
                </a14:hiddenLine>
              </a:ext>
            </a:extLst>
          </p:spPr>
          <p:txBody>
            <a:bodyPr/>
            <a:lstStyle/>
            <a:p>
              <a:r>
                <a:rPr lang="en-GB" sz="1200" b="1">
                  <a:solidFill>
                    <a:srgbClr val="00B050"/>
                  </a:solidFill>
                  <a:cs typeface="Arial" charset="0"/>
                </a:rPr>
                <a:t>KP</a:t>
              </a:r>
            </a:p>
          </p:txBody>
        </p:sp>
        <p:sp>
          <p:nvSpPr>
            <p:cNvPr id="64" name="Text Box 141"/>
            <p:cNvSpPr txBox="1">
              <a:spLocks noChangeAspect="1" noChangeArrowheads="1"/>
            </p:cNvSpPr>
            <p:nvPr/>
          </p:nvSpPr>
          <p:spPr bwMode="auto">
            <a:xfrm>
              <a:off x="3356992" y="1486000"/>
              <a:ext cx="733425"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2000" b="1">
                  <a:solidFill>
                    <a:srgbClr val="00B050"/>
                  </a:solidFill>
                </a:rPr>
                <a:t>+</a:t>
              </a:r>
            </a:p>
          </p:txBody>
        </p:sp>
      </p:grpSp>
      <p:sp>
        <p:nvSpPr>
          <p:cNvPr id="80" name="TextBox 79"/>
          <p:cNvSpPr txBox="1"/>
          <p:nvPr/>
        </p:nvSpPr>
        <p:spPr>
          <a:xfrm>
            <a:off x="6129300" y="9392525"/>
            <a:ext cx="261610" cy="276999"/>
          </a:xfrm>
          <a:prstGeom prst="rect">
            <a:avLst/>
          </a:prstGeom>
          <a:noFill/>
        </p:spPr>
        <p:txBody>
          <a:bodyPr wrap="none" rtlCol="0">
            <a:spAutoFit/>
          </a:bodyPr>
          <a:lstStyle/>
          <a:p>
            <a:r>
              <a:rPr lang="en-GB" sz="1200" dirty="0">
                <a:latin typeface="Times New Roman" pitchFamily="18" charset="0"/>
                <a:cs typeface="Times New Roman" pitchFamily="18" charset="0"/>
              </a:rPr>
              <a:t>7</a:t>
            </a:r>
            <a:endParaRPr lang="en-GB" sz="1200" b="0"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TextBox 3"/>
          <p:cNvSpPr txBox="1">
            <a:spLocks noChangeArrowheads="1"/>
          </p:cNvSpPr>
          <p:nvPr/>
        </p:nvSpPr>
        <p:spPr bwMode="auto">
          <a:xfrm>
            <a:off x="1063625" y="539750"/>
            <a:ext cx="504666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a:solidFill>
                  <a:srgbClr val="000000"/>
                </a:solidFill>
                <a:latin typeface="Times New Roman" pitchFamily="18" charset="0"/>
                <a:cs typeface="Times New Roman" pitchFamily="18" charset="0"/>
              </a:rPr>
              <a:t>Figure 1.2: Kisspeptin and the female hypothalamo-pituitary-gonadal axis </a:t>
            </a:r>
          </a:p>
        </p:txBody>
      </p:sp>
      <p:grpSp>
        <p:nvGrpSpPr>
          <p:cNvPr id="46" name="Group 1"/>
          <p:cNvGrpSpPr>
            <a:grpSpLocks/>
          </p:cNvGrpSpPr>
          <p:nvPr/>
        </p:nvGrpSpPr>
        <p:grpSpPr bwMode="auto">
          <a:xfrm>
            <a:off x="1808820" y="1120494"/>
            <a:ext cx="3917920" cy="3724494"/>
            <a:chOff x="2147888" y="971550"/>
            <a:chExt cx="3917920" cy="3724494"/>
          </a:xfrm>
        </p:grpSpPr>
        <p:grpSp>
          <p:nvGrpSpPr>
            <p:cNvPr id="47" name="Group 65"/>
            <p:cNvGrpSpPr>
              <a:grpSpLocks/>
            </p:cNvGrpSpPr>
            <p:nvPr/>
          </p:nvGrpSpPr>
          <p:grpSpPr bwMode="auto">
            <a:xfrm>
              <a:off x="3746500" y="1549400"/>
              <a:ext cx="1627188" cy="1106488"/>
              <a:chOff x="3314521" y="1549705"/>
              <a:chExt cx="1626647" cy="1106696"/>
            </a:xfrm>
          </p:grpSpPr>
          <p:sp>
            <p:nvSpPr>
              <p:cNvPr id="93" name="Freeform 92"/>
              <p:cNvSpPr/>
              <p:nvPr/>
            </p:nvSpPr>
            <p:spPr>
              <a:xfrm>
                <a:off x="3314521" y="1549705"/>
                <a:ext cx="839509" cy="476340"/>
              </a:xfrm>
              <a:custGeom>
                <a:avLst/>
                <a:gdLst>
                  <a:gd name="connsiteX0" fmla="*/ 179 w 839103"/>
                  <a:gd name="connsiteY0" fmla="*/ 155270 h 475647"/>
                  <a:gd name="connsiteX1" fmla="*/ 238304 w 839103"/>
                  <a:gd name="connsiteY1" fmla="*/ 155270 h 475647"/>
                  <a:gd name="connsiteX2" fmla="*/ 485954 w 839103"/>
                  <a:gd name="connsiteY2" fmla="*/ 2870 h 475647"/>
                  <a:gd name="connsiteX3" fmla="*/ 695504 w 839103"/>
                  <a:gd name="connsiteY3" fmla="*/ 79070 h 475647"/>
                  <a:gd name="connsiteX4" fmla="*/ 752654 w 839103"/>
                  <a:gd name="connsiteY4" fmla="*/ 355295 h 475647"/>
                  <a:gd name="connsiteX5" fmla="*/ 828854 w 839103"/>
                  <a:gd name="connsiteY5" fmla="*/ 450545 h 475647"/>
                  <a:gd name="connsiteX6" fmla="*/ 505004 w 839103"/>
                  <a:gd name="connsiteY6" fmla="*/ 460070 h 475647"/>
                  <a:gd name="connsiteX7" fmla="*/ 276404 w 839103"/>
                  <a:gd name="connsiteY7" fmla="*/ 260045 h 475647"/>
                  <a:gd name="connsiteX8" fmla="*/ 179 w 839103"/>
                  <a:gd name="connsiteY8" fmla="*/ 155270 h 475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39103" h="475647">
                    <a:moveTo>
                      <a:pt x="179" y="155270"/>
                    </a:moveTo>
                    <a:cubicBezTo>
                      <a:pt x="-6171" y="137808"/>
                      <a:pt x="157342" y="180670"/>
                      <a:pt x="238304" y="155270"/>
                    </a:cubicBezTo>
                    <a:cubicBezTo>
                      <a:pt x="319266" y="129870"/>
                      <a:pt x="409754" y="15570"/>
                      <a:pt x="485954" y="2870"/>
                    </a:cubicBezTo>
                    <a:cubicBezTo>
                      <a:pt x="562154" y="-9830"/>
                      <a:pt x="651054" y="20333"/>
                      <a:pt x="695504" y="79070"/>
                    </a:cubicBezTo>
                    <a:cubicBezTo>
                      <a:pt x="739954" y="137807"/>
                      <a:pt x="730429" y="293382"/>
                      <a:pt x="752654" y="355295"/>
                    </a:cubicBezTo>
                    <a:cubicBezTo>
                      <a:pt x="774879" y="417208"/>
                      <a:pt x="870129" y="433083"/>
                      <a:pt x="828854" y="450545"/>
                    </a:cubicBezTo>
                    <a:cubicBezTo>
                      <a:pt x="787579" y="468008"/>
                      <a:pt x="597079" y="491820"/>
                      <a:pt x="505004" y="460070"/>
                    </a:cubicBezTo>
                    <a:cubicBezTo>
                      <a:pt x="412929" y="428320"/>
                      <a:pt x="358954" y="310845"/>
                      <a:pt x="276404" y="260045"/>
                    </a:cubicBezTo>
                    <a:cubicBezTo>
                      <a:pt x="193854" y="209245"/>
                      <a:pt x="6529" y="172732"/>
                      <a:pt x="179" y="155270"/>
                    </a:cubicBezTo>
                    <a:close/>
                  </a:path>
                </a:pathLst>
              </a:custGeom>
              <a:gradFill flip="none" rotWithShape="1">
                <a:gsLst>
                  <a:gs pos="0">
                    <a:srgbClr val="DDEBCF"/>
                  </a:gs>
                  <a:gs pos="48000">
                    <a:srgbClr val="9CB86E"/>
                  </a:gs>
                  <a:gs pos="100000">
                    <a:srgbClr val="156B13"/>
                  </a:gs>
                </a:gsLst>
                <a:path path="shape">
                  <a:fillToRect l="50000" t="50000" r="50000" b="50000"/>
                </a:path>
                <a:tileRect/>
              </a:gra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200">
                  <a:solidFill>
                    <a:prstClr val="white"/>
                  </a:solidFill>
                  <a:latin typeface="Arial" pitchFamily="34" charset="0"/>
                  <a:cs typeface="Arial" pitchFamily="34" charset="0"/>
                </a:endParaRPr>
              </a:p>
            </p:txBody>
          </p:sp>
          <p:grpSp>
            <p:nvGrpSpPr>
              <p:cNvPr id="94" name="Group 59"/>
              <p:cNvGrpSpPr>
                <a:grpSpLocks/>
              </p:cNvGrpSpPr>
              <p:nvPr/>
            </p:nvGrpSpPr>
            <p:grpSpPr bwMode="auto">
              <a:xfrm>
                <a:off x="4149080" y="1907704"/>
                <a:ext cx="792088" cy="748697"/>
                <a:chOff x="4149080" y="1907704"/>
                <a:chExt cx="792088" cy="748697"/>
              </a:xfrm>
            </p:grpSpPr>
            <p:sp>
              <p:nvSpPr>
                <p:cNvPr id="97" name="Freeform 96"/>
                <p:cNvSpPr/>
                <p:nvPr/>
              </p:nvSpPr>
              <p:spPr>
                <a:xfrm>
                  <a:off x="4149268" y="1906960"/>
                  <a:ext cx="676051" cy="604951"/>
                </a:xfrm>
                <a:custGeom>
                  <a:avLst/>
                  <a:gdLst>
                    <a:gd name="connsiteX0" fmla="*/ 0 w 676275"/>
                    <a:gd name="connsiteY0" fmla="*/ 80822 h 604697"/>
                    <a:gd name="connsiteX1" fmla="*/ 514350 w 676275"/>
                    <a:gd name="connsiteY1" fmla="*/ 23672 h 604697"/>
                    <a:gd name="connsiteX2" fmla="*/ 238125 w 676275"/>
                    <a:gd name="connsiteY2" fmla="*/ 423722 h 604697"/>
                    <a:gd name="connsiteX3" fmla="*/ 676275 w 676275"/>
                    <a:gd name="connsiteY3" fmla="*/ 604697 h 604697"/>
                    <a:gd name="connsiteX4" fmla="*/ 676275 w 676275"/>
                    <a:gd name="connsiteY4" fmla="*/ 604697 h 604697"/>
                    <a:gd name="connsiteX5" fmla="*/ 676275 w 676275"/>
                    <a:gd name="connsiteY5" fmla="*/ 604697 h 6046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76275" h="604697">
                      <a:moveTo>
                        <a:pt x="0" y="80822"/>
                      </a:moveTo>
                      <a:cubicBezTo>
                        <a:pt x="237331" y="23672"/>
                        <a:pt x="474663" y="-33478"/>
                        <a:pt x="514350" y="23672"/>
                      </a:cubicBezTo>
                      <a:cubicBezTo>
                        <a:pt x="554038" y="80822"/>
                        <a:pt x="211138" y="326885"/>
                        <a:pt x="238125" y="423722"/>
                      </a:cubicBezTo>
                      <a:cubicBezTo>
                        <a:pt x="265113" y="520560"/>
                        <a:pt x="676275" y="604697"/>
                        <a:pt x="676275" y="604697"/>
                      </a:cubicBezTo>
                      <a:lnTo>
                        <a:pt x="676275" y="604697"/>
                      </a:lnTo>
                      <a:lnTo>
                        <a:pt x="676275" y="604697"/>
                      </a:lnTo>
                    </a:path>
                  </a:pathLst>
                </a:custGeom>
                <a:ln w="25400">
                  <a:solidFill>
                    <a:schemeClr val="accent3">
                      <a:lumMod val="7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GB" sz="1200">
                    <a:solidFill>
                      <a:prstClr val="black"/>
                    </a:solidFill>
                    <a:latin typeface="Arial" pitchFamily="34" charset="0"/>
                    <a:cs typeface="Arial" pitchFamily="34" charset="0"/>
                  </a:endParaRPr>
                </a:p>
              </p:txBody>
            </p:sp>
            <p:cxnSp>
              <p:nvCxnSpPr>
                <p:cNvPr id="98" name="Straight Connector 97"/>
                <p:cNvCxnSpPr>
                  <a:stCxn id="97" idx="3"/>
                </p:cNvCxnSpPr>
                <p:nvPr/>
              </p:nvCxnSpPr>
              <p:spPr>
                <a:xfrm>
                  <a:off x="4825318" y="2511911"/>
                  <a:ext cx="0" cy="144490"/>
                </a:xfrm>
                <a:prstGeom prst="line">
                  <a:avLst/>
                </a:prstGeom>
                <a:ln w="25400">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cxnSp>
              <p:nvCxnSpPr>
                <p:cNvPr id="99" name="Straight Connector 98"/>
                <p:cNvCxnSpPr/>
                <p:nvPr/>
              </p:nvCxnSpPr>
              <p:spPr>
                <a:xfrm>
                  <a:off x="4796753" y="2511911"/>
                  <a:ext cx="144415" cy="0"/>
                </a:xfrm>
                <a:prstGeom prst="line">
                  <a:avLst/>
                </a:prstGeom>
                <a:ln w="25400">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grpSp>
          <p:sp>
            <p:nvSpPr>
              <p:cNvPr id="95" name="Oval 94"/>
              <p:cNvSpPr>
                <a:spLocks noChangeAspect="1"/>
              </p:cNvSpPr>
              <p:nvPr/>
            </p:nvSpPr>
            <p:spPr>
              <a:xfrm>
                <a:off x="3771569" y="1691020"/>
                <a:ext cx="107914" cy="10797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200">
                  <a:solidFill>
                    <a:prstClr val="white"/>
                  </a:solidFill>
                  <a:latin typeface="Arial" pitchFamily="34" charset="0"/>
                  <a:cs typeface="Arial" pitchFamily="34" charset="0"/>
                </a:endParaRPr>
              </a:p>
            </p:txBody>
          </p:sp>
        </p:grpSp>
        <p:grpSp>
          <p:nvGrpSpPr>
            <p:cNvPr id="48" name="Group 74"/>
            <p:cNvGrpSpPr>
              <a:grpSpLocks/>
            </p:cNvGrpSpPr>
            <p:nvPr/>
          </p:nvGrpSpPr>
          <p:grpSpPr bwMode="auto">
            <a:xfrm>
              <a:off x="2147888" y="1547813"/>
              <a:ext cx="1497012" cy="668337"/>
              <a:chOff x="1799993" y="1573391"/>
              <a:chExt cx="1497074" cy="668626"/>
            </a:xfrm>
          </p:grpSpPr>
          <p:sp>
            <p:nvSpPr>
              <p:cNvPr id="86" name="Freeform 85"/>
              <p:cNvSpPr/>
              <p:nvPr/>
            </p:nvSpPr>
            <p:spPr>
              <a:xfrm>
                <a:off x="1799993" y="1573391"/>
                <a:ext cx="695354" cy="668626"/>
              </a:xfrm>
              <a:custGeom>
                <a:avLst/>
                <a:gdLst>
                  <a:gd name="connsiteX0" fmla="*/ 38 w 695371"/>
                  <a:gd name="connsiteY0" fmla="*/ 343281 h 668626"/>
                  <a:gd name="connsiteX1" fmla="*/ 228638 w 695371"/>
                  <a:gd name="connsiteY1" fmla="*/ 219456 h 668626"/>
                  <a:gd name="connsiteX2" fmla="*/ 228638 w 695371"/>
                  <a:gd name="connsiteY2" fmla="*/ 381 h 668626"/>
                  <a:gd name="connsiteX3" fmla="*/ 409613 w 695371"/>
                  <a:gd name="connsiteY3" fmla="*/ 276606 h 668626"/>
                  <a:gd name="connsiteX4" fmla="*/ 695363 w 695371"/>
                  <a:gd name="connsiteY4" fmla="*/ 286131 h 668626"/>
                  <a:gd name="connsiteX5" fmla="*/ 419138 w 695371"/>
                  <a:gd name="connsiteY5" fmla="*/ 505206 h 668626"/>
                  <a:gd name="connsiteX6" fmla="*/ 352463 w 695371"/>
                  <a:gd name="connsiteY6" fmla="*/ 667131 h 668626"/>
                  <a:gd name="connsiteX7" fmla="*/ 247688 w 695371"/>
                  <a:gd name="connsiteY7" fmla="*/ 409956 h 668626"/>
                  <a:gd name="connsiteX8" fmla="*/ 38 w 695371"/>
                  <a:gd name="connsiteY8" fmla="*/ 343281 h 668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95371" h="668626">
                    <a:moveTo>
                      <a:pt x="38" y="343281"/>
                    </a:moveTo>
                    <a:cubicBezTo>
                      <a:pt x="-3137" y="311531"/>
                      <a:pt x="190538" y="276606"/>
                      <a:pt x="228638" y="219456"/>
                    </a:cubicBezTo>
                    <a:cubicBezTo>
                      <a:pt x="266738" y="162306"/>
                      <a:pt x="198476" y="-9144"/>
                      <a:pt x="228638" y="381"/>
                    </a:cubicBezTo>
                    <a:cubicBezTo>
                      <a:pt x="258800" y="9906"/>
                      <a:pt x="331825" y="228981"/>
                      <a:pt x="409613" y="276606"/>
                    </a:cubicBezTo>
                    <a:cubicBezTo>
                      <a:pt x="487401" y="324231"/>
                      <a:pt x="693775" y="248031"/>
                      <a:pt x="695363" y="286131"/>
                    </a:cubicBezTo>
                    <a:cubicBezTo>
                      <a:pt x="696951" y="324231"/>
                      <a:pt x="476288" y="441706"/>
                      <a:pt x="419138" y="505206"/>
                    </a:cubicBezTo>
                    <a:cubicBezTo>
                      <a:pt x="361988" y="568706"/>
                      <a:pt x="381038" y="683006"/>
                      <a:pt x="352463" y="667131"/>
                    </a:cubicBezTo>
                    <a:cubicBezTo>
                      <a:pt x="323888" y="651256"/>
                      <a:pt x="304838" y="463931"/>
                      <a:pt x="247688" y="409956"/>
                    </a:cubicBezTo>
                    <a:cubicBezTo>
                      <a:pt x="190538" y="355981"/>
                      <a:pt x="3213" y="375031"/>
                      <a:pt x="38" y="343281"/>
                    </a:cubicBezTo>
                    <a:close/>
                  </a:path>
                </a:pathLst>
              </a:custGeom>
              <a:gradFill>
                <a:gsLst>
                  <a:gs pos="0">
                    <a:schemeClr val="accent1">
                      <a:tint val="66000"/>
                      <a:satMod val="160000"/>
                    </a:schemeClr>
                  </a:gs>
                  <a:gs pos="87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200" dirty="0">
                  <a:solidFill>
                    <a:prstClr val="white"/>
                  </a:solidFill>
                  <a:latin typeface="Arial" pitchFamily="34" charset="0"/>
                  <a:cs typeface="Arial" pitchFamily="34" charset="0"/>
                </a:endParaRPr>
              </a:p>
            </p:txBody>
          </p:sp>
          <p:sp>
            <p:nvSpPr>
              <p:cNvPr id="88" name="Oval 87"/>
              <p:cNvSpPr>
                <a:spLocks noChangeAspect="1"/>
              </p:cNvSpPr>
              <p:nvPr/>
            </p:nvSpPr>
            <p:spPr>
              <a:xfrm>
                <a:off x="2096867" y="1871970"/>
                <a:ext cx="107954" cy="10799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200">
                  <a:solidFill>
                    <a:prstClr val="white"/>
                  </a:solidFill>
                  <a:latin typeface="Arial" pitchFamily="34" charset="0"/>
                  <a:cs typeface="Arial" pitchFamily="34" charset="0"/>
                </a:endParaRPr>
              </a:p>
            </p:txBody>
          </p:sp>
          <p:grpSp>
            <p:nvGrpSpPr>
              <p:cNvPr id="89" name="Group 73"/>
              <p:cNvGrpSpPr>
                <a:grpSpLocks/>
              </p:cNvGrpSpPr>
              <p:nvPr/>
            </p:nvGrpSpPr>
            <p:grpSpPr bwMode="auto">
              <a:xfrm>
                <a:off x="2489625" y="1656000"/>
                <a:ext cx="807442" cy="201375"/>
                <a:chOff x="2495550" y="1656000"/>
                <a:chExt cx="807442" cy="201375"/>
              </a:xfrm>
            </p:grpSpPr>
            <p:sp>
              <p:nvSpPr>
                <p:cNvPr id="90" name="Freeform 89"/>
                <p:cNvSpPr/>
                <p:nvPr/>
              </p:nvSpPr>
              <p:spPr>
                <a:xfrm>
                  <a:off x="2494922" y="1724268"/>
                  <a:ext cx="714404" cy="133408"/>
                </a:xfrm>
                <a:custGeom>
                  <a:avLst/>
                  <a:gdLst>
                    <a:gd name="connsiteX0" fmla="*/ 0 w 714375"/>
                    <a:gd name="connsiteY0" fmla="*/ 133350 h 133350"/>
                    <a:gd name="connsiteX1" fmla="*/ 171450 w 714375"/>
                    <a:gd name="connsiteY1" fmla="*/ 9525 h 133350"/>
                    <a:gd name="connsiteX2" fmla="*/ 561975 w 714375"/>
                    <a:gd name="connsiteY2" fmla="*/ 66675 h 133350"/>
                    <a:gd name="connsiteX3" fmla="*/ 714375 w 714375"/>
                    <a:gd name="connsiteY3" fmla="*/ 0 h 133350"/>
                    <a:gd name="connsiteX4" fmla="*/ 714375 w 714375"/>
                    <a:gd name="connsiteY4" fmla="*/ 0 h 133350"/>
                    <a:gd name="connsiteX5" fmla="*/ 714375 w 714375"/>
                    <a:gd name="connsiteY5" fmla="*/ 0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4375" h="133350">
                      <a:moveTo>
                        <a:pt x="0" y="133350"/>
                      </a:moveTo>
                      <a:cubicBezTo>
                        <a:pt x="38894" y="76993"/>
                        <a:pt x="77788" y="20637"/>
                        <a:pt x="171450" y="9525"/>
                      </a:cubicBezTo>
                      <a:cubicBezTo>
                        <a:pt x="265112" y="-1587"/>
                        <a:pt x="471488" y="68262"/>
                        <a:pt x="561975" y="66675"/>
                      </a:cubicBezTo>
                      <a:cubicBezTo>
                        <a:pt x="652462" y="65088"/>
                        <a:pt x="714375" y="0"/>
                        <a:pt x="714375" y="0"/>
                      </a:cubicBezTo>
                      <a:lnTo>
                        <a:pt x="714375" y="0"/>
                      </a:lnTo>
                      <a:lnTo>
                        <a:pt x="714375" y="0"/>
                      </a:lnTo>
                    </a:path>
                  </a:pathLst>
                </a:custGeom>
                <a:ln w="254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GB" sz="1200">
                    <a:solidFill>
                      <a:prstClr val="black"/>
                    </a:solidFill>
                    <a:latin typeface="Arial" pitchFamily="34" charset="0"/>
                    <a:cs typeface="Arial" pitchFamily="34" charset="0"/>
                  </a:endParaRPr>
                </a:p>
              </p:txBody>
            </p:sp>
            <p:cxnSp>
              <p:nvCxnSpPr>
                <p:cNvPr id="91" name="Straight Connector 90"/>
                <p:cNvCxnSpPr>
                  <a:stCxn id="90" idx="3"/>
                </p:cNvCxnSpPr>
                <p:nvPr/>
              </p:nvCxnSpPr>
              <p:spPr>
                <a:xfrm>
                  <a:off x="3209326" y="1724268"/>
                  <a:ext cx="93666" cy="76233"/>
                </a:xfrm>
                <a:prstGeom prst="line">
                  <a:avLst/>
                </a:prstGeom>
                <a:ln w="254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2" name="Straight Connector 91"/>
                <p:cNvCxnSpPr/>
                <p:nvPr/>
              </p:nvCxnSpPr>
              <p:spPr>
                <a:xfrm flipV="1">
                  <a:off x="3204563" y="1655977"/>
                  <a:ext cx="92079" cy="69880"/>
                </a:xfrm>
                <a:prstGeom prst="line">
                  <a:avLst/>
                </a:prstGeom>
                <a:ln w="254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grpSp>
        </p:grpSp>
        <p:grpSp>
          <p:nvGrpSpPr>
            <p:cNvPr id="49" name="Group 76"/>
            <p:cNvGrpSpPr>
              <a:grpSpLocks/>
            </p:cNvGrpSpPr>
            <p:nvPr/>
          </p:nvGrpSpPr>
          <p:grpSpPr bwMode="auto">
            <a:xfrm rot="-3068577">
              <a:off x="2670176" y="2222500"/>
              <a:ext cx="1497012" cy="668337"/>
              <a:chOff x="1799993" y="1573391"/>
              <a:chExt cx="1497074" cy="668626"/>
            </a:xfrm>
          </p:grpSpPr>
          <p:sp>
            <p:nvSpPr>
              <p:cNvPr id="75" name="Freeform 74"/>
              <p:cNvSpPr/>
              <p:nvPr/>
            </p:nvSpPr>
            <p:spPr>
              <a:xfrm>
                <a:off x="1796333" y="1571063"/>
                <a:ext cx="695354" cy="668627"/>
              </a:xfrm>
              <a:custGeom>
                <a:avLst/>
                <a:gdLst>
                  <a:gd name="connsiteX0" fmla="*/ 38 w 695371"/>
                  <a:gd name="connsiteY0" fmla="*/ 343281 h 668626"/>
                  <a:gd name="connsiteX1" fmla="*/ 228638 w 695371"/>
                  <a:gd name="connsiteY1" fmla="*/ 219456 h 668626"/>
                  <a:gd name="connsiteX2" fmla="*/ 228638 w 695371"/>
                  <a:gd name="connsiteY2" fmla="*/ 381 h 668626"/>
                  <a:gd name="connsiteX3" fmla="*/ 409613 w 695371"/>
                  <a:gd name="connsiteY3" fmla="*/ 276606 h 668626"/>
                  <a:gd name="connsiteX4" fmla="*/ 695363 w 695371"/>
                  <a:gd name="connsiteY4" fmla="*/ 286131 h 668626"/>
                  <a:gd name="connsiteX5" fmla="*/ 419138 w 695371"/>
                  <a:gd name="connsiteY5" fmla="*/ 505206 h 668626"/>
                  <a:gd name="connsiteX6" fmla="*/ 352463 w 695371"/>
                  <a:gd name="connsiteY6" fmla="*/ 667131 h 668626"/>
                  <a:gd name="connsiteX7" fmla="*/ 247688 w 695371"/>
                  <a:gd name="connsiteY7" fmla="*/ 409956 h 668626"/>
                  <a:gd name="connsiteX8" fmla="*/ 38 w 695371"/>
                  <a:gd name="connsiteY8" fmla="*/ 343281 h 668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95371" h="668626">
                    <a:moveTo>
                      <a:pt x="38" y="343281"/>
                    </a:moveTo>
                    <a:cubicBezTo>
                      <a:pt x="-3137" y="311531"/>
                      <a:pt x="190538" y="276606"/>
                      <a:pt x="228638" y="219456"/>
                    </a:cubicBezTo>
                    <a:cubicBezTo>
                      <a:pt x="266738" y="162306"/>
                      <a:pt x="198476" y="-9144"/>
                      <a:pt x="228638" y="381"/>
                    </a:cubicBezTo>
                    <a:cubicBezTo>
                      <a:pt x="258800" y="9906"/>
                      <a:pt x="331825" y="228981"/>
                      <a:pt x="409613" y="276606"/>
                    </a:cubicBezTo>
                    <a:cubicBezTo>
                      <a:pt x="487401" y="324231"/>
                      <a:pt x="693775" y="248031"/>
                      <a:pt x="695363" y="286131"/>
                    </a:cubicBezTo>
                    <a:cubicBezTo>
                      <a:pt x="696951" y="324231"/>
                      <a:pt x="476288" y="441706"/>
                      <a:pt x="419138" y="505206"/>
                    </a:cubicBezTo>
                    <a:cubicBezTo>
                      <a:pt x="361988" y="568706"/>
                      <a:pt x="381038" y="683006"/>
                      <a:pt x="352463" y="667131"/>
                    </a:cubicBezTo>
                    <a:cubicBezTo>
                      <a:pt x="323888" y="651256"/>
                      <a:pt x="304838" y="463931"/>
                      <a:pt x="247688" y="409956"/>
                    </a:cubicBezTo>
                    <a:cubicBezTo>
                      <a:pt x="190538" y="355981"/>
                      <a:pt x="3213" y="375031"/>
                      <a:pt x="38" y="343281"/>
                    </a:cubicBezTo>
                    <a:close/>
                  </a:path>
                </a:pathLst>
              </a:custGeom>
              <a:gradFill>
                <a:gsLst>
                  <a:gs pos="0">
                    <a:schemeClr val="accent1">
                      <a:tint val="66000"/>
                      <a:satMod val="160000"/>
                    </a:schemeClr>
                  </a:gs>
                  <a:gs pos="87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200" dirty="0">
                  <a:solidFill>
                    <a:prstClr val="white"/>
                  </a:solidFill>
                  <a:latin typeface="Arial" pitchFamily="34" charset="0"/>
                  <a:cs typeface="Arial" pitchFamily="34" charset="0"/>
                </a:endParaRPr>
              </a:p>
            </p:txBody>
          </p:sp>
          <p:sp>
            <p:nvSpPr>
              <p:cNvPr id="76" name="Oval 75"/>
              <p:cNvSpPr>
                <a:spLocks noChangeAspect="1"/>
              </p:cNvSpPr>
              <p:nvPr/>
            </p:nvSpPr>
            <p:spPr>
              <a:xfrm>
                <a:off x="2096303" y="1871820"/>
                <a:ext cx="107954" cy="10799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200">
                  <a:solidFill>
                    <a:prstClr val="white"/>
                  </a:solidFill>
                  <a:latin typeface="Arial" pitchFamily="34" charset="0"/>
                  <a:cs typeface="Arial" pitchFamily="34" charset="0"/>
                </a:endParaRPr>
              </a:p>
            </p:txBody>
          </p:sp>
          <p:grpSp>
            <p:nvGrpSpPr>
              <p:cNvPr id="77" name="Group 79"/>
              <p:cNvGrpSpPr>
                <a:grpSpLocks/>
              </p:cNvGrpSpPr>
              <p:nvPr/>
            </p:nvGrpSpPr>
            <p:grpSpPr bwMode="auto">
              <a:xfrm>
                <a:off x="2489625" y="1656000"/>
                <a:ext cx="807442" cy="201375"/>
                <a:chOff x="2495550" y="1656000"/>
                <a:chExt cx="807442" cy="201375"/>
              </a:xfrm>
            </p:grpSpPr>
            <p:sp>
              <p:nvSpPr>
                <p:cNvPr id="80" name="Freeform 79"/>
                <p:cNvSpPr/>
                <p:nvPr/>
              </p:nvSpPr>
              <p:spPr>
                <a:xfrm>
                  <a:off x="2490288" y="1709786"/>
                  <a:ext cx="720754" cy="136584"/>
                </a:xfrm>
                <a:custGeom>
                  <a:avLst/>
                  <a:gdLst>
                    <a:gd name="connsiteX0" fmla="*/ 0 w 714375"/>
                    <a:gd name="connsiteY0" fmla="*/ 133350 h 133350"/>
                    <a:gd name="connsiteX1" fmla="*/ 171450 w 714375"/>
                    <a:gd name="connsiteY1" fmla="*/ 9525 h 133350"/>
                    <a:gd name="connsiteX2" fmla="*/ 561975 w 714375"/>
                    <a:gd name="connsiteY2" fmla="*/ 66675 h 133350"/>
                    <a:gd name="connsiteX3" fmla="*/ 714375 w 714375"/>
                    <a:gd name="connsiteY3" fmla="*/ 0 h 133350"/>
                    <a:gd name="connsiteX4" fmla="*/ 714375 w 714375"/>
                    <a:gd name="connsiteY4" fmla="*/ 0 h 133350"/>
                    <a:gd name="connsiteX5" fmla="*/ 714375 w 714375"/>
                    <a:gd name="connsiteY5" fmla="*/ 0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4375" h="133350">
                      <a:moveTo>
                        <a:pt x="0" y="133350"/>
                      </a:moveTo>
                      <a:cubicBezTo>
                        <a:pt x="38894" y="76993"/>
                        <a:pt x="77788" y="20637"/>
                        <a:pt x="171450" y="9525"/>
                      </a:cubicBezTo>
                      <a:cubicBezTo>
                        <a:pt x="265112" y="-1587"/>
                        <a:pt x="471488" y="68262"/>
                        <a:pt x="561975" y="66675"/>
                      </a:cubicBezTo>
                      <a:cubicBezTo>
                        <a:pt x="652462" y="65088"/>
                        <a:pt x="714375" y="0"/>
                        <a:pt x="714375" y="0"/>
                      </a:cubicBezTo>
                      <a:lnTo>
                        <a:pt x="714375" y="0"/>
                      </a:lnTo>
                      <a:lnTo>
                        <a:pt x="714375" y="0"/>
                      </a:lnTo>
                    </a:path>
                  </a:pathLst>
                </a:custGeom>
                <a:ln w="254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GB" sz="1200">
                    <a:solidFill>
                      <a:prstClr val="black"/>
                    </a:solidFill>
                    <a:latin typeface="Arial" pitchFamily="34" charset="0"/>
                    <a:cs typeface="Arial" pitchFamily="34" charset="0"/>
                  </a:endParaRPr>
                </a:p>
              </p:txBody>
            </p:sp>
            <p:cxnSp>
              <p:nvCxnSpPr>
                <p:cNvPr id="84" name="Straight Connector 83"/>
                <p:cNvCxnSpPr>
                  <a:stCxn id="80" idx="3"/>
                </p:cNvCxnSpPr>
                <p:nvPr/>
              </p:nvCxnSpPr>
              <p:spPr>
                <a:xfrm>
                  <a:off x="3208392" y="1710609"/>
                  <a:ext cx="96841" cy="77821"/>
                </a:xfrm>
                <a:prstGeom prst="line">
                  <a:avLst/>
                </a:prstGeom>
                <a:ln w="254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flipV="1">
                  <a:off x="3201239" y="1645782"/>
                  <a:ext cx="92079" cy="69880"/>
                </a:xfrm>
                <a:prstGeom prst="line">
                  <a:avLst/>
                </a:prstGeom>
                <a:ln w="254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grpSp>
        </p:grpSp>
        <p:sp>
          <p:nvSpPr>
            <p:cNvPr id="51" name="TextBox 75"/>
            <p:cNvSpPr txBox="1">
              <a:spLocks noChangeArrowheads="1"/>
            </p:cNvSpPr>
            <p:nvPr/>
          </p:nvSpPr>
          <p:spPr bwMode="auto">
            <a:xfrm>
              <a:off x="4581525" y="1476375"/>
              <a:ext cx="124104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a:solidFill>
                    <a:srgbClr val="77933C"/>
                  </a:solidFill>
                  <a:latin typeface="Arial" pitchFamily="34" charset="0"/>
                  <a:cs typeface="Arial" pitchFamily="34" charset="0"/>
                </a:rPr>
                <a:t>GnRH Neurone</a:t>
              </a:r>
            </a:p>
          </p:txBody>
        </p:sp>
        <p:sp>
          <p:nvSpPr>
            <p:cNvPr id="52" name="TextBox 84"/>
            <p:cNvSpPr txBox="1">
              <a:spLocks noChangeArrowheads="1"/>
            </p:cNvSpPr>
            <p:nvPr/>
          </p:nvSpPr>
          <p:spPr bwMode="auto">
            <a:xfrm>
              <a:off x="5445125" y="2752725"/>
              <a:ext cx="62068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a:solidFill>
                    <a:srgbClr val="77933C"/>
                  </a:solidFill>
                  <a:latin typeface="Arial" pitchFamily="34" charset="0"/>
                  <a:cs typeface="Arial" pitchFamily="34" charset="0"/>
                </a:rPr>
                <a:t>GnRH</a:t>
              </a:r>
            </a:p>
          </p:txBody>
        </p:sp>
        <p:cxnSp>
          <p:nvCxnSpPr>
            <p:cNvPr id="53" name="Straight Arrow Connector 52"/>
            <p:cNvCxnSpPr/>
            <p:nvPr/>
          </p:nvCxnSpPr>
          <p:spPr>
            <a:xfrm>
              <a:off x="5373688" y="2655888"/>
              <a:ext cx="0" cy="547687"/>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55" name="TextBox 87"/>
            <p:cNvSpPr txBox="1">
              <a:spLocks noChangeArrowheads="1"/>
            </p:cNvSpPr>
            <p:nvPr/>
          </p:nvSpPr>
          <p:spPr bwMode="auto">
            <a:xfrm>
              <a:off x="3589338" y="1304925"/>
              <a:ext cx="27443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a:solidFill>
                    <a:srgbClr val="77933C"/>
                  </a:solidFill>
                  <a:latin typeface="Arial" pitchFamily="34" charset="0"/>
                  <a:cs typeface="Arial" pitchFamily="34" charset="0"/>
                </a:rPr>
                <a:t>+</a:t>
              </a:r>
            </a:p>
          </p:txBody>
        </p:sp>
        <p:sp>
          <p:nvSpPr>
            <p:cNvPr id="56" name="TextBox 89"/>
            <p:cNvSpPr txBox="1">
              <a:spLocks noChangeArrowheads="1"/>
            </p:cNvSpPr>
            <p:nvPr/>
          </p:nvSpPr>
          <p:spPr bwMode="auto">
            <a:xfrm>
              <a:off x="3741738" y="1754188"/>
              <a:ext cx="27443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a:solidFill>
                    <a:srgbClr val="77933C"/>
                  </a:solidFill>
                  <a:latin typeface="Arial" pitchFamily="34" charset="0"/>
                  <a:cs typeface="Arial" pitchFamily="34" charset="0"/>
                </a:rPr>
                <a:t>+</a:t>
              </a:r>
            </a:p>
          </p:txBody>
        </p:sp>
        <p:sp>
          <p:nvSpPr>
            <p:cNvPr id="58" name="TextBox 88"/>
            <p:cNvSpPr txBox="1">
              <a:spLocks noChangeArrowheads="1"/>
            </p:cNvSpPr>
            <p:nvPr/>
          </p:nvSpPr>
          <p:spPr bwMode="auto">
            <a:xfrm>
              <a:off x="4941888" y="3203575"/>
              <a:ext cx="73930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a:solidFill>
                    <a:srgbClr val="000000"/>
                  </a:solidFill>
                  <a:latin typeface="Arial" pitchFamily="34" charset="0"/>
                  <a:cs typeface="Arial" pitchFamily="34" charset="0"/>
                </a:rPr>
                <a:t>Pituitary</a:t>
              </a:r>
            </a:p>
          </p:txBody>
        </p:sp>
        <p:sp>
          <p:nvSpPr>
            <p:cNvPr id="60" name="TextBox 90"/>
            <p:cNvSpPr txBox="1">
              <a:spLocks noChangeArrowheads="1"/>
            </p:cNvSpPr>
            <p:nvPr/>
          </p:nvSpPr>
          <p:spPr bwMode="auto">
            <a:xfrm>
              <a:off x="3357563" y="2700338"/>
              <a:ext cx="71365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a:solidFill>
                    <a:srgbClr val="000000"/>
                  </a:solidFill>
                  <a:latin typeface="Arial" pitchFamily="34" charset="0"/>
                  <a:cs typeface="Arial" pitchFamily="34" charset="0"/>
                </a:rPr>
                <a:t>Arcuate</a:t>
              </a:r>
            </a:p>
          </p:txBody>
        </p:sp>
        <p:sp>
          <p:nvSpPr>
            <p:cNvPr id="62" name="TextBox 91"/>
            <p:cNvSpPr txBox="1">
              <a:spLocks noChangeArrowheads="1"/>
            </p:cNvSpPr>
            <p:nvPr/>
          </p:nvSpPr>
          <p:spPr bwMode="auto">
            <a:xfrm>
              <a:off x="2565400" y="1970088"/>
              <a:ext cx="58362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dirty="0">
                  <a:solidFill>
                    <a:srgbClr val="000000"/>
                  </a:solidFill>
                  <a:latin typeface="Arial" pitchFamily="34" charset="0"/>
                  <a:cs typeface="Arial" pitchFamily="34" charset="0"/>
                </a:rPr>
                <a:t>AVPV</a:t>
              </a:r>
            </a:p>
          </p:txBody>
        </p:sp>
        <p:sp>
          <p:nvSpPr>
            <p:cNvPr id="63" name="TextBox 93"/>
            <p:cNvSpPr txBox="1">
              <a:spLocks noChangeArrowheads="1"/>
            </p:cNvSpPr>
            <p:nvPr/>
          </p:nvSpPr>
          <p:spPr bwMode="auto">
            <a:xfrm>
              <a:off x="2405063" y="971550"/>
              <a:ext cx="84830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a:solidFill>
                    <a:srgbClr val="0070C0"/>
                  </a:solidFill>
                  <a:latin typeface="Arial" pitchFamily="34" charset="0"/>
                  <a:cs typeface="Arial" pitchFamily="34" charset="0"/>
                </a:rPr>
                <a:t>Kiss-1</a:t>
              </a:r>
            </a:p>
            <a:p>
              <a:pPr eaLnBrk="1" hangingPunct="1"/>
              <a:r>
                <a:rPr lang="en-GB" sz="1200">
                  <a:solidFill>
                    <a:srgbClr val="0070C0"/>
                  </a:solidFill>
                  <a:latin typeface="Arial" pitchFamily="34" charset="0"/>
                  <a:cs typeface="Arial" pitchFamily="34" charset="0"/>
                </a:rPr>
                <a:t>Neurones</a:t>
              </a:r>
            </a:p>
          </p:txBody>
        </p:sp>
        <p:cxnSp>
          <p:nvCxnSpPr>
            <p:cNvPr id="64" name="Straight Arrow Connector 63"/>
            <p:cNvCxnSpPr/>
            <p:nvPr/>
          </p:nvCxnSpPr>
          <p:spPr>
            <a:xfrm flipH="1">
              <a:off x="4581525" y="3521075"/>
              <a:ext cx="792163" cy="619125"/>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65" name="TextBox 96"/>
            <p:cNvSpPr txBox="1">
              <a:spLocks noChangeArrowheads="1"/>
            </p:cNvSpPr>
            <p:nvPr/>
          </p:nvSpPr>
          <p:spPr bwMode="auto">
            <a:xfrm>
              <a:off x="3644900" y="4067175"/>
              <a:ext cx="71365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a:solidFill>
                    <a:srgbClr val="000000"/>
                  </a:solidFill>
                  <a:latin typeface="Arial" pitchFamily="34" charset="0"/>
                  <a:cs typeface="Arial" pitchFamily="34" charset="0"/>
                </a:rPr>
                <a:t>Ovaries</a:t>
              </a:r>
            </a:p>
          </p:txBody>
        </p:sp>
        <p:sp>
          <p:nvSpPr>
            <p:cNvPr id="66" name="TextBox 97"/>
            <p:cNvSpPr txBox="1">
              <a:spLocks noChangeArrowheads="1"/>
            </p:cNvSpPr>
            <p:nvPr/>
          </p:nvSpPr>
          <p:spPr bwMode="auto">
            <a:xfrm>
              <a:off x="5013325" y="3760788"/>
              <a:ext cx="53572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a:solidFill>
                    <a:srgbClr val="77933C"/>
                  </a:solidFill>
                  <a:latin typeface="Arial" pitchFamily="34" charset="0"/>
                  <a:cs typeface="Arial" pitchFamily="34" charset="0"/>
                </a:rPr>
                <a:t>FSH/</a:t>
              </a:r>
            </a:p>
            <a:p>
              <a:pPr eaLnBrk="1" hangingPunct="1"/>
              <a:r>
                <a:rPr lang="en-GB" sz="1200" b="1">
                  <a:solidFill>
                    <a:srgbClr val="77933C"/>
                  </a:solidFill>
                  <a:latin typeface="Arial" pitchFamily="34" charset="0"/>
                  <a:cs typeface="Arial" pitchFamily="34" charset="0"/>
                </a:rPr>
                <a:t>LH</a:t>
              </a:r>
            </a:p>
          </p:txBody>
        </p:sp>
        <p:sp>
          <p:nvSpPr>
            <p:cNvPr id="67" name="TextBox 102"/>
            <p:cNvSpPr txBox="1">
              <a:spLocks noChangeArrowheads="1"/>
            </p:cNvSpPr>
            <p:nvPr/>
          </p:nvSpPr>
          <p:spPr bwMode="auto">
            <a:xfrm>
              <a:off x="2428875" y="4049713"/>
              <a:ext cx="127791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dirty="0">
                  <a:solidFill>
                    <a:srgbClr val="77933C"/>
                  </a:solidFill>
                  <a:latin typeface="Arial" pitchFamily="34" charset="0"/>
                  <a:cs typeface="Arial" pitchFamily="34" charset="0"/>
                </a:rPr>
                <a:t>Oestrogen</a:t>
              </a:r>
            </a:p>
            <a:p>
              <a:pPr eaLnBrk="1" hangingPunct="1"/>
              <a:r>
                <a:rPr lang="en-GB" sz="1200" b="1" dirty="0" smtClean="0">
                  <a:solidFill>
                    <a:srgbClr val="77933C"/>
                  </a:solidFill>
                  <a:latin typeface="Arial" pitchFamily="34" charset="0"/>
                  <a:cs typeface="Arial" pitchFamily="34" charset="0"/>
                </a:rPr>
                <a:t>(Progesterone</a:t>
              </a:r>
              <a:r>
                <a:rPr lang="en-GB" sz="1200" b="1" dirty="0">
                  <a:solidFill>
                    <a:srgbClr val="77933C"/>
                  </a:solidFill>
                  <a:latin typeface="Arial" pitchFamily="34" charset="0"/>
                  <a:cs typeface="Arial" pitchFamily="34" charset="0"/>
                </a:rPr>
                <a:t>)</a:t>
              </a:r>
            </a:p>
            <a:p>
              <a:pPr eaLnBrk="1" hangingPunct="1"/>
              <a:endParaRPr lang="en-GB" sz="1200" b="1" dirty="0">
                <a:solidFill>
                  <a:srgbClr val="77933C"/>
                </a:solidFill>
                <a:latin typeface="Arial" pitchFamily="34" charset="0"/>
                <a:cs typeface="Arial" pitchFamily="34" charset="0"/>
              </a:endParaRPr>
            </a:p>
          </p:txBody>
        </p:sp>
        <p:cxnSp>
          <p:nvCxnSpPr>
            <p:cNvPr id="69" name="Straight Arrow Connector 68"/>
            <p:cNvCxnSpPr>
              <a:stCxn id="67" idx="0"/>
            </p:cNvCxnSpPr>
            <p:nvPr/>
          </p:nvCxnSpPr>
          <p:spPr>
            <a:xfrm flipV="1">
              <a:off x="3067832" y="3203575"/>
              <a:ext cx="99231" cy="846138"/>
            </a:xfrm>
            <a:prstGeom prst="straightConnector1">
              <a:avLst/>
            </a:prstGeom>
            <a:ln w="15875">
              <a:solidFill>
                <a:srgbClr val="FF0000"/>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71" name="Straight Arrow Connector 70"/>
            <p:cNvCxnSpPr/>
            <p:nvPr/>
          </p:nvCxnSpPr>
          <p:spPr>
            <a:xfrm flipH="1" flipV="1">
              <a:off x="2498725" y="2339975"/>
              <a:ext cx="190500" cy="1682750"/>
            </a:xfrm>
            <a:prstGeom prst="straightConnector1">
              <a:avLst/>
            </a:prstGeom>
            <a:ln w="15875">
              <a:solidFill>
                <a:srgbClr val="00B050"/>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72" name="TextBox 112"/>
            <p:cNvSpPr txBox="1">
              <a:spLocks noChangeArrowheads="1"/>
            </p:cNvSpPr>
            <p:nvPr/>
          </p:nvSpPr>
          <p:spPr bwMode="auto">
            <a:xfrm>
              <a:off x="2192338" y="2124075"/>
              <a:ext cx="27443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a:solidFill>
                    <a:srgbClr val="77933C"/>
                  </a:solidFill>
                  <a:latin typeface="Arial" pitchFamily="34" charset="0"/>
                  <a:cs typeface="Arial" pitchFamily="34" charset="0"/>
                </a:rPr>
                <a:t>+</a:t>
              </a:r>
            </a:p>
          </p:txBody>
        </p:sp>
        <p:sp>
          <p:nvSpPr>
            <p:cNvPr id="74" name="TextBox 113"/>
            <p:cNvSpPr txBox="1">
              <a:spLocks noChangeArrowheads="1"/>
            </p:cNvSpPr>
            <p:nvPr/>
          </p:nvSpPr>
          <p:spPr bwMode="auto">
            <a:xfrm>
              <a:off x="3141663" y="2886075"/>
              <a:ext cx="23596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a:solidFill>
                    <a:srgbClr val="FF0000"/>
                  </a:solidFill>
                  <a:latin typeface="Arial" pitchFamily="34" charset="0"/>
                  <a:cs typeface="Arial" pitchFamily="34" charset="0"/>
                </a:rPr>
                <a:t>-</a:t>
              </a:r>
            </a:p>
          </p:txBody>
        </p:sp>
      </p:grpSp>
      <p:sp>
        <p:nvSpPr>
          <p:cNvPr id="100" name="Rectangle 20"/>
          <p:cNvSpPr>
            <a:spLocks noChangeArrowheads="1"/>
          </p:cNvSpPr>
          <p:nvPr/>
        </p:nvSpPr>
        <p:spPr bwMode="auto">
          <a:xfrm>
            <a:off x="1052513" y="5025008"/>
            <a:ext cx="5400675" cy="25521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nSpc>
                <a:spcPct val="150000"/>
              </a:lnSpc>
            </a:pPr>
            <a:r>
              <a:rPr lang="en-GB" sz="1200" dirty="0">
                <a:solidFill>
                  <a:srgbClr val="000000"/>
                </a:solidFill>
                <a:latin typeface="Times New Roman" pitchFamily="18" charset="0"/>
                <a:cs typeface="Times New Roman" pitchFamily="18" charset="0"/>
              </a:rPr>
              <a:t>Representation of kisspeptin signalling in the female mouse. Kisspeptin neurones residing in the arcuate nucleus and </a:t>
            </a:r>
            <a:r>
              <a:rPr lang="en-GB" sz="1200" dirty="0" err="1">
                <a:solidFill>
                  <a:srgbClr val="000000"/>
                </a:solidFill>
                <a:latin typeface="Times New Roman" pitchFamily="18" charset="0"/>
                <a:cs typeface="Times New Roman" pitchFamily="18" charset="0"/>
              </a:rPr>
              <a:t>anteroventral</a:t>
            </a:r>
            <a:r>
              <a:rPr lang="en-GB" sz="1200" dirty="0">
                <a:solidFill>
                  <a:srgbClr val="000000"/>
                </a:solidFill>
                <a:latin typeface="Times New Roman" pitchFamily="18" charset="0"/>
                <a:cs typeface="Times New Roman" pitchFamily="18" charset="0"/>
              </a:rPr>
              <a:t> periventricular nucleus (AVPV) release kisspeptin which stimulates GnRH release. This occurs directly via the GnRH neurones, the majority of which express kisspeptin receptor (GPR54). GnRH induces release of </a:t>
            </a:r>
            <a:r>
              <a:rPr lang="en-GB" sz="1200" dirty="0" smtClean="0">
                <a:solidFill>
                  <a:srgbClr val="000000"/>
                </a:solidFill>
                <a:latin typeface="Times New Roman" pitchFamily="18" charset="0"/>
                <a:cs typeface="Times New Roman" pitchFamily="18" charset="0"/>
              </a:rPr>
              <a:t>LH and FSH </a:t>
            </a:r>
            <a:r>
              <a:rPr lang="en-GB" sz="1200" dirty="0">
                <a:solidFill>
                  <a:srgbClr val="000000"/>
                </a:solidFill>
                <a:latin typeface="Times New Roman" pitchFamily="18" charset="0"/>
                <a:cs typeface="Times New Roman" pitchFamily="18" charset="0"/>
              </a:rPr>
              <a:t>from the pituitary and subsequently the sex steroids, oestrogen and progesterone. Oestrogen is reported to inhibit expression of Kiss-1 mRNA in the arcuate, while inducing it in the AVPV. </a:t>
            </a:r>
            <a:r>
              <a:rPr lang="en-GB" sz="1200" dirty="0">
                <a:solidFill>
                  <a:srgbClr val="000000"/>
                </a:solidFill>
                <a:latin typeface="Times New Roman" pitchFamily="18" charset="0"/>
                <a:cs typeface="Arial" charset="0"/>
              </a:rPr>
              <a:t>Solid black arrows indicate stimulation, green dashed arrows signify positive </a:t>
            </a:r>
            <a:r>
              <a:rPr lang="en-GB" sz="1200" dirty="0" smtClean="0">
                <a:solidFill>
                  <a:srgbClr val="000000"/>
                </a:solidFill>
                <a:latin typeface="Times New Roman" pitchFamily="18" charset="0"/>
                <a:cs typeface="Arial" charset="0"/>
              </a:rPr>
              <a:t>feedback </a:t>
            </a:r>
            <a:r>
              <a:rPr lang="en-GB" sz="1200" dirty="0">
                <a:solidFill>
                  <a:srgbClr val="000000"/>
                </a:solidFill>
                <a:latin typeface="Times New Roman" pitchFamily="18" charset="0"/>
                <a:cs typeface="Arial" charset="0"/>
              </a:rPr>
              <a:t>and red dashed arrows indicate negative feedback (diagram adapted from </a:t>
            </a:r>
            <a:r>
              <a:rPr lang="en-GB" sz="1200" dirty="0" err="1">
                <a:solidFill>
                  <a:srgbClr val="000000"/>
                </a:solidFill>
                <a:latin typeface="Times New Roman" pitchFamily="18" charset="0"/>
                <a:cs typeface="Arial" charset="0"/>
              </a:rPr>
              <a:t>Gottsch</a:t>
            </a:r>
            <a:r>
              <a:rPr lang="en-GB" sz="1200" dirty="0">
                <a:solidFill>
                  <a:srgbClr val="000000"/>
                </a:solidFill>
                <a:latin typeface="Times New Roman" pitchFamily="18" charset="0"/>
                <a:cs typeface="Arial" charset="0"/>
              </a:rPr>
              <a:t> et al., 2006).</a:t>
            </a:r>
          </a:p>
        </p:txBody>
      </p:sp>
      <p:sp>
        <p:nvSpPr>
          <p:cNvPr id="101" name="TextBox 100"/>
          <p:cNvSpPr txBox="1"/>
          <p:nvPr/>
        </p:nvSpPr>
        <p:spPr>
          <a:xfrm>
            <a:off x="6042774" y="9392525"/>
            <a:ext cx="338554"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  9</a:t>
            </a:r>
            <a:endParaRPr lang="en-GB" sz="1200" b="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TextBox 3"/>
          <p:cNvSpPr txBox="1">
            <a:spLocks noChangeArrowheads="1"/>
          </p:cNvSpPr>
          <p:nvPr/>
        </p:nvSpPr>
        <p:spPr bwMode="auto">
          <a:xfrm>
            <a:off x="1063625" y="539750"/>
            <a:ext cx="413226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a:latin typeface="Times New Roman" pitchFamily="18" charset="0"/>
                <a:cs typeface="Times New Roman" pitchFamily="18" charset="0"/>
              </a:rPr>
              <a:t>Figure 1.3: Prolactin signal transduction in TIDA neurones </a:t>
            </a:r>
          </a:p>
        </p:txBody>
      </p:sp>
      <p:sp>
        <p:nvSpPr>
          <p:cNvPr id="55" name="Rectangle 4"/>
          <p:cNvSpPr>
            <a:spLocks noChangeArrowheads="1"/>
          </p:cNvSpPr>
          <p:nvPr/>
        </p:nvSpPr>
        <p:spPr bwMode="auto">
          <a:xfrm>
            <a:off x="1233128" y="5076825"/>
            <a:ext cx="5256212" cy="1998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GB" sz="1200" dirty="0">
                <a:latin typeface="Times New Roman" pitchFamily="18" charset="0"/>
                <a:cs typeface="Times New Roman" pitchFamily="18" charset="0"/>
              </a:rPr>
              <a:t>Prolactin interacting with the long form of the prolactin receptor on the tuberoinfundibular dopamine (TIDA) neurones induces dimerization of the receptor molecules and </a:t>
            </a:r>
            <a:r>
              <a:rPr lang="en-GB" sz="1200" dirty="0" err="1">
                <a:latin typeface="Times New Roman" pitchFamily="18" charset="0"/>
                <a:cs typeface="Times New Roman" pitchFamily="18" charset="0"/>
              </a:rPr>
              <a:t>phospohorylation</a:t>
            </a:r>
            <a:r>
              <a:rPr lang="en-GB" sz="1200" dirty="0">
                <a:latin typeface="Times New Roman" pitchFamily="18" charset="0"/>
                <a:cs typeface="Times New Roman" pitchFamily="18" charset="0"/>
              </a:rPr>
              <a:t> (P) of the receptor associated </a:t>
            </a:r>
            <a:r>
              <a:rPr lang="en-GB" sz="1200" dirty="0" err="1">
                <a:latin typeface="Times New Roman" pitchFamily="18" charset="0"/>
                <a:cs typeface="Times New Roman" pitchFamily="18" charset="0"/>
              </a:rPr>
              <a:t>janus</a:t>
            </a:r>
            <a:r>
              <a:rPr lang="en-GB" sz="1200" dirty="0">
                <a:latin typeface="Times New Roman" pitchFamily="18" charset="0"/>
                <a:cs typeface="Times New Roman" pitchFamily="18" charset="0"/>
              </a:rPr>
              <a:t> kinase (JAK)2. JAK2 in turn recruits and </a:t>
            </a:r>
            <a:r>
              <a:rPr lang="en-GB" sz="1200" dirty="0" err="1">
                <a:latin typeface="Times New Roman" pitchFamily="18" charset="0"/>
                <a:cs typeface="Times New Roman" pitchFamily="18" charset="0"/>
              </a:rPr>
              <a:t>phoshorylates</a:t>
            </a:r>
            <a:r>
              <a:rPr lang="en-GB" sz="1200" dirty="0">
                <a:latin typeface="Times New Roman" pitchFamily="18" charset="0"/>
                <a:cs typeface="Times New Roman" pitchFamily="18" charset="0"/>
              </a:rPr>
              <a:t> signal </a:t>
            </a:r>
            <a:r>
              <a:rPr lang="en-GB" sz="1200" dirty="0" smtClean="0">
                <a:latin typeface="Times New Roman" pitchFamily="18" charset="0"/>
                <a:cs typeface="Times New Roman" pitchFamily="18" charset="0"/>
              </a:rPr>
              <a:t>transducer </a:t>
            </a:r>
            <a:r>
              <a:rPr lang="en-GB" sz="1200" dirty="0">
                <a:latin typeface="Times New Roman" pitchFamily="18" charset="0"/>
                <a:cs typeface="Times New Roman" pitchFamily="18" charset="0"/>
              </a:rPr>
              <a:t>and activator of transcription (STAT)5b. pSTAT5b </a:t>
            </a:r>
            <a:r>
              <a:rPr lang="en-GB" sz="1200" dirty="0" err="1">
                <a:latin typeface="Times New Roman" pitchFamily="18" charset="0"/>
                <a:cs typeface="Times New Roman" pitchFamily="18" charset="0"/>
              </a:rPr>
              <a:t>translocates</a:t>
            </a:r>
            <a:r>
              <a:rPr lang="en-GB" sz="1200" dirty="0">
                <a:latin typeface="Times New Roman" pitchFamily="18" charset="0"/>
                <a:cs typeface="Times New Roman" pitchFamily="18" charset="0"/>
              </a:rPr>
              <a:t> to the nucleus and binds to specific promoter regions of target genes e.g. tyrosine </a:t>
            </a:r>
            <a:r>
              <a:rPr lang="en-GB" sz="1200" dirty="0" smtClean="0">
                <a:latin typeface="Times New Roman" pitchFamily="18" charset="0"/>
                <a:cs typeface="Times New Roman" pitchFamily="18" charset="0"/>
              </a:rPr>
              <a:t>hydroxylase  </a:t>
            </a:r>
            <a:r>
              <a:rPr lang="en-GB" sz="1200" dirty="0">
                <a:latin typeface="Times New Roman" pitchFamily="18" charset="0"/>
                <a:cs typeface="Times New Roman" pitchFamily="18" charset="0"/>
              </a:rPr>
              <a:t>(figure adapted from Grattan, 2002).</a:t>
            </a:r>
          </a:p>
        </p:txBody>
      </p:sp>
      <p:sp>
        <p:nvSpPr>
          <p:cNvPr id="56" name="Text Box 53"/>
          <p:cNvSpPr txBox="1">
            <a:spLocks noChangeArrowheads="1"/>
          </p:cNvSpPr>
          <p:nvPr/>
        </p:nvSpPr>
        <p:spPr bwMode="auto">
          <a:xfrm>
            <a:off x="3789363" y="1143000"/>
            <a:ext cx="847725"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000" b="1"/>
              <a:t>Long form </a:t>
            </a:r>
          </a:p>
          <a:p>
            <a:pPr eaLnBrk="1" hangingPunct="1"/>
            <a:r>
              <a:rPr lang="en-GB" sz="1000" b="1"/>
              <a:t>prolactin</a:t>
            </a:r>
          </a:p>
          <a:p>
            <a:pPr eaLnBrk="1" hangingPunct="1"/>
            <a:r>
              <a:rPr lang="en-GB" sz="1000" b="1"/>
              <a:t>receptor</a:t>
            </a:r>
          </a:p>
        </p:txBody>
      </p:sp>
      <p:sp>
        <p:nvSpPr>
          <p:cNvPr id="57" name="AutoShape 5"/>
          <p:cNvSpPr>
            <a:spLocks noChangeAspect="1" noChangeArrowheads="1"/>
          </p:cNvSpPr>
          <p:nvPr/>
        </p:nvSpPr>
        <p:spPr bwMode="auto">
          <a:xfrm>
            <a:off x="3289300" y="1201738"/>
            <a:ext cx="541338" cy="536575"/>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lnTo>
                  <a:pt x="0" y="0"/>
                </a:lnTo>
                <a:close/>
              </a:path>
            </a:pathLst>
          </a:cu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8" name="Rectangle 6"/>
          <p:cNvSpPr>
            <a:spLocks noChangeAspect="1" noChangeArrowheads="1"/>
          </p:cNvSpPr>
          <p:nvPr/>
        </p:nvSpPr>
        <p:spPr bwMode="auto">
          <a:xfrm>
            <a:off x="3506788" y="1414463"/>
            <a:ext cx="109537" cy="6508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9" name="Rectangle 7"/>
          <p:cNvSpPr>
            <a:spLocks noChangeAspect="1" noChangeArrowheads="1"/>
          </p:cNvSpPr>
          <p:nvPr/>
        </p:nvSpPr>
        <p:spPr bwMode="auto">
          <a:xfrm>
            <a:off x="3419475" y="1728788"/>
            <a:ext cx="87313" cy="649287"/>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0" name="AutoShape 8"/>
          <p:cNvSpPr>
            <a:spLocks noChangeAspect="1" noChangeArrowheads="1"/>
          </p:cNvSpPr>
          <p:nvPr/>
        </p:nvSpPr>
        <p:spPr bwMode="auto">
          <a:xfrm>
            <a:off x="3397250" y="1182688"/>
            <a:ext cx="323850" cy="320675"/>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lnTo>
                  <a:pt x="0" y="0"/>
                </a:lnTo>
                <a:close/>
              </a:path>
            </a:pathLst>
          </a:custGeom>
          <a:solidFill>
            <a:srgbClr val="00008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61" name="Rectangle 9"/>
          <p:cNvSpPr>
            <a:spLocks noChangeAspect="1" noChangeArrowheads="1"/>
          </p:cNvSpPr>
          <p:nvPr/>
        </p:nvSpPr>
        <p:spPr bwMode="auto">
          <a:xfrm>
            <a:off x="3614738" y="1728788"/>
            <a:ext cx="84137" cy="649287"/>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2" name="Oval 10"/>
          <p:cNvSpPr>
            <a:spLocks noChangeAspect="1" noChangeArrowheads="1"/>
          </p:cNvSpPr>
          <p:nvPr/>
        </p:nvSpPr>
        <p:spPr bwMode="auto">
          <a:xfrm rot="2257681">
            <a:off x="3636963" y="1847850"/>
            <a:ext cx="434975" cy="217488"/>
          </a:xfrm>
          <a:prstGeom prst="ellipse">
            <a:avLst/>
          </a:prstGeom>
          <a:solidFill>
            <a:srgbClr val="FFCC99"/>
          </a:solidFill>
          <a:ln w="317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 name="Oval 11"/>
          <p:cNvSpPr>
            <a:spLocks noChangeAspect="1" noChangeArrowheads="1"/>
          </p:cNvSpPr>
          <p:nvPr/>
        </p:nvSpPr>
        <p:spPr bwMode="auto">
          <a:xfrm rot="19372988">
            <a:off x="3043238" y="1847850"/>
            <a:ext cx="431800" cy="217488"/>
          </a:xfrm>
          <a:prstGeom prst="ellipse">
            <a:avLst/>
          </a:prstGeom>
          <a:solidFill>
            <a:srgbClr val="FFCC99"/>
          </a:solidFill>
          <a:ln w="317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 name="Text Box 12"/>
          <p:cNvSpPr txBox="1">
            <a:spLocks noChangeAspect="1" noChangeArrowheads="1"/>
          </p:cNvSpPr>
          <p:nvPr/>
        </p:nvSpPr>
        <p:spPr bwMode="auto">
          <a:xfrm rot="19862941">
            <a:off x="2995613" y="1836738"/>
            <a:ext cx="509587"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000" b="1"/>
              <a:t>JAK2</a:t>
            </a:r>
          </a:p>
        </p:txBody>
      </p:sp>
      <p:sp>
        <p:nvSpPr>
          <p:cNvPr id="65" name="Text Box 13"/>
          <p:cNvSpPr txBox="1">
            <a:spLocks noChangeAspect="1" noChangeArrowheads="1"/>
          </p:cNvSpPr>
          <p:nvPr/>
        </p:nvSpPr>
        <p:spPr bwMode="auto">
          <a:xfrm rot="2245178">
            <a:off x="3609975" y="1843088"/>
            <a:ext cx="5080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000" b="1"/>
              <a:t>JAK2</a:t>
            </a:r>
          </a:p>
        </p:txBody>
      </p:sp>
      <p:sp>
        <p:nvSpPr>
          <p:cNvPr id="66" name="Oval 14"/>
          <p:cNvSpPr>
            <a:spLocks noChangeAspect="1" noChangeArrowheads="1"/>
          </p:cNvSpPr>
          <p:nvPr/>
        </p:nvSpPr>
        <p:spPr bwMode="auto">
          <a:xfrm>
            <a:off x="2859088" y="2065338"/>
            <a:ext cx="160337" cy="160337"/>
          </a:xfrm>
          <a:prstGeom prst="ellipse">
            <a:avLst/>
          </a:prstGeom>
          <a:solidFill>
            <a:srgbClr val="FFFF99"/>
          </a:solidFill>
          <a:ln w="317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7" name="Oval 15"/>
          <p:cNvSpPr>
            <a:spLocks noChangeAspect="1" noChangeArrowheads="1"/>
          </p:cNvSpPr>
          <p:nvPr/>
        </p:nvSpPr>
        <p:spPr bwMode="auto">
          <a:xfrm>
            <a:off x="3181350" y="2173288"/>
            <a:ext cx="163513" cy="158750"/>
          </a:xfrm>
          <a:prstGeom prst="ellipse">
            <a:avLst/>
          </a:prstGeom>
          <a:solidFill>
            <a:srgbClr val="FFFF99"/>
          </a:solidFill>
          <a:ln w="317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8" name="Oval 16"/>
          <p:cNvSpPr>
            <a:spLocks noChangeAspect="1" noChangeArrowheads="1"/>
          </p:cNvSpPr>
          <p:nvPr/>
        </p:nvSpPr>
        <p:spPr bwMode="auto">
          <a:xfrm>
            <a:off x="3773488" y="2173288"/>
            <a:ext cx="163512" cy="158750"/>
          </a:xfrm>
          <a:prstGeom prst="ellipse">
            <a:avLst/>
          </a:prstGeom>
          <a:solidFill>
            <a:srgbClr val="FFFF99"/>
          </a:solidFill>
          <a:ln w="317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sz="1000"/>
          </a:p>
        </p:txBody>
      </p:sp>
      <p:sp>
        <p:nvSpPr>
          <p:cNvPr id="69" name="Oval 17"/>
          <p:cNvSpPr>
            <a:spLocks noChangeAspect="1" noChangeArrowheads="1"/>
          </p:cNvSpPr>
          <p:nvPr/>
        </p:nvSpPr>
        <p:spPr bwMode="auto">
          <a:xfrm>
            <a:off x="4095750" y="2065338"/>
            <a:ext cx="165100" cy="160337"/>
          </a:xfrm>
          <a:prstGeom prst="ellipse">
            <a:avLst/>
          </a:prstGeom>
          <a:solidFill>
            <a:srgbClr val="FFFF99"/>
          </a:solidFill>
          <a:ln w="317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0" name="Line 18"/>
          <p:cNvSpPr>
            <a:spLocks noChangeAspect="1" noChangeShapeType="1"/>
          </p:cNvSpPr>
          <p:nvPr/>
        </p:nvSpPr>
        <p:spPr bwMode="auto">
          <a:xfrm flipV="1">
            <a:off x="3006725" y="2065338"/>
            <a:ext cx="60325" cy="61912"/>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71" name="Line 19"/>
          <p:cNvSpPr>
            <a:spLocks noChangeAspect="1" noChangeShapeType="1"/>
          </p:cNvSpPr>
          <p:nvPr/>
        </p:nvSpPr>
        <p:spPr bwMode="auto">
          <a:xfrm rot="5400000" flipV="1">
            <a:off x="4046538" y="2065338"/>
            <a:ext cx="63500" cy="635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72" name="Line 20"/>
          <p:cNvSpPr>
            <a:spLocks noChangeAspect="1" noChangeShapeType="1"/>
          </p:cNvSpPr>
          <p:nvPr/>
        </p:nvSpPr>
        <p:spPr bwMode="auto">
          <a:xfrm rot="2700000" flipV="1">
            <a:off x="3355975" y="2205038"/>
            <a:ext cx="63500" cy="635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73" name="Line 21"/>
          <p:cNvSpPr>
            <a:spLocks noChangeAspect="1" noChangeShapeType="1"/>
          </p:cNvSpPr>
          <p:nvPr/>
        </p:nvSpPr>
        <p:spPr bwMode="auto">
          <a:xfrm rot="2700000" flipV="1">
            <a:off x="3698875" y="2205038"/>
            <a:ext cx="66675" cy="635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74" name="Text Box 22"/>
          <p:cNvSpPr txBox="1">
            <a:spLocks noChangeAspect="1" noChangeArrowheads="1"/>
          </p:cNvSpPr>
          <p:nvPr/>
        </p:nvSpPr>
        <p:spPr bwMode="auto">
          <a:xfrm>
            <a:off x="2820988" y="2032000"/>
            <a:ext cx="260350"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900" b="1"/>
              <a:t>P</a:t>
            </a:r>
          </a:p>
        </p:txBody>
      </p:sp>
      <p:sp>
        <p:nvSpPr>
          <p:cNvPr id="75" name="Text Box 23"/>
          <p:cNvSpPr txBox="1">
            <a:spLocks noChangeAspect="1" noChangeArrowheads="1"/>
          </p:cNvSpPr>
          <p:nvPr/>
        </p:nvSpPr>
        <p:spPr bwMode="auto">
          <a:xfrm>
            <a:off x="3725863" y="2135188"/>
            <a:ext cx="260350"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900" b="1"/>
              <a:t>P</a:t>
            </a:r>
          </a:p>
        </p:txBody>
      </p:sp>
      <p:sp>
        <p:nvSpPr>
          <p:cNvPr id="76" name="Text Box 24"/>
          <p:cNvSpPr txBox="1">
            <a:spLocks noChangeAspect="1" noChangeArrowheads="1"/>
          </p:cNvSpPr>
          <p:nvPr/>
        </p:nvSpPr>
        <p:spPr bwMode="auto">
          <a:xfrm>
            <a:off x="3132138" y="2135188"/>
            <a:ext cx="260350"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900" b="1"/>
              <a:t>P</a:t>
            </a:r>
          </a:p>
        </p:txBody>
      </p:sp>
      <p:sp>
        <p:nvSpPr>
          <p:cNvPr id="77" name="Text Box 25"/>
          <p:cNvSpPr txBox="1">
            <a:spLocks noChangeAspect="1" noChangeArrowheads="1"/>
          </p:cNvSpPr>
          <p:nvPr/>
        </p:nvSpPr>
        <p:spPr bwMode="auto">
          <a:xfrm>
            <a:off x="4037013" y="2032000"/>
            <a:ext cx="260350"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900" b="1"/>
              <a:t>P</a:t>
            </a:r>
          </a:p>
        </p:txBody>
      </p:sp>
      <p:sp>
        <p:nvSpPr>
          <p:cNvPr id="78" name="Text Box 26"/>
          <p:cNvSpPr txBox="1">
            <a:spLocks noChangeAspect="1" noChangeArrowheads="1"/>
          </p:cNvSpPr>
          <p:nvPr/>
        </p:nvSpPr>
        <p:spPr bwMode="auto">
          <a:xfrm>
            <a:off x="3344863" y="1136650"/>
            <a:ext cx="412750"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900" b="1">
                <a:solidFill>
                  <a:schemeClr val="bg1"/>
                </a:solidFill>
              </a:rPr>
              <a:t>PRL</a:t>
            </a:r>
          </a:p>
        </p:txBody>
      </p:sp>
      <p:sp>
        <p:nvSpPr>
          <p:cNvPr id="79" name="AutoShape 27"/>
          <p:cNvSpPr>
            <a:spLocks noChangeAspect="1" noChangeArrowheads="1"/>
          </p:cNvSpPr>
          <p:nvPr/>
        </p:nvSpPr>
        <p:spPr bwMode="auto">
          <a:xfrm>
            <a:off x="2643188" y="2387600"/>
            <a:ext cx="536575" cy="187325"/>
          </a:xfrm>
          <a:prstGeom prst="roundRect">
            <a:avLst>
              <a:gd name="adj" fmla="val 16667"/>
            </a:avLst>
          </a:prstGeom>
          <a:solidFill>
            <a:srgbClr val="CCFF99"/>
          </a:solidFill>
          <a:ln w="317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0" name="Text Box 28"/>
          <p:cNvSpPr txBox="1">
            <a:spLocks noChangeAspect="1" noChangeArrowheads="1"/>
          </p:cNvSpPr>
          <p:nvPr/>
        </p:nvSpPr>
        <p:spPr bwMode="auto">
          <a:xfrm>
            <a:off x="2519363" y="2347913"/>
            <a:ext cx="73342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000" b="1"/>
              <a:t>  STAT5b</a:t>
            </a:r>
          </a:p>
        </p:txBody>
      </p:sp>
      <p:sp>
        <p:nvSpPr>
          <p:cNvPr id="81" name="Line 29"/>
          <p:cNvSpPr>
            <a:spLocks noChangeAspect="1" noChangeShapeType="1"/>
          </p:cNvSpPr>
          <p:nvPr/>
        </p:nvSpPr>
        <p:spPr bwMode="auto">
          <a:xfrm rot="8100000" flipV="1">
            <a:off x="2778125" y="3200401"/>
            <a:ext cx="66675" cy="635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82" name="Oval 30"/>
          <p:cNvSpPr>
            <a:spLocks noChangeAspect="1" noChangeArrowheads="1"/>
          </p:cNvSpPr>
          <p:nvPr/>
        </p:nvSpPr>
        <p:spPr bwMode="auto">
          <a:xfrm>
            <a:off x="2738438" y="3257550"/>
            <a:ext cx="160337" cy="160338"/>
          </a:xfrm>
          <a:prstGeom prst="ellipse">
            <a:avLst/>
          </a:prstGeom>
          <a:solidFill>
            <a:srgbClr val="FFFF99"/>
          </a:solidFill>
          <a:ln w="317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3" name="Text Box 31"/>
          <p:cNvSpPr txBox="1">
            <a:spLocks noChangeAspect="1" noChangeArrowheads="1"/>
          </p:cNvSpPr>
          <p:nvPr/>
        </p:nvSpPr>
        <p:spPr bwMode="auto">
          <a:xfrm>
            <a:off x="2690813" y="3227388"/>
            <a:ext cx="260350"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900" b="1"/>
              <a:t>P</a:t>
            </a:r>
          </a:p>
        </p:txBody>
      </p:sp>
      <p:sp>
        <p:nvSpPr>
          <p:cNvPr id="84" name="AutoShape 32"/>
          <p:cNvSpPr>
            <a:spLocks noChangeAspect="1" noChangeArrowheads="1"/>
          </p:cNvSpPr>
          <p:nvPr/>
        </p:nvSpPr>
        <p:spPr bwMode="auto">
          <a:xfrm>
            <a:off x="2643188" y="2990850"/>
            <a:ext cx="536575" cy="187325"/>
          </a:xfrm>
          <a:prstGeom prst="roundRect">
            <a:avLst>
              <a:gd name="adj" fmla="val 16667"/>
            </a:avLst>
          </a:prstGeom>
          <a:solidFill>
            <a:srgbClr val="CCFF99"/>
          </a:solidFill>
          <a:ln w="317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5" name="AutoShape 33"/>
          <p:cNvSpPr>
            <a:spLocks noChangeAspect="1" noChangeArrowheads="1"/>
          </p:cNvSpPr>
          <p:nvPr/>
        </p:nvSpPr>
        <p:spPr bwMode="auto">
          <a:xfrm>
            <a:off x="2643188" y="3421063"/>
            <a:ext cx="536575" cy="188912"/>
          </a:xfrm>
          <a:prstGeom prst="roundRect">
            <a:avLst>
              <a:gd name="adj" fmla="val 16667"/>
            </a:avLst>
          </a:prstGeom>
          <a:solidFill>
            <a:srgbClr val="CCFF99"/>
          </a:solidFill>
          <a:ln w="317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6" name="Line 36"/>
          <p:cNvSpPr>
            <a:spLocks noChangeAspect="1" noChangeShapeType="1"/>
          </p:cNvSpPr>
          <p:nvPr/>
        </p:nvSpPr>
        <p:spPr bwMode="auto">
          <a:xfrm rot="8100000" flipV="1">
            <a:off x="3006725" y="3336926"/>
            <a:ext cx="66675" cy="635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87" name="Text Box 37"/>
          <p:cNvSpPr txBox="1">
            <a:spLocks noChangeAspect="1" noChangeArrowheads="1"/>
          </p:cNvSpPr>
          <p:nvPr/>
        </p:nvSpPr>
        <p:spPr bwMode="auto">
          <a:xfrm>
            <a:off x="2519363" y="2974975"/>
            <a:ext cx="73342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000" b="1"/>
              <a:t>  STAT5b</a:t>
            </a:r>
          </a:p>
        </p:txBody>
      </p:sp>
      <p:sp>
        <p:nvSpPr>
          <p:cNvPr id="88" name="Text Box 38"/>
          <p:cNvSpPr txBox="1">
            <a:spLocks noChangeAspect="1" noChangeArrowheads="1"/>
          </p:cNvSpPr>
          <p:nvPr/>
        </p:nvSpPr>
        <p:spPr bwMode="auto">
          <a:xfrm>
            <a:off x="2519363" y="3392488"/>
            <a:ext cx="73342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000" b="1"/>
              <a:t>  STAT5b</a:t>
            </a:r>
          </a:p>
        </p:txBody>
      </p:sp>
      <p:sp>
        <p:nvSpPr>
          <p:cNvPr id="89" name="Line 39"/>
          <p:cNvSpPr>
            <a:spLocks noChangeAspect="1" noChangeShapeType="1"/>
          </p:cNvSpPr>
          <p:nvPr/>
        </p:nvSpPr>
        <p:spPr bwMode="auto">
          <a:xfrm>
            <a:off x="2916238" y="2630488"/>
            <a:ext cx="0" cy="32226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90" name="Freeform 40"/>
          <p:cNvSpPr>
            <a:spLocks noChangeAspect="1"/>
          </p:cNvSpPr>
          <p:nvPr/>
        </p:nvSpPr>
        <p:spPr bwMode="auto">
          <a:xfrm>
            <a:off x="1885950" y="1738313"/>
            <a:ext cx="3559175" cy="325437"/>
          </a:xfrm>
          <a:custGeom>
            <a:avLst/>
            <a:gdLst>
              <a:gd name="T0" fmla="*/ 0 w 1497"/>
              <a:gd name="T1" fmla="*/ 2147483647 h 137"/>
              <a:gd name="T2" fmla="*/ 2147483647 w 1497"/>
              <a:gd name="T3" fmla="*/ 0 h 137"/>
              <a:gd name="T4" fmla="*/ 2147483647 w 1497"/>
              <a:gd name="T5" fmla="*/ 2147483647 h 137"/>
              <a:gd name="T6" fmla="*/ 0 60000 65536"/>
              <a:gd name="T7" fmla="*/ 0 60000 65536"/>
              <a:gd name="T8" fmla="*/ 0 60000 65536"/>
            </a:gdLst>
            <a:ahLst/>
            <a:cxnLst>
              <a:cxn ang="T6">
                <a:pos x="T0" y="T1"/>
              </a:cxn>
              <a:cxn ang="T7">
                <a:pos x="T2" y="T3"/>
              </a:cxn>
              <a:cxn ang="T8">
                <a:pos x="T4" y="T5"/>
              </a:cxn>
            </a:cxnLst>
            <a:rect l="0" t="0" r="r" b="b"/>
            <a:pathLst>
              <a:path w="1497" h="137">
                <a:moveTo>
                  <a:pt x="0" y="137"/>
                </a:moveTo>
                <a:cubicBezTo>
                  <a:pt x="216" y="68"/>
                  <a:pt x="432" y="0"/>
                  <a:pt x="681" y="0"/>
                </a:cubicBezTo>
                <a:cubicBezTo>
                  <a:pt x="930" y="0"/>
                  <a:pt x="1213" y="68"/>
                  <a:pt x="1497" y="137"/>
                </a:cubicBezTo>
              </a:path>
            </a:pathLst>
          </a:custGeom>
          <a:noFill/>
          <a:ln w="25400">
            <a:solidFill>
              <a:srgbClr val="FFCC99"/>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91" name="Freeform 41"/>
          <p:cNvSpPr>
            <a:spLocks noChangeAspect="1"/>
          </p:cNvSpPr>
          <p:nvPr/>
        </p:nvSpPr>
        <p:spPr bwMode="auto">
          <a:xfrm>
            <a:off x="2425700" y="3756025"/>
            <a:ext cx="2482850" cy="327025"/>
          </a:xfrm>
          <a:custGeom>
            <a:avLst/>
            <a:gdLst>
              <a:gd name="T0" fmla="*/ 0 w 1497"/>
              <a:gd name="T1" fmla="*/ 2147483647 h 137"/>
              <a:gd name="T2" fmla="*/ 2147483647 w 1497"/>
              <a:gd name="T3" fmla="*/ 0 h 137"/>
              <a:gd name="T4" fmla="*/ 2147483647 w 1497"/>
              <a:gd name="T5" fmla="*/ 2147483647 h 137"/>
              <a:gd name="T6" fmla="*/ 0 60000 65536"/>
              <a:gd name="T7" fmla="*/ 0 60000 65536"/>
              <a:gd name="T8" fmla="*/ 0 60000 65536"/>
            </a:gdLst>
            <a:ahLst/>
            <a:cxnLst>
              <a:cxn ang="T6">
                <a:pos x="T0" y="T1"/>
              </a:cxn>
              <a:cxn ang="T7">
                <a:pos x="T2" y="T3"/>
              </a:cxn>
              <a:cxn ang="T8">
                <a:pos x="T4" y="T5"/>
              </a:cxn>
            </a:cxnLst>
            <a:rect l="0" t="0" r="r" b="b"/>
            <a:pathLst>
              <a:path w="1497" h="137">
                <a:moveTo>
                  <a:pt x="0" y="137"/>
                </a:moveTo>
                <a:cubicBezTo>
                  <a:pt x="216" y="68"/>
                  <a:pt x="432" y="0"/>
                  <a:pt x="681" y="0"/>
                </a:cubicBezTo>
                <a:cubicBezTo>
                  <a:pt x="930" y="0"/>
                  <a:pt x="1213" y="68"/>
                  <a:pt x="1497" y="137"/>
                </a:cubicBezTo>
              </a:path>
            </a:pathLst>
          </a:custGeom>
          <a:noFill/>
          <a:ln w="25400">
            <a:solidFill>
              <a:srgbClr val="333399"/>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92" name="Text Box 42"/>
          <p:cNvSpPr txBox="1">
            <a:spLocks noChangeAspect="1" noChangeArrowheads="1"/>
          </p:cNvSpPr>
          <p:nvPr/>
        </p:nvSpPr>
        <p:spPr bwMode="auto">
          <a:xfrm>
            <a:off x="4389438" y="1905000"/>
            <a:ext cx="808037"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000" b="1"/>
              <a:t>cytoplasm</a:t>
            </a:r>
          </a:p>
        </p:txBody>
      </p:sp>
      <p:sp>
        <p:nvSpPr>
          <p:cNvPr id="93" name="Text Box 43"/>
          <p:cNvSpPr txBox="1">
            <a:spLocks noChangeAspect="1" noChangeArrowheads="1"/>
          </p:cNvSpPr>
          <p:nvPr/>
        </p:nvSpPr>
        <p:spPr bwMode="auto">
          <a:xfrm>
            <a:off x="4478338" y="4068763"/>
            <a:ext cx="661987"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000" b="1"/>
              <a:t>nucleus</a:t>
            </a:r>
          </a:p>
        </p:txBody>
      </p:sp>
      <p:sp>
        <p:nvSpPr>
          <p:cNvPr id="94" name="Line 44"/>
          <p:cNvSpPr>
            <a:spLocks noChangeAspect="1" noChangeShapeType="1"/>
          </p:cNvSpPr>
          <p:nvPr/>
        </p:nvSpPr>
        <p:spPr bwMode="auto">
          <a:xfrm>
            <a:off x="2535238" y="4203700"/>
            <a:ext cx="1870075"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95" name="Rectangle 45"/>
          <p:cNvSpPr>
            <a:spLocks noChangeAspect="1" noChangeArrowheads="1"/>
          </p:cNvSpPr>
          <p:nvPr/>
        </p:nvSpPr>
        <p:spPr bwMode="auto">
          <a:xfrm>
            <a:off x="3078163" y="4105275"/>
            <a:ext cx="1184275" cy="214313"/>
          </a:xfrm>
          <a:prstGeom prst="rect">
            <a:avLst/>
          </a:prstGeom>
          <a:solidFill>
            <a:schemeClr val="accent6">
              <a:lumMod val="20000"/>
              <a:lumOff val="80000"/>
            </a:schemeClr>
          </a:solidFill>
          <a:ln w="3175">
            <a:solidFill>
              <a:schemeClr val="tx1"/>
            </a:solidFill>
            <a:miter lim="800000"/>
            <a:headEnd/>
            <a:tailEnd/>
          </a:ln>
          <a:effectLst/>
        </p:spPr>
        <p:txBody>
          <a:bodyPr wrap="none" anchor="ctr"/>
          <a:lstStyle/>
          <a:p>
            <a:pPr>
              <a:defRPr/>
            </a:pPr>
            <a:endParaRPr lang="en-GB"/>
          </a:p>
        </p:txBody>
      </p:sp>
      <p:sp>
        <p:nvSpPr>
          <p:cNvPr id="96" name="Text Box 46"/>
          <p:cNvSpPr txBox="1">
            <a:spLocks noChangeAspect="1" noChangeArrowheads="1"/>
          </p:cNvSpPr>
          <p:nvPr/>
        </p:nvSpPr>
        <p:spPr bwMode="auto">
          <a:xfrm>
            <a:off x="2997200" y="4089400"/>
            <a:ext cx="1370013" cy="230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900" b="1"/>
              <a:t>Tyrosine hydroxylase</a:t>
            </a:r>
          </a:p>
        </p:txBody>
      </p:sp>
      <p:sp>
        <p:nvSpPr>
          <p:cNvPr id="97" name="Line 47"/>
          <p:cNvSpPr>
            <a:spLocks noChangeAspect="1" noChangeShapeType="1"/>
          </p:cNvSpPr>
          <p:nvPr/>
        </p:nvSpPr>
        <p:spPr bwMode="auto">
          <a:xfrm>
            <a:off x="2873375" y="3649663"/>
            <a:ext cx="0" cy="4318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98" name="Rectangle 50"/>
          <p:cNvSpPr>
            <a:spLocks noChangeAspect="1" noChangeArrowheads="1"/>
          </p:cNvSpPr>
          <p:nvPr/>
        </p:nvSpPr>
        <p:spPr bwMode="auto">
          <a:xfrm>
            <a:off x="2784475" y="4103688"/>
            <a:ext cx="217488" cy="214312"/>
          </a:xfrm>
          <a:prstGeom prst="rect">
            <a:avLst/>
          </a:prstGeom>
          <a:solidFill>
            <a:schemeClr val="accent6">
              <a:lumMod val="20000"/>
              <a:lumOff val="80000"/>
            </a:schemeClr>
          </a:solidFill>
          <a:ln w="3175">
            <a:solidFill>
              <a:schemeClr val="tx1"/>
            </a:solidFill>
            <a:miter lim="800000"/>
            <a:headEnd/>
            <a:tailEnd/>
          </a:ln>
          <a:effectLst/>
        </p:spPr>
        <p:txBody>
          <a:bodyPr wrap="none" anchor="ctr"/>
          <a:lstStyle/>
          <a:p>
            <a:pPr>
              <a:defRPr/>
            </a:pPr>
            <a:endParaRPr lang="en-GB"/>
          </a:p>
        </p:txBody>
      </p:sp>
      <p:grpSp>
        <p:nvGrpSpPr>
          <p:cNvPr id="99" name="Group 54"/>
          <p:cNvGrpSpPr>
            <a:grpSpLocks/>
          </p:cNvGrpSpPr>
          <p:nvPr/>
        </p:nvGrpSpPr>
        <p:grpSpPr bwMode="auto">
          <a:xfrm>
            <a:off x="2900363" y="3141663"/>
            <a:ext cx="260350" cy="228600"/>
            <a:chOff x="1825" y="1965"/>
            <a:chExt cx="164" cy="144"/>
          </a:xfrm>
        </p:grpSpPr>
        <p:sp>
          <p:nvSpPr>
            <p:cNvPr id="100" name="Oval 34"/>
            <p:cNvSpPr>
              <a:spLocks noChangeAspect="1" noChangeArrowheads="1"/>
            </p:cNvSpPr>
            <p:nvPr/>
          </p:nvSpPr>
          <p:spPr bwMode="auto">
            <a:xfrm>
              <a:off x="1860" y="1989"/>
              <a:ext cx="104" cy="101"/>
            </a:xfrm>
            <a:prstGeom prst="ellipse">
              <a:avLst/>
            </a:prstGeom>
            <a:solidFill>
              <a:srgbClr val="FFFF99"/>
            </a:solidFill>
            <a:ln w="317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1" name="Text Box 35"/>
            <p:cNvSpPr txBox="1">
              <a:spLocks noChangeAspect="1" noChangeArrowheads="1"/>
            </p:cNvSpPr>
            <p:nvPr/>
          </p:nvSpPr>
          <p:spPr bwMode="auto">
            <a:xfrm>
              <a:off x="1825" y="1965"/>
              <a:ext cx="164" cy="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900" b="1"/>
                <a:t>P</a:t>
              </a:r>
            </a:p>
          </p:txBody>
        </p:sp>
      </p:grpSp>
      <p:sp>
        <p:nvSpPr>
          <p:cNvPr id="102" name="Line 44"/>
          <p:cNvSpPr>
            <a:spLocks noChangeAspect="1" noChangeShapeType="1"/>
          </p:cNvSpPr>
          <p:nvPr/>
        </p:nvSpPr>
        <p:spPr bwMode="auto">
          <a:xfrm>
            <a:off x="2528888" y="4492625"/>
            <a:ext cx="1870075"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03" name="Rectangle 45"/>
          <p:cNvSpPr>
            <a:spLocks noChangeAspect="1" noChangeArrowheads="1"/>
          </p:cNvSpPr>
          <p:nvPr/>
        </p:nvSpPr>
        <p:spPr bwMode="auto">
          <a:xfrm>
            <a:off x="3071813" y="4394200"/>
            <a:ext cx="1184275" cy="214313"/>
          </a:xfrm>
          <a:prstGeom prst="rect">
            <a:avLst/>
          </a:prstGeom>
          <a:solidFill>
            <a:schemeClr val="accent1"/>
          </a:solidFill>
          <a:ln w="31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4" name="Text Box 46"/>
          <p:cNvSpPr txBox="1">
            <a:spLocks noChangeAspect="1" noChangeArrowheads="1"/>
          </p:cNvSpPr>
          <p:nvPr/>
        </p:nvSpPr>
        <p:spPr bwMode="auto">
          <a:xfrm>
            <a:off x="3033713" y="4376738"/>
            <a:ext cx="1209675" cy="231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900" b="1"/>
              <a:t>Other target genes</a:t>
            </a:r>
          </a:p>
        </p:txBody>
      </p:sp>
      <p:sp>
        <p:nvSpPr>
          <p:cNvPr id="105" name="Rectangle 50"/>
          <p:cNvSpPr>
            <a:spLocks noChangeAspect="1" noChangeArrowheads="1"/>
          </p:cNvSpPr>
          <p:nvPr/>
        </p:nvSpPr>
        <p:spPr bwMode="auto">
          <a:xfrm>
            <a:off x="2778125" y="4392613"/>
            <a:ext cx="217488" cy="214312"/>
          </a:xfrm>
          <a:prstGeom prst="rect">
            <a:avLst/>
          </a:prstGeom>
          <a:solidFill>
            <a:schemeClr val="accent1"/>
          </a:solidFill>
          <a:ln w="31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6" name="TextBox 105"/>
          <p:cNvSpPr txBox="1"/>
          <p:nvPr/>
        </p:nvSpPr>
        <p:spPr>
          <a:xfrm>
            <a:off x="6042774" y="9392525"/>
            <a:ext cx="338554"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21</a:t>
            </a:r>
            <a:endParaRPr lang="en-GB" sz="1200" b="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Text Box 28"/>
          <p:cNvSpPr txBox="1">
            <a:spLocks noChangeAspect="1" noChangeArrowheads="1"/>
          </p:cNvSpPr>
          <p:nvPr/>
        </p:nvSpPr>
        <p:spPr bwMode="auto">
          <a:xfrm>
            <a:off x="1109661" y="1226232"/>
            <a:ext cx="1692275"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000" b="1" dirty="0" smtClean="0">
                <a:solidFill>
                  <a:srgbClr val="0000FF"/>
                </a:solidFill>
              </a:rPr>
              <a:t>TIDA</a:t>
            </a:r>
          </a:p>
          <a:p>
            <a:pPr eaLnBrk="1" hangingPunct="1"/>
            <a:r>
              <a:rPr lang="en-GB" sz="1000" b="1" dirty="0" smtClean="0">
                <a:solidFill>
                  <a:srgbClr val="0000FF"/>
                </a:solidFill>
              </a:rPr>
              <a:t>Neurone</a:t>
            </a:r>
            <a:endParaRPr lang="en-GB" sz="1000" b="1" dirty="0">
              <a:solidFill>
                <a:srgbClr val="0000FF"/>
              </a:solidFill>
            </a:endParaRPr>
          </a:p>
        </p:txBody>
      </p:sp>
      <p:sp>
        <p:nvSpPr>
          <p:cNvPr id="54" name="TextBox 3"/>
          <p:cNvSpPr txBox="1">
            <a:spLocks noChangeArrowheads="1"/>
          </p:cNvSpPr>
          <p:nvPr/>
        </p:nvSpPr>
        <p:spPr bwMode="auto">
          <a:xfrm>
            <a:off x="1063625" y="550863"/>
            <a:ext cx="280035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a:latin typeface="Times New Roman" pitchFamily="18" charset="0"/>
                <a:cs typeface="Times New Roman" pitchFamily="18" charset="0"/>
              </a:rPr>
              <a:t>Figure 1.4: Prolactin negative feedback</a:t>
            </a:r>
          </a:p>
        </p:txBody>
      </p:sp>
      <p:sp>
        <p:nvSpPr>
          <p:cNvPr id="55" name="Rectangle 20"/>
          <p:cNvSpPr>
            <a:spLocks noChangeArrowheads="1"/>
          </p:cNvSpPr>
          <p:nvPr/>
        </p:nvSpPr>
        <p:spPr bwMode="auto">
          <a:xfrm>
            <a:off x="1189695" y="4432595"/>
            <a:ext cx="5227637" cy="25521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nSpc>
                <a:spcPct val="150000"/>
              </a:lnSpc>
            </a:pPr>
            <a:r>
              <a:rPr lang="en-GB" sz="1200" dirty="0">
                <a:latin typeface="Times New Roman" pitchFamily="18" charset="0"/>
                <a:cs typeface="Times New Roman" pitchFamily="18" charset="0"/>
              </a:rPr>
              <a:t>Prolactin negatively feeds back on itself by binding to long form prolactin receptors located on the tuberoinfundibular dopamine (TIDA) </a:t>
            </a:r>
            <a:r>
              <a:rPr lang="en-GB" sz="1200" dirty="0" smtClean="0">
                <a:latin typeface="Times New Roman" pitchFamily="18" charset="0"/>
                <a:cs typeface="Times New Roman" pitchFamily="18" charset="0"/>
              </a:rPr>
              <a:t>neurones </a:t>
            </a:r>
            <a:r>
              <a:rPr lang="en-GB" sz="1200" dirty="0">
                <a:latin typeface="Times New Roman" pitchFamily="18" charset="0"/>
                <a:cs typeface="Times New Roman" pitchFamily="18" charset="0"/>
              </a:rPr>
              <a:t>in the arcuate nucleus of the hypothalamus. Upon stimulation TIDA neurones secrete dopamine from their terminals in the median eminence. Dopamine then travels via the portal blood to the anterior pituitary where it binds to receptors on the lactotrophs and inhibits them from secreting prolactin. </a:t>
            </a:r>
            <a:r>
              <a:rPr lang="en-GB" sz="1200" dirty="0">
                <a:latin typeface="Times New Roman" pitchFamily="18" charset="0"/>
              </a:rPr>
              <a:t>Solid black arrows indicate stimulation, blue dashed arrow indicates positive feedback on TIDA neurones (negative feedback on prolactin) and red dashed </a:t>
            </a:r>
            <a:r>
              <a:rPr lang="en-GB" sz="1200" dirty="0" smtClean="0">
                <a:latin typeface="Times New Roman" pitchFamily="18" charset="0"/>
              </a:rPr>
              <a:t>arrow </a:t>
            </a:r>
            <a:r>
              <a:rPr lang="en-GB" sz="1200" dirty="0">
                <a:latin typeface="Times New Roman" pitchFamily="18" charset="0"/>
              </a:rPr>
              <a:t>indicates inhibition </a:t>
            </a:r>
            <a:r>
              <a:rPr lang="en-GB" sz="1200" dirty="0">
                <a:latin typeface="Times New Roman" pitchFamily="18" charset="0"/>
                <a:cs typeface="Times New Roman" pitchFamily="18" charset="0"/>
              </a:rPr>
              <a:t>(adapted from Grattan et al, 2008).</a:t>
            </a:r>
            <a:endParaRPr lang="en-GB" sz="1200" dirty="0">
              <a:latin typeface="Times New Roman" pitchFamily="18" charset="0"/>
            </a:endParaRPr>
          </a:p>
        </p:txBody>
      </p:sp>
      <p:grpSp>
        <p:nvGrpSpPr>
          <p:cNvPr id="56" name="Group 4"/>
          <p:cNvGrpSpPr>
            <a:grpSpLocks/>
          </p:cNvGrpSpPr>
          <p:nvPr/>
        </p:nvGrpSpPr>
        <p:grpSpPr bwMode="auto">
          <a:xfrm>
            <a:off x="1535113" y="1168400"/>
            <a:ext cx="4745037" cy="2719388"/>
            <a:chOff x="1535113" y="1023938"/>
            <a:chExt cx="4745037" cy="2719387"/>
          </a:xfrm>
        </p:grpSpPr>
        <p:grpSp>
          <p:nvGrpSpPr>
            <p:cNvPr id="57" name="Group 5"/>
            <p:cNvGrpSpPr>
              <a:grpSpLocks/>
            </p:cNvGrpSpPr>
            <p:nvPr/>
          </p:nvGrpSpPr>
          <p:grpSpPr bwMode="auto">
            <a:xfrm rot="2630429">
              <a:off x="1535113" y="1023938"/>
              <a:ext cx="854075" cy="754062"/>
              <a:chOff x="980728" y="1043609"/>
              <a:chExt cx="853628" cy="754236"/>
            </a:xfrm>
          </p:grpSpPr>
          <p:sp>
            <p:nvSpPr>
              <p:cNvPr id="107" name="Freeform 106"/>
              <p:cNvSpPr/>
              <p:nvPr/>
            </p:nvSpPr>
            <p:spPr bwMode="auto">
              <a:xfrm>
                <a:off x="980728" y="1043609"/>
                <a:ext cx="853628" cy="754237"/>
              </a:xfrm>
              <a:custGeom>
                <a:avLst/>
                <a:gdLst>
                  <a:gd name="connsiteX0" fmla="*/ 38 w 695371"/>
                  <a:gd name="connsiteY0" fmla="*/ 343281 h 668626"/>
                  <a:gd name="connsiteX1" fmla="*/ 228638 w 695371"/>
                  <a:gd name="connsiteY1" fmla="*/ 219456 h 668626"/>
                  <a:gd name="connsiteX2" fmla="*/ 228638 w 695371"/>
                  <a:gd name="connsiteY2" fmla="*/ 381 h 668626"/>
                  <a:gd name="connsiteX3" fmla="*/ 409613 w 695371"/>
                  <a:gd name="connsiteY3" fmla="*/ 276606 h 668626"/>
                  <a:gd name="connsiteX4" fmla="*/ 695363 w 695371"/>
                  <a:gd name="connsiteY4" fmla="*/ 286131 h 668626"/>
                  <a:gd name="connsiteX5" fmla="*/ 419138 w 695371"/>
                  <a:gd name="connsiteY5" fmla="*/ 505206 h 668626"/>
                  <a:gd name="connsiteX6" fmla="*/ 352463 w 695371"/>
                  <a:gd name="connsiteY6" fmla="*/ 667131 h 668626"/>
                  <a:gd name="connsiteX7" fmla="*/ 247688 w 695371"/>
                  <a:gd name="connsiteY7" fmla="*/ 409956 h 668626"/>
                  <a:gd name="connsiteX8" fmla="*/ 38 w 695371"/>
                  <a:gd name="connsiteY8" fmla="*/ 343281 h 668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95371" h="668626">
                    <a:moveTo>
                      <a:pt x="38" y="343281"/>
                    </a:moveTo>
                    <a:cubicBezTo>
                      <a:pt x="-3137" y="311531"/>
                      <a:pt x="190538" y="276606"/>
                      <a:pt x="228638" y="219456"/>
                    </a:cubicBezTo>
                    <a:cubicBezTo>
                      <a:pt x="266738" y="162306"/>
                      <a:pt x="198476" y="-9144"/>
                      <a:pt x="228638" y="381"/>
                    </a:cubicBezTo>
                    <a:cubicBezTo>
                      <a:pt x="258800" y="9906"/>
                      <a:pt x="331825" y="228981"/>
                      <a:pt x="409613" y="276606"/>
                    </a:cubicBezTo>
                    <a:cubicBezTo>
                      <a:pt x="487401" y="324231"/>
                      <a:pt x="693775" y="248031"/>
                      <a:pt x="695363" y="286131"/>
                    </a:cubicBezTo>
                    <a:cubicBezTo>
                      <a:pt x="696951" y="324231"/>
                      <a:pt x="476288" y="441706"/>
                      <a:pt x="419138" y="505206"/>
                    </a:cubicBezTo>
                    <a:cubicBezTo>
                      <a:pt x="361988" y="568706"/>
                      <a:pt x="381038" y="683006"/>
                      <a:pt x="352463" y="667131"/>
                    </a:cubicBezTo>
                    <a:cubicBezTo>
                      <a:pt x="323888" y="651256"/>
                      <a:pt x="304838" y="463931"/>
                      <a:pt x="247688" y="409956"/>
                    </a:cubicBezTo>
                    <a:cubicBezTo>
                      <a:pt x="190538" y="355981"/>
                      <a:pt x="3213" y="375031"/>
                      <a:pt x="38" y="343281"/>
                    </a:cubicBezTo>
                    <a:close/>
                  </a:path>
                </a:pathLst>
              </a:custGeom>
              <a:gradFill>
                <a:gsLst>
                  <a:gs pos="0">
                    <a:srgbClr val="0070C0"/>
                  </a:gs>
                  <a:gs pos="87000">
                    <a:schemeClr val="accent1">
                      <a:tint val="44500"/>
                      <a:satMod val="160000"/>
                    </a:schemeClr>
                  </a:gs>
                  <a:gs pos="100000">
                    <a:schemeClr val="accent1">
                      <a:tint val="23500"/>
                      <a:satMod val="160000"/>
                    </a:schemeClr>
                  </a:gs>
                </a:gsLst>
                <a:lin ang="5400000" scaled="0"/>
              </a:gra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solidFill>
                    <a:prstClr val="white"/>
                  </a:solidFill>
                  <a:latin typeface="Arial" pitchFamily="34" charset="0"/>
                  <a:cs typeface="Arial" pitchFamily="34" charset="0"/>
                </a:endParaRPr>
              </a:p>
            </p:txBody>
          </p:sp>
          <p:sp>
            <p:nvSpPr>
              <p:cNvPr id="108" name="Oval 107"/>
              <p:cNvSpPr>
                <a:spLocks noChangeAspect="1"/>
              </p:cNvSpPr>
              <p:nvPr/>
            </p:nvSpPr>
            <p:spPr bwMode="auto">
              <a:xfrm rot="18531423">
                <a:off x="1364912" y="1387787"/>
                <a:ext cx="107975" cy="107894"/>
              </a:xfrm>
              <a:prstGeom prst="ellipse">
                <a:avLst/>
              </a:prstGeom>
              <a:ln>
                <a:solidFill>
                  <a:schemeClr val="accent4">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solidFill>
                    <a:prstClr val="white"/>
                  </a:solidFill>
                  <a:latin typeface="Arial" pitchFamily="34" charset="0"/>
                  <a:cs typeface="Arial" pitchFamily="34" charset="0"/>
                </a:endParaRPr>
              </a:p>
            </p:txBody>
          </p:sp>
        </p:grpSp>
        <p:grpSp>
          <p:nvGrpSpPr>
            <p:cNvPr id="58" name="Group 1"/>
            <p:cNvGrpSpPr>
              <a:grpSpLocks/>
            </p:cNvGrpSpPr>
            <p:nvPr/>
          </p:nvGrpSpPr>
          <p:grpSpPr bwMode="auto">
            <a:xfrm>
              <a:off x="1535113" y="1084263"/>
              <a:ext cx="4745037" cy="2659062"/>
              <a:chOff x="1535113" y="971550"/>
              <a:chExt cx="4745037" cy="2659063"/>
            </a:xfrm>
          </p:grpSpPr>
          <p:sp>
            <p:nvSpPr>
              <p:cNvPr id="62" name="AutoShape 20"/>
              <p:cNvSpPr>
                <a:spLocks noChangeAspect="1" noChangeArrowheads="1"/>
              </p:cNvSpPr>
              <p:nvPr/>
            </p:nvSpPr>
            <p:spPr bwMode="auto">
              <a:xfrm>
                <a:off x="5089525" y="2657475"/>
                <a:ext cx="100013" cy="106363"/>
              </a:xfrm>
              <a:prstGeom prst="flowChartConnector">
                <a:avLst/>
              </a:prstGeom>
              <a:solidFill>
                <a:srgbClr val="FFFF00"/>
              </a:solidFill>
              <a:ln w="9525">
                <a:solidFill>
                  <a:srgbClr val="000000"/>
                </a:solidFill>
                <a:round/>
                <a:headEnd/>
                <a:tailEnd/>
              </a:ln>
            </p:spPr>
            <p:txBody>
              <a:bodyPr/>
              <a:lstStyle/>
              <a:p>
                <a:endParaRPr lang="en-US" sz="800">
                  <a:latin typeface="Arial" pitchFamily="34" charset="0"/>
                  <a:cs typeface="Arial" pitchFamily="34" charset="0"/>
                </a:endParaRPr>
              </a:p>
            </p:txBody>
          </p:sp>
          <p:sp>
            <p:nvSpPr>
              <p:cNvPr id="63" name="AutoShape 21"/>
              <p:cNvSpPr>
                <a:spLocks noChangeAspect="1" noChangeArrowheads="1"/>
              </p:cNvSpPr>
              <p:nvPr/>
            </p:nvSpPr>
            <p:spPr bwMode="auto">
              <a:xfrm>
                <a:off x="5089525" y="2557463"/>
                <a:ext cx="100013" cy="100012"/>
              </a:xfrm>
              <a:prstGeom prst="flowChartConnector">
                <a:avLst/>
              </a:prstGeom>
              <a:solidFill>
                <a:srgbClr val="FFFF00"/>
              </a:solidFill>
              <a:ln w="9525">
                <a:solidFill>
                  <a:srgbClr val="000000"/>
                </a:solidFill>
                <a:round/>
                <a:headEnd/>
                <a:tailEnd/>
              </a:ln>
            </p:spPr>
            <p:txBody>
              <a:bodyPr/>
              <a:lstStyle/>
              <a:p>
                <a:endParaRPr lang="en-US" sz="800">
                  <a:latin typeface="Arial" pitchFamily="34" charset="0"/>
                  <a:cs typeface="Arial" pitchFamily="34" charset="0"/>
                </a:endParaRPr>
              </a:p>
            </p:txBody>
          </p:sp>
          <p:sp>
            <p:nvSpPr>
              <p:cNvPr id="64" name="AutoShape 22"/>
              <p:cNvSpPr>
                <a:spLocks noChangeAspect="1" noChangeArrowheads="1"/>
              </p:cNvSpPr>
              <p:nvPr/>
            </p:nvSpPr>
            <p:spPr bwMode="auto">
              <a:xfrm>
                <a:off x="5189538" y="2454275"/>
                <a:ext cx="104775" cy="103188"/>
              </a:xfrm>
              <a:prstGeom prst="flowChartConnector">
                <a:avLst/>
              </a:prstGeom>
              <a:solidFill>
                <a:srgbClr val="FFFF00"/>
              </a:solidFill>
              <a:ln w="9525">
                <a:solidFill>
                  <a:srgbClr val="000000"/>
                </a:solidFill>
                <a:round/>
                <a:headEnd/>
                <a:tailEnd/>
              </a:ln>
            </p:spPr>
            <p:txBody>
              <a:bodyPr/>
              <a:lstStyle/>
              <a:p>
                <a:endParaRPr lang="en-US" sz="800">
                  <a:latin typeface="Arial" pitchFamily="34" charset="0"/>
                  <a:cs typeface="Arial" pitchFamily="34" charset="0"/>
                </a:endParaRPr>
              </a:p>
            </p:txBody>
          </p:sp>
          <p:sp>
            <p:nvSpPr>
              <p:cNvPr id="65" name="AutoShape 23"/>
              <p:cNvSpPr>
                <a:spLocks noChangeAspect="1" noChangeArrowheads="1"/>
              </p:cNvSpPr>
              <p:nvPr/>
            </p:nvSpPr>
            <p:spPr bwMode="auto">
              <a:xfrm>
                <a:off x="5189538" y="2657475"/>
                <a:ext cx="104775" cy="106363"/>
              </a:xfrm>
              <a:prstGeom prst="flowChartConnector">
                <a:avLst/>
              </a:prstGeom>
              <a:solidFill>
                <a:srgbClr val="FFFF00"/>
              </a:solidFill>
              <a:ln w="9525">
                <a:solidFill>
                  <a:srgbClr val="000000"/>
                </a:solidFill>
                <a:round/>
                <a:headEnd/>
                <a:tailEnd/>
              </a:ln>
            </p:spPr>
            <p:txBody>
              <a:bodyPr/>
              <a:lstStyle/>
              <a:p>
                <a:endParaRPr lang="en-US" sz="800">
                  <a:latin typeface="Arial" pitchFamily="34" charset="0"/>
                  <a:cs typeface="Arial" pitchFamily="34" charset="0"/>
                </a:endParaRPr>
              </a:p>
            </p:txBody>
          </p:sp>
          <p:sp>
            <p:nvSpPr>
              <p:cNvPr id="66" name="AutoShape 24"/>
              <p:cNvSpPr>
                <a:spLocks noChangeAspect="1" noChangeArrowheads="1"/>
              </p:cNvSpPr>
              <p:nvPr/>
            </p:nvSpPr>
            <p:spPr bwMode="auto">
              <a:xfrm>
                <a:off x="5189538" y="2557463"/>
                <a:ext cx="104775" cy="100012"/>
              </a:xfrm>
              <a:prstGeom prst="flowChartConnector">
                <a:avLst/>
              </a:prstGeom>
              <a:solidFill>
                <a:srgbClr val="FFFF00"/>
              </a:solidFill>
              <a:ln w="9525">
                <a:solidFill>
                  <a:srgbClr val="000000"/>
                </a:solidFill>
                <a:round/>
                <a:headEnd/>
                <a:tailEnd/>
              </a:ln>
            </p:spPr>
            <p:txBody>
              <a:bodyPr/>
              <a:lstStyle/>
              <a:p>
                <a:endParaRPr lang="en-US" sz="800">
                  <a:latin typeface="Arial" pitchFamily="34" charset="0"/>
                  <a:cs typeface="Arial" pitchFamily="34" charset="0"/>
                </a:endParaRPr>
              </a:p>
            </p:txBody>
          </p:sp>
          <p:sp>
            <p:nvSpPr>
              <p:cNvPr id="67" name="AutoShape 25"/>
              <p:cNvSpPr>
                <a:spLocks noChangeAspect="1" noChangeArrowheads="1"/>
              </p:cNvSpPr>
              <p:nvPr/>
            </p:nvSpPr>
            <p:spPr bwMode="auto">
              <a:xfrm>
                <a:off x="5294313" y="2557463"/>
                <a:ext cx="101600" cy="100012"/>
              </a:xfrm>
              <a:prstGeom prst="flowChartConnector">
                <a:avLst/>
              </a:prstGeom>
              <a:solidFill>
                <a:srgbClr val="FFFF00"/>
              </a:solidFill>
              <a:ln w="9525">
                <a:solidFill>
                  <a:srgbClr val="000000"/>
                </a:solidFill>
                <a:round/>
                <a:headEnd/>
                <a:tailEnd/>
              </a:ln>
            </p:spPr>
            <p:txBody>
              <a:bodyPr/>
              <a:lstStyle/>
              <a:p>
                <a:endParaRPr lang="en-US" sz="800">
                  <a:latin typeface="Arial" pitchFamily="34" charset="0"/>
                  <a:cs typeface="Arial" pitchFamily="34" charset="0"/>
                </a:endParaRPr>
              </a:p>
            </p:txBody>
          </p:sp>
          <p:sp>
            <p:nvSpPr>
              <p:cNvPr id="69" name="AutoShape 26"/>
              <p:cNvSpPr>
                <a:spLocks noChangeAspect="1" noChangeArrowheads="1"/>
              </p:cNvSpPr>
              <p:nvPr/>
            </p:nvSpPr>
            <p:spPr bwMode="auto">
              <a:xfrm>
                <a:off x="5294313" y="2454275"/>
                <a:ext cx="101600" cy="103188"/>
              </a:xfrm>
              <a:prstGeom prst="flowChartConnector">
                <a:avLst/>
              </a:prstGeom>
              <a:solidFill>
                <a:srgbClr val="FFFF00"/>
              </a:solidFill>
              <a:ln w="9525">
                <a:solidFill>
                  <a:srgbClr val="000000"/>
                </a:solidFill>
                <a:round/>
                <a:headEnd/>
                <a:tailEnd/>
              </a:ln>
            </p:spPr>
            <p:txBody>
              <a:bodyPr/>
              <a:lstStyle/>
              <a:p>
                <a:endParaRPr lang="en-US" sz="800">
                  <a:latin typeface="Arial" pitchFamily="34" charset="0"/>
                  <a:cs typeface="Arial" pitchFamily="34" charset="0"/>
                </a:endParaRPr>
              </a:p>
            </p:txBody>
          </p:sp>
          <p:sp>
            <p:nvSpPr>
              <p:cNvPr id="71" name="Text Box 28"/>
              <p:cNvSpPr txBox="1">
                <a:spLocks noChangeAspect="1" noChangeArrowheads="1"/>
              </p:cNvSpPr>
              <p:nvPr/>
            </p:nvSpPr>
            <p:spPr bwMode="auto">
              <a:xfrm>
                <a:off x="2168773" y="971550"/>
                <a:ext cx="1692275"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000" b="1" dirty="0">
                    <a:latin typeface="Arial" pitchFamily="34" charset="0"/>
                    <a:cs typeface="Arial" pitchFamily="34" charset="0"/>
                  </a:rPr>
                  <a:t>Arcuate</a:t>
                </a:r>
              </a:p>
              <a:p>
                <a:pPr eaLnBrk="1" hangingPunct="1"/>
                <a:r>
                  <a:rPr lang="en-GB" sz="1000" b="1" dirty="0">
                    <a:latin typeface="Arial" pitchFamily="34" charset="0"/>
                    <a:cs typeface="Arial" pitchFamily="34" charset="0"/>
                  </a:rPr>
                  <a:t>N</a:t>
                </a:r>
                <a:r>
                  <a:rPr lang="en-GB" sz="1000" b="1" dirty="0" smtClean="0">
                    <a:latin typeface="Arial" pitchFamily="34" charset="0"/>
                    <a:cs typeface="Arial" pitchFamily="34" charset="0"/>
                  </a:rPr>
                  <a:t>ucleus</a:t>
                </a:r>
                <a:endParaRPr lang="en-GB" sz="1000" b="1" dirty="0">
                  <a:latin typeface="Arial" pitchFamily="34" charset="0"/>
                  <a:cs typeface="Arial" pitchFamily="34" charset="0"/>
                </a:endParaRPr>
              </a:p>
            </p:txBody>
          </p:sp>
          <p:sp>
            <p:nvSpPr>
              <p:cNvPr id="72" name="Text Box 29"/>
              <p:cNvSpPr txBox="1">
                <a:spLocks noChangeAspect="1" noChangeArrowheads="1"/>
              </p:cNvSpPr>
              <p:nvPr/>
            </p:nvSpPr>
            <p:spPr bwMode="auto">
              <a:xfrm>
                <a:off x="5057775" y="1757363"/>
                <a:ext cx="122237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GB" sz="1000" b="1" dirty="0">
                  <a:latin typeface="Arial" pitchFamily="34" charset="0"/>
                  <a:cs typeface="Arial" pitchFamily="34" charset="0"/>
                </a:endParaRPr>
              </a:p>
              <a:p>
                <a:pPr eaLnBrk="1" hangingPunct="1"/>
                <a:endParaRPr lang="en-GB" sz="1000" b="1" dirty="0">
                  <a:latin typeface="Arial" pitchFamily="34" charset="0"/>
                  <a:cs typeface="Arial" pitchFamily="34" charset="0"/>
                </a:endParaRPr>
              </a:p>
              <a:p>
                <a:pPr eaLnBrk="1" hangingPunct="1"/>
                <a:endParaRPr lang="en-GB" sz="1000" b="1" dirty="0">
                  <a:latin typeface="Arial" pitchFamily="34" charset="0"/>
                  <a:cs typeface="Arial" pitchFamily="34" charset="0"/>
                </a:endParaRPr>
              </a:p>
              <a:p>
                <a:pPr eaLnBrk="1" hangingPunct="1"/>
                <a:r>
                  <a:rPr lang="en-GB" sz="1000" b="1" dirty="0">
                    <a:latin typeface="Arial" pitchFamily="34" charset="0"/>
                    <a:cs typeface="Arial" pitchFamily="34" charset="0"/>
                  </a:rPr>
                  <a:t>Anterior P</a:t>
                </a:r>
                <a:r>
                  <a:rPr lang="en-GB" sz="1000" b="1" dirty="0" smtClean="0">
                    <a:latin typeface="Arial" pitchFamily="34" charset="0"/>
                    <a:cs typeface="Arial" pitchFamily="34" charset="0"/>
                  </a:rPr>
                  <a:t>ituitary</a:t>
                </a:r>
                <a:endParaRPr lang="en-GB" sz="1000" b="1" dirty="0">
                  <a:latin typeface="Arial" pitchFamily="34" charset="0"/>
                  <a:cs typeface="Arial" pitchFamily="34" charset="0"/>
                </a:endParaRPr>
              </a:p>
            </p:txBody>
          </p:sp>
          <p:sp>
            <p:nvSpPr>
              <p:cNvPr id="74" name="Line 32"/>
              <p:cNvSpPr>
                <a:spLocks noChangeAspect="1" noChangeShapeType="1"/>
              </p:cNvSpPr>
              <p:nvPr/>
            </p:nvSpPr>
            <p:spPr bwMode="auto">
              <a:xfrm>
                <a:off x="2822575" y="2147888"/>
                <a:ext cx="612775" cy="0"/>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GB">
                  <a:latin typeface="Arial" pitchFamily="34" charset="0"/>
                  <a:cs typeface="Arial" pitchFamily="34" charset="0"/>
                </a:endParaRPr>
              </a:p>
            </p:txBody>
          </p:sp>
          <p:sp>
            <p:nvSpPr>
              <p:cNvPr id="75" name="Line 35"/>
              <p:cNvSpPr>
                <a:spLocks noChangeAspect="1" noChangeShapeType="1"/>
              </p:cNvSpPr>
              <p:nvPr/>
            </p:nvSpPr>
            <p:spPr bwMode="auto">
              <a:xfrm flipH="1">
                <a:off x="3868738" y="2863850"/>
                <a:ext cx="1220787" cy="407988"/>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GB">
                  <a:latin typeface="Arial" pitchFamily="34" charset="0"/>
                  <a:cs typeface="Arial" pitchFamily="34" charset="0"/>
                </a:endParaRPr>
              </a:p>
            </p:txBody>
          </p:sp>
          <p:sp>
            <p:nvSpPr>
              <p:cNvPr id="76" name="AutoShape 87"/>
              <p:cNvSpPr>
                <a:spLocks noChangeAspect="1" noChangeArrowheads="1"/>
              </p:cNvSpPr>
              <p:nvPr/>
            </p:nvSpPr>
            <p:spPr bwMode="auto">
              <a:xfrm>
                <a:off x="5089525" y="2657475"/>
                <a:ext cx="100013" cy="106363"/>
              </a:xfrm>
              <a:prstGeom prst="flowChartConnector">
                <a:avLst/>
              </a:prstGeom>
              <a:solidFill>
                <a:srgbClr val="FFFF00"/>
              </a:solidFill>
              <a:ln w="9525">
                <a:solidFill>
                  <a:srgbClr val="000000"/>
                </a:solidFill>
                <a:round/>
                <a:headEnd/>
                <a:tailEnd/>
              </a:ln>
            </p:spPr>
            <p:txBody>
              <a:bodyPr/>
              <a:lstStyle/>
              <a:p>
                <a:endParaRPr lang="en-US" sz="800">
                  <a:latin typeface="Arial" pitchFamily="34" charset="0"/>
                  <a:cs typeface="Arial" pitchFamily="34" charset="0"/>
                </a:endParaRPr>
              </a:p>
            </p:txBody>
          </p:sp>
          <p:sp>
            <p:nvSpPr>
              <p:cNvPr id="77" name="AutoShape 88"/>
              <p:cNvSpPr>
                <a:spLocks noChangeAspect="1" noChangeArrowheads="1"/>
              </p:cNvSpPr>
              <p:nvPr/>
            </p:nvSpPr>
            <p:spPr bwMode="auto">
              <a:xfrm>
                <a:off x="5089525" y="2557463"/>
                <a:ext cx="100013" cy="100012"/>
              </a:xfrm>
              <a:prstGeom prst="flowChartConnector">
                <a:avLst/>
              </a:prstGeom>
              <a:solidFill>
                <a:srgbClr val="FFFF00"/>
              </a:solidFill>
              <a:ln w="9525">
                <a:solidFill>
                  <a:srgbClr val="000000"/>
                </a:solidFill>
                <a:round/>
                <a:headEnd/>
                <a:tailEnd/>
              </a:ln>
            </p:spPr>
            <p:txBody>
              <a:bodyPr/>
              <a:lstStyle/>
              <a:p>
                <a:endParaRPr lang="en-US" sz="800">
                  <a:latin typeface="Arial" pitchFamily="34" charset="0"/>
                  <a:cs typeface="Arial" pitchFamily="34" charset="0"/>
                </a:endParaRPr>
              </a:p>
            </p:txBody>
          </p:sp>
          <p:sp>
            <p:nvSpPr>
              <p:cNvPr id="78" name="AutoShape 89"/>
              <p:cNvSpPr>
                <a:spLocks noChangeAspect="1" noChangeArrowheads="1"/>
              </p:cNvSpPr>
              <p:nvPr/>
            </p:nvSpPr>
            <p:spPr bwMode="auto">
              <a:xfrm>
                <a:off x="5189538" y="2454275"/>
                <a:ext cx="104775" cy="103188"/>
              </a:xfrm>
              <a:prstGeom prst="flowChartConnector">
                <a:avLst/>
              </a:prstGeom>
              <a:solidFill>
                <a:srgbClr val="FFFF00"/>
              </a:solidFill>
              <a:ln w="9525">
                <a:solidFill>
                  <a:srgbClr val="000000"/>
                </a:solidFill>
                <a:round/>
                <a:headEnd/>
                <a:tailEnd/>
              </a:ln>
            </p:spPr>
            <p:txBody>
              <a:bodyPr/>
              <a:lstStyle/>
              <a:p>
                <a:endParaRPr lang="en-US" sz="800">
                  <a:latin typeface="Arial" pitchFamily="34" charset="0"/>
                  <a:cs typeface="Arial" pitchFamily="34" charset="0"/>
                </a:endParaRPr>
              </a:p>
            </p:txBody>
          </p:sp>
          <p:sp>
            <p:nvSpPr>
              <p:cNvPr id="79" name="AutoShape 90"/>
              <p:cNvSpPr>
                <a:spLocks noChangeAspect="1" noChangeArrowheads="1"/>
              </p:cNvSpPr>
              <p:nvPr/>
            </p:nvSpPr>
            <p:spPr bwMode="auto">
              <a:xfrm>
                <a:off x="5189538" y="2657475"/>
                <a:ext cx="104775" cy="106363"/>
              </a:xfrm>
              <a:prstGeom prst="flowChartConnector">
                <a:avLst/>
              </a:prstGeom>
              <a:solidFill>
                <a:srgbClr val="FFFF00"/>
              </a:solidFill>
              <a:ln w="9525">
                <a:solidFill>
                  <a:srgbClr val="000000"/>
                </a:solidFill>
                <a:round/>
                <a:headEnd/>
                <a:tailEnd/>
              </a:ln>
            </p:spPr>
            <p:txBody>
              <a:bodyPr/>
              <a:lstStyle/>
              <a:p>
                <a:endParaRPr lang="en-US" sz="800">
                  <a:latin typeface="Arial" pitchFamily="34" charset="0"/>
                  <a:cs typeface="Arial" pitchFamily="34" charset="0"/>
                </a:endParaRPr>
              </a:p>
            </p:txBody>
          </p:sp>
          <p:sp>
            <p:nvSpPr>
              <p:cNvPr id="80" name="AutoShape 91"/>
              <p:cNvSpPr>
                <a:spLocks noChangeAspect="1" noChangeArrowheads="1"/>
              </p:cNvSpPr>
              <p:nvPr/>
            </p:nvSpPr>
            <p:spPr bwMode="auto">
              <a:xfrm>
                <a:off x="5189538" y="2557463"/>
                <a:ext cx="104775" cy="100012"/>
              </a:xfrm>
              <a:prstGeom prst="flowChartConnector">
                <a:avLst/>
              </a:prstGeom>
              <a:solidFill>
                <a:srgbClr val="FFFF00"/>
              </a:solidFill>
              <a:ln w="9525">
                <a:solidFill>
                  <a:srgbClr val="000000"/>
                </a:solidFill>
                <a:round/>
                <a:headEnd/>
                <a:tailEnd/>
              </a:ln>
            </p:spPr>
            <p:txBody>
              <a:bodyPr/>
              <a:lstStyle/>
              <a:p>
                <a:endParaRPr lang="en-US" sz="800">
                  <a:latin typeface="Arial" pitchFamily="34" charset="0"/>
                  <a:cs typeface="Arial" pitchFamily="34" charset="0"/>
                </a:endParaRPr>
              </a:p>
            </p:txBody>
          </p:sp>
          <p:sp>
            <p:nvSpPr>
              <p:cNvPr id="81" name="AutoShape 92"/>
              <p:cNvSpPr>
                <a:spLocks noChangeAspect="1" noChangeArrowheads="1"/>
              </p:cNvSpPr>
              <p:nvPr/>
            </p:nvSpPr>
            <p:spPr bwMode="auto">
              <a:xfrm>
                <a:off x="5294313" y="2557463"/>
                <a:ext cx="101600" cy="100012"/>
              </a:xfrm>
              <a:prstGeom prst="flowChartConnector">
                <a:avLst/>
              </a:prstGeom>
              <a:solidFill>
                <a:srgbClr val="FFFF00"/>
              </a:solidFill>
              <a:ln w="9525">
                <a:solidFill>
                  <a:srgbClr val="000000"/>
                </a:solidFill>
                <a:round/>
                <a:headEnd/>
                <a:tailEnd/>
              </a:ln>
            </p:spPr>
            <p:txBody>
              <a:bodyPr/>
              <a:lstStyle/>
              <a:p>
                <a:endParaRPr lang="en-US" sz="800">
                  <a:latin typeface="Arial" pitchFamily="34" charset="0"/>
                  <a:cs typeface="Arial" pitchFamily="34" charset="0"/>
                </a:endParaRPr>
              </a:p>
            </p:txBody>
          </p:sp>
          <p:sp>
            <p:nvSpPr>
              <p:cNvPr id="82" name="AutoShape 93"/>
              <p:cNvSpPr>
                <a:spLocks noChangeAspect="1" noChangeArrowheads="1"/>
              </p:cNvSpPr>
              <p:nvPr/>
            </p:nvSpPr>
            <p:spPr bwMode="auto">
              <a:xfrm>
                <a:off x="5294313" y="2454275"/>
                <a:ext cx="101600" cy="103188"/>
              </a:xfrm>
              <a:prstGeom prst="flowChartConnector">
                <a:avLst/>
              </a:prstGeom>
              <a:solidFill>
                <a:srgbClr val="FFFF00"/>
              </a:solidFill>
              <a:ln w="9525">
                <a:solidFill>
                  <a:srgbClr val="000000"/>
                </a:solidFill>
                <a:round/>
                <a:headEnd/>
                <a:tailEnd/>
              </a:ln>
            </p:spPr>
            <p:txBody>
              <a:bodyPr/>
              <a:lstStyle/>
              <a:p>
                <a:endParaRPr lang="en-US" sz="800">
                  <a:latin typeface="Arial" pitchFamily="34" charset="0"/>
                  <a:cs typeface="Arial" pitchFamily="34" charset="0"/>
                </a:endParaRPr>
              </a:p>
            </p:txBody>
          </p:sp>
          <p:sp>
            <p:nvSpPr>
              <p:cNvPr id="83" name="Line 102"/>
              <p:cNvSpPr>
                <a:spLocks noChangeAspect="1" noChangeShapeType="1"/>
              </p:cNvSpPr>
              <p:nvPr/>
            </p:nvSpPr>
            <p:spPr bwMode="auto">
              <a:xfrm flipH="1">
                <a:off x="3868738" y="2863850"/>
                <a:ext cx="1220787" cy="407988"/>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GB">
                  <a:latin typeface="Arial" pitchFamily="34" charset="0"/>
                  <a:cs typeface="Arial" pitchFamily="34" charset="0"/>
                </a:endParaRPr>
              </a:p>
            </p:txBody>
          </p:sp>
          <p:sp>
            <p:nvSpPr>
              <p:cNvPr id="84" name="Freeform 122"/>
              <p:cNvSpPr>
                <a:spLocks noChangeAspect="1"/>
              </p:cNvSpPr>
              <p:nvPr/>
            </p:nvSpPr>
            <p:spPr bwMode="auto">
              <a:xfrm rot="21267156">
                <a:off x="2176463" y="1350963"/>
                <a:ext cx="655637" cy="930275"/>
              </a:xfrm>
              <a:custGeom>
                <a:avLst/>
                <a:gdLst>
                  <a:gd name="T0" fmla="*/ 0 w 1050"/>
                  <a:gd name="T1" fmla="*/ 0 h 1440"/>
                  <a:gd name="T2" fmla="*/ 2147483647 w 1050"/>
                  <a:gd name="T3" fmla="*/ 2147483647 h 1440"/>
                  <a:gd name="T4" fmla="*/ 2147483647 w 1050"/>
                  <a:gd name="T5" fmla="*/ 2147483647 h 1440"/>
                  <a:gd name="T6" fmla="*/ 0 60000 65536"/>
                  <a:gd name="T7" fmla="*/ 0 60000 65536"/>
                  <a:gd name="T8" fmla="*/ 0 60000 65536"/>
                </a:gdLst>
                <a:ahLst/>
                <a:cxnLst>
                  <a:cxn ang="T6">
                    <a:pos x="T0" y="T1"/>
                  </a:cxn>
                  <a:cxn ang="T7">
                    <a:pos x="T2" y="T3"/>
                  </a:cxn>
                  <a:cxn ang="T8">
                    <a:pos x="T4" y="T5"/>
                  </a:cxn>
                </a:cxnLst>
                <a:rect l="0" t="0" r="r" b="b"/>
                <a:pathLst>
                  <a:path w="1050" h="1440">
                    <a:moveTo>
                      <a:pt x="0" y="0"/>
                    </a:moveTo>
                    <a:cubicBezTo>
                      <a:pt x="375" y="240"/>
                      <a:pt x="750" y="480"/>
                      <a:pt x="900" y="720"/>
                    </a:cubicBezTo>
                    <a:cubicBezTo>
                      <a:pt x="1050" y="960"/>
                      <a:pt x="900" y="1320"/>
                      <a:pt x="900" y="1440"/>
                    </a:cubicBezTo>
                  </a:path>
                </a:pathLst>
              </a:custGeom>
              <a:noFill/>
              <a:ln w="22225">
                <a:solidFill>
                  <a:schemeClr val="tx1">
                    <a:lumMod val="50000"/>
                    <a:lumOff val="50000"/>
                  </a:schemeClr>
                </a:solidFill>
                <a:round/>
                <a:headEnd/>
                <a:tailEnd/>
              </a:ln>
              <a:extLst>
                <a:ext uri="{909E8E84-426E-40DD-AFC4-6F175D3DCCD1}">
                  <a14:hiddenFill xmlns:a14="http://schemas.microsoft.com/office/drawing/2010/main">
                    <a:solidFill>
                      <a:srgbClr val="FFFFFF"/>
                    </a:solidFill>
                  </a14:hiddenFill>
                </a:ext>
              </a:extLst>
            </p:spPr>
            <p:txBody>
              <a:bodyPr/>
              <a:lstStyle/>
              <a:p>
                <a:pPr>
                  <a:defRPr/>
                </a:pPr>
                <a:endParaRPr lang="en-GB">
                  <a:latin typeface="Arial" pitchFamily="34" charset="0"/>
                  <a:cs typeface="Arial" pitchFamily="34" charset="0"/>
                </a:endParaRPr>
              </a:p>
            </p:txBody>
          </p:sp>
          <p:sp>
            <p:nvSpPr>
              <p:cNvPr id="85" name="Line 124"/>
              <p:cNvSpPr>
                <a:spLocks noChangeAspect="1" noChangeShapeType="1"/>
              </p:cNvSpPr>
              <p:nvPr/>
            </p:nvSpPr>
            <p:spPr bwMode="auto">
              <a:xfrm flipV="1">
                <a:off x="2681288" y="2147888"/>
                <a:ext cx="100012" cy="103187"/>
              </a:xfrm>
              <a:prstGeom prst="line">
                <a:avLst/>
              </a:prstGeom>
              <a:noFill/>
              <a:ln w="22225">
                <a:solidFill>
                  <a:schemeClr val="tx1">
                    <a:lumMod val="50000"/>
                    <a:lumOff val="50000"/>
                  </a:schemeClr>
                </a:solidFill>
                <a:round/>
                <a:headEnd/>
                <a:tailEnd/>
              </a:ln>
              <a:extLst>
                <a:ext uri="{909E8E84-426E-40DD-AFC4-6F175D3DCCD1}">
                  <a14:hiddenFill xmlns:a14="http://schemas.microsoft.com/office/drawing/2010/main">
                    <a:noFill/>
                  </a14:hiddenFill>
                </a:ext>
              </a:extLst>
            </p:spPr>
            <p:txBody>
              <a:bodyPr/>
              <a:lstStyle/>
              <a:p>
                <a:pPr>
                  <a:defRPr/>
                </a:pPr>
                <a:endParaRPr lang="en-GB">
                  <a:latin typeface="Arial" pitchFamily="34" charset="0"/>
                  <a:cs typeface="Arial" pitchFamily="34" charset="0"/>
                </a:endParaRPr>
              </a:p>
            </p:txBody>
          </p:sp>
          <p:sp>
            <p:nvSpPr>
              <p:cNvPr id="86" name="AutoShape 127"/>
              <p:cNvSpPr>
                <a:spLocks noChangeAspect="1" noChangeArrowheads="1"/>
              </p:cNvSpPr>
              <p:nvPr/>
            </p:nvSpPr>
            <p:spPr bwMode="auto">
              <a:xfrm>
                <a:off x="5089525" y="2657475"/>
                <a:ext cx="100013" cy="106363"/>
              </a:xfrm>
              <a:prstGeom prst="flowChartConnector">
                <a:avLst/>
              </a:prstGeom>
              <a:solidFill>
                <a:srgbClr val="FFFF00"/>
              </a:solidFill>
              <a:ln w="9525">
                <a:solidFill>
                  <a:srgbClr val="000000"/>
                </a:solidFill>
                <a:round/>
                <a:headEnd/>
                <a:tailEnd/>
              </a:ln>
            </p:spPr>
            <p:txBody>
              <a:bodyPr/>
              <a:lstStyle/>
              <a:p>
                <a:endParaRPr lang="en-US" sz="800">
                  <a:latin typeface="Arial" pitchFamily="34" charset="0"/>
                  <a:cs typeface="Arial" pitchFamily="34" charset="0"/>
                </a:endParaRPr>
              </a:p>
            </p:txBody>
          </p:sp>
          <p:sp>
            <p:nvSpPr>
              <p:cNvPr id="87" name="AutoShape 128"/>
              <p:cNvSpPr>
                <a:spLocks noChangeAspect="1" noChangeArrowheads="1"/>
              </p:cNvSpPr>
              <p:nvPr/>
            </p:nvSpPr>
            <p:spPr bwMode="auto">
              <a:xfrm>
                <a:off x="5089525" y="2557463"/>
                <a:ext cx="100013" cy="100012"/>
              </a:xfrm>
              <a:prstGeom prst="flowChartConnector">
                <a:avLst/>
              </a:prstGeom>
              <a:solidFill>
                <a:srgbClr val="FFFF00"/>
              </a:solidFill>
              <a:ln w="9525">
                <a:solidFill>
                  <a:srgbClr val="000000"/>
                </a:solidFill>
                <a:round/>
                <a:headEnd/>
                <a:tailEnd/>
              </a:ln>
            </p:spPr>
            <p:txBody>
              <a:bodyPr/>
              <a:lstStyle/>
              <a:p>
                <a:endParaRPr lang="en-US" sz="800">
                  <a:latin typeface="Arial" pitchFamily="34" charset="0"/>
                  <a:cs typeface="Arial" pitchFamily="34" charset="0"/>
                </a:endParaRPr>
              </a:p>
            </p:txBody>
          </p:sp>
          <p:sp>
            <p:nvSpPr>
              <p:cNvPr id="88" name="AutoShape 129"/>
              <p:cNvSpPr>
                <a:spLocks noChangeAspect="1" noChangeArrowheads="1"/>
              </p:cNvSpPr>
              <p:nvPr/>
            </p:nvSpPr>
            <p:spPr bwMode="auto">
              <a:xfrm>
                <a:off x="5189538" y="2454275"/>
                <a:ext cx="104775" cy="103188"/>
              </a:xfrm>
              <a:prstGeom prst="flowChartConnector">
                <a:avLst/>
              </a:prstGeom>
              <a:solidFill>
                <a:srgbClr val="FFFF00"/>
              </a:solidFill>
              <a:ln w="9525">
                <a:solidFill>
                  <a:srgbClr val="000000"/>
                </a:solidFill>
                <a:round/>
                <a:headEnd/>
                <a:tailEnd/>
              </a:ln>
            </p:spPr>
            <p:txBody>
              <a:bodyPr/>
              <a:lstStyle/>
              <a:p>
                <a:endParaRPr lang="en-US" sz="800">
                  <a:latin typeface="Arial" pitchFamily="34" charset="0"/>
                  <a:cs typeface="Arial" pitchFamily="34" charset="0"/>
                </a:endParaRPr>
              </a:p>
            </p:txBody>
          </p:sp>
          <p:sp>
            <p:nvSpPr>
              <p:cNvPr id="89" name="AutoShape 130"/>
              <p:cNvSpPr>
                <a:spLocks noChangeAspect="1" noChangeArrowheads="1"/>
              </p:cNvSpPr>
              <p:nvPr/>
            </p:nvSpPr>
            <p:spPr bwMode="auto">
              <a:xfrm>
                <a:off x="5189538" y="2657475"/>
                <a:ext cx="104775" cy="106363"/>
              </a:xfrm>
              <a:prstGeom prst="flowChartConnector">
                <a:avLst/>
              </a:prstGeom>
              <a:solidFill>
                <a:srgbClr val="FFFF00"/>
              </a:solidFill>
              <a:ln w="9525">
                <a:solidFill>
                  <a:srgbClr val="000000"/>
                </a:solidFill>
                <a:round/>
                <a:headEnd/>
                <a:tailEnd/>
              </a:ln>
            </p:spPr>
            <p:txBody>
              <a:bodyPr/>
              <a:lstStyle/>
              <a:p>
                <a:endParaRPr lang="en-US" sz="800">
                  <a:latin typeface="Arial" pitchFamily="34" charset="0"/>
                  <a:cs typeface="Arial" pitchFamily="34" charset="0"/>
                </a:endParaRPr>
              </a:p>
            </p:txBody>
          </p:sp>
          <p:sp>
            <p:nvSpPr>
              <p:cNvPr id="90" name="AutoShape 131"/>
              <p:cNvSpPr>
                <a:spLocks noChangeAspect="1" noChangeArrowheads="1"/>
              </p:cNvSpPr>
              <p:nvPr/>
            </p:nvSpPr>
            <p:spPr bwMode="auto">
              <a:xfrm>
                <a:off x="5189538" y="2557463"/>
                <a:ext cx="104775" cy="100012"/>
              </a:xfrm>
              <a:prstGeom prst="flowChartConnector">
                <a:avLst/>
              </a:prstGeom>
              <a:solidFill>
                <a:srgbClr val="FFFF00"/>
              </a:solidFill>
              <a:ln w="9525">
                <a:solidFill>
                  <a:srgbClr val="000000"/>
                </a:solidFill>
                <a:round/>
                <a:headEnd/>
                <a:tailEnd/>
              </a:ln>
            </p:spPr>
            <p:txBody>
              <a:bodyPr/>
              <a:lstStyle/>
              <a:p>
                <a:endParaRPr lang="en-US" sz="800">
                  <a:latin typeface="Arial" pitchFamily="34" charset="0"/>
                  <a:cs typeface="Arial" pitchFamily="34" charset="0"/>
                </a:endParaRPr>
              </a:p>
            </p:txBody>
          </p:sp>
          <p:sp>
            <p:nvSpPr>
              <p:cNvPr id="91" name="AutoShape 132"/>
              <p:cNvSpPr>
                <a:spLocks noChangeAspect="1" noChangeArrowheads="1"/>
              </p:cNvSpPr>
              <p:nvPr/>
            </p:nvSpPr>
            <p:spPr bwMode="auto">
              <a:xfrm>
                <a:off x="5294313" y="2557463"/>
                <a:ext cx="101600" cy="100012"/>
              </a:xfrm>
              <a:prstGeom prst="flowChartConnector">
                <a:avLst/>
              </a:prstGeom>
              <a:solidFill>
                <a:srgbClr val="FFFF00"/>
              </a:solidFill>
              <a:ln w="9525">
                <a:solidFill>
                  <a:srgbClr val="000000"/>
                </a:solidFill>
                <a:round/>
                <a:headEnd/>
                <a:tailEnd/>
              </a:ln>
            </p:spPr>
            <p:txBody>
              <a:bodyPr/>
              <a:lstStyle/>
              <a:p>
                <a:endParaRPr lang="en-US" sz="800">
                  <a:latin typeface="Arial" pitchFamily="34" charset="0"/>
                  <a:cs typeface="Arial" pitchFamily="34" charset="0"/>
                </a:endParaRPr>
              </a:p>
            </p:txBody>
          </p:sp>
          <p:sp>
            <p:nvSpPr>
              <p:cNvPr id="92" name="AutoShape 133"/>
              <p:cNvSpPr>
                <a:spLocks noChangeAspect="1" noChangeArrowheads="1"/>
              </p:cNvSpPr>
              <p:nvPr/>
            </p:nvSpPr>
            <p:spPr bwMode="auto">
              <a:xfrm>
                <a:off x="5294313" y="2454275"/>
                <a:ext cx="101600" cy="103188"/>
              </a:xfrm>
              <a:prstGeom prst="flowChartConnector">
                <a:avLst/>
              </a:prstGeom>
              <a:solidFill>
                <a:srgbClr val="FFFF00"/>
              </a:solidFill>
              <a:ln w="9525">
                <a:solidFill>
                  <a:srgbClr val="000000"/>
                </a:solidFill>
                <a:round/>
                <a:headEnd/>
                <a:tailEnd/>
              </a:ln>
            </p:spPr>
            <p:txBody>
              <a:bodyPr/>
              <a:lstStyle/>
              <a:p>
                <a:endParaRPr lang="en-US" sz="800">
                  <a:latin typeface="Arial" pitchFamily="34" charset="0"/>
                  <a:cs typeface="Arial" pitchFamily="34" charset="0"/>
                </a:endParaRPr>
              </a:p>
            </p:txBody>
          </p:sp>
          <p:sp>
            <p:nvSpPr>
              <p:cNvPr id="93" name="Line 140"/>
              <p:cNvSpPr>
                <a:spLocks noChangeAspect="1" noChangeShapeType="1"/>
              </p:cNvSpPr>
              <p:nvPr/>
            </p:nvSpPr>
            <p:spPr bwMode="auto">
              <a:xfrm>
                <a:off x="4156075" y="2198688"/>
                <a:ext cx="933450" cy="255587"/>
              </a:xfrm>
              <a:prstGeom prst="line">
                <a:avLst/>
              </a:prstGeom>
              <a:noFill/>
              <a:ln w="15875">
                <a:solidFill>
                  <a:srgbClr val="FF0000"/>
                </a:solidFill>
                <a:prstDash val="dash"/>
                <a:round/>
                <a:headEnd/>
                <a:tailEnd type="triangle" w="med" len="med"/>
              </a:ln>
              <a:extLst>
                <a:ext uri="{909E8E84-426E-40DD-AFC4-6F175D3DCCD1}">
                  <a14:hiddenFill xmlns:a14="http://schemas.microsoft.com/office/drawing/2010/main">
                    <a:noFill/>
                  </a14:hiddenFill>
                </a:ext>
              </a:extLst>
            </p:spPr>
            <p:txBody>
              <a:bodyPr/>
              <a:lstStyle/>
              <a:p>
                <a:endParaRPr lang="en-GB">
                  <a:latin typeface="Arial" pitchFamily="34" charset="0"/>
                  <a:cs typeface="Arial" pitchFamily="34" charset="0"/>
                </a:endParaRPr>
              </a:p>
            </p:txBody>
          </p:sp>
          <p:sp>
            <p:nvSpPr>
              <p:cNvPr id="94" name="Text Box 141"/>
              <p:cNvSpPr txBox="1">
                <a:spLocks noChangeAspect="1" noChangeArrowheads="1"/>
              </p:cNvSpPr>
              <p:nvPr/>
            </p:nvSpPr>
            <p:spPr bwMode="auto">
              <a:xfrm>
                <a:off x="4810125" y="2052638"/>
                <a:ext cx="611188" cy="41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2000" b="1">
                    <a:solidFill>
                      <a:srgbClr val="FF0000"/>
                    </a:solidFill>
                    <a:latin typeface="Arial" pitchFamily="34" charset="0"/>
                    <a:cs typeface="Arial" pitchFamily="34" charset="0"/>
                  </a:rPr>
                  <a:t>-</a:t>
                </a:r>
                <a:endParaRPr lang="en-GB" sz="2000" b="1">
                  <a:latin typeface="Arial" pitchFamily="34" charset="0"/>
                  <a:cs typeface="Arial" pitchFamily="34" charset="0"/>
                </a:endParaRPr>
              </a:p>
            </p:txBody>
          </p:sp>
          <p:sp>
            <p:nvSpPr>
              <p:cNvPr id="95" name="Line 142"/>
              <p:cNvSpPr>
                <a:spLocks noChangeAspect="1" noChangeShapeType="1"/>
              </p:cNvSpPr>
              <p:nvPr/>
            </p:nvSpPr>
            <p:spPr bwMode="auto">
              <a:xfrm flipH="1">
                <a:off x="3868738" y="2863850"/>
                <a:ext cx="1220787" cy="407988"/>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GB">
                  <a:latin typeface="Arial" pitchFamily="34" charset="0"/>
                  <a:cs typeface="Arial" pitchFamily="34" charset="0"/>
                </a:endParaRPr>
              </a:p>
            </p:txBody>
          </p:sp>
          <p:sp>
            <p:nvSpPr>
              <p:cNvPr id="96" name="Text Box 143"/>
              <p:cNvSpPr txBox="1">
                <a:spLocks noChangeAspect="1" noChangeArrowheads="1"/>
              </p:cNvSpPr>
              <p:nvPr/>
            </p:nvSpPr>
            <p:spPr bwMode="auto">
              <a:xfrm>
                <a:off x="3181350" y="3149600"/>
                <a:ext cx="866775"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900" b="1">
                    <a:solidFill>
                      <a:srgbClr val="0000FF"/>
                    </a:solidFill>
                    <a:latin typeface="Arial" pitchFamily="34" charset="0"/>
                    <a:cs typeface="Arial" pitchFamily="34" charset="0"/>
                  </a:rPr>
                  <a:t>prolactin</a:t>
                </a:r>
              </a:p>
            </p:txBody>
          </p:sp>
          <p:sp>
            <p:nvSpPr>
              <p:cNvPr id="97" name="Line 158"/>
              <p:cNvSpPr>
                <a:spLocks noChangeAspect="1" noChangeShapeType="1"/>
              </p:cNvSpPr>
              <p:nvPr/>
            </p:nvSpPr>
            <p:spPr bwMode="auto">
              <a:xfrm flipH="1">
                <a:off x="2092325" y="3268663"/>
                <a:ext cx="1068388" cy="0"/>
              </a:xfrm>
              <a:prstGeom prst="line">
                <a:avLst/>
              </a:prstGeom>
              <a:noFill/>
              <a:ln w="15875">
                <a:solidFill>
                  <a:srgbClr val="0000FF"/>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latin typeface="Arial" pitchFamily="34" charset="0"/>
                  <a:cs typeface="Arial" pitchFamily="34" charset="0"/>
                </a:endParaRPr>
              </a:p>
            </p:txBody>
          </p:sp>
          <p:sp>
            <p:nvSpPr>
              <p:cNvPr id="98" name="Line 159"/>
              <p:cNvSpPr>
                <a:spLocks noChangeAspect="1" noChangeShapeType="1"/>
              </p:cNvSpPr>
              <p:nvPr/>
            </p:nvSpPr>
            <p:spPr bwMode="auto">
              <a:xfrm flipV="1">
                <a:off x="2092325" y="1684338"/>
                <a:ext cx="0" cy="1584325"/>
              </a:xfrm>
              <a:prstGeom prst="line">
                <a:avLst/>
              </a:prstGeom>
              <a:noFill/>
              <a:ln w="15875">
                <a:solidFill>
                  <a:srgbClr val="0000FF"/>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latin typeface="Arial" pitchFamily="34" charset="0"/>
                  <a:cs typeface="Arial" pitchFamily="34" charset="0"/>
                </a:endParaRPr>
              </a:p>
            </p:txBody>
          </p:sp>
          <p:sp>
            <p:nvSpPr>
              <p:cNvPr id="99" name="Text Box 160"/>
              <p:cNvSpPr txBox="1">
                <a:spLocks noChangeAspect="1" noChangeArrowheads="1"/>
              </p:cNvSpPr>
              <p:nvPr/>
            </p:nvSpPr>
            <p:spPr bwMode="auto">
              <a:xfrm>
                <a:off x="1535113" y="1535113"/>
                <a:ext cx="598487"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800">
                    <a:solidFill>
                      <a:srgbClr val="0000FF"/>
                    </a:solidFill>
                    <a:latin typeface="Arial" pitchFamily="34" charset="0"/>
                    <a:cs typeface="Arial" pitchFamily="34" charset="0"/>
                  </a:rPr>
                  <a:t>prolactin </a:t>
                </a:r>
              </a:p>
              <a:p>
                <a:pPr eaLnBrk="1" hangingPunct="1"/>
                <a:r>
                  <a:rPr lang="en-GB" sz="800">
                    <a:solidFill>
                      <a:srgbClr val="0000FF"/>
                    </a:solidFill>
                    <a:latin typeface="Arial" pitchFamily="34" charset="0"/>
                    <a:cs typeface="Arial" pitchFamily="34" charset="0"/>
                  </a:rPr>
                  <a:t>receptor</a:t>
                </a:r>
              </a:p>
            </p:txBody>
          </p:sp>
          <p:sp>
            <p:nvSpPr>
              <p:cNvPr id="100" name="AutoShape 161"/>
              <p:cNvSpPr>
                <a:spLocks noChangeAspect="1" noChangeArrowheads="1"/>
              </p:cNvSpPr>
              <p:nvPr/>
            </p:nvSpPr>
            <p:spPr bwMode="auto">
              <a:xfrm>
                <a:off x="2047871" y="1507525"/>
                <a:ext cx="85726" cy="85726"/>
              </a:xfrm>
              <a:custGeom>
                <a:avLst/>
                <a:gdLst>
                  <a:gd name="T0" fmla="*/ 2147483647 w 21600"/>
                  <a:gd name="T1" fmla="*/ 1309431642 h 21600"/>
                  <a:gd name="T2" fmla="*/ 1309431642 w 21600"/>
                  <a:gd name="T3" fmla="*/ 2147483647 h 21600"/>
                  <a:gd name="T4" fmla="*/ 327349656 w 21600"/>
                  <a:gd name="T5" fmla="*/ 1309431642 h 21600"/>
                  <a:gd name="T6" fmla="*/ 1309431642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lnTo>
                      <a:pt x="0" y="0"/>
                    </a:lnTo>
                    <a:close/>
                  </a:path>
                </a:pathLst>
              </a:custGeom>
              <a:solidFill>
                <a:srgbClr val="3366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latin typeface="Arial" pitchFamily="34" charset="0"/>
                  <a:cs typeface="Arial" pitchFamily="34" charset="0"/>
                </a:endParaRPr>
              </a:p>
            </p:txBody>
          </p:sp>
          <p:sp>
            <p:nvSpPr>
              <p:cNvPr id="101" name="Text Box 418"/>
              <p:cNvSpPr txBox="1">
                <a:spLocks noChangeAspect="1" noChangeArrowheads="1"/>
              </p:cNvSpPr>
              <p:nvPr/>
            </p:nvSpPr>
            <p:spPr bwMode="auto">
              <a:xfrm>
                <a:off x="2060575" y="1547813"/>
                <a:ext cx="27305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a:solidFill>
                      <a:srgbClr val="0000FF"/>
                    </a:solidFill>
                    <a:latin typeface="Arial" pitchFamily="34" charset="0"/>
                    <a:cs typeface="Arial" pitchFamily="34" charset="0"/>
                  </a:rPr>
                  <a:t>+</a:t>
                </a:r>
              </a:p>
            </p:txBody>
          </p:sp>
          <p:sp>
            <p:nvSpPr>
              <p:cNvPr id="102" name="Text Box 160"/>
              <p:cNvSpPr txBox="1">
                <a:spLocks noChangeAspect="1" noChangeArrowheads="1"/>
              </p:cNvSpPr>
              <p:nvPr/>
            </p:nvSpPr>
            <p:spPr bwMode="auto">
              <a:xfrm>
                <a:off x="2060575" y="2940050"/>
                <a:ext cx="1057275"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800" b="1">
                    <a:solidFill>
                      <a:srgbClr val="0000FF"/>
                    </a:solidFill>
                    <a:latin typeface="Arial" pitchFamily="34" charset="0"/>
                    <a:cs typeface="Arial" pitchFamily="34" charset="0"/>
                  </a:rPr>
                  <a:t>prolactin negative</a:t>
                </a:r>
              </a:p>
              <a:p>
                <a:pPr eaLnBrk="1" hangingPunct="1"/>
                <a:r>
                  <a:rPr lang="en-GB" sz="800" b="1">
                    <a:solidFill>
                      <a:srgbClr val="0000FF"/>
                    </a:solidFill>
                    <a:latin typeface="Arial" pitchFamily="34" charset="0"/>
                    <a:cs typeface="Arial" pitchFamily="34" charset="0"/>
                  </a:rPr>
                  <a:t>feedback</a:t>
                </a:r>
              </a:p>
            </p:txBody>
          </p:sp>
          <p:sp>
            <p:nvSpPr>
              <p:cNvPr id="103" name="Oval 123"/>
              <p:cNvSpPr>
                <a:spLocks noChangeArrowheads="1"/>
              </p:cNvSpPr>
              <p:nvPr/>
            </p:nvSpPr>
            <p:spPr bwMode="auto">
              <a:xfrm>
                <a:off x="3182938" y="3060700"/>
                <a:ext cx="684212" cy="431800"/>
              </a:xfrm>
              <a:prstGeom prst="ellipse">
                <a:avLst/>
              </a:prstGeom>
              <a:noFill/>
              <a:ln w="12700">
                <a:solidFill>
                  <a:srgbClr val="0000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Arial" pitchFamily="34" charset="0"/>
                  <a:cs typeface="Arial" pitchFamily="34" charset="0"/>
                </a:endParaRPr>
              </a:p>
            </p:txBody>
          </p:sp>
          <p:sp>
            <p:nvSpPr>
              <p:cNvPr id="104" name="Text Box 138"/>
              <p:cNvSpPr txBox="1">
                <a:spLocks noChangeAspect="1" noChangeArrowheads="1"/>
              </p:cNvSpPr>
              <p:nvPr/>
            </p:nvSpPr>
            <p:spPr bwMode="auto">
              <a:xfrm>
                <a:off x="3435350" y="1992313"/>
                <a:ext cx="828675" cy="204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FF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900" b="1">
                    <a:solidFill>
                      <a:srgbClr val="FF0000"/>
                    </a:solidFill>
                    <a:latin typeface="Arial" pitchFamily="34" charset="0"/>
                    <a:cs typeface="Arial" pitchFamily="34" charset="0"/>
                  </a:rPr>
                  <a:t>dopamine</a:t>
                </a:r>
                <a:endParaRPr lang="en-GB" sz="900" b="1">
                  <a:latin typeface="Arial" pitchFamily="34" charset="0"/>
                  <a:cs typeface="Arial" pitchFamily="34" charset="0"/>
                </a:endParaRPr>
              </a:p>
            </p:txBody>
          </p:sp>
          <p:sp>
            <p:nvSpPr>
              <p:cNvPr id="105" name="Oval 124"/>
              <p:cNvSpPr>
                <a:spLocks noChangeArrowheads="1"/>
              </p:cNvSpPr>
              <p:nvPr/>
            </p:nvSpPr>
            <p:spPr bwMode="auto">
              <a:xfrm>
                <a:off x="3470275" y="1908175"/>
                <a:ext cx="684213" cy="431800"/>
              </a:xfrm>
              <a:prstGeom prst="ellipse">
                <a:avLst/>
              </a:prstGeom>
              <a:noFill/>
              <a:ln w="12700">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Arial" pitchFamily="34" charset="0"/>
                  <a:cs typeface="Arial" pitchFamily="34" charset="0"/>
                </a:endParaRPr>
              </a:p>
            </p:txBody>
          </p:sp>
          <p:sp>
            <p:nvSpPr>
              <p:cNvPr id="106" name="Text Box 218"/>
              <p:cNvSpPr txBox="1">
                <a:spLocks noChangeArrowheads="1"/>
              </p:cNvSpPr>
              <p:nvPr/>
            </p:nvSpPr>
            <p:spPr bwMode="auto">
              <a:xfrm>
                <a:off x="4400550" y="3059113"/>
                <a:ext cx="1028700"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900">
                    <a:latin typeface="Arial" pitchFamily="34" charset="0"/>
                    <a:cs typeface="Arial" pitchFamily="34" charset="0"/>
                  </a:rPr>
                  <a:t>Lactotrophs secrete prolactin</a:t>
                </a:r>
                <a:endParaRPr lang="en-GB">
                  <a:latin typeface="Arial" pitchFamily="34" charset="0"/>
                  <a:cs typeface="Arial" pitchFamily="34" charset="0"/>
                </a:endParaRPr>
              </a:p>
            </p:txBody>
          </p:sp>
        </p:grpSp>
        <p:grpSp>
          <p:nvGrpSpPr>
            <p:cNvPr id="59" name="Group 2"/>
            <p:cNvGrpSpPr>
              <a:grpSpLocks/>
            </p:cNvGrpSpPr>
            <p:nvPr/>
          </p:nvGrpSpPr>
          <p:grpSpPr bwMode="auto">
            <a:xfrm>
              <a:off x="2349500" y="2381250"/>
              <a:ext cx="2722563" cy="606425"/>
              <a:chOff x="2348880" y="2525510"/>
              <a:chExt cx="2723183" cy="606330"/>
            </a:xfrm>
          </p:grpSpPr>
          <p:sp>
            <p:nvSpPr>
              <p:cNvPr id="60" name="Freeform 59"/>
              <p:cNvSpPr/>
              <p:nvPr/>
            </p:nvSpPr>
            <p:spPr>
              <a:xfrm>
                <a:off x="2356820" y="2633444"/>
                <a:ext cx="2715243" cy="498397"/>
              </a:xfrm>
              <a:custGeom>
                <a:avLst/>
                <a:gdLst>
                  <a:gd name="connsiteX0" fmla="*/ 0 w 2714625"/>
                  <a:gd name="connsiteY0" fmla="*/ 46240 h 498854"/>
                  <a:gd name="connsiteX1" fmla="*/ 519112 w 2714625"/>
                  <a:gd name="connsiteY1" fmla="*/ 3378 h 498854"/>
                  <a:gd name="connsiteX2" fmla="*/ 842962 w 2714625"/>
                  <a:gd name="connsiteY2" fmla="*/ 8140 h 498854"/>
                  <a:gd name="connsiteX3" fmla="*/ 1085850 w 2714625"/>
                  <a:gd name="connsiteY3" fmla="*/ 51003 h 498854"/>
                  <a:gd name="connsiteX4" fmla="*/ 1371600 w 2714625"/>
                  <a:gd name="connsiteY4" fmla="*/ 131965 h 498854"/>
                  <a:gd name="connsiteX5" fmla="*/ 1819275 w 2714625"/>
                  <a:gd name="connsiteY5" fmla="*/ 355803 h 498854"/>
                  <a:gd name="connsiteX6" fmla="*/ 2000250 w 2714625"/>
                  <a:gd name="connsiteY6" fmla="*/ 451053 h 498854"/>
                  <a:gd name="connsiteX7" fmla="*/ 2219325 w 2714625"/>
                  <a:gd name="connsiteY7" fmla="*/ 498678 h 498854"/>
                  <a:gd name="connsiteX8" fmla="*/ 2457450 w 2714625"/>
                  <a:gd name="connsiteY8" fmla="*/ 465340 h 498854"/>
                  <a:gd name="connsiteX9" fmla="*/ 2595562 w 2714625"/>
                  <a:gd name="connsiteY9" fmla="*/ 417715 h 498854"/>
                  <a:gd name="connsiteX10" fmla="*/ 2714625 w 2714625"/>
                  <a:gd name="connsiteY10" fmla="*/ 370090 h 4988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714625" h="498854">
                    <a:moveTo>
                      <a:pt x="0" y="46240"/>
                    </a:moveTo>
                    <a:cubicBezTo>
                      <a:pt x="189309" y="27984"/>
                      <a:pt x="378618" y="9728"/>
                      <a:pt x="519112" y="3378"/>
                    </a:cubicBezTo>
                    <a:cubicBezTo>
                      <a:pt x="659606" y="-2972"/>
                      <a:pt x="748506" y="203"/>
                      <a:pt x="842962" y="8140"/>
                    </a:cubicBezTo>
                    <a:cubicBezTo>
                      <a:pt x="937418" y="16077"/>
                      <a:pt x="997744" y="30365"/>
                      <a:pt x="1085850" y="51003"/>
                    </a:cubicBezTo>
                    <a:cubicBezTo>
                      <a:pt x="1173956" y="71641"/>
                      <a:pt x="1249363" y="81165"/>
                      <a:pt x="1371600" y="131965"/>
                    </a:cubicBezTo>
                    <a:cubicBezTo>
                      <a:pt x="1493837" y="182765"/>
                      <a:pt x="1714500" y="302622"/>
                      <a:pt x="1819275" y="355803"/>
                    </a:cubicBezTo>
                    <a:cubicBezTo>
                      <a:pt x="1924050" y="408984"/>
                      <a:pt x="1933575" y="427241"/>
                      <a:pt x="2000250" y="451053"/>
                    </a:cubicBezTo>
                    <a:cubicBezTo>
                      <a:pt x="2066925" y="474866"/>
                      <a:pt x="2143125" y="496297"/>
                      <a:pt x="2219325" y="498678"/>
                    </a:cubicBezTo>
                    <a:cubicBezTo>
                      <a:pt x="2295525" y="501059"/>
                      <a:pt x="2394744" y="478834"/>
                      <a:pt x="2457450" y="465340"/>
                    </a:cubicBezTo>
                    <a:cubicBezTo>
                      <a:pt x="2520156" y="451846"/>
                      <a:pt x="2552700" y="433590"/>
                      <a:pt x="2595562" y="417715"/>
                    </a:cubicBezTo>
                    <a:cubicBezTo>
                      <a:pt x="2638424" y="401840"/>
                      <a:pt x="2714625" y="370090"/>
                      <a:pt x="2714625" y="370090"/>
                    </a:cubicBezTo>
                  </a:path>
                </a:pathLst>
              </a:custGeom>
              <a:ln w="1270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GB">
                  <a:latin typeface="Arial" pitchFamily="34" charset="0"/>
                  <a:cs typeface="Arial" pitchFamily="34" charset="0"/>
                </a:endParaRPr>
              </a:p>
            </p:txBody>
          </p:sp>
          <p:sp>
            <p:nvSpPr>
              <p:cNvPr id="61" name="Freeform 60"/>
              <p:cNvSpPr/>
              <p:nvPr/>
            </p:nvSpPr>
            <p:spPr>
              <a:xfrm>
                <a:off x="2348880" y="2525511"/>
                <a:ext cx="2715243" cy="498397"/>
              </a:xfrm>
              <a:custGeom>
                <a:avLst/>
                <a:gdLst>
                  <a:gd name="connsiteX0" fmla="*/ 0 w 2714625"/>
                  <a:gd name="connsiteY0" fmla="*/ 46240 h 498854"/>
                  <a:gd name="connsiteX1" fmla="*/ 519112 w 2714625"/>
                  <a:gd name="connsiteY1" fmla="*/ 3378 h 498854"/>
                  <a:gd name="connsiteX2" fmla="*/ 842962 w 2714625"/>
                  <a:gd name="connsiteY2" fmla="*/ 8140 h 498854"/>
                  <a:gd name="connsiteX3" fmla="*/ 1085850 w 2714625"/>
                  <a:gd name="connsiteY3" fmla="*/ 51003 h 498854"/>
                  <a:gd name="connsiteX4" fmla="*/ 1371600 w 2714625"/>
                  <a:gd name="connsiteY4" fmla="*/ 131965 h 498854"/>
                  <a:gd name="connsiteX5" fmla="*/ 1819275 w 2714625"/>
                  <a:gd name="connsiteY5" fmla="*/ 355803 h 498854"/>
                  <a:gd name="connsiteX6" fmla="*/ 2000250 w 2714625"/>
                  <a:gd name="connsiteY6" fmla="*/ 451053 h 498854"/>
                  <a:gd name="connsiteX7" fmla="*/ 2219325 w 2714625"/>
                  <a:gd name="connsiteY7" fmla="*/ 498678 h 498854"/>
                  <a:gd name="connsiteX8" fmla="*/ 2457450 w 2714625"/>
                  <a:gd name="connsiteY8" fmla="*/ 465340 h 498854"/>
                  <a:gd name="connsiteX9" fmla="*/ 2595562 w 2714625"/>
                  <a:gd name="connsiteY9" fmla="*/ 417715 h 498854"/>
                  <a:gd name="connsiteX10" fmla="*/ 2714625 w 2714625"/>
                  <a:gd name="connsiteY10" fmla="*/ 370090 h 4988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714625" h="498854">
                    <a:moveTo>
                      <a:pt x="0" y="46240"/>
                    </a:moveTo>
                    <a:cubicBezTo>
                      <a:pt x="189309" y="27984"/>
                      <a:pt x="378618" y="9728"/>
                      <a:pt x="519112" y="3378"/>
                    </a:cubicBezTo>
                    <a:cubicBezTo>
                      <a:pt x="659606" y="-2972"/>
                      <a:pt x="748506" y="203"/>
                      <a:pt x="842962" y="8140"/>
                    </a:cubicBezTo>
                    <a:cubicBezTo>
                      <a:pt x="937418" y="16077"/>
                      <a:pt x="997744" y="30365"/>
                      <a:pt x="1085850" y="51003"/>
                    </a:cubicBezTo>
                    <a:cubicBezTo>
                      <a:pt x="1173956" y="71641"/>
                      <a:pt x="1249363" y="81165"/>
                      <a:pt x="1371600" y="131965"/>
                    </a:cubicBezTo>
                    <a:cubicBezTo>
                      <a:pt x="1493837" y="182765"/>
                      <a:pt x="1714500" y="302622"/>
                      <a:pt x="1819275" y="355803"/>
                    </a:cubicBezTo>
                    <a:cubicBezTo>
                      <a:pt x="1924050" y="408984"/>
                      <a:pt x="1933575" y="427241"/>
                      <a:pt x="2000250" y="451053"/>
                    </a:cubicBezTo>
                    <a:cubicBezTo>
                      <a:pt x="2066925" y="474866"/>
                      <a:pt x="2143125" y="496297"/>
                      <a:pt x="2219325" y="498678"/>
                    </a:cubicBezTo>
                    <a:cubicBezTo>
                      <a:pt x="2295525" y="501059"/>
                      <a:pt x="2394744" y="478834"/>
                      <a:pt x="2457450" y="465340"/>
                    </a:cubicBezTo>
                    <a:cubicBezTo>
                      <a:pt x="2520156" y="451846"/>
                      <a:pt x="2552700" y="433590"/>
                      <a:pt x="2595562" y="417715"/>
                    </a:cubicBezTo>
                    <a:cubicBezTo>
                      <a:pt x="2638424" y="401840"/>
                      <a:pt x="2714625" y="370090"/>
                      <a:pt x="2714625" y="370090"/>
                    </a:cubicBezTo>
                  </a:path>
                </a:pathLst>
              </a:custGeom>
              <a:ln w="1270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GB">
                  <a:latin typeface="Arial" pitchFamily="34" charset="0"/>
                  <a:cs typeface="Arial" pitchFamily="34" charset="0"/>
                </a:endParaRPr>
              </a:p>
            </p:txBody>
          </p:sp>
        </p:grpSp>
      </p:grpSp>
      <p:sp>
        <p:nvSpPr>
          <p:cNvPr id="109" name="TextBox 108"/>
          <p:cNvSpPr txBox="1"/>
          <p:nvPr/>
        </p:nvSpPr>
        <p:spPr>
          <a:xfrm>
            <a:off x="6042774" y="9392525"/>
            <a:ext cx="338554" cy="276999"/>
          </a:xfrm>
          <a:prstGeom prst="rect">
            <a:avLst/>
          </a:prstGeom>
          <a:noFill/>
        </p:spPr>
        <p:txBody>
          <a:bodyPr wrap="none" rtlCol="0">
            <a:spAutoFit/>
          </a:bodyPr>
          <a:lstStyle/>
          <a:p>
            <a:r>
              <a:rPr lang="en-GB" sz="1200" dirty="0">
                <a:latin typeface="Times New Roman" pitchFamily="18" charset="0"/>
                <a:cs typeface="Times New Roman" pitchFamily="18" charset="0"/>
              </a:rPr>
              <a:t>2</a:t>
            </a:r>
            <a:r>
              <a:rPr lang="en-GB" sz="1200" b="0" dirty="0" smtClean="0">
                <a:latin typeface="Times New Roman" pitchFamily="18" charset="0"/>
                <a:cs typeface="Times New Roman" pitchFamily="18" charset="0"/>
              </a:rPr>
              <a:t>3</a:t>
            </a:r>
            <a:endParaRPr lang="en-GB" sz="1200" b="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0"/>
          <p:cNvSpPr>
            <a:spLocks noChangeArrowheads="1"/>
          </p:cNvSpPr>
          <p:nvPr/>
        </p:nvSpPr>
        <p:spPr bwMode="auto">
          <a:xfrm>
            <a:off x="1016000" y="6162675"/>
            <a:ext cx="5400675" cy="3113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nSpc>
                <a:spcPct val="150000"/>
              </a:lnSpc>
            </a:pPr>
            <a:r>
              <a:rPr lang="en-GB" sz="1200">
                <a:latin typeface="Times New Roman" pitchFamily="18" charset="0"/>
                <a:cs typeface="Times New Roman" pitchFamily="18" charset="0"/>
              </a:rPr>
              <a:t>A. In women, implantation of the blastocyst occurs about 8 days after fertilization takes place. At around 6 weeks into pregnancy prolactin (blue line) levels rise and continue to increase throughout gestation. This is accompanied by a parallel increase in progesterone (dotted red line) as pregnancy progresses. B. In rodents, implantation occurs on day 4 following copulation. Mating induces a neurogenic reflex which leads to bidaily prolactin surges in early pregnancy. These peaks decrease around day 8/9 and are absent by day 10. At this point placental lactogens take over in driving progesterone secretion and circulating prolactin levels remain low throughout mid-late pregnancy, before rising again the evening prior to parturition. Progesterone levels steadily rise as pregnancy progresses and start to decrease in late pregnancy prior to onset of birth.</a:t>
            </a:r>
            <a:endParaRPr lang="en-GB" sz="1200">
              <a:latin typeface="Times New Roman" pitchFamily="18" charset="0"/>
            </a:endParaRPr>
          </a:p>
        </p:txBody>
      </p:sp>
      <p:sp>
        <p:nvSpPr>
          <p:cNvPr id="3" name="TextBox 3"/>
          <p:cNvSpPr txBox="1">
            <a:spLocks noChangeArrowheads="1"/>
          </p:cNvSpPr>
          <p:nvPr/>
        </p:nvSpPr>
        <p:spPr bwMode="auto">
          <a:xfrm>
            <a:off x="1063625" y="539750"/>
            <a:ext cx="4608513"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r>
              <a:rPr lang="en-GB" sz="1200" b="1">
                <a:latin typeface="Times New Roman" pitchFamily="18" charset="0"/>
                <a:cs typeface="Times New Roman" pitchFamily="18" charset="0"/>
              </a:rPr>
              <a:t>Figure 1.5 : Prolactin and progesterone secretion during pregnancy </a:t>
            </a:r>
          </a:p>
        </p:txBody>
      </p:sp>
      <p:sp>
        <p:nvSpPr>
          <p:cNvPr id="4" name="TextBox 79"/>
          <p:cNvSpPr txBox="1">
            <a:spLocks noChangeArrowheads="1"/>
          </p:cNvSpPr>
          <p:nvPr/>
        </p:nvSpPr>
        <p:spPr bwMode="auto">
          <a:xfrm>
            <a:off x="6042774" y="9393238"/>
            <a:ext cx="33855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r>
              <a:rPr lang="en-GB" sz="1200" dirty="0" smtClean="0">
                <a:latin typeface="Times New Roman" pitchFamily="18" charset="0"/>
                <a:cs typeface="Times New Roman" pitchFamily="18" charset="0"/>
              </a:rPr>
              <a:t>25</a:t>
            </a:r>
            <a:endParaRPr lang="en-GB" sz="1200" dirty="0">
              <a:latin typeface="Times New Roman" pitchFamily="18" charset="0"/>
              <a:cs typeface="Times New Roman" pitchFamily="18" charset="0"/>
            </a:endParaRPr>
          </a:p>
        </p:txBody>
      </p:sp>
      <p:sp>
        <p:nvSpPr>
          <p:cNvPr id="5" name="Text Box 308"/>
          <p:cNvSpPr txBox="1">
            <a:spLocks noChangeArrowheads="1"/>
          </p:cNvSpPr>
          <p:nvPr/>
        </p:nvSpPr>
        <p:spPr bwMode="auto">
          <a:xfrm>
            <a:off x="1196975" y="919163"/>
            <a:ext cx="34131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algn="ctr">
              <a:spcBef>
                <a:spcPct val="50000"/>
              </a:spcBef>
            </a:pPr>
            <a:r>
              <a:rPr lang="en-GB" sz="1200" b="1"/>
              <a:t>A</a:t>
            </a:r>
          </a:p>
        </p:txBody>
      </p:sp>
      <p:sp>
        <p:nvSpPr>
          <p:cNvPr id="6" name="Line 70"/>
          <p:cNvSpPr>
            <a:spLocks noChangeShapeType="1"/>
          </p:cNvSpPr>
          <p:nvPr/>
        </p:nvSpPr>
        <p:spPr bwMode="auto">
          <a:xfrm>
            <a:off x="2141538" y="4756150"/>
            <a:ext cx="22225" cy="1588"/>
          </a:xfrm>
          <a:prstGeom prst="line">
            <a:avLst/>
          </a:prstGeom>
          <a:noFill/>
          <a:ln w="23813">
            <a:solidFill>
              <a:srgbClr val="FFFFFF"/>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7" name="Line 71"/>
          <p:cNvSpPr>
            <a:spLocks noChangeShapeType="1"/>
          </p:cNvSpPr>
          <p:nvPr/>
        </p:nvSpPr>
        <p:spPr bwMode="auto">
          <a:xfrm>
            <a:off x="2141538" y="4483100"/>
            <a:ext cx="22225" cy="0"/>
          </a:xfrm>
          <a:prstGeom prst="line">
            <a:avLst/>
          </a:prstGeom>
          <a:noFill/>
          <a:ln w="23813">
            <a:solidFill>
              <a:srgbClr val="FFFFFF"/>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8" name="Line 72"/>
          <p:cNvSpPr>
            <a:spLocks noChangeShapeType="1"/>
          </p:cNvSpPr>
          <p:nvPr/>
        </p:nvSpPr>
        <p:spPr bwMode="auto">
          <a:xfrm>
            <a:off x="2141538" y="4208463"/>
            <a:ext cx="22225" cy="1587"/>
          </a:xfrm>
          <a:prstGeom prst="line">
            <a:avLst/>
          </a:prstGeom>
          <a:noFill/>
          <a:ln w="23813">
            <a:solidFill>
              <a:srgbClr val="FFFFFF"/>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 name="Line 73"/>
          <p:cNvSpPr>
            <a:spLocks noChangeShapeType="1"/>
          </p:cNvSpPr>
          <p:nvPr/>
        </p:nvSpPr>
        <p:spPr bwMode="auto">
          <a:xfrm>
            <a:off x="2141538" y="3929063"/>
            <a:ext cx="22225" cy="0"/>
          </a:xfrm>
          <a:prstGeom prst="line">
            <a:avLst/>
          </a:prstGeom>
          <a:noFill/>
          <a:ln w="23813">
            <a:solidFill>
              <a:srgbClr val="FFFFFF"/>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 name="Line 74"/>
          <p:cNvSpPr>
            <a:spLocks noChangeShapeType="1"/>
          </p:cNvSpPr>
          <p:nvPr/>
        </p:nvSpPr>
        <p:spPr bwMode="auto">
          <a:xfrm flipV="1">
            <a:off x="2133600" y="3935413"/>
            <a:ext cx="4763" cy="115570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 name="Rectangle 76"/>
          <p:cNvSpPr>
            <a:spLocks noChangeArrowheads="1"/>
          </p:cNvSpPr>
          <p:nvPr/>
        </p:nvSpPr>
        <p:spPr bwMode="auto">
          <a:xfrm>
            <a:off x="1939925" y="4946650"/>
            <a:ext cx="171450" cy="117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en-GB" sz="800">
                <a:solidFill>
                  <a:srgbClr val="000000"/>
                </a:solidFill>
              </a:rPr>
              <a:t>0</a:t>
            </a:r>
            <a:endParaRPr lang="en-GB" sz="800">
              <a:latin typeface="Verdana" pitchFamily="34" charset="0"/>
            </a:endParaRPr>
          </a:p>
        </p:txBody>
      </p:sp>
      <p:sp>
        <p:nvSpPr>
          <p:cNvPr id="12" name="Rectangle 77"/>
          <p:cNvSpPr>
            <a:spLocks noChangeArrowheads="1"/>
          </p:cNvSpPr>
          <p:nvPr/>
        </p:nvSpPr>
        <p:spPr bwMode="auto">
          <a:xfrm>
            <a:off x="1939925" y="4692650"/>
            <a:ext cx="180975" cy="112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en-GB" sz="800">
                <a:solidFill>
                  <a:srgbClr val="000000"/>
                </a:solidFill>
              </a:rPr>
              <a:t>25</a:t>
            </a:r>
            <a:endParaRPr lang="en-GB" sz="800">
              <a:latin typeface="Verdana" pitchFamily="34" charset="0"/>
            </a:endParaRPr>
          </a:p>
        </p:txBody>
      </p:sp>
      <p:sp>
        <p:nvSpPr>
          <p:cNvPr id="13" name="Rectangle 78"/>
          <p:cNvSpPr>
            <a:spLocks noChangeArrowheads="1"/>
          </p:cNvSpPr>
          <p:nvPr/>
        </p:nvSpPr>
        <p:spPr bwMode="auto">
          <a:xfrm>
            <a:off x="1939925" y="4416425"/>
            <a:ext cx="180975" cy="11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en-GB" sz="800">
                <a:solidFill>
                  <a:srgbClr val="000000"/>
                </a:solidFill>
              </a:rPr>
              <a:t>50</a:t>
            </a:r>
            <a:endParaRPr lang="en-GB" sz="800">
              <a:latin typeface="Verdana" pitchFamily="34" charset="0"/>
            </a:endParaRPr>
          </a:p>
        </p:txBody>
      </p:sp>
      <p:sp>
        <p:nvSpPr>
          <p:cNvPr id="14" name="Rectangle 79"/>
          <p:cNvSpPr>
            <a:spLocks noChangeArrowheads="1"/>
          </p:cNvSpPr>
          <p:nvPr/>
        </p:nvSpPr>
        <p:spPr bwMode="auto">
          <a:xfrm>
            <a:off x="1939925" y="4141788"/>
            <a:ext cx="180975" cy="11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en-GB" sz="800">
                <a:solidFill>
                  <a:srgbClr val="000000"/>
                </a:solidFill>
              </a:rPr>
              <a:t>75</a:t>
            </a:r>
            <a:endParaRPr lang="en-GB" sz="800">
              <a:latin typeface="Verdana" pitchFamily="34" charset="0"/>
            </a:endParaRPr>
          </a:p>
        </p:txBody>
      </p:sp>
      <p:sp>
        <p:nvSpPr>
          <p:cNvPr id="15" name="Rectangle 80"/>
          <p:cNvSpPr>
            <a:spLocks noChangeArrowheads="1"/>
          </p:cNvSpPr>
          <p:nvPr/>
        </p:nvSpPr>
        <p:spPr bwMode="auto">
          <a:xfrm>
            <a:off x="1936750" y="3862388"/>
            <a:ext cx="180975" cy="11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en-GB" sz="800">
                <a:solidFill>
                  <a:srgbClr val="000000"/>
                </a:solidFill>
              </a:rPr>
              <a:t>100</a:t>
            </a:r>
            <a:endParaRPr lang="en-GB" sz="800">
              <a:latin typeface="Verdana" pitchFamily="34" charset="0"/>
            </a:endParaRPr>
          </a:p>
        </p:txBody>
      </p:sp>
      <p:sp>
        <p:nvSpPr>
          <p:cNvPr id="16" name="Rectangle 81"/>
          <p:cNvSpPr>
            <a:spLocks noChangeArrowheads="1"/>
          </p:cNvSpPr>
          <p:nvPr/>
        </p:nvSpPr>
        <p:spPr bwMode="auto">
          <a:xfrm rot="16200000">
            <a:off x="1055688" y="4378325"/>
            <a:ext cx="1416050" cy="19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en-GB" sz="800" b="1">
                <a:solidFill>
                  <a:srgbClr val="000000"/>
                </a:solidFill>
              </a:rPr>
              <a:t>Plasma hormone</a:t>
            </a:r>
          </a:p>
          <a:p>
            <a:pPr algn="ctr"/>
            <a:r>
              <a:rPr lang="en-GB" sz="800" b="1">
                <a:solidFill>
                  <a:srgbClr val="000000"/>
                </a:solidFill>
              </a:rPr>
              <a:t> levels (% max.)</a:t>
            </a:r>
            <a:endParaRPr lang="en-GB" sz="800" b="1">
              <a:latin typeface="Verdana" pitchFamily="34" charset="0"/>
            </a:endParaRPr>
          </a:p>
        </p:txBody>
      </p:sp>
      <p:sp>
        <p:nvSpPr>
          <p:cNvPr id="17" name="Rectangle 82"/>
          <p:cNvSpPr>
            <a:spLocks noChangeArrowheads="1"/>
          </p:cNvSpPr>
          <p:nvPr/>
        </p:nvSpPr>
        <p:spPr bwMode="auto">
          <a:xfrm>
            <a:off x="2794000" y="5259388"/>
            <a:ext cx="1911350" cy="144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en-GB" sz="800" b="1">
                <a:solidFill>
                  <a:srgbClr val="000000"/>
                </a:solidFill>
              </a:rPr>
              <a:t>Time during Pregnancy (Days)</a:t>
            </a:r>
            <a:endParaRPr lang="en-GB" sz="800" b="1">
              <a:latin typeface="Verdana" pitchFamily="34" charset="0"/>
            </a:endParaRPr>
          </a:p>
        </p:txBody>
      </p:sp>
      <p:sp>
        <p:nvSpPr>
          <p:cNvPr id="18" name="Rectangle 83"/>
          <p:cNvSpPr>
            <a:spLocks noChangeArrowheads="1"/>
          </p:cNvSpPr>
          <p:nvPr/>
        </p:nvSpPr>
        <p:spPr bwMode="auto">
          <a:xfrm>
            <a:off x="2209800" y="5113338"/>
            <a:ext cx="53975" cy="117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en-GB" sz="800">
                <a:solidFill>
                  <a:srgbClr val="000000"/>
                </a:solidFill>
              </a:rPr>
              <a:t>4</a:t>
            </a:r>
            <a:endParaRPr lang="en-GB" sz="800">
              <a:latin typeface="Verdana" pitchFamily="34" charset="0"/>
            </a:endParaRPr>
          </a:p>
        </p:txBody>
      </p:sp>
      <p:sp>
        <p:nvSpPr>
          <p:cNvPr id="19" name="Rectangle 84"/>
          <p:cNvSpPr>
            <a:spLocks noChangeArrowheads="1"/>
          </p:cNvSpPr>
          <p:nvPr/>
        </p:nvSpPr>
        <p:spPr bwMode="auto">
          <a:xfrm>
            <a:off x="2560638" y="5113338"/>
            <a:ext cx="52387" cy="11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en-GB" sz="800">
                <a:solidFill>
                  <a:srgbClr val="000000"/>
                </a:solidFill>
              </a:rPr>
              <a:t>6</a:t>
            </a:r>
            <a:endParaRPr lang="en-GB" sz="800">
              <a:latin typeface="Verdana" pitchFamily="34" charset="0"/>
            </a:endParaRPr>
          </a:p>
        </p:txBody>
      </p:sp>
      <p:sp>
        <p:nvSpPr>
          <p:cNvPr id="20" name="Rectangle 85"/>
          <p:cNvSpPr>
            <a:spLocks noChangeArrowheads="1"/>
          </p:cNvSpPr>
          <p:nvPr/>
        </p:nvSpPr>
        <p:spPr bwMode="auto">
          <a:xfrm>
            <a:off x="2870200" y="5113338"/>
            <a:ext cx="52388" cy="11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en-GB" sz="800">
                <a:solidFill>
                  <a:srgbClr val="000000"/>
                </a:solidFill>
              </a:rPr>
              <a:t>8</a:t>
            </a:r>
            <a:endParaRPr lang="en-GB" sz="800">
              <a:latin typeface="Verdana" pitchFamily="34" charset="0"/>
            </a:endParaRPr>
          </a:p>
        </p:txBody>
      </p:sp>
      <p:sp>
        <p:nvSpPr>
          <p:cNvPr id="21" name="Rectangle 86"/>
          <p:cNvSpPr>
            <a:spLocks noChangeArrowheads="1"/>
          </p:cNvSpPr>
          <p:nvPr/>
        </p:nvSpPr>
        <p:spPr bwMode="auto">
          <a:xfrm>
            <a:off x="3159125" y="5113338"/>
            <a:ext cx="180975" cy="11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en-GB" sz="800">
                <a:solidFill>
                  <a:srgbClr val="000000"/>
                </a:solidFill>
              </a:rPr>
              <a:t>10</a:t>
            </a:r>
            <a:endParaRPr lang="en-GB" sz="800">
              <a:latin typeface="Verdana" pitchFamily="34" charset="0"/>
            </a:endParaRPr>
          </a:p>
        </p:txBody>
      </p:sp>
      <p:sp>
        <p:nvSpPr>
          <p:cNvPr id="22" name="Rectangle 87"/>
          <p:cNvSpPr>
            <a:spLocks noChangeArrowheads="1"/>
          </p:cNvSpPr>
          <p:nvPr/>
        </p:nvSpPr>
        <p:spPr bwMode="auto">
          <a:xfrm>
            <a:off x="3468688" y="5113338"/>
            <a:ext cx="180975" cy="11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en-GB" sz="800">
                <a:solidFill>
                  <a:srgbClr val="000000"/>
                </a:solidFill>
              </a:rPr>
              <a:t>12</a:t>
            </a:r>
            <a:endParaRPr lang="en-GB" sz="800">
              <a:latin typeface="Verdana" pitchFamily="34" charset="0"/>
            </a:endParaRPr>
          </a:p>
        </p:txBody>
      </p:sp>
      <p:sp>
        <p:nvSpPr>
          <p:cNvPr id="23" name="Rectangle 88"/>
          <p:cNvSpPr>
            <a:spLocks noChangeArrowheads="1"/>
          </p:cNvSpPr>
          <p:nvPr/>
        </p:nvSpPr>
        <p:spPr bwMode="auto">
          <a:xfrm>
            <a:off x="3792538" y="5113338"/>
            <a:ext cx="184150" cy="11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en-GB" sz="800">
                <a:solidFill>
                  <a:srgbClr val="000000"/>
                </a:solidFill>
              </a:rPr>
              <a:t>14</a:t>
            </a:r>
            <a:endParaRPr lang="en-GB" sz="800">
              <a:latin typeface="Verdana" pitchFamily="34" charset="0"/>
            </a:endParaRPr>
          </a:p>
        </p:txBody>
      </p:sp>
      <p:sp>
        <p:nvSpPr>
          <p:cNvPr id="24" name="Rectangle 89"/>
          <p:cNvSpPr>
            <a:spLocks noChangeArrowheads="1"/>
          </p:cNvSpPr>
          <p:nvPr/>
        </p:nvSpPr>
        <p:spPr bwMode="auto">
          <a:xfrm>
            <a:off x="4108450" y="5113338"/>
            <a:ext cx="182563" cy="11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en-GB" sz="800">
                <a:solidFill>
                  <a:srgbClr val="000000"/>
                </a:solidFill>
              </a:rPr>
              <a:t>16</a:t>
            </a:r>
            <a:endParaRPr lang="en-GB" sz="800">
              <a:latin typeface="Verdana" pitchFamily="34" charset="0"/>
            </a:endParaRPr>
          </a:p>
        </p:txBody>
      </p:sp>
      <p:sp>
        <p:nvSpPr>
          <p:cNvPr id="25" name="Rectangle 90"/>
          <p:cNvSpPr>
            <a:spLocks noChangeArrowheads="1"/>
          </p:cNvSpPr>
          <p:nvPr/>
        </p:nvSpPr>
        <p:spPr bwMode="auto">
          <a:xfrm>
            <a:off x="4429125" y="5113338"/>
            <a:ext cx="182563" cy="11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en-GB" sz="800">
                <a:solidFill>
                  <a:srgbClr val="000000"/>
                </a:solidFill>
              </a:rPr>
              <a:t>18</a:t>
            </a:r>
            <a:endParaRPr lang="en-GB" sz="800">
              <a:latin typeface="Verdana" pitchFamily="34" charset="0"/>
            </a:endParaRPr>
          </a:p>
        </p:txBody>
      </p:sp>
      <p:sp>
        <p:nvSpPr>
          <p:cNvPr id="26" name="Rectangle 91"/>
          <p:cNvSpPr>
            <a:spLocks noChangeArrowheads="1"/>
          </p:cNvSpPr>
          <p:nvPr/>
        </p:nvSpPr>
        <p:spPr bwMode="auto">
          <a:xfrm>
            <a:off x="4749800" y="5113338"/>
            <a:ext cx="182563" cy="11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en-GB" sz="800">
                <a:solidFill>
                  <a:srgbClr val="000000"/>
                </a:solidFill>
              </a:rPr>
              <a:t>20</a:t>
            </a:r>
            <a:endParaRPr lang="en-GB" sz="800">
              <a:latin typeface="Verdana" pitchFamily="34" charset="0"/>
            </a:endParaRPr>
          </a:p>
        </p:txBody>
      </p:sp>
      <p:sp>
        <p:nvSpPr>
          <p:cNvPr id="27" name="Line 93"/>
          <p:cNvSpPr>
            <a:spLocks noChangeShapeType="1"/>
          </p:cNvSpPr>
          <p:nvPr/>
        </p:nvSpPr>
        <p:spPr bwMode="auto">
          <a:xfrm rot="10800000" flipH="1">
            <a:off x="5013325" y="5210175"/>
            <a:ext cx="0" cy="207963"/>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28" name="Line 94"/>
          <p:cNvSpPr>
            <a:spLocks noChangeShapeType="1"/>
          </p:cNvSpPr>
          <p:nvPr/>
        </p:nvSpPr>
        <p:spPr bwMode="auto">
          <a:xfrm rot="10800000" flipH="1">
            <a:off x="2252663" y="5265738"/>
            <a:ext cx="0" cy="201612"/>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29" name="Text Box 95"/>
          <p:cNvSpPr txBox="1">
            <a:spLocks noChangeArrowheads="1"/>
          </p:cNvSpPr>
          <p:nvPr/>
        </p:nvSpPr>
        <p:spPr bwMode="auto">
          <a:xfrm rot="16200000">
            <a:off x="1828800" y="5676901"/>
            <a:ext cx="822325" cy="215900"/>
          </a:xfrm>
          <a:prstGeom prst="rect">
            <a:avLst/>
          </a:prstGeom>
          <a:noFill/>
          <a:ln>
            <a:noFill/>
          </a:ln>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GB" sz="800">
                <a:solidFill>
                  <a:srgbClr val="000000"/>
                </a:solidFill>
              </a:rPr>
              <a:t>Implantation </a:t>
            </a:r>
            <a:endParaRPr lang="en-GB" sz="800">
              <a:latin typeface="Verdana" pitchFamily="34" charset="0"/>
            </a:endParaRPr>
          </a:p>
        </p:txBody>
      </p:sp>
      <p:sp>
        <p:nvSpPr>
          <p:cNvPr id="30" name="Freeform 96"/>
          <p:cNvSpPr>
            <a:spLocks/>
          </p:cNvSpPr>
          <p:nvPr/>
        </p:nvSpPr>
        <p:spPr bwMode="auto">
          <a:xfrm>
            <a:off x="2284413" y="3886200"/>
            <a:ext cx="2763837" cy="1079500"/>
          </a:xfrm>
          <a:custGeom>
            <a:avLst/>
            <a:gdLst>
              <a:gd name="T0" fmla="*/ 0 w 2363"/>
              <a:gd name="T1" fmla="*/ 1214 h 1214"/>
              <a:gd name="T2" fmla="*/ 484 w 2363"/>
              <a:gd name="T3" fmla="*/ 956 h 1214"/>
              <a:gd name="T4" fmla="*/ 768 w 2363"/>
              <a:gd name="T5" fmla="*/ 755 h 1214"/>
              <a:gd name="T6" fmla="*/ 1076 w 2363"/>
              <a:gd name="T7" fmla="*/ 363 h 1214"/>
              <a:gd name="T8" fmla="*/ 1377 w 2363"/>
              <a:gd name="T9" fmla="*/ 46 h 1214"/>
              <a:gd name="T10" fmla="*/ 1936 w 2363"/>
              <a:gd name="T11" fmla="*/ 87 h 1214"/>
              <a:gd name="T12" fmla="*/ 2295 w 2363"/>
              <a:gd name="T13" fmla="*/ 522 h 1214"/>
              <a:gd name="T14" fmla="*/ 2345 w 2363"/>
              <a:gd name="T15" fmla="*/ 730 h 12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63" h="1214">
                <a:moveTo>
                  <a:pt x="0" y="1214"/>
                </a:moveTo>
                <a:cubicBezTo>
                  <a:pt x="178" y="1123"/>
                  <a:pt x="356" y="1032"/>
                  <a:pt x="484" y="956"/>
                </a:cubicBezTo>
                <a:cubicBezTo>
                  <a:pt x="612" y="880"/>
                  <a:pt x="669" y="854"/>
                  <a:pt x="768" y="755"/>
                </a:cubicBezTo>
                <a:cubicBezTo>
                  <a:pt x="867" y="656"/>
                  <a:pt x="975" y="481"/>
                  <a:pt x="1076" y="363"/>
                </a:cubicBezTo>
                <a:cubicBezTo>
                  <a:pt x="1177" y="245"/>
                  <a:pt x="1234" y="92"/>
                  <a:pt x="1377" y="46"/>
                </a:cubicBezTo>
                <a:cubicBezTo>
                  <a:pt x="1520" y="0"/>
                  <a:pt x="1783" y="8"/>
                  <a:pt x="1936" y="87"/>
                </a:cubicBezTo>
                <a:cubicBezTo>
                  <a:pt x="2089" y="166"/>
                  <a:pt x="2227" y="415"/>
                  <a:pt x="2295" y="522"/>
                </a:cubicBezTo>
                <a:cubicBezTo>
                  <a:pt x="2363" y="629"/>
                  <a:pt x="2354" y="679"/>
                  <a:pt x="2345" y="730"/>
                </a:cubicBezTo>
              </a:path>
            </a:pathLst>
          </a:custGeom>
          <a:noFill/>
          <a:ln w="28575" cap="rnd" cmpd="sng">
            <a:solidFill>
              <a:srgbClr val="FF0000"/>
            </a:solidFill>
            <a:prstDash val="sysDot"/>
            <a:round/>
            <a:headEnd/>
            <a:tailEnd/>
          </a:ln>
          <a:effectLst/>
          <a:extLst>
            <a:ext uri="{909E8E84-426E-40DD-AFC4-6F175D3DCCD1}">
              <a14:hiddenFill xmlns:a14="http://schemas.microsoft.com/office/drawing/2010/main">
                <a:solidFill>
                  <a:srgbClr val="BBE0E3"/>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GB"/>
          </a:p>
        </p:txBody>
      </p:sp>
      <p:sp>
        <p:nvSpPr>
          <p:cNvPr id="31" name="Line 101"/>
          <p:cNvSpPr>
            <a:spLocks noChangeShapeType="1"/>
          </p:cNvSpPr>
          <p:nvPr/>
        </p:nvSpPr>
        <p:spPr bwMode="auto">
          <a:xfrm>
            <a:off x="2163763" y="5032375"/>
            <a:ext cx="0" cy="3175"/>
          </a:xfrm>
          <a:prstGeom prst="line">
            <a:avLst/>
          </a:prstGeom>
          <a:noFill/>
          <a:ln w="23813">
            <a:solidFill>
              <a:srgbClr val="FFFFFF"/>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32" name="Line 102"/>
          <p:cNvSpPr>
            <a:spLocks noChangeShapeType="1"/>
          </p:cNvSpPr>
          <p:nvPr/>
        </p:nvSpPr>
        <p:spPr bwMode="auto">
          <a:xfrm>
            <a:off x="2243138" y="5091113"/>
            <a:ext cx="1587" cy="22225"/>
          </a:xfrm>
          <a:prstGeom prst="line">
            <a:avLst/>
          </a:prstGeom>
          <a:noFill/>
          <a:ln w="23813">
            <a:solidFill>
              <a:srgbClr val="FFFFFF"/>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33" name="Line 103"/>
          <p:cNvSpPr>
            <a:spLocks noChangeShapeType="1"/>
          </p:cNvSpPr>
          <p:nvPr/>
        </p:nvSpPr>
        <p:spPr bwMode="auto">
          <a:xfrm>
            <a:off x="2403475" y="5091113"/>
            <a:ext cx="0" cy="22225"/>
          </a:xfrm>
          <a:prstGeom prst="line">
            <a:avLst/>
          </a:prstGeom>
          <a:noFill/>
          <a:ln w="23813">
            <a:solidFill>
              <a:srgbClr val="FFFFFF"/>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34" name="Line 104"/>
          <p:cNvSpPr>
            <a:spLocks noChangeShapeType="1"/>
          </p:cNvSpPr>
          <p:nvPr/>
        </p:nvSpPr>
        <p:spPr bwMode="auto">
          <a:xfrm>
            <a:off x="2563813" y="5091113"/>
            <a:ext cx="1587" cy="22225"/>
          </a:xfrm>
          <a:prstGeom prst="line">
            <a:avLst/>
          </a:prstGeom>
          <a:noFill/>
          <a:ln w="23813">
            <a:solidFill>
              <a:srgbClr val="FFFFFF"/>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35" name="Line 105"/>
          <p:cNvSpPr>
            <a:spLocks noChangeShapeType="1"/>
          </p:cNvSpPr>
          <p:nvPr/>
        </p:nvSpPr>
        <p:spPr bwMode="auto">
          <a:xfrm>
            <a:off x="2724150" y="5091113"/>
            <a:ext cx="0" cy="22225"/>
          </a:xfrm>
          <a:prstGeom prst="line">
            <a:avLst/>
          </a:prstGeom>
          <a:noFill/>
          <a:ln w="23813">
            <a:solidFill>
              <a:srgbClr val="FFFFFF"/>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36" name="Line 106"/>
          <p:cNvSpPr>
            <a:spLocks noChangeShapeType="1"/>
          </p:cNvSpPr>
          <p:nvPr/>
        </p:nvSpPr>
        <p:spPr bwMode="auto">
          <a:xfrm>
            <a:off x="2890838" y="5091113"/>
            <a:ext cx="0" cy="22225"/>
          </a:xfrm>
          <a:prstGeom prst="line">
            <a:avLst/>
          </a:prstGeom>
          <a:noFill/>
          <a:ln w="23813">
            <a:solidFill>
              <a:srgbClr val="FFFFFF"/>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37" name="Line 107"/>
          <p:cNvSpPr>
            <a:spLocks noChangeShapeType="1"/>
          </p:cNvSpPr>
          <p:nvPr/>
        </p:nvSpPr>
        <p:spPr bwMode="auto">
          <a:xfrm>
            <a:off x="3049588" y="5091113"/>
            <a:ext cx="1587" cy="22225"/>
          </a:xfrm>
          <a:prstGeom prst="line">
            <a:avLst/>
          </a:prstGeom>
          <a:noFill/>
          <a:ln w="23813">
            <a:solidFill>
              <a:srgbClr val="FFFFFF"/>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38" name="Line 108"/>
          <p:cNvSpPr>
            <a:spLocks noChangeShapeType="1"/>
          </p:cNvSpPr>
          <p:nvPr/>
        </p:nvSpPr>
        <p:spPr bwMode="auto">
          <a:xfrm>
            <a:off x="3209925" y="5091113"/>
            <a:ext cx="0" cy="22225"/>
          </a:xfrm>
          <a:prstGeom prst="line">
            <a:avLst/>
          </a:prstGeom>
          <a:noFill/>
          <a:ln w="23813">
            <a:solidFill>
              <a:srgbClr val="FFFFFF"/>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39" name="Line 109"/>
          <p:cNvSpPr>
            <a:spLocks noChangeShapeType="1"/>
          </p:cNvSpPr>
          <p:nvPr/>
        </p:nvSpPr>
        <p:spPr bwMode="auto">
          <a:xfrm>
            <a:off x="3370263" y="5091113"/>
            <a:ext cx="1587" cy="22225"/>
          </a:xfrm>
          <a:prstGeom prst="line">
            <a:avLst/>
          </a:prstGeom>
          <a:noFill/>
          <a:ln w="23813">
            <a:solidFill>
              <a:srgbClr val="FFFFFF"/>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0" name="Line 110"/>
          <p:cNvSpPr>
            <a:spLocks noChangeShapeType="1"/>
          </p:cNvSpPr>
          <p:nvPr/>
        </p:nvSpPr>
        <p:spPr bwMode="auto">
          <a:xfrm>
            <a:off x="3530600" y="5091113"/>
            <a:ext cx="1588" cy="22225"/>
          </a:xfrm>
          <a:prstGeom prst="line">
            <a:avLst/>
          </a:prstGeom>
          <a:noFill/>
          <a:ln w="23813">
            <a:solidFill>
              <a:srgbClr val="FFFFFF"/>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1" name="Line 111"/>
          <p:cNvSpPr>
            <a:spLocks noChangeShapeType="1"/>
          </p:cNvSpPr>
          <p:nvPr/>
        </p:nvSpPr>
        <p:spPr bwMode="auto">
          <a:xfrm>
            <a:off x="3692525" y="5091113"/>
            <a:ext cx="0" cy="22225"/>
          </a:xfrm>
          <a:prstGeom prst="line">
            <a:avLst/>
          </a:prstGeom>
          <a:noFill/>
          <a:ln w="23813">
            <a:solidFill>
              <a:srgbClr val="FFFFFF"/>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2" name="Line 112"/>
          <p:cNvSpPr>
            <a:spLocks noChangeShapeType="1"/>
          </p:cNvSpPr>
          <p:nvPr/>
        </p:nvSpPr>
        <p:spPr bwMode="auto">
          <a:xfrm>
            <a:off x="3851275" y="5091113"/>
            <a:ext cx="1588" cy="22225"/>
          </a:xfrm>
          <a:prstGeom prst="line">
            <a:avLst/>
          </a:prstGeom>
          <a:noFill/>
          <a:ln w="23813">
            <a:solidFill>
              <a:srgbClr val="FFFFFF"/>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3" name="Line 113"/>
          <p:cNvSpPr>
            <a:spLocks noChangeShapeType="1"/>
          </p:cNvSpPr>
          <p:nvPr/>
        </p:nvSpPr>
        <p:spPr bwMode="auto">
          <a:xfrm>
            <a:off x="4011613" y="5091113"/>
            <a:ext cx="0" cy="22225"/>
          </a:xfrm>
          <a:prstGeom prst="line">
            <a:avLst/>
          </a:prstGeom>
          <a:noFill/>
          <a:ln w="23813">
            <a:solidFill>
              <a:srgbClr val="FFFFFF"/>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4" name="Line 114"/>
          <p:cNvSpPr>
            <a:spLocks noChangeShapeType="1"/>
          </p:cNvSpPr>
          <p:nvPr/>
        </p:nvSpPr>
        <p:spPr bwMode="auto">
          <a:xfrm>
            <a:off x="4178300" y="5091113"/>
            <a:ext cx="0" cy="22225"/>
          </a:xfrm>
          <a:prstGeom prst="line">
            <a:avLst/>
          </a:prstGeom>
          <a:noFill/>
          <a:ln w="23813">
            <a:solidFill>
              <a:srgbClr val="FFFFFF"/>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5" name="Line 115"/>
          <p:cNvSpPr>
            <a:spLocks noChangeShapeType="1"/>
          </p:cNvSpPr>
          <p:nvPr/>
        </p:nvSpPr>
        <p:spPr bwMode="auto">
          <a:xfrm>
            <a:off x="4337050" y="5091113"/>
            <a:ext cx="1588" cy="22225"/>
          </a:xfrm>
          <a:prstGeom prst="line">
            <a:avLst/>
          </a:prstGeom>
          <a:noFill/>
          <a:ln w="23813">
            <a:solidFill>
              <a:srgbClr val="FFFFFF"/>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6" name="Line 116"/>
          <p:cNvSpPr>
            <a:spLocks noChangeShapeType="1"/>
          </p:cNvSpPr>
          <p:nvPr/>
        </p:nvSpPr>
        <p:spPr bwMode="auto">
          <a:xfrm>
            <a:off x="4498975" y="5091113"/>
            <a:ext cx="0" cy="22225"/>
          </a:xfrm>
          <a:prstGeom prst="line">
            <a:avLst/>
          </a:prstGeom>
          <a:noFill/>
          <a:ln w="23813">
            <a:solidFill>
              <a:srgbClr val="FFFFFF"/>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7" name="Line 117"/>
          <p:cNvSpPr>
            <a:spLocks noChangeShapeType="1"/>
          </p:cNvSpPr>
          <p:nvPr/>
        </p:nvSpPr>
        <p:spPr bwMode="auto">
          <a:xfrm>
            <a:off x="4657725" y="5091113"/>
            <a:ext cx="1588" cy="22225"/>
          </a:xfrm>
          <a:prstGeom prst="line">
            <a:avLst/>
          </a:prstGeom>
          <a:noFill/>
          <a:ln w="23813">
            <a:solidFill>
              <a:srgbClr val="FFFFFF"/>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8" name="Line 118"/>
          <p:cNvSpPr>
            <a:spLocks noChangeShapeType="1"/>
          </p:cNvSpPr>
          <p:nvPr/>
        </p:nvSpPr>
        <p:spPr bwMode="auto">
          <a:xfrm>
            <a:off x="4818063" y="5091113"/>
            <a:ext cx="0" cy="22225"/>
          </a:xfrm>
          <a:prstGeom prst="line">
            <a:avLst/>
          </a:prstGeom>
          <a:noFill/>
          <a:ln w="23813">
            <a:solidFill>
              <a:srgbClr val="FFFFFF"/>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9" name="Line 119"/>
          <p:cNvSpPr>
            <a:spLocks noChangeShapeType="1"/>
          </p:cNvSpPr>
          <p:nvPr/>
        </p:nvSpPr>
        <p:spPr bwMode="auto">
          <a:xfrm>
            <a:off x="4978400" y="5091113"/>
            <a:ext cx="0" cy="22225"/>
          </a:xfrm>
          <a:prstGeom prst="line">
            <a:avLst/>
          </a:prstGeom>
          <a:noFill/>
          <a:ln w="23813">
            <a:solidFill>
              <a:srgbClr val="FFFFFF"/>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50" name="Line 120"/>
          <p:cNvSpPr>
            <a:spLocks noChangeShapeType="1"/>
          </p:cNvSpPr>
          <p:nvPr/>
        </p:nvSpPr>
        <p:spPr bwMode="auto">
          <a:xfrm>
            <a:off x="5138738" y="5091113"/>
            <a:ext cx="1587" cy="22225"/>
          </a:xfrm>
          <a:prstGeom prst="line">
            <a:avLst/>
          </a:prstGeom>
          <a:noFill/>
          <a:ln w="23813">
            <a:solidFill>
              <a:srgbClr val="FFFFFF"/>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51" name="Line 121"/>
          <p:cNvSpPr>
            <a:spLocks noChangeShapeType="1"/>
          </p:cNvSpPr>
          <p:nvPr/>
        </p:nvSpPr>
        <p:spPr bwMode="auto">
          <a:xfrm>
            <a:off x="2173288" y="5086350"/>
            <a:ext cx="3022600" cy="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52" name="Line 122"/>
          <p:cNvSpPr>
            <a:spLocks noChangeShapeType="1"/>
          </p:cNvSpPr>
          <p:nvPr/>
        </p:nvSpPr>
        <p:spPr bwMode="auto">
          <a:xfrm>
            <a:off x="2246313" y="5035550"/>
            <a:ext cx="0" cy="508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53" name="Line 123"/>
          <p:cNvSpPr>
            <a:spLocks noChangeShapeType="1"/>
          </p:cNvSpPr>
          <p:nvPr/>
        </p:nvSpPr>
        <p:spPr bwMode="auto">
          <a:xfrm>
            <a:off x="2587625" y="5035550"/>
            <a:ext cx="0" cy="508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54" name="Line 124"/>
          <p:cNvSpPr>
            <a:spLocks noChangeShapeType="1"/>
          </p:cNvSpPr>
          <p:nvPr/>
        </p:nvSpPr>
        <p:spPr bwMode="auto">
          <a:xfrm>
            <a:off x="2905125" y="5035550"/>
            <a:ext cx="0" cy="508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55" name="Line 125"/>
          <p:cNvSpPr>
            <a:spLocks noChangeShapeType="1"/>
          </p:cNvSpPr>
          <p:nvPr/>
        </p:nvSpPr>
        <p:spPr bwMode="auto">
          <a:xfrm>
            <a:off x="3248025" y="5035550"/>
            <a:ext cx="0" cy="508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56" name="Line 126"/>
          <p:cNvSpPr>
            <a:spLocks noChangeShapeType="1"/>
          </p:cNvSpPr>
          <p:nvPr/>
        </p:nvSpPr>
        <p:spPr bwMode="auto">
          <a:xfrm>
            <a:off x="3546475" y="5032375"/>
            <a:ext cx="0" cy="5397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57" name="Line 127"/>
          <p:cNvSpPr>
            <a:spLocks noChangeShapeType="1"/>
          </p:cNvSpPr>
          <p:nvPr/>
        </p:nvSpPr>
        <p:spPr bwMode="auto">
          <a:xfrm>
            <a:off x="3892550" y="5035550"/>
            <a:ext cx="0" cy="508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58" name="Line 128"/>
          <p:cNvSpPr>
            <a:spLocks noChangeShapeType="1"/>
          </p:cNvSpPr>
          <p:nvPr/>
        </p:nvSpPr>
        <p:spPr bwMode="auto">
          <a:xfrm>
            <a:off x="4203700" y="5032375"/>
            <a:ext cx="0" cy="5397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59" name="Line 129"/>
          <p:cNvSpPr>
            <a:spLocks noChangeShapeType="1"/>
          </p:cNvSpPr>
          <p:nvPr/>
        </p:nvSpPr>
        <p:spPr bwMode="auto">
          <a:xfrm>
            <a:off x="4518025" y="5035550"/>
            <a:ext cx="0" cy="508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0" name="Line 130"/>
          <p:cNvSpPr>
            <a:spLocks noChangeShapeType="1"/>
          </p:cNvSpPr>
          <p:nvPr/>
        </p:nvSpPr>
        <p:spPr bwMode="auto">
          <a:xfrm>
            <a:off x="4837113" y="5032375"/>
            <a:ext cx="0" cy="5397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1" name="Text Box 133"/>
          <p:cNvSpPr txBox="1">
            <a:spLocks noChangeArrowheads="1"/>
          </p:cNvSpPr>
          <p:nvPr/>
        </p:nvSpPr>
        <p:spPr bwMode="auto">
          <a:xfrm rot="16200000">
            <a:off x="4799013" y="5480050"/>
            <a:ext cx="427037" cy="214313"/>
          </a:xfrm>
          <a:prstGeom prst="rect">
            <a:avLst/>
          </a:prstGeom>
          <a:noFill/>
          <a:ln>
            <a:noFill/>
          </a:ln>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GB" sz="800">
                <a:solidFill>
                  <a:srgbClr val="000000"/>
                </a:solidFill>
              </a:rPr>
              <a:t>Birth </a:t>
            </a:r>
            <a:endParaRPr lang="en-GB" sz="800">
              <a:latin typeface="Verdana" pitchFamily="34" charset="0"/>
            </a:endParaRPr>
          </a:p>
        </p:txBody>
      </p:sp>
      <p:sp>
        <p:nvSpPr>
          <p:cNvPr id="62" name="Text Box 308"/>
          <p:cNvSpPr txBox="1">
            <a:spLocks noChangeArrowheads="1"/>
          </p:cNvSpPr>
          <p:nvPr/>
        </p:nvSpPr>
        <p:spPr bwMode="auto">
          <a:xfrm>
            <a:off x="1304925" y="3656013"/>
            <a:ext cx="34131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algn="ctr">
              <a:spcBef>
                <a:spcPct val="50000"/>
              </a:spcBef>
            </a:pPr>
            <a:r>
              <a:rPr lang="en-GB" sz="1200" b="1"/>
              <a:t>B</a:t>
            </a:r>
          </a:p>
        </p:txBody>
      </p:sp>
      <p:sp>
        <p:nvSpPr>
          <p:cNvPr id="63" name="Text Box 30"/>
          <p:cNvSpPr txBox="1">
            <a:spLocks noChangeArrowheads="1"/>
          </p:cNvSpPr>
          <p:nvPr/>
        </p:nvSpPr>
        <p:spPr bwMode="auto">
          <a:xfrm>
            <a:off x="2093913" y="2603500"/>
            <a:ext cx="3422650"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sz="900"/>
              <a:t>0     4     8       12      16       20       24      28       32       36       40</a:t>
            </a:r>
          </a:p>
        </p:txBody>
      </p:sp>
      <p:sp>
        <p:nvSpPr>
          <p:cNvPr id="64" name="Text Box 43"/>
          <p:cNvSpPr txBox="1">
            <a:spLocks noChangeArrowheads="1"/>
          </p:cNvSpPr>
          <p:nvPr/>
        </p:nvSpPr>
        <p:spPr bwMode="auto">
          <a:xfrm>
            <a:off x="2994025" y="2862263"/>
            <a:ext cx="1714500" cy="214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sz="800" b="1"/>
              <a:t>Time during pregnancy (weeks)</a:t>
            </a:r>
          </a:p>
        </p:txBody>
      </p:sp>
      <p:sp>
        <p:nvSpPr>
          <p:cNvPr id="65" name="Text Box 45"/>
          <p:cNvSpPr txBox="1">
            <a:spLocks noChangeArrowheads="1"/>
          </p:cNvSpPr>
          <p:nvPr/>
        </p:nvSpPr>
        <p:spPr bwMode="auto">
          <a:xfrm rot="16200000">
            <a:off x="921544" y="1616869"/>
            <a:ext cx="1582738"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GB" sz="800" b="1"/>
              <a:t>Serum  prolactin/ </a:t>
            </a:r>
          </a:p>
          <a:p>
            <a:pPr algn="ctr"/>
            <a:r>
              <a:rPr lang="en-GB" sz="800" b="1"/>
              <a:t>plasma progesterone (ng/ml)</a:t>
            </a:r>
          </a:p>
        </p:txBody>
      </p:sp>
      <p:sp>
        <p:nvSpPr>
          <p:cNvPr id="66" name="Text Box 62"/>
          <p:cNvSpPr txBox="1">
            <a:spLocks noChangeArrowheads="1"/>
          </p:cNvSpPr>
          <p:nvPr/>
        </p:nvSpPr>
        <p:spPr bwMode="auto">
          <a:xfrm rot="16200000">
            <a:off x="1905001" y="3198812"/>
            <a:ext cx="741362" cy="214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sz="800"/>
              <a:t>Implantation</a:t>
            </a:r>
          </a:p>
        </p:txBody>
      </p:sp>
      <p:sp>
        <p:nvSpPr>
          <p:cNvPr id="67" name="Text Box 135"/>
          <p:cNvSpPr txBox="1">
            <a:spLocks noChangeArrowheads="1"/>
          </p:cNvSpPr>
          <p:nvPr/>
        </p:nvSpPr>
        <p:spPr bwMode="auto">
          <a:xfrm rot="16200000">
            <a:off x="5066507" y="3024981"/>
            <a:ext cx="393700" cy="214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sz="800"/>
              <a:t>Birth</a:t>
            </a:r>
          </a:p>
        </p:txBody>
      </p:sp>
      <p:grpSp>
        <p:nvGrpSpPr>
          <p:cNvPr id="68" name="Group 155"/>
          <p:cNvGrpSpPr>
            <a:grpSpLocks/>
          </p:cNvGrpSpPr>
          <p:nvPr/>
        </p:nvGrpSpPr>
        <p:grpSpPr bwMode="auto">
          <a:xfrm>
            <a:off x="3101975" y="1201738"/>
            <a:ext cx="1250950" cy="371475"/>
            <a:chOff x="3345" y="469"/>
            <a:chExt cx="788" cy="291"/>
          </a:xfrm>
        </p:grpSpPr>
        <p:sp>
          <p:nvSpPr>
            <p:cNvPr id="69" name="Line 28"/>
            <p:cNvSpPr>
              <a:spLocks noChangeShapeType="1"/>
            </p:cNvSpPr>
            <p:nvPr/>
          </p:nvSpPr>
          <p:spPr bwMode="auto">
            <a:xfrm>
              <a:off x="3345" y="666"/>
              <a:ext cx="227" cy="0"/>
            </a:xfrm>
            <a:prstGeom prst="line">
              <a:avLst/>
            </a:prstGeom>
            <a:noFill/>
            <a:ln w="28575" cap="rnd">
              <a:solidFill>
                <a:srgbClr val="FF0000"/>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70" name="Text Box 65"/>
            <p:cNvSpPr txBox="1">
              <a:spLocks noChangeArrowheads="1"/>
            </p:cNvSpPr>
            <p:nvPr/>
          </p:nvSpPr>
          <p:spPr bwMode="auto">
            <a:xfrm>
              <a:off x="3549" y="568"/>
              <a:ext cx="584"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sz="1000"/>
                <a:t>progesterone</a:t>
              </a:r>
            </a:p>
          </p:txBody>
        </p:sp>
        <p:sp>
          <p:nvSpPr>
            <p:cNvPr id="71" name="Line 66"/>
            <p:cNvSpPr>
              <a:spLocks noChangeShapeType="1"/>
            </p:cNvSpPr>
            <p:nvPr/>
          </p:nvSpPr>
          <p:spPr bwMode="auto">
            <a:xfrm>
              <a:off x="3345" y="568"/>
              <a:ext cx="227" cy="0"/>
            </a:xfrm>
            <a:prstGeom prst="line">
              <a:avLst/>
            </a:prstGeom>
            <a:noFill/>
            <a:ln w="28575">
              <a:solidFill>
                <a:srgbClr val="33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72" name="Text Box 67"/>
            <p:cNvSpPr txBox="1">
              <a:spLocks noChangeArrowheads="1"/>
            </p:cNvSpPr>
            <p:nvPr/>
          </p:nvSpPr>
          <p:spPr bwMode="auto">
            <a:xfrm>
              <a:off x="3549" y="469"/>
              <a:ext cx="417"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sz="1000"/>
                <a:t>prolactin</a:t>
              </a:r>
            </a:p>
          </p:txBody>
        </p:sp>
      </p:grpSp>
      <p:grpSp>
        <p:nvGrpSpPr>
          <p:cNvPr id="73" name="Group 162"/>
          <p:cNvGrpSpPr>
            <a:grpSpLocks/>
          </p:cNvGrpSpPr>
          <p:nvPr/>
        </p:nvGrpSpPr>
        <p:grpSpPr bwMode="auto">
          <a:xfrm>
            <a:off x="1811338" y="1062038"/>
            <a:ext cx="393700" cy="1766887"/>
            <a:chOff x="1071" y="719"/>
            <a:chExt cx="248" cy="1383"/>
          </a:xfrm>
        </p:grpSpPr>
        <p:sp>
          <p:nvSpPr>
            <p:cNvPr id="74" name="Text Box 47"/>
            <p:cNvSpPr txBox="1">
              <a:spLocks noChangeArrowheads="1"/>
            </p:cNvSpPr>
            <p:nvPr/>
          </p:nvSpPr>
          <p:spPr bwMode="auto">
            <a:xfrm>
              <a:off x="1071" y="719"/>
              <a:ext cx="236" cy="1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sz="900"/>
                <a:t>200</a:t>
              </a:r>
            </a:p>
          </p:txBody>
        </p:sp>
        <p:sp>
          <p:nvSpPr>
            <p:cNvPr id="75" name="Text Box 48"/>
            <p:cNvSpPr txBox="1">
              <a:spLocks noChangeArrowheads="1"/>
            </p:cNvSpPr>
            <p:nvPr/>
          </p:nvSpPr>
          <p:spPr bwMode="auto">
            <a:xfrm>
              <a:off x="1074" y="1021"/>
              <a:ext cx="236" cy="1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sz="900"/>
                <a:t>150</a:t>
              </a:r>
            </a:p>
          </p:txBody>
        </p:sp>
        <p:sp>
          <p:nvSpPr>
            <p:cNvPr id="76" name="Text Box 49"/>
            <p:cNvSpPr txBox="1">
              <a:spLocks noChangeArrowheads="1"/>
            </p:cNvSpPr>
            <p:nvPr/>
          </p:nvSpPr>
          <p:spPr bwMode="auto">
            <a:xfrm>
              <a:off x="1083" y="1317"/>
              <a:ext cx="236" cy="1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sz="900"/>
                <a:t>100</a:t>
              </a:r>
            </a:p>
          </p:txBody>
        </p:sp>
        <p:sp>
          <p:nvSpPr>
            <p:cNvPr id="77" name="Text Box 50"/>
            <p:cNvSpPr txBox="1">
              <a:spLocks noChangeArrowheads="1"/>
            </p:cNvSpPr>
            <p:nvPr/>
          </p:nvSpPr>
          <p:spPr bwMode="auto">
            <a:xfrm>
              <a:off x="1117" y="1923"/>
              <a:ext cx="156" cy="1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sz="900"/>
                <a:t>0</a:t>
              </a:r>
            </a:p>
          </p:txBody>
        </p:sp>
        <p:sp>
          <p:nvSpPr>
            <p:cNvPr id="78" name="Text Box 51"/>
            <p:cNvSpPr txBox="1">
              <a:spLocks noChangeArrowheads="1"/>
            </p:cNvSpPr>
            <p:nvPr/>
          </p:nvSpPr>
          <p:spPr bwMode="auto">
            <a:xfrm>
              <a:off x="1093" y="1652"/>
              <a:ext cx="196" cy="1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sz="900"/>
                <a:t>50</a:t>
              </a:r>
            </a:p>
          </p:txBody>
        </p:sp>
      </p:grpSp>
      <p:sp>
        <p:nvSpPr>
          <p:cNvPr id="79" name="Freeform 27"/>
          <p:cNvSpPr>
            <a:spLocks/>
          </p:cNvSpPr>
          <p:nvPr/>
        </p:nvSpPr>
        <p:spPr bwMode="auto">
          <a:xfrm rot="220667">
            <a:off x="2344738" y="1498600"/>
            <a:ext cx="2805112" cy="1074738"/>
          </a:xfrm>
          <a:custGeom>
            <a:avLst/>
            <a:gdLst>
              <a:gd name="T0" fmla="*/ 0 w 1995"/>
              <a:gd name="T1" fmla="*/ 778 h 778"/>
              <a:gd name="T2" fmla="*/ 362 w 1995"/>
              <a:gd name="T3" fmla="*/ 732 h 778"/>
              <a:gd name="T4" fmla="*/ 680 w 1995"/>
              <a:gd name="T5" fmla="*/ 642 h 778"/>
              <a:gd name="T6" fmla="*/ 1134 w 1995"/>
              <a:gd name="T7" fmla="*/ 505 h 778"/>
              <a:gd name="T8" fmla="*/ 1451 w 1995"/>
              <a:gd name="T9" fmla="*/ 369 h 778"/>
              <a:gd name="T10" fmla="*/ 1633 w 1995"/>
              <a:gd name="T11" fmla="*/ 233 h 778"/>
              <a:gd name="T12" fmla="*/ 1814 w 1995"/>
              <a:gd name="T13" fmla="*/ 52 h 778"/>
              <a:gd name="T14" fmla="*/ 1859 w 1995"/>
              <a:gd name="T15" fmla="*/ 7 h 778"/>
              <a:gd name="T16" fmla="*/ 1995 w 1995"/>
              <a:gd name="T17" fmla="*/ 7 h 7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5" h="778">
                <a:moveTo>
                  <a:pt x="0" y="778"/>
                </a:moveTo>
                <a:cubicBezTo>
                  <a:pt x="124" y="766"/>
                  <a:pt x="249" y="755"/>
                  <a:pt x="362" y="732"/>
                </a:cubicBezTo>
                <a:cubicBezTo>
                  <a:pt x="475" y="709"/>
                  <a:pt x="551" y="680"/>
                  <a:pt x="680" y="642"/>
                </a:cubicBezTo>
                <a:cubicBezTo>
                  <a:pt x="809" y="604"/>
                  <a:pt x="1006" y="550"/>
                  <a:pt x="1134" y="505"/>
                </a:cubicBezTo>
                <a:cubicBezTo>
                  <a:pt x="1262" y="460"/>
                  <a:pt x="1368" y="414"/>
                  <a:pt x="1451" y="369"/>
                </a:cubicBezTo>
                <a:cubicBezTo>
                  <a:pt x="1534" y="324"/>
                  <a:pt x="1572" y="286"/>
                  <a:pt x="1633" y="233"/>
                </a:cubicBezTo>
                <a:cubicBezTo>
                  <a:pt x="1694" y="180"/>
                  <a:pt x="1776" y="90"/>
                  <a:pt x="1814" y="52"/>
                </a:cubicBezTo>
                <a:cubicBezTo>
                  <a:pt x="1852" y="14"/>
                  <a:pt x="1829" y="14"/>
                  <a:pt x="1859" y="7"/>
                </a:cubicBezTo>
                <a:cubicBezTo>
                  <a:pt x="1889" y="0"/>
                  <a:pt x="1942" y="3"/>
                  <a:pt x="1995" y="7"/>
                </a:cubicBezTo>
              </a:path>
            </a:pathLst>
          </a:custGeom>
          <a:noFill/>
          <a:ln w="28575" cap="rnd" cmpd="sng">
            <a:solidFill>
              <a:srgbClr val="FF0000"/>
            </a:solidFill>
            <a:prstDash val="sysDot"/>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80" name="Freeform 54"/>
          <p:cNvSpPr>
            <a:spLocks/>
          </p:cNvSpPr>
          <p:nvPr/>
        </p:nvSpPr>
        <p:spPr bwMode="auto">
          <a:xfrm>
            <a:off x="2565400" y="1438275"/>
            <a:ext cx="2516188" cy="1096963"/>
          </a:xfrm>
          <a:custGeom>
            <a:avLst/>
            <a:gdLst>
              <a:gd name="T0" fmla="*/ 0 w 1179"/>
              <a:gd name="T1" fmla="*/ 793 h 793"/>
              <a:gd name="T2" fmla="*/ 158 w 1179"/>
              <a:gd name="T3" fmla="*/ 748 h 793"/>
              <a:gd name="T4" fmla="*/ 294 w 1179"/>
              <a:gd name="T5" fmla="*/ 612 h 793"/>
              <a:gd name="T6" fmla="*/ 544 w 1179"/>
              <a:gd name="T7" fmla="*/ 453 h 793"/>
              <a:gd name="T8" fmla="*/ 748 w 1179"/>
              <a:gd name="T9" fmla="*/ 363 h 793"/>
              <a:gd name="T10" fmla="*/ 839 w 1179"/>
              <a:gd name="T11" fmla="*/ 340 h 793"/>
              <a:gd name="T12" fmla="*/ 997 w 1179"/>
              <a:gd name="T13" fmla="*/ 113 h 793"/>
              <a:gd name="T14" fmla="*/ 1088 w 1179"/>
              <a:gd name="T15" fmla="*/ 22 h 793"/>
              <a:gd name="T16" fmla="*/ 1179 w 1179"/>
              <a:gd name="T17" fmla="*/ 0 h 7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9" h="793">
                <a:moveTo>
                  <a:pt x="0" y="793"/>
                </a:moveTo>
                <a:cubicBezTo>
                  <a:pt x="54" y="785"/>
                  <a:pt x="109" y="778"/>
                  <a:pt x="158" y="748"/>
                </a:cubicBezTo>
                <a:cubicBezTo>
                  <a:pt x="207" y="718"/>
                  <a:pt x="230" y="661"/>
                  <a:pt x="294" y="612"/>
                </a:cubicBezTo>
                <a:cubicBezTo>
                  <a:pt x="358" y="563"/>
                  <a:pt x="468" y="494"/>
                  <a:pt x="544" y="453"/>
                </a:cubicBezTo>
                <a:cubicBezTo>
                  <a:pt x="620" y="412"/>
                  <a:pt x="699" y="382"/>
                  <a:pt x="748" y="363"/>
                </a:cubicBezTo>
                <a:cubicBezTo>
                  <a:pt x="797" y="344"/>
                  <a:pt x="798" y="382"/>
                  <a:pt x="839" y="340"/>
                </a:cubicBezTo>
                <a:cubicBezTo>
                  <a:pt x="880" y="298"/>
                  <a:pt x="956" y="166"/>
                  <a:pt x="997" y="113"/>
                </a:cubicBezTo>
                <a:cubicBezTo>
                  <a:pt x="1038" y="60"/>
                  <a:pt x="1058" y="41"/>
                  <a:pt x="1088" y="22"/>
                </a:cubicBezTo>
                <a:cubicBezTo>
                  <a:pt x="1118" y="3"/>
                  <a:pt x="1160" y="7"/>
                  <a:pt x="1179" y="0"/>
                </a:cubicBezTo>
              </a:path>
            </a:pathLst>
          </a:custGeom>
          <a:noFill/>
          <a:ln w="28575" cmpd="sng">
            <a:solidFill>
              <a:srgbClr val="3366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81" name="Line 139"/>
          <p:cNvSpPr>
            <a:spLocks noChangeShapeType="1"/>
          </p:cNvSpPr>
          <p:nvPr/>
        </p:nvSpPr>
        <p:spPr bwMode="auto">
          <a:xfrm>
            <a:off x="2130425" y="1082675"/>
            <a:ext cx="0" cy="15684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82" name="Line 140"/>
          <p:cNvSpPr>
            <a:spLocks noChangeShapeType="1"/>
          </p:cNvSpPr>
          <p:nvPr/>
        </p:nvSpPr>
        <p:spPr bwMode="auto">
          <a:xfrm>
            <a:off x="2130425" y="2651125"/>
            <a:ext cx="3240088"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83" name="Line 164"/>
          <p:cNvSpPr>
            <a:spLocks noChangeShapeType="1"/>
          </p:cNvSpPr>
          <p:nvPr/>
        </p:nvSpPr>
        <p:spPr bwMode="auto">
          <a:xfrm rot="10800000" flipH="1">
            <a:off x="5262563" y="2795588"/>
            <a:ext cx="0" cy="166687"/>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84" name="Line 165"/>
          <p:cNvSpPr>
            <a:spLocks noChangeShapeType="1"/>
          </p:cNvSpPr>
          <p:nvPr/>
        </p:nvSpPr>
        <p:spPr bwMode="auto">
          <a:xfrm rot="10800000" flipH="1">
            <a:off x="2276475" y="2763838"/>
            <a:ext cx="0" cy="207962"/>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85" name="Line 172"/>
          <p:cNvSpPr>
            <a:spLocks noChangeShapeType="1"/>
          </p:cNvSpPr>
          <p:nvPr/>
        </p:nvSpPr>
        <p:spPr bwMode="auto">
          <a:xfrm flipV="1">
            <a:off x="2241550" y="3908425"/>
            <a:ext cx="34925" cy="1079500"/>
          </a:xfrm>
          <a:prstGeom prst="line">
            <a:avLst/>
          </a:prstGeom>
          <a:noFill/>
          <a:ln w="28575">
            <a:solidFill>
              <a:srgbClr val="33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86" name="Line 173"/>
          <p:cNvSpPr>
            <a:spLocks noChangeShapeType="1"/>
          </p:cNvSpPr>
          <p:nvPr/>
        </p:nvSpPr>
        <p:spPr bwMode="auto">
          <a:xfrm>
            <a:off x="2276475" y="3908425"/>
            <a:ext cx="36513" cy="1044575"/>
          </a:xfrm>
          <a:prstGeom prst="line">
            <a:avLst/>
          </a:prstGeom>
          <a:noFill/>
          <a:ln w="28575">
            <a:solidFill>
              <a:srgbClr val="33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87" name="Line 174"/>
          <p:cNvSpPr>
            <a:spLocks noChangeShapeType="1"/>
          </p:cNvSpPr>
          <p:nvPr/>
        </p:nvSpPr>
        <p:spPr bwMode="auto">
          <a:xfrm flipV="1">
            <a:off x="2312988" y="4340225"/>
            <a:ext cx="36512" cy="612775"/>
          </a:xfrm>
          <a:prstGeom prst="line">
            <a:avLst/>
          </a:prstGeom>
          <a:noFill/>
          <a:ln w="28575">
            <a:solidFill>
              <a:srgbClr val="33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88" name="Line 175"/>
          <p:cNvSpPr>
            <a:spLocks noChangeShapeType="1"/>
          </p:cNvSpPr>
          <p:nvPr/>
        </p:nvSpPr>
        <p:spPr bwMode="auto">
          <a:xfrm>
            <a:off x="2349500" y="4340225"/>
            <a:ext cx="34925" cy="539750"/>
          </a:xfrm>
          <a:prstGeom prst="line">
            <a:avLst/>
          </a:prstGeom>
          <a:noFill/>
          <a:ln w="28575">
            <a:solidFill>
              <a:srgbClr val="33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89" name="Line 176"/>
          <p:cNvSpPr>
            <a:spLocks noChangeShapeType="1"/>
          </p:cNvSpPr>
          <p:nvPr/>
        </p:nvSpPr>
        <p:spPr bwMode="auto">
          <a:xfrm flipV="1">
            <a:off x="2384425" y="3908425"/>
            <a:ext cx="36513" cy="971550"/>
          </a:xfrm>
          <a:prstGeom prst="line">
            <a:avLst/>
          </a:prstGeom>
          <a:noFill/>
          <a:ln w="28575">
            <a:solidFill>
              <a:srgbClr val="33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90" name="Line 177"/>
          <p:cNvSpPr>
            <a:spLocks noChangeShapeType="1"/>
          </p:cNvSpPr>
          <p:nvPr/>
        </p:nvSpPr>
        <p:spPr bwMode="auto">
          <a:xfrm>
            <a:off x="2420938" y="3908425"/>
            <a:ext cx="36512" cy="971550"/>
          </a:xfrm>
          <a:prstGeom prst="line">
            <a:avLst/>
          </a:prstGeom>
          <a:noFill/>
          <a:ln w="28575">
            <a:solidFill>
              <a:srgbClr val="33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91" name="Line 178"/>
          <p:cNvSpPr>
            <a:spLocks noChangeShapeType="1"/>
          </p:cNvSpPr>
          <p:nvPr/>
        </p:nvSpPr>
        <p:spPr bwMode="auto">
          <a:xfrm flipV="1">
            <a:off x="2457450" y="4340225"/>
            <a:ext cx="34925" cy="539750"/>
          </a:xfrm>
          <a:prstGeom prst="line">
            <a:avLst/>
          </a:prstGeom>
          <a:noFill/>
          <a:ln w="28575">
            <a:solidFill>
              <a:srgbClr val="33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92" name="Line 179"/>
          <p:cNvSpPr>
            <a:spLocks noChangeShapeType="1"/>
          </p:cNvSpPr>
          <p:nvPr/>
        </p:nvSpPr>
        <p:spPr bwMode="auto">
          <a:xfrm>
            <a:off x="2492375" y="4340225"/>
            <a:ext cx="36513" cy="468313"/>
          </a:xfrm>
          <a:prstGeom prst="line">
            <a:avLst/>
          </a:prstGeom>
          <a:noFill/>
          <a:ln w="28575">
            <a:solidFill>
              <a:srgbClr val="33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93" name="Line 180"/>
          <p:cNvSpPr>
            <a:spLocks noChangeShapeType="1"/>
          </p:cNvSpPr>
          <p:nvPr/>
        </p:nvSpPr>
        <p:spPr bwMode="auto">
          <a:xfrm flipV="1">
            <a:off x="2528888" y="3908425"/>
            <a:ext cx="36512" cy="935038"/>
          </a:xfrm>
          <a:prstGeom prst="line">
            <a:avLst/>
          </a:prstGeom>
          <a:noFill/>
          <a:ln w="28575">
            <a:solidFill>
              <a:srgbClr val="33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94" name="Line 181"/>
          <p:cNvSpPr>
            <a:spLocks noChangeShapeType="1"/>
          </p:cNvSpPr>
          <p:nvPr/>
        </p:nvSpPr>
        <p:spPr bwMode="auto">
          <a:xfrm>
            <a:off x="2565400" y="3908425"/>
            <a:ext cx="34925" cy="863600"/>
          </a:xfrm>
          <a:prstGeom prst="line">
            <a:avLst/>
          </a:prstGeom>
          <a:noFill/>
          <a:ln w="28575">
            <a:solidFill>
              <a:srgbClr val="33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95" name="Line 182"/>
          <p:cNvSpPr>
            <a:spLocks noChangeShapeType="1"/>
          </p:cNvSpPr>
          <p:nvPr/>
        </p:nvSpPr>
        <p:spPr bwMode="auto">
          <a:xfrm flipV="1">
            <a:off x="2600325" y="4268788"/>
            <a:ext cx="36513" cy="539750"/>
          </a:xfrm>
          <a:prstGeom prst="line">
            <a:avLst/>
          </a:prstGeom>
          <a:noFill/>
          <a:ln w="28575">
            <a:solidFill>
              <a:srgbClr val="33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96" name="Line 183"/>
          <p:cNvSpPr>
            <a:spLocks noChangeShapeType="1"/>
          </p:cNvSpPr>
          <p:nvPr/>
        </p:nvSpPr>
        <p:spPr bwMode="auto">
          <a:xfrm>
            <a:off x="2636838" y="4268788"/>
            <a:ext cx="36512" cy="503237"/>
          </a:xfrm>
          <a:prstGeom prst="line">
            <a:avLst/>
          </a:prstGeom>
          <a:noFill/>
          <a:ln w="28575">
            <a:solidFill>
              <a:srgbClr val="33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97" name="Line 184"/>
          <p:cNvSpPr>
            <a:spLocks noChangeShapeType="1"/>
          </p:cNvSpPr>
          <p:nvPr/>
        </p:nvSpPr>
        <p:spPr bwMode="auto">
          <a:xfrm flipV="1">
            <a:off x="2673350" y="3908425"/>
            <a:ext cx="34925" cy="863600"/>
          </a:xfrm>
          <a:prstGeom prst="line">
            <a:avLst/>
          </a:prstGeom>
          <a:noFill/>
          <a:ln w="28575">
            <a:solidFill>
              <a:srgbClr val="33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98" name="Line 185"/>
          <p:cNvSpPr>
            <a:spLocks noChangeShapeType="1"/>
          </p:cNvSpPr>
          <p:nvPr/>
        </p:nvSpPr>
        <p:spPr bwMode="auto">
          <a:xfrm>
            <a:off x="2708275" y="3908425"/>
            <a:ext cx="36513" cy="863600"/>
          </a:xfrm>
          <a:prstGeom prst="line">
            <a:avLst/>
          </a:prstGeom>
          <a:noFill/>
          <a:ln w="28575">
            <a:solidFill>
              <a:srgbClr val="33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99" name="Line 187"/>
          <p:cNvSpPr>
            <a:spLocks noChangeShapeType="1"/>
          </p:cNvSpPr>
          <p:nvPr/>
        </p:nvSpPr>
        <p:spPr bwMode="auto">
          <a:xfrm flipV="1">
            <a:off x="2744788" y="4448175"/>
            <a:ext cx="36512" cy="323850"/>
          </a:xfrm>
          <a:prstGeom prst="line">
            <a:avLst/>
          </a:prstGeom>
          <a:noFill/>
          <a:ln w="28575">
            <a:solidFill>
              <a:srgbClr val="33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00" name="Line 188"/>
          <p:cNvSpPr>
            <a:spLocks noChangeShapeType="1"/>
          </p:cNvSpPr>
          <p:nvPr/>
        </p:nvSpPr>
        <p:spPr bwMode="auto">
          <a:xfrm>
            <a:off x="2781300" y="4448175"/>
            <a:ext cx="34925" cy="323850"/>
          </a:xfrm>
          <a:prstGeom prst="line">
            <a:avLst/>
          </a:prstGeom>
          <a:noFill/>
          <a:ln w="28575">
            <a:solidFill>
              <a:srgbClr val="33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01" name="Line 189"/>
          <p:cNvSpPr>
            <a:spLocks noChangeShapeType="1"/>
          </p:cNvSpPr>
          <p:nvPr/>
        </p:nvSpPr>
        <p:spPr bwMode="auto">
          <a:xfrm flipV="1">
            <a:off x="2816225" y="3908425"/>
            <a:ext cx="36513" cy="863600"/>
          </a:xfrm>
          <a:prstGeom prst="line">
            <a:avLst/>
          </a:prstGeom>
          <a:noFill/>
          <a:ln w="28575">
            <a:solidFill>
              <a:srgbClr val="33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02" name="Line 191"/>
          <p:cNvSpPr>
            <a:spLocks noChangeShapeType="1"/>
          </p:cNvSpPr>
          <p:nvPr/>
        </p:nvSpPr>
        <p:spPr bwMode="auto">
          <a:xfrm>
            <a:off x="2852738" y="3908425"/>
            <a:ext cx="36512" cy="863600"/>
          </a:xfrm>
          <a:prstGeom prst="line">
            <a:avLst/>
          </a:prstGeom>
          <a:noFill/>
          <a:ln w="28575">
            <a:solidFill>
              <a:srgbClr val="33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03" name="Line 192"/>
          <p:cNvSpPr>
            <a:spLocks noChangeShapeType="1"/>
          </p:cNvSpPr>
          <p:nvPr/>
        </p:nvSpPr>
        <p:spPr bwMode="auto">
          <a:xfrm>
            <a:off x="2881313" y="4772025"/>
            <a:ext cx="115887" cy="0"/>
          </a:xfrm>
          <a:prstGeom prst="line">
            <a:avLst/>
          </a:prstGeom>
          <a:noFill/>
          <a:ln w="28575">
            <a:solidFill>
              <a:srgbClr val="33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04" name="Line 193"/>
          <p:cNvSpPr>
            <a:spLocks noChangeShapeType="1"/>
          </p:cNvSpPr>
          <p:nvPr/>
        </p:nvSpPr>
        <p:spPr bwMode="auto">
          <a:xfrm flipV="1">
            <a:off x="2997200" y="4232275"/>
            <a:ext cx="36513" cy="539750"/>
          </a:xfrm>
          <a:prstGeom prst="line">
            <a:avLst/>
          </a:prstGeom>
          <a:noFill/>
          <a:ln w="28575">
            <a:solidFill>
              <a:srgbClr val="33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05" name="Line 194"/>
          <p:cNvSpPr>
            <a:spLocks noChangeShapeType="1"/>
          </p:cNvSpPr>
          <p:nvPr/>
        </p:nvSpPr>
        <p:spPr bwMode="auto">
          <a:xfrm>
            <a:off x="3033713" y="4232275"/>
            <a:ext cx="34925" cy="720725"/>
          </a:xfrm>
          <a:prstGeom prst="line">
            <a:avLst/>
          </a:prstGeom>
          <a:noFill/>
          <a:ln w="28575">
            <a:solidFill>
              <a:srgbClr val="33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06" name="Line 195"/>
          <p:cNvSpPr>
            <a:spLocks noChangeShapeType="1"/>
          </p:cNvSpPr>
          <p:nvPr/>
        </p:nvSpPr>
        <p:spPr bwMode="auto">
          <a:xfrm>
            <a:off x="3068638" y="4949825"/>
            <a:ext cx="1512887" cy="3175"/>
          </a:xfrm>
          <a:prstGeom prst="line">
            <a:avLst/>
          </a:prstGeom>
          <a:noFill/>
          <a:ln w="28575">
            <a:solidFill>
              <a:srgbClr val="33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07" name="Line 196"/>
          <p:cNvSpPr>
            <a:spLocks noChangeShapeType="1"/>
          </p:cNvSpPr>
          <p:nvPr/>
        </p:nvSpPr>
        <p:spPr bwMode="auto">
          <a:xfrm flipV="1">
            <a:off x="4581525" y="4916488"/>
            <a:ext cx="36513" cy="36512"/>
          </a:xfrm>
          <a:prstGeom prst="line">
            <a:avLst/>
          </a:prstGeom>
          <a:noFill/>
          <a:ln w="28575">
            <a:solidFill>
              <a:srgbClr val="33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08" name="Line 197"/>
          <p:cNvSpPr>
            <a:spLocks noChangeShapeType="1"/>
          </p:cNvSpPr>
          <p:nvPr/>
        </p:nvSpPr>
        <p:spPr bwMode="auto">
          <a:xfrm>
            <a:off x="4618038" y="4916488"/>
            <a:ext cx="36512" cy="36512"/>
          </a:xfrm>
          <a:prstGeom prst="line">
            <a:avLst/>
          </a:prstGeom>
          <a:noFill/>
          <a:ln w="28575">
            <a:solidFill>
              <a:srgbClr val="33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09" name="Line 198"/>
          <p:cNvSpPr>
            <a:spLocks noChangeShapeType="1"/>
          </p:cNvSpPr>
          <p:nvPr/>
        </p:nvSpPr>
        <p:spPr bwMode="auto">
          <a:xfrm>
            <a:off x="4654550" y="4953000"/>
            <a:ext cx="71438" cy="0"/>
          </a:xfrm>
          <a:prstGeom prst="line">
            <a:avLst/>
          </a:prstGeom>
          <a:noFill/>
          <a:ln w="28575">
            <a:solidFill>
              <a:srgbClr val="33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10" name="Line 199"/>
          <p:cNvSpPr>
            <a:spLocks noChangeShapeType="1"/>
          </p:cNvSpPr>
          <p:nvPr/>
        </p:nvSpPr>
        <p:spPr bwMode="auto">
          <a:xfrm flipV="1">
            <a:off x="4724400" y="3908425"/>
            <a:ext cx="74613" cy="1044575"/>
          </a:xfrm>
          <a:prstGeom prst="line">
            <a:avLst/>
          </a:prstGeom>
          <a:noFill/>
          <a:ln w="28575">
            <a:solidFill>
              <a:srgbClr val="33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11" name="Line 200"/>
          <p:cNvSpPr>
            <a:spLocks noChangeShapeType="1"/>
          </p:cNvSpPr>
          <p:nvPr/>
        </p:nvSpPr>
        <p:spPr bwMode="auto">
          <a:xfrm>
            <a:off x="4799013" y="3908425"/>
            <a:ext cx="34925" cy="792163"/>
          </a:xfrm>
          <a:prstGeom prst="line">
            <a:avLst/>
          </a:prstGeom>
          <a:noFill/>
          <a:ln w="28575">
            <a:solidFill>
              <a:srgbClr val="33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12" name="Line 201"/>
          <p:cNvSpPr>
            <a:spLocks noChangeShapeType="1"/>
          </p:cNvSpPr>
          <p:nvPr/>
        </p:nvSpPr>
        <p:spPr bwMode="auto">
          <a:xfrm flipV="1">
            <a:off x="4833938" y="4519613"/>
            <a:ext cx="73025" cy="180975"/>
          </a:xfrm>
          <a:prstGeom prst="line">
            <a:avLst/>
          </a:prstGeom>
          <a:noFill/>
          <a:ln w="28575">
            <a:solidFill>
              <a:srgbClr val="33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13" name="Line 202"/>
          <p:cNvSpPr>
            <a:spLocks noChangeShapeType="1"/>
          </p:cNvSpPr>
          <p:nvPr/>
        </p:nvSpPr>
        <p:spPr bwMode="auto">
          <a:xfrm flipV="1">
            <a:off x="4906963" y="4268788"/>
            <a:ext cx="34925" cy="250825"/>
          </a:xfrm>
          <a:prstGeom prst="line">
            <a:avLst/>
          </a:prstGeom>
          <a:noFill/>
          <a:ln w="28575">
            <a:solidFill>
              <a:srgbClr val="33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extLst>
      <p:ext uri="{BB962C8B-B14F-4D97-AF65-F5344CB8AC3E}">
        <p14:creationId xmlns:p14="http://schemas.microsoft.com/office/powerpoint/2010/main" val="32267319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 Box 5"/>
          <p:cNvSpPr txBox="1">
            <a:spLocks noChangeAspect="1" noChangeArrowheads="1"/>
          </p:cNvSpPr>
          <p:nvPr/>
        </p:nvSpPr>
        <p:spPr bwMode="auto">
          <a:xfrm>
            <a:off x="2024844" y="1004888"/>
            <a:ext cx="79375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a:cs typeface="Arial" charset="0"/>
              </a:rPr>
              <a:t>STRESS</a:t>
            </a:r>
          </a:p>
        </p:txBody>
      </p:sp>
      <p:sp>
        <p:nvSpPr>
          <p:cNvPr id="22" name="Rectangle 20"/>
          <p:cNvSpPr>
            <a:spLocks noChangeArrowheads="1"/>
          </p:cNvSpPr>
          <p:nvPr/>
        </p:nvSpPr>
        <p:spPr bwMode="auto">
          <a:xfrm>
            <a:off x="1052513" y="5639095"/>
            <a:ext cx="5400675" cy="25521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nSpc>
                <a:spcPct val="150000"/>
              </a:lnSpc>
            </a:pPr>
            <a:r>
              <a:rPr lang="en-GB" sz="1200" dirty="0">
                <a:latin typeface="Times New Roman" pitchFamily="18" charset="0"/>
              </a:rPr>
              <a:t>In response to stress, neurones in the parvocellular paraventricular nucleus (</a:t>
            </a:r>
            <a:r>
              <a:rPr lang="en-GB" sz="1200" dirty="0" err="1">
                <a:latin typeface="Times New Roman" pitchFamily="18" charset="0"/>
              </a:rPr>
              <a:t>pPVN</a:t>
            </a:r>
            <a:r>
              <a:rPr lang="en-GB" sz="1200" dirty="0">
                <a:latin typeface="Times New Roman" pitchFamily="18" charset="0"/>
              </a:rPr>
              <a:t>) secrete corticotrophin releasing hormone (CRH) and vasopressin </a:t>
            </a:r>
            <a:r>
              <a:rPr lang="en-GB" sz="1200" dirty="0" smtClean="0">
                <a:latin typeface="Times New Roman" pitchFamily="18" charset="0"/>
              </a:rPr>
              <a:t>from </a:t>
            </a:r>
            <a:r>
              <a:rPr lang="en-GB" sz="1200" dirty="0">
                <a:latin typeface="Times New Roman" pitchFamily="18" charset="0"/>
              </a:rPr>
              <a:t>the hypothalamus. CRH </a:t>
            </a:r>
            <a:r>
              <a:rPr lang="en-GB" sz="1200" dirty="0" smtClean="0">
                <a:latin typeface="Times New Roman" pitchFamily="18" charset="0"/>
              </a:rPr>
              <a:t>and vasopressin travel in </a:t>
            </a:r>
            <a:r>
              <a:rPr lang="en-GB" sz="1200" dirty="0">
                <a:latin typeface="Times New Roman" pitchFamily="18" charset="0"/>
              </a:rPr>
              <a:t>the blood vessels to the pituitary gland where </a:t>
            </a:r>
            <a:r>
              <a:rPr lang="en-GB" sz="1200" dirty="0" smtClean="0">
                <a:latin typeface="Times New Roman" pitchFamily="18" charset="0"/>
              </a:rPr>
              <a:t>they stimulate </a:t>
            </a:r>
            <a:r>
              <a:rPr lang="en-GB" sz="1200" dirty="0">
                <a:latin typeface="Times New Roman" pitchFamily="18" charset="0"/>
              </a:rPr>
              <a:t>the secretion of adrenocorticotrophic hormone (ACTH). In turn, ACTH travels in the bloodstream to the adrenal glands and stimulates the adrenal cortex to secrete corticosterone in rodents (cortisol in humans). Corticosterone negatively feeds back at both the hypothalamic and pituitary levels, restraining the HPA axis. Solid black arrows indicate stimulation and dashed red arrows indicate inhibition.</a:t>
            </a:r>
          </a:p>
        </p:txBody>
      </p:sp>
      <p:sp>
        <p:nvSpPr>
          <p:cNvPr id="23" name="TextBox 3"/>
          <p:cNvSpPr txBox="1">
            <a:spLocks noChangeArrowheads="1"/>
          </p:cNvSpPr>
          <p:nvPr/>
        </p:nvSpPr>
        <p:spPr bwMode="auto">
          <a:xfrm>
            <a:off x="1063625" y="539750"/>
            <a:ext cx="409575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dirty="0">
                <a:latin typeface="Times New Roman" pitchFamily="18" charset="0"/>
                <a:cs typeface="Times New Roman" pitchFamily="18" charset="0"/>
              </a:rPr>
              <a:t>Figure </a:t>
            </a:r>
            <a:r>
              <a:rPr lang="en-GB" sz="1200" b="1" dirty="0" smtClean="0">
                <a:latin typeface="Times New Roman" pitchFamily="18" charset="0"/>
                <a:cs typeface="Times New Roman" pitchFamily="18" charset="0"/>
              </a:rPr>
              <a:t>1.6: </a:t>
            </a:r>
            <a:r>
              <a:rPr lang="en-GB" sz="1200" b="1" dirty="0">
                <a:latin typeface="Times New Roman" pitchFamily="18" charset="0"/>
                <a:cs typeface="Times New Roman" pitchFamily="18" charset="0"/>
              </a:rPr>
              <a:t>The hypothalamo-pituitary-adrenal (HPA) </a:t>
            </a:r>
            <a:r>
              <a:rPr lang="en-GB" sz="1200" b="1" dirty="0" smtClean="0">
                <a:latin typeface="Times New Roman" pitchFamily="18" charset="0"/>
                <a:cs typeface="Times New Roman" pitchFamily="18" charset="0"/>
              </a:rPr>
              <a:t>axis </a:t>
            </a:r>
            <a:endParaRPr lang="en-GB" sz="1200" b="1" dirty="0">
              <a:latin typeface="Times New Roman" pitchFamily="18" charset="0"/>
              <a:cs typeface="Times New Roman" pitchFamily="18" charset="0"/>
            </a:endParaRPr>
          </a:p>
        </p:txBody>
      </p:sp>
      <p:pic>
        <p:nvPicPr>
          <p:cNvPr id="24" name="Picture 31" descr="MC900439800[1]"/>
          <p:cNvPicPr>
            <a:picLocks noChangeAspect="1" noChangeArrowheads="1"/>
          </p:cNvPicPr>
          <p:nvPr/>
        </p:nvPicPr>
        <p:blipFill>
          <a:blip r:embed="rId2">
            <a:grayscl/>
            <a:extLst>
              <a:ext uri="{28A0092B-C50C-407E-A947-70E740481C1C}">
                <a14:useLocalDpi xmlns:a14="http://schemas.microsoft.com/office/drawing/2010/main" val="0"/>
              </a:ext>
            </a:extLst>
          </a:blip>
          <a:srcRect/>
          <a:stretch>
            <a:fillRect/>
          </a:stretch>
        </p:blipFill>
        <p:spPr bwMode="auto">
          <a:xfrm rot="6029488">
            <a:off x="2299482" y="1258888"/>
            <a:ext cx="733425"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Text Box 141"/>
          <p:cNvSpPr txBox="1">
            <a:spLocks noChangeAspect="1" noChangeArrowheads="1"/>
          </p:cNvSpPr>
          <p:nvPr/>
        </p:nvSpPr>
        <p:spPr bwMode="auto">
          <a:xfrm>
            <a:off x="3572657" y="1835150"/>
            <a:ext cx="611187" cy="411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2000" b="1">
                <a:solidFill>
                  <a:srgbClr val="FF0000"/>
                </a:solidFill>
              </a:rPr>
              <a:t>-</a:t>
            </a:r>
            <a:endParaRPr lang="en-GB" sz="2000" b="1"/>
          </a:p>
        </p:txBody>
      </p:sp>
      <p:grpSp>
        <p:nvGrpSpPr>
          <p:cNvPr id="26" name="Group 37"/>
          <p:cNvGrpSpPr>
            <a:grpSpLocks noChangeAspect="1"/>
          </p:cNvGrpSpPr>
          <p:nvPr/>
        </p:nvGrpSpPr>
        <p:grpSpPr bwMode="auto">
          <a:xfrm>
            <a:off x="2456644" y="2093913"/>
            <a:ext cx="2417763" cy="3267075"/>
            <a:chOff x="1888" y="1319"/>
            <a:chExt cx="1270" cy="1716"/>
          </a:xfrm>
        </p:grpSpPr>
        <p:sp>
          <p:nvSpPr>
            <p:cNvPr id="27" name="AutoShape 6"/>
            <p:cNvSpPr>
              <a:spLocks noChangeAspect="1" noChangeArrowheads="1"/>
            </p:cNvSpPr>
            <p:nvPr/>
          </p:nvSpPr>
          <p:spPr bwMode="auto">
            <a:xfrm>
              <a:off x="2196" y="2835"/>
              <a:ext cx="871" cy="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ysDot"/>
                  <a:miter lim="800000"/>
                  <a:headEnd/>
                  <a:tailEnd/>
                </a14:hiddenLine>
              </a:ext>
            </a:extLst>
          </p:spPr>
          <p:txBody>
            <a:bodyPr/>
            <a:lstStyle/>
            <a:p>
              <a:r>
                <a:rPr lang="en-GB" sz="1200" b="1">
                  <a:solidFill>
                    <a:srgbClr val="0066FF"/>
                  </a:solidFill>
                  <a:cs typeface="Arial" charset="0"/>
                </a:rPr>
                <a:t>Corticosterone</a:t>
              </a:r>
            </a:p>
          </p:txBody>
        </p:sp>
        <p:sp>
          <p:nvSpPr>
            <p:cNvPr id="28" name="Text Box 12"/>
            <p:cNvSpPr txBox="1">
              <a:spLocks noChangeAspect="1" noChangeArrowheads="1"/>
            </p:cNvSpPr>
            <p:nvPr/>
          </p:nvSpPr>
          <p:spPr bwMode="auto">
            <a:xfrm>
              <a:off x="1888" y="1319"/>
              <a:ext cx="774" cy="2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dirty="0">
                  <a:cs typeface="Arial" charset="0"/>
                </a:rPr>
                <a:t> Hypothalamus</a:t>
              </a:r>
            </a:p>
            <a:p>
              <a:pPr eaLnBrk="1" hangingPunct="1"/>
              <a:r>
                <a:rPr lang="en-GB" sz="1200" b="1" dirty="0">
                  <a:cs typeface="Arial" charset="0"/>
                </a:rPr>
                <a:t>      (PVN)</a:t>
              </a:r>
              <a:endParaRPr lang="en-GB" sz="1200" dirty="0">
                <a:cs typeface="Arial" charset="0"/>
              </a:endParaRPr>
            </a:p>
          </p:txBody>
        </p:sp>
        <p:sp>
          <p:nvSpPr>
            <p:cNvPr id="29" name="Text Box 13"/>
            <p:cNvSpPr txBox="1">
              <a:spLocks noChangeAspect="1" noChangeArrowheads="1"/>
            </p:cNvSpPr>
            <p:nvPr/>
          </p:nvSpPr>
          <p:spPr bwMode="auto">
            <a:xfrm>
              <a:off x="1961" y="2021"/>
              <a:ext cx="585" cy="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a:cs typeface="Arial" charset="0"/>
                </a:rPr>
                <a:t>Anterior</a:t>
              </a:r>
            </a:p>
            <a:p>
              <a:pPr eaLnBrk="1" hangingPunct="1"/>
              <a:r>
                <a:rPr lang="en-GB" sz="1200" b="1">
                  <a:cs typeface="Arial" charset="0"/>
                </a:rPr>
                <a:t>Pituitary</a:t>
              </a:r>
              <a:endParaRPr lang="en-GB" sz="1200">
                <a:cs typeface="Arial" charset="0"/>
              </a:endParaRPr>
            </a:p>
          </p:txBody>
        </p:sp>
        <p:sp>
          <p:nvSpPr>
            <p:cNvPr id="30" name="Text Box 14"/>
            <p:cNvSpPr txBox="1">
              <a:spLocks noChangeAspect="1" noChangeArrowheads="1"/>
            </p:cNvSpPr>
            <p:nvPr/>
          </p:nvSpPr>
          <p:spPr bwMode="auto">
            <a:xfrm>
              <a:off x="1979" y="2634"/>
              <a:ext cx="625" cy="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a:cs typeface="Arial" charset="0"/>
                </a:rPr>
                <a:t>Adrenal </a:t>
              </a:r>
            </a:p>
            <a:p>
              <a:pPr eaLnBrk="1" hangingPunct="1"/>
              <a:r>
                <a:rPr lang="en-GB" sz="1200" b="1">
                  <a:cs typeface="Arial" charset="0"/>
                </a:rPr>
                <a:t>Cortex</a:t>
              </a:r>
              <a:endParaRPr lang="en-GB" sz="1200">
                <a:cs typeface="Arial" charset="0"/>
              </a:endParaRPr>
            </a:p>
          </p:txBody>
        </p:sp>
        <p:sp>
          <p:nvSpPr>
            <p:cNvPr id="31" name="Text Box 15"/>
            <p:cNvSpPr txBox="1">
              <a:spLocks noChangeAspect="1" noChangeArrowheads="1"/>
            </p:cNvSpPr>
            <p:nvPr/>
          </p:nvSpPr>
          <p:spPr bwMode="auto">
            <a:xfrm>
              <a:off x="2205" y="1578"/>
              <a:ext cx="590" cy="3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a:solidFill>
                    <a:srgbClr val="0066FF"/>
                  </a:solidFill>
                  <a:cs typeface="Arial" charset="0"/>
                </a:rPr>
                <a:t>CRH /</a:t>
              </a:r>
            </a:p>
            <a:p>
              <a:pPr eaLnBrk="1" hangingPunct="1"/>
              <a:r>
                <a:rPr lang="en-GB" sz="1200" b="1">
                  <a:solidFill>
                    <a:srgbClr val="0066FF"/>
                  </a:solidFill>
                  <a:cs typeface="Arial" charset="0"/>
                </a:rPr>
                <a:t>vasopressin</a:t>
              </a:r>
            </a:p>
          </p:txBody>
        </p:sp>
        <p:sp>
          <p:nvSpPr>
            <p:cNvPr id="32" name="Text Box 16"/>
            <p:cNvSpPr txBox="1">
              <a:spLocks noChangeAspect="1" noChangeArrowheads="1"/>
            </p:cNvSpPr>
            <p:nvPr/>
          </p:nvSpPr>
          <p:spPr bwMode="auto">
            <a:xfrm>
              <a:off x="2202" y="2238"/>
              <a:ext cx="820" cy="3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a:solidFill>
                    <a:srgbClr val="0066FF"/>
                  </a:solidFill>
                  <a:cs typeface="Arial" charset="0"/>
                </a:rPr>
                <a:t>ACTH</a:t>
              </a:r>
            </a:p>
          </p:txBody>
        </p:sp>
        <p:sp>
          <p:nvSpPr>
            <p:cNvPr id="33" name="Line 26"/>
            <p:cNvSpPr>
              <a:spLocks noChangeAspect="1" noChangeShapeType="1"/>
            </p:cNvSpPr>
            <p:nvPr/>
          </p:nvSpPr>
          <p:spPr bwMode="auto">
            <a:xfrm>
              <a:off x="2160" y="1591"/>
              <a:ext cx="0" cy="318"/>
            </a:xfrm>
            <a:prstGeom prst="line">
              <a:avLst/>
            </a:prstGeom>
            <a:noFill/>
            <a:ln w="254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34" name="Line 27"/>
            <p:cNvSpPr>
              <a:spLocks noChangeAspect="1" noChangeShapeType="1"/>
            </p:cNvSpPr>
            <p:nvPr/>
          </p:nvSpPr>
          <p:spPr bwMode="auto">
            <a:xfrm>
              <a:off x="2160" y="2271"/>
              <a:ext cx="0" cy="318"/>
            </a:xfrm>
            <a:prstGeom prst="line">
              <a:avLst/>
            </a:prstGeom>
            <a:noFill/>
            <a:ln w="254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35" name="Line 31"/>
            <p:cNvSpPr>
              <a:spLocks noChangeAspect="1" noChangeShapeType="1"/>
            </p:cNvSpPr>
            <p:nvPr/>
          </p:nvSpPr>
          <p:spPr bwMode="auto">
            <a:xfrm>
              <a:off x="2840" y="2906"/>
              <a:ext cx="318" cy="0"/>
            </a:xfrm>
            <a:prstGeom prst="line">
              <a:avLst/>
            </a:prstGeom>
            <a:noFill/>
            <a:ln w="19050">
              <a:solidFill>
                <a:srgbClr val="FF0000"/>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36" name="Line 32"/>
            <p:cNvSpPr>
              <a:spLocks noChangeAspect="1" noChangeShapeType="1"/>
            </p:cNvSpPr>
            <p:nvPr/>
          </p:nvSpPr>
          <p:spPr bwMode="auto">
            <a:xfrm flipV="1">
              <a:off x="3158" y="1364"/>
              <a:ext cx="0" cy="1542"/>
            </a:xfrm>
            <a:prstGeom prst="line">
              <a:avLst/>
            </a:prstGeom>
            <a:noFill/>
            <a:ln w="19050">
              <a:solidFill>
                <a:srgbClr val="FF0000"/>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37" name="Line 33"/>
            <p:cNvSpPr>
              <a:spLocks noChangeAspect="1" noChangeShapeType="1"/>
            </p:cNvSpPr>
            <p:nvPr/>
          </p:nvSpPr>
          <p:spPr bwMode="auto">
            <a:xfrm flipH="1">
              <a:off x="2432" y="2090"/>
              <a:ext cx="726" cy="0"/>
            </a:xfrm>
            <a:prstGeom prst="line">
              <a:avLst/>
            </a:prstGeom>
            <a:noFill/>
            <a:ln w="19050">
              <a:solidFill>
                <a:srgbClr val="FF0000"/>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38" name="Line 34"/>
            <p:cNvSpPr>
              <a:spLocks noChangeAspect="1" noChangeShapeType="1"/>
            </p:cNvSpPr>
            <p:nvPr/>
          </p:nvSpPr>
          <p:spPr bwMode="auto">
            <a:xfrm flipH="1">
              <a:off x="2568" y="1364"/>
              <a:ext cx="590" cy="0"/>
            </a:xfrm>
            <a:prstGeom prst="line">
              <a:avLst/>
            </a:prstGeom>
            <a:noFill/>
            <a:ln w="19050">
              <a:solidFill>
                <a:srgbClr val="FF0000"/>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39" name="Text Box 141"/>
            <p:cNvSpPr txBox="1">
              <a:spLocks noChangeAspect="1" noChangeArrowheads="1"/>
            </p:cNvSpPr>
            <p:nvPr/>
          </p:nvSpPr>
          <p:spPr bwMode="auto">
            <a:xfrm>
              <a:off x="2455" y="1882"/>
              <a:ext cx="385" cy="2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2000" b="1">
                  <a:solidFill>
                    <a:srgbClr val="FF0000"/>
                  </a:solidFill>
                </a:rPr>
                <a:t>-</a:t>
              </a:r>
              <a:endParaRPr lang="en-GB" sz="2000" b="1"/>
            </a:p>
          </p:txBody>
        </p:sp>
      </p:grpSp>
      <p:sp>
        <p:nvSpPr>
          <p:cNvPr id="40" name="TextBox 39"/>
          <p:cNvSpPr txBox="1"/>
          <p:nvPr/>
        </p:nvSpPr>
        <p:spPr>
          <a:xfrm>
            <a:off x="6042774" y="9392525"/>
            <a:ext cx="338554"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33</a:t>
            </a:r>
            <a:endParaRPr lang="en-GB" sz="1200" b="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4" name="Group 19"/>
          <p:cNvGrpSpPr>
            <a:grpSpLocks/>
          </p:cNvGrpSpPr>
          <p:nvPr/>
        </p:nvGrpSpPr>
        <p:grpSpPr bwMode="auto">
          <a:xfrm>
            <a:off x="1304925" y="1368425"/>
            <a:ext cx="4565650" cy="1879600"/>
            <a:chOff x="1304764" y="4355976"/>
            <a:chExt cx="4566514" cy="1880722"/>
          </a:xfrm>
        </p:grpSpPr>
        <p:sp>
          <p:nvSpPr>
            <p:cNvPr id="55" name="Freeform 54"/>
            <p:cNvSpPr/>
            <p:nvPr/>
          </p:nvSpPr>
          <p:spPr>
            <a:xfrm>
              <a:off x="2605173" y="4355976"/>
              <a:ext cx="2661153" cy="872058"/>
            </a:xfrm>
            <a:custGeom>
              <a:avLst/>
              <a:gdLst>
                <a:gd name="connsiteX0" fmla="*/ 0 w 2661536"/>
                <a:gd name="connsiteY0" fmla="*/ 286014 h 872610"/>
                <a:gd name="connsiteX1" fmla="*/ 862642 w 2661536"/>
                <a:gd name="connsiteY1" fmla="*/ 27222 h 872610"/>
                <a:gd name="connsiteX2" fmla="*/ 1794295 w 2661536"/>
                <a:gd name="connsiteY2" fmla="*/ 27222 h 872610"/>
                <a:gd name="connsiteX3" fmla="*/ 2208363 w 2661536"/>
                <a:gd name="connsiteY3" fmla="*/ 199750 h 872610"/>
                <a:gd name="connsiteX4" fmla="*/ 2605178 w 2661536"/>
                <a:gd name="connsiteY4" fmla="*/ 389531 h 872610"/>
                <a:gd name="connsiteX5" fmla="*/ 2656936 w 2661536"/>
                <a:gd name="connsiteY5" fmla="*/ 579312 h 872610"/>
                <a:gd name="connsiteX6" fmla="*/ 2587925 w 2661536"/>
                <a:gd name="connsiteY6" fmla="*/ 734588 h 872610"/>
                <a:gd name="connsiteX7" fmla="*/ 2415397 w 2661536"/>
                <a:gd name="connsiteY7" fmla="*/ 872610 h 872610"/>
                <a:gd name="connsiteX8" fmla="*/ 2415397 w 2661536"/>
                <a:gd name="connsiteY8" fmla="*/ 872610 h 872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61536" h="872610">
                  <a:moveTo>
                    <a:pt x="0" y="286014"/>
                  </a:moveTo>
                  <a:cubicBezTo>
                    <a:pt x="281796" y="178184"/>
                    <a:pt x="563593" y="70354"/>
                    <a:pt x="862642" y="27222"/>
                  </a:cubicBezTo>
                  <a:cubicBezTo>
                    <a:pt x="1161691" y="-15910"/>
                    <a:pt x="1570008" y="-1533"/>
                    <a:pt x="1794295" y="27222"/>
                  </a:cubicBezTo>
                  <a:cubicBezTo>
                    <a:pt x="2018582" y="55977"/>
                    <a:pt x="2073216" y="139365"/>
                    <a:pt x="2208363" y="199750"/>
                  </a:cubicBezTo>
                  <a:cubicBezTo>
                    <a:pt x="2343510" y="260135"/>
                    <a:pt x="2530416" y="326271"/>
                    <a:pt x="2605178" y="389531"/>
                  </a:cubicBezTo>
                  <a:cubicBezTo>
                    <a:pt x="2679940" y="452791"/>
                    <a:pt x="2659812" y="521802"/>
                    <a:pt x="2656936" y="579312"/>
                  </a:cubicBezTo>
                  <a:cubicBezTo>
                    <a:pt x="2654060" y="636822"/>
                    <a:pt x="2628181" y="685705"/>
                    <a:pt x="2587925" y="734588"/>
                  </a:cubicBezTo>
                  <a:cubicBezTo>
                    <a:pt x="2547669" y="783471"/>
                    <a:pt x="2415397" y="872610"/>
                    <a:pt x="2415397" y="872610"/>
                  </a:cubicBezTo>
                  <a:lnTo>
                    <a:pt x="2415397" y="872610"/>
                  </a:lnTo>
                </a:path>
              </a:pathLst>
            </a:custGeom>
            <a:ln w="1270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GB"/>
            </a:p>
          </p:txBody>
        </p:sp>
        <p:sp>
          <p:nvSpPr>
            <p:cNvPr id="56" name="Freeform 55"/>
            <p:cNvSpPr/>
            <p:nvPr/>
          </p:nvSpPr>
          <p:spPr>
            <a:xfrm>
              <a:off x="3213300" y="4784857"/>
              <a:ext cx="2657978" cy="1451841"/>
            </a:xfrm>
            <a:custGeom>
              <a:avLst/>
              <a:gdLst>
                <a:gd name="connsiteX0" fmla="*/ 2053087 w 2658302"/>
                <a:gd name="connsiteY0" fmla="*/ 140061 h 1451726"/>
                <a:gd name="connsiteX1" fmla="*/ 2260121 w 2658302"/>
                <a:gd name="connsiteY1" fmla="*/ 36544 h 1451726"/>
                <a:gd name="connsiteX2" fmla="*/ 2449902 w 2658302"/>
                <a:gd name="connsiteY2" fmla="*/ 2038 h 1451726"/>
                <a:gd name="connsiteX3" fmla="*/ 2570672 w 2658302"/>
                <a:gd name="connsiteY3" fmla="*/ 88302 h 1451726"/>
                <a:gd name="connsiteX4" fmla="*/ 2656936 w 2658302"/>
                <a:gd name="connsiteY4" fmla="*/ 157313 h 1451726"/>
                <a:gd name="connsiteX5" fmla="*/ 2605177 w 2658302"/>
                <a:gd name="connsiteY5" fmla="*/ 329842 h 1451726"/>
                <a:gd name="connsiteX6" fmla="*/ 2380890 w 2658302"/>
                <a:gd name="connsiteY6" fmla="*/ 485117 h 1451726"/>
                <a:gd name="connsiteX7" fmla="*/ 2018581 w 2658302"/>
                <a:gd name="connsiteY7" fmla="*/ 778415 h 1451726"/>
                <a:gd name="connsiteX8" fmla="*/ 1794294 w 2658302"/>
                <a:gd name="connsiteY8" fmla="*/ 881932 h 1451726"/>
                <a:gd name="connsiteX9" fmla="*/ 1552755 w 2658302"/>
                <a:gd name="connsiteY9" fmla="*/ 1054461 h 1451726"/>
                <a:gd name="connsiteX10" fmla="*/ 1380226 w 2658302"/>
                <a:gd name="connsiteY10" fmla="*/ 1175230 h 1451726"/>
                <a:gd name="connsiteX11" fmla="*/ 1069675 w 2658302"/>
                <a:gd name="connsiteY11" fmla="*/ 1261495 h 1451726"/>
                <a:gd name="connsiteX12" fmla="*/ 879894 w 2658302"/>
                <a:gd name="connsiteY12" fmla="*/ 1296000 h 1451726"/>
                <a:gd name="connsiteX13" fmla="*/ 759124 w 2658302"/>
                <a:gd name="connsiteY13" fmla="*/ 1296000 h 1451726"/>
                <a:gd name="connsiteX14" fmla="*/ 690113 w 2658302"/>
                <a:gd name="connsiteY14" fmla="*/ 1347759 h 1451726"/>
                <a:gd name="connsiteX15" fmla="*/ 552090 w 2658302"/>
                <a:gd name="connsiteY15" fmla="*/ 1416770 h 1451726"/>
                <a:gd name="connsiteX16" fmla="*/ 448574 w 2658302"/>
                <a:gd name="connsiteY16" fmla="*/ 1451276 h 1451726"/>
                <a:gd name="connsiteX17" fmla="*/ 276045 w 2658302"/>
                <a:gd name="connsiteY17" fmla="*/ 1434023 h 1451726"/>
                <a:gd name="connsiteX18" fmla="*/ 138023 w 2658302"/>
                <a:gd name="connsiteY18" fmla="*/ 1399517 h 1451726"/>
                <a:gd name="connsiteX19" fmla="*/ 69011 w 2658302"/>
                <a:gd name="connsiteY19" fmla="*/ 1347759 h 1451726"/>
                <a:gd name="connsiteX20" fmla="*/ 0 w 2658302"/>
                <a:gd name="connsiteY20" fmla="*/ 1330506 h 1451726"/>
                <a:gd name="connsiteX21" fmla="*/ 0 w 2658302"/>
                <a:gd name="connsiteY21" fmla="*/ 1330506 h 14517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658302" h="1451726">
                  <a:moveTo>
                    <a:pt x="2053087" y="140061"/>
                  </a:moveTo>
                  <a:cubicBezTo>
                    <a:pt x="2123536" y="99804"/>
                    <a:pt x="2193985" y="59548"/>
                    <a:pt x="2260121" y="36544"/>
                  </a:cubicBezTo>
                  <a:cubicBezTo>
                    <a:pt x="2326257" y="13540"/>
                    <a:pt x="2398144" y="-6588"/>
                    <a:pt x="2449902" y="2038"/>
                  </a:cubicBezTo>
                  <a:cubicBezTo>
                    <a:pt x="2501660" y="10664"/>
                    <a:pt x="2536166" y="62423"/>
                    <a:pt x="2570672" y="88302"/>
                  </a:cubicBezTo>
                  <a:cubicBezTo>
                    <a:pt x="2605178" y="114181"/>
                    <a:pt x="2651185" y="117056"/>
                    <a:pt x="2656936" y="157313"/>
                  </a:cubicBezTo>
                  <a:cubicBezTo>
                    <a:pt x="2662687" y="197570"/>
                    <a:pt x="2651185" y="275208"/>
                    <a:pt x="2605177" y="329842"/>
                  </a:cubicBezTo>
                  <a:cubicBezTo>
                    <a:pt x="2559169" y="384476"/>
                    <a:pt x="2478656" y="410355"/>
                    <a:pt x="2380890" y="485117"/>
                  </a:cubicBezTo>
                  <a:cubicBezTo>
                    <a:pt x="2283124" y="559879"/>
                    <a:pt x="2116347" y="712279"/>
                    <a:pt x="2018581" y="778415"/>
                  </a:cubicBezTo>
                  <a:cubicBezTo>
                    <a:pt x="1920815" y="844551"/>
                    <a:pt x="1871931" y="835924"/>
                    <a:pt x="1794294" y="881932"/>
                  </a:cubicBezTo>
                  <a:cubicBezTo>
                    <a:pt x="1716657" y="927940"/>
                    <a:pt x="1552755" y="1054461"/>
                    <a:pt x="1552755" y="1054461"/>
                  </a:cubicBezTo>
                  <a:cubicBezTo>
                    <a:pt x="1483744" y="1103344"/>
                    <a:pt x="1460739" y="1140724"/>
                    <a:pt x="1380226" y="1175230"/>
                  </a:cubicBezTo>
                  <a:cubicBezTo>
                    <a:pt x="1299713" y="1209736"/>
                    <a:pt x="1153064" y="1241367"/>
                    <a:pt x="1069675" y="1261495"/>
                  </a:cubicBezTo>
                  <a:cubicBezTo>
                    <a:pt x="986286" y="1281623"/>
                    <a:pt x="931652" y="1290249"/>
                    <a:pt x="879894" y="1296000"/>
                  </a:cubicBezTo>
                  <a:cubicBezTo>
                    <a:pt x="828136" y="1301751"/>
                    <a:pt x="790754" y="1287374"/>
                    <a:pt x="759124" y="1296000"/>
                  </a:cubicBezTo>
                  <a:cubicBezTo>
                    <a:pt x="727494" y="1304626"/>
                    <a:pt x="724619" y="1327631"/>
                    <a:pt x="690113" y="1347759"/>
                  </a:cubicBezTo>
                  <a:cubicBezTo>
                    <a:pt x="655607" y="1367887"/>
                    <a:pt x="592346" y="1399517"/>
                    <a:pt x="552090" y="1416770"/>
                  </a:cubicBezTo>
                  <a:cubicBezTo>
                    <a:pt x="511834" y="1434023"/>
                    <a:pt x="494581" y="1448401"/>
                    <a:pt x="448574" y="1451276"/>
                  </a:cubicBezTo>
                  <a:cubicBezTo>
                    <a:pt x="402567" y="1454151"/>
                    <a:pt x="327803" y="1442649"/>
                    <a:pt x="276045" y="1434023"/>
                  </a:cubicBezTo>
                  <a:cubicBezTo>
                    <a:pt x="224287" y="1425397"/>
                    <a:pt x="172529" y="1413894"/>
                    <a:pt x="138023" y="1399517"/>
                  </a:cubicBezTo>
                  <a:cubicBezTo>
                    <a:pt x="103517" y="1385140"/>
                    <a:pt x="92015" y="1359261"/>
                    <a:pt x="69011" y="1347759"/>
                  </a:cubicBezTo>
                  <a:cubicBezTo>
                    <a:pt x="46007" y="1336257"/>
                    <a:pt x="0" y="1330506"/>
                    <a:pt x="0" y="1330506"/>
                  </a:cubicBezTo>
                  <a:lnTo>
                    <a:pt x="0" y="1330506"/>
                  </a:lnTo>
                </a:path>
              </a:pathLst>
            </a:custGeom>
            <a:ln w="1270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GB"/>
            </a:p>
          </p:txBody>
        </p:sp>
        <p:sp>
          <p:nvSpPr>
            <p:cNvPr id="57" name="Freeform 56"/>
            <p:cNvSpPr/>
            <p:nvPr/>
          </p:nvSpPr>
          <p:spPr>
            <a:xfrm>
              <a:off x="1725532" y="4645073"/>
              <a:ext cx="932038" cy="1362888"/>
            </a:xfrm>
            <a:custGeom>
              <a:avLst/>
              <a:gdLst>
                <a:gd name="connsiteX0" fmla="*/ 879894 w 931653"/>
                <a:gd name="connsiteY0" fmla="*/ 0 h 1362973"/>
                <a:gd name="connsiteX1" fmla="*/ 862642 w 931653"/>
                <a:gd name="connsiteY1" fmla="*/ 69011 h 1362973"/>
                <a:gd name="connsiteX2" fmla="*/ 879894 w 931653"/>
                <a:gd name="connsiteY2" fmla="*/ 120769 h 1362973"/>
                <a:gd name="connsiteX3" fmla="*/ 914400 w 931653"/>
                <a:gd name="connsiteY3" fmla="*/ 155275 h 1362973"/>
                <a:gd name="connsiteX4" fmla="*/ 879894 w 931653"/>
                <a:gd name="connsiteY4" fmla="*/ 241539 h 1362973"/>
                <a:gd name="connsiteX5" fmla="*/ 931653 w 931653"/>
                <a:gd name="connsiteY5" fmla="*/ 362309 h 1362973"/>
                <a:gd name="connsiteX6" fmla="*/ 879894 w 931653"/>
                <a:gd name="connsiteY6" fmla="*/ 276045 h 1362973"/>
                <a:gd name="connsiteX7" fmla="*/ 810883 w 931653"/>
                <a:gd name="connsiteY7" fmla="*/ 224286 h 1362973"/>
                <a:gd name="connsiteX8" fmla="*/ 741872 w 931653"/>
                <a:gd name="connsiteY8" fmla="*/ 224286 h 1362973"/>
                <a:gd name="connsiteX9" fmla="*/ 724619 w 931653"/>
                <a:gd name="connsiteY9" fmla="*/ 293298 h 1362973"/>
                <a:gd name="connsiteX10" fmla="*/ 724619 w 931653"/>
                <a:gd name="connsiteY10" fmla="*/ 345056 h 1362973"/>
                <a:gd name="connsiteX11" fmla="*/ 793630 w 931653"/>
                <a:gd name="connsiteY11" fmla="*/ 414068 h 1362973"/>
                <a:gd name="connsiteX12" fmla="*/ 862642 w 931653"/>
                <a:gd name="connsiteY12" fmla="*/ 517585 h 1362973"/>
                <a:gd name="connsiteX13" fmla="*/ 879894 w 931653"/>
                <a:gd name="connsiteY13" fmla="*/ 603849 h 1362973"/>
                <a:gd name="connsiteX14" fmla="*/ 914400 w 931653"/>
                <a:gd name="connsiteY14" fmla="*/ 707366 h 1362973"/>
                <a:gd name="connsiteX15" fmla="*/ 897147 w 931653"/>
                <a:gd name="connsiteY15" fmla="*/ 862641 h 1362973"/>
                <a:gd name="connsiteX16" fmla="*/ 845389 w 931653"/>
                <a:gd name="connsiteY16" fmla="*/ 931652 h 1362973"/>
                <a:gd name="connsiteX17" fmla="*/ 724619 w 931653"/>
                <a:gd name="connsiteY17" fmla="*/ 983411 h 1362973"/>
                <a:gd name="connsiteX18" fmla="*/ 534838 w 931653"/>
                <a:gd name="connsiteY18" fmla="*/ 1052422 h 1362973"/>
                <a:gd name="connsiteX19" fmla="*/ 379562 w 931653"/>
                <a:gd name="connsiteY19" fmla="*/ 1104181 h 1362973"/>
                <a:gd name="connsiteX20" fmla="*/ 0 w 931653"/>
                <a:gd name="connsiteY20" fmla="*/ 1362973 h 13629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931653" h="1362973">
                  <a:moveTo>
                    <a:pt x="879894" y="0"/>
                  </a:moveTo>
                  <a:lnTo>
                    <a:pt x="862642" y="69011"/>
                  </a:lnTo>
                  <a:cubicBezTo>
                    <a:pt x="862642" y="89139"/>
                    <a:pt x="879894" y="120769"/>
                    <a:pt x="879894" y="120769"/>
                  </a:cubicBezTo>
                  <a:cubicBezTo>
                    <a:pt x="888520" y="135146"/>
                    <a:pt x="914400" y="135147"/>
                    <a:pt x="914400" y="155275"/>
                  </a:cubicBezTo>
                  <a:cubicBezTo>
                    <a:pt x="914400" y="175403"/>
                    <a:pt x="877019" y="207034"/>
                    <a:pt x="879894" y="241539"/>
                  </a:cubicBezTo>
                  <a:cubicBezTo>
                    <a:pt x="882769" y="276044"/>
                    <a:pt x="931653" y="356558"/>
                    <a:pt x="931653" y="362309"/>
                  </a:cubicBezTo>
                  <a:cubicBezTo>
                    <a:pt x="931653" y="368060"/>
                    <a:pt x="900022" y="299049"/>
                    <a:pt x="879894" y="276045"/>
                  </a:cubicBezTo>
                  <a:cubicBezTo>
                    <a:pt x="859766" y="253041"/>
                    <a:pt x="833887" y="232912"/>
                    <a:pt x="810883" y="224286"/>
                  </a:cubicBezTo>
                  <a:cubicBezTo>
                    <a:pt x="787879" y="215660"/>
                    <a:pt x="756249" y="212784"/>
                    <a:pt x="741872" y="224286"/>
                  </a:cubicBezTo>
                  <a:cubicBezTo>
                    <a:pt x="727495" y="235788"/>
                    <a:pt x="727494" y="273170"/>
                    <a:pt x="724619" y="293298"/>
                  </a:cubicBezTo>
                  <a:cubicBezTo>
                    <a:pt x="721743" y="313426"/>
                    <a:pt x="713117" y="324928"/>
                    <a:pt x="724619" y="345056"/>
                  </a:cubicBezTo>
                  <a:cubicBezTo>
                    <a:pt x="736121" y="365184"/>
                    <a:pt x="770626" y="385313"/>
                    <a:pt x="793630" y="414068"/>
                  </a:cubicBezTo>
                  <a:cubicBezTo>
                    <a:pt x="816634" y="442823"/>
                    <a:pt x="848265" y="485955"/>
                    <a:pt x="862642" y="517585"/>
                  </a:cubicBezTo>
                  <a:cubicBezTo>
                    <a:pt x="877019" y="549215"/>
                    <a:pt x="871268" y="572219"/>
                    <a:pt x="879894" y="603849"/>
                  </a:cubicBezTo>
                  <a:cubicBezTo>
                    <a:pt x="888520" y="635479"/>
                    <a:pt x="911525" y="664234"/>
                    <a:pt x="914400" y="707366"/>
                  </a:cubicBezTo>
                  <a:cubicBezTo>
                    <a:pt x="917276" y="750498"/>
                    <a:pt x="908649" y="825260"/>
                    <a:pt x="897147" y="862641"/>
                  </a:cubicBezTo>
                  <a:cubicBezTo>
                    <a:pt x="885645" y="900022"/>
                    <a:pt x="874144" y="911524"/>
                    <a:pt x="845389" y="931652"/>
                  </a:cubicBezTo>
                  <a:cubicBezTo>
                    <a:pt x="816634" y="951780"/>
                    <a:pt x="776377" y="963283"/>
                    <a:pt x="724619" y="983411"/>
                  </a:cubicBezTo>
                  <a:cubicBezTo>
                    <a:pt x="672861" y="1003539"/>
                    <a:pt x="592347" y="1032294"/>
                    <a:pt x="534838" y="1052422"/>
                  </a:cubicBezTo>
                  <a:cubicBezTo>
                    <a:pt x="477329" y="1072550"/>
                    <a:pt x="468702" y="1052422"/>
                    <a:pt x="379562" y="1104181"/>
                  </a:cubicBezTo>
                  <a:cubicBezTo>
                    <a:pt x="290422" y="1155940"/>
                    <a:pt x="145211" y="1259456"/>
                    <a:pt x="0" y="1362973"/>
                  </a:cubicBezTo>
                </a:path>
              </a:pathLst>
            </a:custGeom>
            <a:ln w="1270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GB"/>
            </a:p>
          </p:txBody>
        </p:sp>
        <p:grpSp>
          <p:nvGrpSpPr>
            <p:cNvPr id="58" name="Group 12"/>
            <p:cNvGrpSpPr>
              <a:grpSpLocks/>
            </p:cNvGrpSpPr>
            <p:nvPr/>
          </p:nvGrpSpPr>
          <p:grpSpPr bwMode="auto">
            <a:xfrm>
              <a:off x="1304764" y="4688526"/>
              <a:ext cx="1204988" cy="1209866"/>
              <a:chOff x="1342067" y="2214372"/>
              <a:chExt cx="1204988" cy="1209866"/>
            </a:xfrm>
          </p:grpSpPr>
          <p:sp>
            <p:nvSpPr>
              <p:cNvPr id="59" name="Freeform 58"/>
              <p:cNvSpPr/>
              <p:nvPr/>
            </p:nvSpPr>
            <p:spPr>
              <a:xfrm>
                <a:off x="2120089" y="2664927"/>
                <a:ext cx="427119" cy="568664"/>
              </a:xfrm>
              <a:custGeom>
                <a:avLst/>
                <a:gdLst>
                  <a:gd name="connsiteX0" fmla="*/ 85725 w 427742"/>
                  <a:gd name="connsiteY0" fmla="*/ 569207 h 569207"/>
                  <a:gd name="connsiteX1" fmla="*/ 157162 w 427742"/>
                  <a:gd name="connsiteY1" fmla="*/ 512057 h 569207"/>
                  <a:gd name="connsiteX2" fmla="*/ 290512 w 427742"/>
                  <a:gd name="connsiteY2" fmla="*/ 435857 h 569207"/>
                  <a:gd name="connsiteX3" fmla="*/ 371475 w 427742"/>
                  <a:gd name="connsiteY3" fmla="*/ 388232 h 569207"/>
                  <a:gd name="connsiteX4" fmla="*/ 423862 w 427742"/>
                  <a:gd name="connsiteY4" fmla="*/ 359657 h 569207"/>
                  <a:gd name="connsiteX5" fmla="*/ 423862 w 427742"/>
                  <a:gd name="connsiteY5" fmla="*/ 326319 h 569207"/>
                  <a:gd name="connsiteX6" fmla="*/ 423862 w 427742"/>
                  <a:gd name="connsiteY6" fmla="*/ 307269 h 569207"/>
                  <a:gd name="connsiteX7" fmla="*/ 409575 w 427742"/>
                  <a:gd name="connsiteY7" fmla="*/ 283457 h 569207"/>
                  <a:gd name="connsiteX8" fmla="*/ 385762 w 427742"/>
                  <a:gd name="connsiteY8" fmla="*/ 264407 h 569207"/>
                  <a:gd name="connsiteX9" fmla="*/ 371475 w 427742"/>
                  <a:gd name="connsiteY9" fmla="*/ 264407 h 569207"/>
                  <a:gd name="connsiteX10" fmla="*/ 347662 w 427742"/>
                  <a:gd name="connsiteY10" fmla="*/ 278694 h 569207"/>
                  <a:gd name="connsiteX11" fmla="*/ 328612 w 427742"/>
                  <a:gd name="connsiteY11" fmla="*/ 283457 h 569207"/>
                  <a:gd name="connsiteX12" fmla="*/ 361950 w 427742"/>
                  <a:gd name="connsiteY12" fmla="*/ 254882 h 569207"/>
                  <a:gd name="connsiteX13" fmla="*/ 390525 w 427742"/>
                  <a:gd name="connsiteY13" fmla="*/ 226307 h 569207"/>
                  <a:gd name="connsiteX14" fmla="*/ 404812 w 427742"/>
                  <a:gd name="connsiteY14" fmla="*/ 192969 h 569207"/>
                  <a:gd name="connsiteX15" fmla="*/ 409575 w 427742"/>
                  <a:gd name="connsiteY15" fmla="*/ 169157 h 569207"/>
                  <a:gd name="connsiteX16" fmla="*/ 409575 w 427742"/>
                  <a:gd name="connsiteY16" fmla="*/ 145344 h 569207"/>
                  <a:gd name="connsiteX17" fmla="*/ 395287 w 427742"/>
                  <a:gd name="connsiteY17" fmla="*/ 135819 h 569207"/>
                  <a:gd name="connsiteX18" fmla="*/ 371475 w 427742"/>
                  <a:gd name="connsiteY18" fmla="*/ 126294 h 569207"/>
                  <a:gd name="connsiteX19" fmla="*/ 361950 w 427742"/>
                  <a:gd name="connsiteY19" fmla="*/ 121532 h 569207"/>
                  <a:gd name="connsiteX20" fmla="*/ 333375 w 427742"/>
                  <a:gd name="connsiteY20" fmla="*/ 121532 h 569207"/>
                  <a:gd name="connsiteX21" fmla="*/ 342900 w 427742"/>
                  <a:gd name="connsiteY21" fmla="*/ 92957 h 569207"/>
                  <a:gd name="connsiteX22" fmla="*/ 357187 w 427742"/>
                  <a:gd name="connsiteY22" fmla="*/ 69144 h 569207"/>
                  <a:gd name="connsiteX23" fmla="*/ 361950 w 427742"/>
                  <a:gd name="connsiteY23" fmla="*/ 35807 h 569207"/>
                  <a:gd name="connsiteX24" fmla="*/ 338137 w 427742"/>
                  <a:gd name="connsiteY24" fmla="*/ 21519 h 569207"/>
                  <a:gd name="connsiteX25" fmla="*/ 314325 w 427742"/>
                  <a:gd name="connsiteY25" fmla="*/ 7232 h 569207"/>
                  <a:gd name="connsiteX26" fmla="*/ 290512 w 427742"/>
                  <a:gd name="connsiteY26" fmla="*/ 2469 h 569207"/>
                  <a:gd name="connsiteX27" fmla="*/ 247650 w 427742"/>
                  <a:gd name="connsiteY27" fmla="*/ 2469 h 569207"/>
                  <a:gd name="connsiteX28" fmla="*/ 223837 w 427742"/>
                  <a:gd name="connsiteY28" fmla="*/ 2469 h 569207"/>
                  <a:gd name="connsiteX29" fmla="*/ 195262 w 427742"/>
                  <a:gd name="connsiteY29" fmla="*/ 2469 h 569207"/>
                  <a:gd name="connsiteX30" fmla="*/ 157162 w 427742"/>
                  <a:gd name="connsiteY30" fmla="*/ 35807 h 569207"/>
                  <a:gd name="connsiteX31" fmla="*/ 138112 w 427742"/>
                  <a:gd name="connsiteY31" fmla="*/ 50094 h 569207"/>
                  <a:gd name="connsiteX32" fmla="*/ 61912 w 427742"/>
                  <a:gd name="connsiteY32" fmla="*/ 112007 h 569207"/>
                  <a:gd name="connsiteX33" fmla="*/ 0 w 427742"/>
                  <a:gd name="connsiteY33" fmla="*/ 169157 h 569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427742" h="569207">
                    <a:moveTo>
                      <a:pt x="85725" y="569207"/>
                    </a:moveTo>
                    <a:cubicBezTo>
                      <a:pt x="104378" y="551744"/>
                      <a:pt x="123031" y="534282"/>
                      <a:pt x="157162" y="512057"/>
                    </a:cubicBezTo>
                    <a:cubicBezTo>
                      <a:pt x="191293" y="489832"/>
                      <a:pt x="254793" y="456494"/>
                      <a:pt x="290512" y="435857"/>
                    </a:cubicBezTo>
                    <a:cubicBezTo>
                      <a:pt x="326231" y="415220"/>
                      <a:pt x="349250" y="400932"/>
                      <a:pt x="371475" y="388232"/>
                    </a:cubicBezTo>
                    <a:cubicBezTo>
                      <a:pt x="393700" y="375532"/>
                      <a:pt x="415131" y="369976"/>
                      <a:pt x="423862" y="359657"/>
                    </a:cubicBezTo>
                    <a:cubicBezTo>
                      <a:pt x="432593" y="349338"/>
                      <a:pt x="423862" y="326319"/>
                      <a:pt x="423862" y="326319"/>
                    </a:cubicBezTo>
                    <a:cubicBezTo>
                      <a:pt x="423862" y="317588"/>
                      <a:pt x="426243" y="314413"/>
                      <a:pt x="423862" y="307269"/>
                    </a:cubicBezTo>
                    <a:cubicBezTo>
                      <a:pt x="421481" y="300125"/>
                      <a:pt x="415925" y="290601"/>
                      <a:pt x="409575" y="283457"/>
                    </a:cubicBezTo>
                    <a:cubicBezTo>
                      <a:pt x="403225" y="276313"/>
                      <a:pt x="392112" y="267582"/>
                      <a:pt x="385762" y="264407"/>
                    </a:cubicBezTo>
                    <a:cubicBezTo>
                      <a:pt x="379412" y="261232"/>
                      <a:pt x="377825" y="262026"/>
                      <a:pt x="371475" y="264407"/>
                    </a:cubicBezTo>
                    <a:cubicBezTo>
                      <a:pt x="365125" y="266788"/>
                      <a:pt x="354806" y="275519"/>
                      <a:pt x="347662" y="278694"/>
                    </a:cubicBezTo>
                    <a:cubicBezTo>
                      <a:pt x="340518" y="281869"/>
                      <a:pt x="326231" y="287426"/>
                      <a:pt x="328612" y="283457"/>
                    </a:cubicBezTo>
                    <a:cubicBezTo>
                      <a:pt x="330993" y="279488"/>
                      <a:pt x="351631" y="264407"/>
                      <a:pt x="361950" y="254882"/>
                    </a:cubicBezTo>
                    <a:cubicBezTo>
                      <a:pt x="372269" y="245357"/>
                      <a:pt x="383381" y="236626"/>
                      <a:pt x="390525" y="226307"/>
                    </a:cubicBezTo>
                    <a:cubicBezTo>
                      <a:pt x="397669" y="215988"/>
                      <a:pt x="401637" y="202494"/>
                      <a:pt x="404812" y="192969"/>
                    </a:cubicBezTo>
                    <a:cubicBezTo>
                      <a:pt x="407987" y="183444"/>
                      <a:pt x="408781" y="177094"/>
                      <a:pt x="409575" y="169157"/>
                    </a:cubicBezTo>
                    <a:cubicBezTo>
                      <a:pt x="410369" y="161220"/>
                      <a:pt x="411956" y="150900"/>
                      <a:pt x="409575" y="145344"/>
                    </a:cubicBezTo>
                    <a:cubicBezTo>
                      <a:pt x="407194" y="139788"/>
                      <a:pt x="401637" y="138994"/>
                      <a:pt x="395287" y="135819"/>
                    </a:cubicBezTo>
                    <a:cubicBezTo>
                      <a:pt x="388937" y="132644"/>
                      <a:pt x="377031" y="128675"/>
                      <a:pt x="371475" y="126294"/>
                    </a:cubicBezTo>
                    <a:cubicBezTo>
                      <a:pt x="365919" y="123913"/>
                      <a:pt x="368300" y="122326"/>
                      <a:pt x="361950" y="121532"/>
                    </a:cubicBezTo>
                    <a:cubicBezTo>
                      <a:pt x="355600" y="120738"/>
                      <a:pt x="336550" y="126294"/>
                      <a:pt x="333375" y="121532"/>
                    </a:cubicBezTo>
                    <a:cubicBezTo>
                      <a:pt x="330200" y="116770"/>
                      <a:pt x="338931" y="101688"/>
                      <a:pt x="342900" y="92957"/>
                    </a:cubicBezTo>
                    <a:cubicBezTo>
                      <a:pt x="346869" y="84226"/>
                      <a:pt x="354012" y="78669"/>
                      <a:pt x="357187" y="69144"/>
                    </a:cubicBezTo>
                    <a:cubicBezTo>
                      <a:pt x="360362" y="59619"/>
                      <a:pt x="365125" y="43745"/>
                      <a:pt x="361950" y="35807"/>
                    </a:cubicBezTo>
                    <a:cubicBezTo>
                      <a:pt x="358775" y="27869"/>
                      <a:pt x="338137" y="21519"/>
                      <a:pt x="338137" y="21519"/>
                    </a:cubicBezTo>
                    <a:cubicBezTo>
                      <a:pt x="330200" y="16756"/>
                      <a:pt x="322263" y="10407"/>
                      <a:pt x="314325" y="7232"/>
                    </a:cubicBezTo>
                    <a:cubicBezTo>
                      <a:pt x="306387" y="4057"/>
                      <a:pt x="301624" y="3263"/>
                      <a:pt x="290512" y="2469"/>
                    </a:cubicBezTo>
                    <a:cubicBezTo>
                      <a:pt x="279400" y="1675"/>
                      <a:pt x="247650" y="2469"/>
                      <a:pt x="247650" y="2469"/>
                    </a:cubicBezTo>
                    <a:lnTo>
                      <a:pt x="223837" y="2469"/>
                    </a:lnTo>
                    <a:cubicBezTo>
                      <a:pt x="215106" y="2469"/>
                      <a:pt x="206375" y="-3087"/>
                      <a:pt x="195262" y="2469"/>
                    </a:cubicBezTo>
                    <a:cubicBezTo>
                      <a:pt x="184150" y="8025"/>
                      <a:pt x="166687" y="27870"/>
                      <a:pt x="157162" y="35807"/>
                    </a:cubicBezTo>
                    <a:cubicBezTo>
                      <a:pt x="147637" y="43744"/>
                      <a:pt x="153987" y="37394"/>
                      <a:pt x="138112" y="50094"/>
                    </a:cubicBezTo>
                    <a:cubicBezTo>
                      <a:pt x="122237" y="62794"/>
                      <a:pt x="84931" y="92163"/>
                      <a:pt x="61912" y="112007"/>
                    </a:cubicBezTo>
                    <a:cubicBezTo>
                      <a:pt x="38893" y="131851"/>
                      <a:pt x="19446" y="150504"/>
                      <a:pt x="0" y="169157"/>
                    </a:cubicBezTo>
                  </a:path>
                </a:pathLst>
              </a:custGeom>
              <a:ln w="1270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GB"/>
              </a:p>
            </p:txBody>
          </p:sp>
          <p:sp>
            <p:nvSpPr>
              <p:cNvPr id="60" name="Freeform 59"/>
              <p:cNvSpPr/>
              <p:nvPr/>
            </p:nvSpPr>
            <p:spPr>
              <a:xfrm>
                <a:off x="2005768" y="2216985"/>
                <a:ext cx="476340" cy="430469"/>
              </a:xfrm>
              <a:custGeom>
                <a:avLst/>
                <a:gdLst>
                  <a:gd name="connsiteX0" fmla="*/ 385805 w 477418"/>
                  <a:gd name="connsiteY0" fmla="*/ 431074 h 431074"/>
                  <a:gd name="connsiteX1" fmla="*/ 423905 w 477418"/>
                  <a:gd name="connsiteY1" fmla="*/ 392974 h 431074"/>
                  <a:gd name="connsiteX2" fmla="*/ 428668 w 477418"/>
                  <a:gd name="connsiteY2" fmla="*/ 364399 h 431074"/>
                  <a:gd name="connsiteX3" fmla="*/ 428668 w 477418"/>
                  <a:gd name="connsiteY3" fmla="*/ 316774 h 431074"/>
                  <a:gd name="connsiteX4" fmla="*/ 414380 w 477418"/>
                  <a:gd name="connsiteY4" fmla="*/ 278674 h 431074"/>
                  <a:gd name="connsiteX5" fmla="*/ 395330 w 477418"/>
                  <a:gd name="connsiteY5" fmla="*/ 259624 h 431074"/>
                  <a:gd name="connsiteX6" fmla="*/ 376280 w 477418"/>
                  <a:gd name="connsiteY6" fmla="*/ 231049 h 431074"/>
                  <a:gd name="connsiteX7" fmla="*/ 314368 w 477418"/>
                  <a:gd name="connsiteY7" fmla="*/ 250099 h 431074"/>
                  <a:gd name="connsiteX8" fmla="*/ 219118 w 477418"/>
                  <a:gd name="connsiteY8" fmla="*/ 273912 h 431074"/>
                  <a:gd name="connsiteX9" fmla="*/ 400093 w 477418"/>
                  <a:gd name="connsiteY9" fmla="*/ 207237 h 431074"/>
                  <a:gd name="connsiteX10" fmla="*/ 457243 w 477418"/>
                  <a:gd name="connsiteY10" fmla="*/ 140562 h 431074"/>
                  <a:gd name="connsiteX11" fmla="*/ 476293 w 477418"/>
                  <a:gd name="connsiteY11" fmla="*/ 78649 h 431074"/>
                  <a:gd name="connsiteX12" fmla="*/ 428668 w 477418"/>
                  <a:gd name="connsiteY12" fmla="*/ 7212 h 431074"/>
                  <a:gd name="connsiteX13" fmla="*/ 342943 w 477418"/>
                  <a:gd name="connsiteY13" fmla="*/ 2449 h 431074"/>
                  <a:gd name="connsiteX14" fmla="*/ 271505 w 477418"/>
                  <a:gd name="connsiteY14" fmla="*/ 7212 h 431074"/>
                  <a:gd name="connsiteX15" fmla="*/ 233405 w 477418"/>
                  <a:gd name="connsiteY15" fmla="*/ 26262 h 431074"/>
                  <a:gd name="connsiteX16" fmla="*/ 204830 w 477418"/>
                  <a:gd name="connsiteY16" fmla="*/ 64362 h 431074"/>
                  <a:gd name="connsiteX17" fmla="*/ 181018 w 477418"/>
                  <a:gd name="connsiteY17" fmla="*/ 102462 h 431074"/>
                  <a:gd name="connsiteX18" fmla="*/ 181018 w 477418"/>
                  <a:gd name="connsiteY18" fmla="*/ 131037 h 431074"/>
                  <a:gd name="connsiteX19" fmla="*/ 61955 w 477418"/>
                  <a:gd name="connsiteY19" fmla="*/ 221524 h 431074"/>
                  <a:gd name="connsiteX20" fmla="*/ 14330 w 477418"/>
                  <a:gd name="connsiteY20" fmla="*/ 288199 h 431074"/>
                  <a:gd name="connsiteX21" fmla="*/ 43 w 477418"/>
                  <a:gd name="connsiteY21" fmla="*/ 369162 h 431074"/>
                  <a:gd name="connsiteX22" fmla="*/ 9568 w 477418"/>
                  <a:gd name="connsiteY22" fmla="*/ 416787 h 431074"/>
                  <a:gd name="connsiteX23" fmla="*/ 9568 w 477418"/>
                  <a:gd name="connsiteY23" fmla="*/ 416787 h 431074"/>
                  <a:gd name="connsiteX24" fmla="*/ 9568 w 477418"/>
                  <a:gd name="connsiteY24" fmla="*/ 416787 h 4310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77418" h="431074">
                    <a:moveTo>
                      <a:pt x="385805" y="431074"/>
                    </a:moveTo>
                    <a:cubicBezTo>
                      <a:pt x="401283" y="417580"/>
                      <a:pt x="416761" y="404086"/>
                      <a:pt x="423905" y="392974"/>
                    </a:cubicBezTo>
                    <a:cubicBezTo>
                      <a:pt x="431049" y="381862"/>
                      <a:pt x="427874" y="377099"/>
                      <a:pt x="428668" y="364399"/>
                    </a:cubicBezTo>
                    <a:cubicBezTo>
                      <a:pt x="429462" y="351699"/>
                      <a:pt x="431049" y="331061"/>
                      <a:pt x="428668" y="316774"/>
                    </a:cubicBezTo>
                    <a:cubicBezTo>
                      <a:pt x="426287" y="302487"/>
                      <a:pt x="419936" y="288199"/>
                      <a:pt x="414380" y="278674"/>
                    </a:cubicBezTo>
                    <a:cubicBezTo>
                      <a:pt x="408824" y="269149"/>
                      <a:pt x="401680" y="267561"/>
                      <a:pt x="395330" y="259624"/>
                    </a:cubicBezTo>
                    <a:cubicBezTo>
                      <a:pt x="388980" y="251687"/>
                      <a:pt x="389774" y="232636"/>
                      <a:pt x="376280" y="231049"/>
                    </a:cubicBezTo>
                    <a:cubicBezTo>
                      <a:pt x="362786" y="229462"/>
                      <a:pt x="340562" y="242955"/>
                      <a:pt x="314368" y="250099"/>
                    </a:cubicBezTo>
                    <a:cubicBezTo>
                      <a:pt x="288174" y="257243"/>
                      <a:pt x="204831" y="281056"/>
                      <a:pt x="219118" y="273912"/>
                    </a:cubicBezTo>
                    <a:cubicBezTo>
                      <a:pt x="233405" y="266768"/>
                      <a:pt x="360406" y="229462"/>
                      <a:pt x="400093" y="207237"/>
                    </a:cubicBezTo>
                    <a:cubicBezTo>
                      <a:pt x="439780" y="185012"/>
                      <a:pt x="444543" y="161993"/>
                      <a:pt x="457243" y="140562"/>
                    </a:cubicBezTo>
                    <a:cubicBezTo>
                      <a:pt x="469943" y="119131"/>
                      <a:pt x="481056" y="100874"/>
                      <a:pt x="476293" y="78649"/>
                    </a:cubicBezTo>
                    <a:cubicBezTo>
                      <a:pt x="471531" y="56424"/>
                      <a:pt x="450893" y="19912"/>
                      <a:pt x="428668" y="7212"/>
                    </a:cubicBezTo>
                    <a:cubicBezTo>
                      <a:pt x="406443" y="-5488"/>
                      <a:pt x="369137" y="2449"/>
                      <a:pt x="342943" y="2449"/>
                    </a:cubicBezTo>
                    <a:cubicBezTo>
                      <a:pt x="316749" y="2449"/>
                      <a:pt x="289761" y="3243"/>
                      <a:pt x="271505" y="7212"/>
                    </a:cubicBezTo>
                    <a:cubicBezTo>
                      <a:pt x="253249" y="11181"/>
                      <a:pt x="244517" y="16737"/>
                      <a:pt x="233405" y="26262"/>
                    </a:cubicBezTo>
                    <a:cubicBezTo>
                      <a:pt x="222292" y="35787"/>
                      <a:pt x="213561" y="51662"/>
                      <a:pt x="204830" y="64362"/>
                    </a:cubicBezTo>
                    <a:cubicBezTo>
                      <a:pt x="196099" y="77062"/>
                      <a:pt x="184987" y="91350"/>
                      <a:pt x="181018" y="102462"/>
                    </a:cubicBezTo>
                    <a:cubicBezTo>
                      <a:pt x="177049" y="113574"/>
                      <a:pt x="200862" y="111193"/>
                      <a:pt x="181018" y="131037"/>
                    </a:cubicBezTo>
                    <a:cubicBezTo>
                      <a:pt x="161174" y="150881"/>
                      <a:pt x="89736" y="195330"/>
                      <a:pt x="61955" y="221524"/>
                    </a:cubicBezTo>
                    <a:cubicBezTo>
                      <a:pt x="34174" y="247718"/>
                      <a:pt x="24649" y="263593"/>
                      <a:pt x="14330" y="288199"/>
                    </a:cubicBezTo>
                    <a:cubicBezTo>
                      <a:pt x="4011" y="312805"/>
                      <a:pt x="837" y="347731"/>
                      <a:pt x="43" y="369162"/>
                    </a:cubicBezTo>
                    <a:cubicBezTo>
                      <a:pt x="-751" y="390593"/>
                      <a:pt x="9568" y="416787"/>
                      <a:pt x="9568" y="416787"/>
                    </a:cubicBezTo>
                    <a:lnTo>
                      <a:pt x="9568" y="416787"/>
                    </a:lnTo>
                    <a:lnTo>
                      <a:pt x="9568" y="416787"/>
                    </a:lnTo>
                  </a:path>
                </a:pathLst>
              </a:custGeom>
              <a:ln w="1270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GB"/>
              </a:p>
            </p:txBody>
          </p:sp>
          <p:sp>
            <p:nvSpPr>
              <p:cNvPr id="61" name="Freeform 60"/>
              <p:cNvSpPr/>
              <p:nvPr/>
            </p:nvSpPr>
            <p:spPr>
              <a:xfrm>
                <a:off x="1740605" y="2213808"/>
                <a:ext cx="493805" cy="352635"/>
              </a:xfrm>
              <a:custGeom>
                <a:avLst/>
                <a:gdLst>
                  <a:gd name="connsiteX0" fmla="*/ 493833 w 493833"/>
                  <a:gd name="connsiteY0" fmla="*/ 19241 h 352616"/>
                  <a:gd name="connsiteX1" fmla="*/ 431920 w 493833"/>
                  <a:gd name="connsiteY1" fmla="*/ 191 h 352616"/>
                  <a:gd name="connsiteX2" fmla="*/ 370008 w 493833"/>
                  <a:gd name="connsiteY2" fmla="*/ 9716 h 352616"/>
                  <a:gd name="connsiteX3" fmla="*/ 331908 w 493833"/>
                  <a:gd name="connsiteY3" fmla="*/ 14478 h 352616"/>
                  <a:gd name="connsiteX4" fmla="*/ 298570 w 493833"/>
                  <a:gd name="connsiteY4" fmla="*/ 47816 h 352616"/>
                  <a:gd name="connsiteX5" fmla="*/ 289045 w 493833"/>
                  <a:gd name="connsiteY5" fmla="*/ 85916 h 352616"/>
                  <a:gd name="connsiteX6" fmla="*/ 265233 w 493833"/>
                  <a:gd name="connsiteY6" fmla="*/ 166878 h 352616"/>
                  <a:gd name="connsiteX7" fmla="*/ 255708 w 493833"/>
                  <a:gd name="connsiteY7" fmla="*/ 81153 h 352616"/>
                  <a:gd name="connsiteX8" fmla="*/ 246183 w 493833"/>
                  <a:gd name="connsiteY8" fmla="*/ 33528 h 352616"/>
                  <a:gd name="connsiteX9" fmla="*/ 212845 w 493833"/>
                  <a:gd name="connsiteY9" fmla="*/ 14478 h 352616"/>
                  <a:gd name="connsiteX10" fmla="*/ 165220 w 493833"/>
                  <a:gd name="connsiteY10" fmla="*/ 38291 h 352616"/>
                  <a:gd name="connsiteX11" fmla="*/ 136645 w 493833"/>
                  <a:gd name="connsiteY11" fmla="*/ 81153 h 352616"/>
                  <a:gd name="connsiteX12" fmla="*/ 98545 w 493833"/>
                  <a:gd name="connsiteY12" fmla="*/ 104966 h 352616"/>
                  <a:gd name="connsiteX13" fmla="*/ 60445 w 493833"/>
                  <a:gd name="connsiteY13" fmla="*/ 124016 h 352616"/>
                  <a:gd name="connsiteX14" fmla="*/ 17583 w 493833"/>
                  <a:gd name="connsiteY14" fmla="*/ 143066 h 352616"/>
                  <a:gd name="connsiteX15" fmla="*/ 8058 w 493833"/>
                  <a:gd name="connsiteY15" fmla="*/ 200216 h 352616"/>
                  <a:gd name="connsiteX16" fmla="*/ 3295 w 493833"/>
                  <a:gd name="connsiteY16" fmla="*/ 285941 h 352616"/>
                  <a:gd name="connsiteX17" fmla="*/ 60445 w 493833"/>
                  <a:gd name="connsiteY17" fmla="*/ 352616 h 3526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93833" h="352616">
                    <a:moveTo>
                      <a:pt x="493833" y="19241"/>
                    </a:moveTo>
                    <a:cubicBezTo>
                      <a:pt x="473195" y="10509"/>
                      <a:pt x="452557" y="1778"/>
                      <a:pt x="431920" y="191"/>
                    </a:cubicBezTo>
                    <a:cubicBezTo>
                      <a:pt x="411283" y="-1396"/>
                      <a:pt x="386677" y="7335"/>
                      <a:pt x="370008" y="9716"/>
                    </a:cubicBezTo>
                    <a:cubicBezTo>
                      <a:pt x="353339" y="12097"/>
                      <a:pt x="343814" y="8128"/>
                      <a:pt x="331908" y="14478"/>
                    </a:cubicBezTo>
                    <a:cubicBezTo>
                      <a:pt x="320002" y="20828"/>
                      <a:pt x="305714" y="35910"/>
                      <a:pt x="298570" y="47816"/>
                    </a:cubicBezTo>
                    <a:cubicBezTo>
                      <a:pt x="291426" y="59722"/>
                      <a:pt x="294601" y="66072"/>
                      <a:pt x="289045" y="85916"/>
                    </a:cubicBezTo>
                    <a:cubicBezTo>
                      <a:pt x="283489" y="105760"/>
                      <a:pt x="270789" y="167672"/>
                      <a:pt x="265233" y="166878"/>
                    </a:cubicBezTo>
                    <a:cubicBezTo>
                      <a:pt x="259677" y="166084"/>
                      <a:pt x="258883" y="103378"/>
                      <a:pt x="255708" y="81153"/>
                    </a:cubicBezTo>
                    <a:cubicBezTo>
                      <a:pt x="252533" y="58928"/>
                      <a:pt x="253327" y="44640"/>
                      <a:pt x="246183" y="33528"/>
                    </a:cubicBezTo>
                    <a:cubicBezTo>
                      <a:pt x="239039" y="22416"/>
                      <a:pt x="226339" y="13684"/>
                      <a:pt x="212845" y="14478"/>
                    </a:cubicBezTo>
                    <a:cubicBezTo>
                      <a:pt x="199351" y="15272"/>
                      <a:pt x="177920" y="27179"/>
                      <a:pt x="165220" y="38291"/>
                    </a:cubicBezTo>
                    <a:cubicBezTo>
                      <a:pt x="152520" y="49403"/>
                      <a:pt x="147757" y="70041"/>
                      <a:pt x="136645" y="81153"/>
                    </a:cubicBezTo>
                    <a:cubicBezTo>
                      <a:pt x="125533" y="92265"/>
                      <a:pt x="111245" y="97822"/>
                      <a:pt x="98545" y="104966"/>
                    </a:cubicBezTo>
                    <a:cubicBezTo>
                      <a:pt x="85845" y="112110"/>
                      <a:pt x="73939" y="117666"/>
                      <a:pt x="60445" y="124016"/>
                    </a:cubicBezTo>
                    <a:cubicBezTo>
                      <a:pt x="46951" y="130366"/>
                      <a:pt x="26314" y="130366"/>
                      <a:pt x="17583" y="143066"/>
                    </a:cubicBezTo>
                    <a:cubicBezTo>
                      <a:pt x="8852" y="155766"/>
                      <a:pt x="10439" y="176403"/>
                      <a:pt x="8058" y="200216"/>
                    </a:cubicBezTo>
                    <a:cubicBezTo>
                      <a:pt x="5677" y="224029"/>
                      <a:pt x="-5436" y="260541"/>
                      <a:pt x="3295" y="285941"/>
                    </a:cubicBezTo>
                    <a:cubicBezTo>
                      <a:pt x="12026" y="311341"/>
                      <a:pt x="36235" y="331978"/>
                      <a:pt x="60445" y="352616"/>
                    </a:cubicBezTo>
                  </a:path>
                </a:pathLst>
              </a:custGeom>
              <a:ln w="1270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GB"/>
              </a:p>
            </p:txBody>
          </p:sp>
          <p:sp>
            <p:nvSpPr>
              <p:cNvPr id="62" name="Freeform 61"/>
              <p:cNvSpPr/>
              <p:nvPr/>
            </p:nvSpPr>
            <p:spPr>
              <a:xfrm>
                <a:off x="1529427" y="2361533"/>
                <a:ext cx="285804" cy="419350"/>
              </a:xfrm>
              <a:custGeom>
                <a:avLst/>
                <a:gdLst>
                  <a:gd name="connsiteX0" fmla="*/ 213146 w 284584"/>
                  <a:gd name="connsiteY0" fmla="*/ 38597 h 419597"/>
                  <a:gd name="connsiteX1" fmla="*/ 155996 w 284584"/>
                  <a:gd name="connsiteY1" fmla="*/ 497 h 419597"/>
                  <a:gd name="connsiteX2" fmla="*/ 117896 w 284584"/>
                  <a:gd name="connsiteY2" fmla="*/ 19547 h 419597"/>
                  <a:gd name="connsiteX3" fmla="*/ 98846 w 284584"/>
                  <a:gd name="connsiteY3" fmla="*/ 57647 h 419597"/>
                  <a:gd name="connsiteX4" fmla="*/ 70271 w 284584"/>
                  <a:gd name="connsiteY4" fmla="*/ 100510 h 419597"/>
                  <a:gd name="connsiteX5" fmla="*/ 27409 w 284584"/>
                  <a:gd name="connsiteY5" fmla="*/ 138610 h 419597"/>
                  <a:gd name="connsiteX6" fmla="*/ 3596 w 284584"/>
                  <a:gd name="connsiteY6" fmla="*/ 186235 h 419597"/>
                  <a:gd name="connsiteX7" fmla="*/ 3596 w 284584"/>
                  <a:gd name="connsiteY7" fmla="*/ 214810 h 419597"/>
                  <a:gd name="connsiteX8" fmla="*/ 36934 w 284584"/>
                  <a:gd name="connsiteY8" fmla="*/ 243385 h 419597"/>
                  <a:gd name="connsiteX9" fmla="*/ 70271 w 284584"/>
                  <a:gd name="connsiteY9" fmla="*/ 286247 h 419597"/>
                  <a:gd name="connsiteX10" fmla="*/ 108371 w 284584"/>
                  <a:gd name="connsiteY10" fmla="*/ 310060 h 419597"/>
                  <a:gd name="connsiteX11" fmla="*/ 151234 w 284584"/>
                  <a:gd name="connsiteY11" fmla="*/ 338635 h 419597"/>
                  <a:gd name="connsiteX12" fmla="*/ 184571 w 284584"/>
                  <a:gd name="connsiteY12" fmla="*/ 357685 h 419597"/>
                  <a:gd name="connsiteX13" fmla="*/ 222671 w 284584"/>
                  <a:gd name="connsiteY13" fmla="*/ 376735 h 419597"/>
                  <a:gd name="connsiteX14" fmla="*/ 251246 w 284584"/>
                  <a:gd name="connsiteY14" fmla="*/ 395785 h 419597"/>
                  <a:gd name="connsiteX15" fmla="*/ 284584 w 284584"/>
                  <a:gd name="connsiteY15" fmla="*/ 419597 h 419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84584" h="419597">
                    <a:moveTo>
                      <a:pt x="213146" y="38597"/>
                    </a:moveTo>
                    <a:cubicBezTo>
                      <a:pt x="192508" y="21134"/>
                      <a:pt x="171871" y="3672"/>
                      <a:pt x="155996" y="497"/>
                    </a:cubicBezTo>
                    <a:cubicBezTo>
                      <a:pt x="140121" y="-2678"/>
                      <a:pt x="127421" y="10022"/>
                      <a:pt x="117896" y="19547"/>
                    </a:cubicBezTo>
                    <a:cubicBezTo>
                      <a:pt x="108371" y="29072"/>
                      <a:pt x="106783" y="44153"/>
                      <a:pt x="98846" y="57647"/>
                    </a:cubicBezTo>
                    <a:cubicBezTo>
                      <a:pt x="90909" y="71141"/>
                      <a:pt x="82177" y="87016"/>
                      <a:pt x="70271" y="100510"/>
                    </a:cubicBezTo>
                    <a:cubicBezTo>
                      <a:pt x="58365" y="114004"/>
                      <a:pt x="38521" y="124323"/>
                      <a:pt x="27409" y="138610"/>
                    </a:cubicBezTo>
                    <a:cubicBezTo>
                      <a:pt x="16296" y="152898"/>
                      <a:pt x="7565" y="173535"/>
                      <a:pt x="3596" y="186235"/>
                    </a:cubicBezTo>
                    <a:cubicBezTo>
                      <a:pt x="-373" y="198935"/>
                      <a:pt x="-1960" y="205285"/>
                      <a:pt x="3596" y="214810"/>
                    </a:cubicBezTo>
                    <a:cubicBezTo>
                      <a:pt x="9152" y="224335"/>
                      <a:pt x="25822" y="231479"/>
                      <a:pt x="36934" y="243385"/>
                    </a:cubicBezTo>
                    <a:cubicBezTo>
                      <a:pt x="48046" y="255291"/>
                      <a:pt x="58365" y="275135"/>
                      <a:pt x="70271" y="286247"/>
                    </a:cubicBezTo>
                    <a:cubicBezTo>
                      <a:pt x="82177" y="297359"/>
                      <a:pt x="94877" y="301329"/>
                      <a:pt x="108371" y="310060"/>
                    </a:cubicBezTo>
                    <a:cubicBezTo>
                      <a:pt x="121865" y="318791"/>
                      <a:pt x="138534" y="330698"/>
                      <a:pt x="151234" y="338635"/>
                    </a:cubicBezTo>
                    <a:cubicBezTo>
                      <a:pt x="163934" y="346572"/>
                      <a:pt x="172665" y="351335"/>
                      <a:pt x="184571" y="357685"/>
                    </a:cubicBezTo>
                    <a:cubicBezTo>
                      <a:pt x="196477" y="364035"/>
                      <a:pt x="211559" y="370385"/>
                      <a:pt x="222671" y="376735"/>
                    </a:cubicBezTo>
                    <a:cubicBezTo>
                      <a:pt x="233783" y="383085"/>
                      <a:pt x="240927" y="388641"/>
                      <a:pt x="251246" y="395785"/>
                    </a:cubicBezTo>
                    <a:cubicBezTo>
                      <a:pt x="261565" y="402929"/>
                      <a:pt x="273074" y="411263"/>
                      <a:pt x="284584" y="419597"/>
                    </a:cubicBezTo>
                  </a:path>
                </a:pathLst>
              </a:custGeom>
              <a:ln w="1270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GB"/>
              </a:p>
            </p:txBody>
          </p:sp>
          <p:sp>
            <p:nvSpPr>
              <p:cNvPr id="63" name="Freeform 62"/>
              <p:cNvSpPr/>
              <p:nvPr/>
            </p:nvSpPr>
            <p:spPr>
              <a:xfrm>
                <a:off x="1473855" y="2628392"/>
                <a:ext cx="255635" cy="363755"/>
              </a:xfrm>
              <a:custGeom>
                <a:avLst/>
                <a:gdLst>
                  <a:gd name="connsiteX0" fmla="*/ 88732 w 255420"/>
                  <a:gd name="connsiteY0" fmla="*/ 0 h 363324"/>
                  <a:gd name="connsiteX1" fmla="*/ 7770 w 255420"/>
                  <a:gd name="connsiteY1" fmla="*/ 104775 h 363324"/>
                  <a:gd name="connsiteX2" fmla="*/ 7770 w 255420"/>
                  <a:gd name="connsiteY2" fmla="*/ 161925 h 363324"/>
                  <a:gd name="connsiteX3" fmla="*/ 3007 w 255420"/>
                  <a:gd name="connsiteY3" fmla="*/ 219075 h 363324"/>
                  <a:gd name="connsiteX4" fmla="*/ 3007 w 255420"/>
                  <a:gd name="connsiteY4" fmla="*/ 247650 h 363324"/>
                  <a:gd name="connsiteX5" fmla="*/ 41107 w 255420"/>
                  <a:gd name="connsiteY5" fmla="*/ 257175 h 363324"/>
                  <a:gd name="connsiteX6" fmla="*/ 88732 w 255420"/>
                  <a:gd name="connsiteY6" fmla="*/ 271463 h 363324"/>
                  <a:gd name="connsiteX7" fmla="*/ 122070 w 255420"/>
                  <a:gd name="connsiteY7" fmla="*/ 309563 h 363324"/>
                  <a:gd name="connsiteX8" fmla="*/ 179220 w 255420"/>
                  <a:gd name="connsiteY8" fmla="*/ 347663 h 363324"/>
                  <a:gd name="connsiteX9" fmla="*/ 212557 w 255420"/>
                  <a:gd name="connsiteY9" fmla="*/ 361950 h 363324"/>
                  <a:gd name="connsiteX10" fmla="*/ 255420 w 255420"/>
                  <a:gd name="connsiteY10" fmla="*/ 361950 h 363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55420" h="363324">
                    <a:moveTo>
                      <a:pt x="88732" y="0"/>
                    </a:moveTo>
                    <a:cubicBezTo>
                      <a:pt x="54998" y="38894"/>
                      <a:pt x="21264" y="77788"/>
                      <a:pt x="7770" y="104775"/>
                    </a:cubicBezTo>
                    <a:cubicBezTo>
                      <a:pt x="-5724" y="131762"/>
                      <a:pt x="8564" y="142875"/>
                      <a:pt x="7770" y="161925"/>
                    </a:cubicBezTo>
                    <a:cubicBezTo>
                      <a:pt x="6976" y="180975"/>
                      <a:pt x="3801" y="204788"/>
                      <a:pt x="3007" y="219075"/>
                    </a:cubicBezTo>
                    <a:cubicBezTo>
                      <a:pt x="2213" y="233362"/>
                      <a:pt x="-3343" y="241300"/>
                      <a:pt x="3007" y="247650"/>
                    </a:cubicBezTo>
                    <a:cubicBezTo>
                      <a:pt x="9357" y="254000"/>
                      <a:pt x="26820" y="253206"/>
                      <a:pt x="41107" y="257175"/>
                    </a:cubicBezTo>
                    <a:cubicBezTo>
                      <a:pt x="55394" y="261144"/>
                      <a:pt x="75238" y="262732"/>
                      <a:pt x="88732" y="271463"/>
                    </a:cubicBezTo>
                    <a:cubicBezTo>
                      <a:pt x="102226" y="280194"/>
                      <a:pt x="106989" y="296863"/>
                      <a:pt x="122070" y="309563"/>
                    </a:cubicBezTo>
                    <a:cubicBezTo>
                      <a:pt x="137151" y="322263"/>
                      <a:pt x="164139" y="338932"/>
                      <a:pt x="179220" y="347663"/>
                    </a:cubicBezTo>
                    <a:cubicBezTo>
                      <a:pt x="194301" y="356394"/>
                      <a:pt x="199857" y="359569"/>
                      <a:pt x="212557" y="361950"/>
                    </a:cubicBezTo>
                    <a:cubicBezTo>
                      <a:pt x="225257" y="364331"/>
                      <a:pt x="240338" y="363140"/>
                      <a:pt x="255420" y="361950"/>
                    </a:cubicBezTo>
                  </a:path>
                </a:pathLst>
              </a:custGeom>
              <a:ln w="1270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GB"/>
              </a:p>
            </p:txBody>
          </p:sp>
          <p:sp>
            <p:nvSpPr>
              <p:cNvPr id="64" name="Freeform 63"/>
              <p:cNvSpPr/>
              <p:nvPr/>
            </p:nvSpPr>
            <p:spPr>
              <a:xfrm>
                <a:off x="1342067" y="2876190"/>
                <a:ext cx="315973" cy="376463"/>
              </a:xfrm>
              <a:custGeom>
                <a:avLst/>
                <a:gdLst>
                  <a:gd name="connsiteX0" fmla="*/ 110496 w 315283"/>
                  <a:gd name="connsiteY0" fmla="*/ 0 h 376897"/>
                  <a:gd name="connsiteX1" fmla="*/ 67633 w 315283"/>
                  <a:gd name="connsiteY1" fmla="*/ 47625 h 376897"/>
                  <a:gd name="connsiteX2" fmla="*/ 62871 w 315283"/>
                  <a:gd name="connsiteY2" fmla="*/ 76200 h 376897"/>
                  <a:gd name="connsiteX3" fmla="*/ 67633 w 315283"/>
                  <a:gd name="connsiteY3" fmla="*/ 109538 h 376897"/>
                  <a:gd name="connsiteX4" fmla="*/ 96208 w 315283"/>
                  <a:gd name="connsiteY4" fmla="*/ 157163 h 376897"/>
                  <a:gd name="connsiteX5" fmla="*/ 39058 w 315283"/>
                  <a:gd name="connsiteY5" fmla="*/ 195263 h 376897"/>
                  <a:gd name="connsiteX6" fmla="*/ 10483 w 315283"/>
                  <a:gd name="connsiteY6" fmla="*/ 223838 h 376897"/>
                  <a:gd name="connsiteX7" fmla="*/ 958 w 315283"/>
                  <a:gd name="connsiteY7" fmla="*/ 276225 h 376897"/>
                  <a:gd name="connsiteX8" fmla="*/ 5721 w 315283"/>
                  <a:gd name="connsiteY8" fmla="*/ 319088 h 376897"/>
                  <a:gd name="connsiteX9" fmla="*/ 48583 w 315283"/>
                  <a:gd name="connsiteY9" fmla="*/ 371475 h 376897"/>
                  <a:gd name="connsiteX10" fmla="*/ 143833 w 315283"/>
                  <a:gd name="connsiteY10" fmla="*/ 371475 h 376897"/>
                  <a:gd name="connsiteX11" fmla="*/ 258133 w 315283"/>
                  <a:gd name="connsiteY11" fmla="*/ 338138 h 376897"/>
                  <a:gd name="connsiteX12" fmla="*/ 315283 w 315283"/>
                  <a:gd name="connsiteY12" fmla="*/ 314325 h 376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5283" h="376897">
                    <a:moveTo>
                      <a:pt x="110496" y="0"/>
                    </a:moveTo>
                    <a:cubicBezTo>
                      <a:pt x="93033" y="17462"/>
                      <a:pt x="75570" y="34925"/>
                      <a:pt x="67633" y="47625"/>
                    </a:cubicBezTo>
                    <a:cubicBezTo>
                      <a:pt x="59696" y="60325"/>
                      <a:pt x="62871" y="65881"/>
                      <a:pt x="62871" y="76200"/>
                    </a:cubicBezTo>
                    <a:cubicBezTo>
                      <a:pt x="62871" y="86519"/>
                      <a:pt x="62077" y="96044"/>
                      <a:pt x="67633" y="109538"/>
                    </a:cubicBezTo>
                    <a:cubicBezTo>
                      <a:pt x="73189" y="123032"/>
                      <a:pt x="100971" y="142875"/>
                      <a:pt x="96208" y="157163"/>
                    </a:cubicBezTo>
                    <a:cubicBezTo>
                      <a:pt x="91445" y="171451"/>
                      <a:pt x="53345" y="184151"/>
                      <a:pt x="39058" y="195263"/>
                    </a:cubicBezTo>
                    <a:cubicBezTo>
                      <a:pt x="24770" y="206376"/>
                      <a:pt x="16833" y="210344"/>
                      <a:pt x="10483" y="223838"/>
                    </a:cubicBezTo>
                    <a:cubicBezTo>
                      <a:pt x="4133" y="237332"/>
                      <a:pt x="1752" y="260350"/>
                      <a:pt x="958" y="276225"/>
                    </a:cubicBezTo>
                    <a:cubicBezTo>
                      <a:pt x="164" y="292100"/>
                      <a:pt x="-2216" y="303213"/>
                      <a:pt x="5721" y="319088"/>
                    </a:cubicBezTo>
                    <a:cubicBezTo>
                      <a:pt x="13658" y="334963"/>
                      <a:pt x="25564" y="362744"/>
                      <a:pt x="48583" y="371475"/>
                    </a:cubicBezTo>
                    <a:cubicBezTo>
                      <a:pt x="71602" y="380206"/>
                      <a:pt x="108908" y="377031"/>
                      <a:pt x="143833" y="371475"/>
                    </a:cubicBezTo>
                    <a:cubicBezTo>
                      <a:pt x="178758" y="365919"/>
                      <a:pt x="229558" y="347663"/>
                      <a:pt x="258133" y="338138"/>
                    </a:cubicBezTo>
                    <a:cubicBezTo>
                      <a:pt x="286708" y="328613"/>
                      <a:pt x="300995" y="321469"/>
                      <a:pt x="315283" y="314325"/>
                    </a:cubicBezTo>
                  </a:path>
                </a:pathLst>
              </a:custGeom>
              <a:ln w="1270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GB"/>
              </a:p>
            </p:txBody>
          </p:sp>
          <p:sp>
            <p:nvSpPr>
              <p:cNvPr id="65" name="Freeform 64"/>
              <p:cNvSpPr/>
              <p:nvPr/>
            </p:nvSpPr>
            <p:spPr>
              <a:xfrm>
                <a:off x="1365885" y="3233591"/>
                <a:ext cx="844710" cy="190614"/>
              </a:xfrm>
              <a:custGeom>
                <a:avLst/>
                <a:gdLst>
                  <a:gd name="connsiteX0" fmla="*/ 24632 w 843782"/>
                  <a:gd name="connsiteY0" fmla="*/ 19050 h 190500"/>
                  <a:gd name="connsiteX1" fmla="*/ 5582 w 843782"/>
                  <a:gd name="connsiteY1" fmla="*/ 66675 h 190500"/>
                  <a:gd name="connsiteX2" fmla="*/ 820 w 843782"/>
                  <a:gd name="connsiteY2" fmla="*/ 104775 h 190500"/>
                  <a:gd name="connsiteX3" fmla="*/ 19870 w 843782"/>
                  <a:gd name="connsiteY3" fmla="*/ 138112 h 190500"/>
                  <a:gd name="connsiteX4" fmla="*/ 38920 w 843782"/>
                  <a:gd name="connsiteY4" fmla="*/ 157162 h 190500"/>
                  <a:gd name="connsiteX5" fmla="*/ 77020 w 843782"/>
                  <a:gd name="connsiteY5" fmla="*/ 180975 h 190500"/>
                  <a:gd name="connsiteX6" fmla="*/ 105595 w 843782"/>
                  <a:gd name="connsiteY6" fmla="*/ 190500 h 190500"/>
                  <a:gd name="connsiteX7" fmla="*/ 143695 w 843782"/>
                  <a:gd name="connsiteY7" fmla="*/ 180975 h 190500"/>
                  <a:gd name="connsiteX8" fmla="*/ 186557 w 843782"/>
                  <a:gd name="connsiteY8" fmla="*/ 152400 h 190500"/>
                  <a:gd name="connsiteX9" fmla="*/ 243707 w 843782"/>
                  <a:gd name="connsiteY9" fmla="*/ 128587 h 190500"/>
                  <a:gd name="connsiteX10" fmla="*/ 286570 w 843782"/>
                  <a:gd name="connsiteY10" fmla="*/ 114300 h 190500"/>
                  <a:gd name="connsiteX11" fmla="*/ 353245 w 843782"/>
                  <a:gd name="connsiteY11" fmla="*/ 90487 h 190500"/>
                  <a:gd name="connsiteX12" fmla="*/ 424682 w 843782"/>
                  <a:gd name="connsiteY12" fmla="*/ 38100 h 190500"/>
                  <a:gd name="connsiteX13" fmla="*/ 424682 w 843782"/>
                  <a:gd name="connsiteY13" fmla="*/ 38100 h 190500"/>
                  <a:gd name="connsiteX14" fmla="*/ 372295 w 843782"/>
                  <a:gd name="connsiteY14" fmla="*/ 85725 h 190500"/>
                  <a:gd name="connsiteX15" fmla="*/ 315145 w 843782"/>
                  <a:gd name="connsiteY15" fmla="*/ 114300 h 190500"/>
                  <a:gd name="connsiteX16" fmla="*/ 305620 w 843782"/>
                  <a:gd name="connsiteY16" fmla="*/ 119062 h 190500"/>
                  <a:gd name="connsiteX17" fmla="*/ 324670 w 843782"/>
                  <a:gd name="connsiteY17" fmla="*/ 133350 h 190500"/>
                  <a:gd name="connsiteX18" fmla="*/ 362770 w 843782"/>
                  <a:gd name="connsiteY18" fmla="*/ 133350 h 190500"/>
                  <a:gd name="connsiteX19" fmla="*/ 434207 w 843782"/>
                  <a:gd name="connsiteY19" fmla="*/ 119062 h 190500"/>
                  <a:gd name="connsiteX20" fmla="*/ 477070 w 843782"/>
                  <a:gd name="connsiteY20" fmla="*/ 104775 h 190500"/>
                  <a:gd name="connsiteX21" fmla="*/ 519932 w 843782"/>
                  <a:gd name="connsiteY21" fmla="*/ 85725 h 190500"/>
                  <a:gd name="connsiteX22" fmla="*/ 553270 w 843782"/>
                  <a:gd name="connsiteY22" fmla="*/ 66675 h 190500"/>
                  <a:gd name="connsiteX23" fmla="*/ 586607 w 843782"/>
                  <a:gd name="connsiteY23" fmla="*/ 52387 h 190500"/>
                  <a:gd name="connsiteX24" fmla="*/ 615182 w 843782"/>
                  <a:gd name="connsiteY24" fmla="*/ 61912 h 190500"/>
                  <a:gd name="connsiteX25" fmla="*/ 681857 w 843782"/>
                  <a:gd name="connsiteY25" fmla="*/ 61912 h 190500"/>
                  <a:gd name="connsiteX26" fmla="*/ 715195 w 843782"/>
                  <a:gd name="connsiteY26" fmla="*/ 57150 h 190500"/>
                  <a:gd name="connsiteX27" fmla="*/ 762820 w 843782"/>
                  <a:gd name="connsiteY27" fmla="*/ 42862 h 190500"/>
                  <a:gd name="connsiteX28" fmla="*/ 796157 w 843782"/>
                  <a:gd name="connsiteY28" fmla="*/ 28575 h 190500"/>
                  <a:gd name="connsiteX29" fmla="*/ 843782 w 843782"/>
                  <a:gd name="connsiteY29" fmla="*/ 0 h 19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843782" h="190500">
                    <a:moveTo>
                      <a:pt x="24632" y="19050"/>
                    </a:moveTo>
                    <a:cubicBezTo>
                      <a:pt x="17091" y="35719"/>
                      <a:pt x="9551" y="52388"/>
                      <a:pt x="5582" y="66675"/>
                    </a:cubicBezTo>
                    <a:cubicBezTo>
                      <a:pt x="1613" y="80962"/>
                      <a:pt x="-1561" y="92869"/>
                      <a:pt x="820" y="104775"/>
                    </a:cubicBezTo>
                    <a:cubicBezTo>
                      <a:pt x="3201" y="116681"/>
                      <a:pt x="13520" y="129381"/>
                      <a:pt x="19870" y="138112"/>
                    </a:cubicBezTo>
                    <a:cubicBezTo>
                      <a:pt x="26220" y="146843"/>
                      <a:pt x="29395" y="150018"/>
                      <a:pt x="38920" y="157162"/>
                    </a:cubicBezTo>
                    <a:cubicBezTo>
                      <a:pt x="48445" y="164306"/>
                      <a:pt x="65908" y="175419"/>
                      <a:pt x="77020" y="180975"/>
                    </a:cubicBezTo>
                    <a:cubicBezTo>
                      <a:pt x="88133" y="186531"/>
                      <a:pt x="94483" y="190500"/>
                      <a:pt x="105595" y="190500"/>
                    </a:cubicBezTo>
                    <a:cubicBezTo>
                      <a:pt x="116707" y="190500"/>
                      <a:pt x="130201" y="187325"/>
                      <a:pt x="143695" y="180975"/>
                    </a:cubicBezTo>
                    <a:cubicBezTo>
                      <a:pt x="157189" y="174625"/>
                      <a:pt x="169888" y="161131"/>
                      <a:pt x="186557" y="152400"/>
                    </a:cubicBezTo>
                    <a:cubicBezTo>
                      <a:pt x="203226" y="143669"/>
                      <a:pt x="227038" y="134937"/>
                      <a:pt x="243707" y="128587"/>
                    </a:cubicBezTo>
                    <a:cubicBezTo>
                      <a:pt x="260376" y="122237"/>
                      <a:pt x="286570" y="114300"/>
                      <a:pt x="286570" y="114300"/>
                    </a:cubicBezTo>
                    <a:cubicBezTo>
                      <a:pt x="304826" y="107950"/>
                      <a:pt x="330226" y="103187"/>
                      <a:pt x="353245" y="90487"/>
                    </a:cubicBezTo>
                    <a:cubicBezTo>
                      <a:pt x="376264" y="77787"/>
                      <a:pt x="424682" y="38100"/>
                      <a:pt x="424682" y="38100"/>
                    </a:cubicBezTo>
                    <a:lnTo>
                      <a:pt x="424682" y="38100"/>
                    </a:lnTo>
                    <a:cubicBezTo>
                      <a:pt x="415951" y="46037"/>
                      <a:pt x="390551" y="73025"/>
                      <a:pt x="372295" y="85725"/>
                    </a:cubicBezTo>
                    <a:cubicBezTo>
                      <a:pt x="354039" y="98425"/>
                      <a:pt x="315145" y="114300"/>
                      <a:pt x="315145" y="114300"/>
                    </a:cubicBezTo>
                    <a:cubicBezTo>
                      <a:pt x="304033" y="119856"/>
                      <a:pt x="304033" y="115887"/>
                      <a:pt x="305620" y="119062"/>
                    </a:cubicBezTo>
                    <a:cubicBezTo>
                      <a:pt x="307207" y="122237"/>
                      <a:pt x="315145" y="130969"/>
                      <a:pt x="324670" y="133350"/>
                    </a:cubicBezTo>
                    <a:cubicBezTo>
                      <a:pt x="334195" y="135731"/>
                      <a:pt x="344514" y="135731"/>
                      <a:pt x="362770" y="133350"/>
                    </a:cubicBezTo>
                    <a:cubicBezTo>
                      <a:pt x="381026" y="130969"/>
                      <a:pt x="415157" y="123824"/>
                      <a:pt x="434207" y="119062"/>
                    </a:cubicBezTo>
                    <a:cubicBezTo>
                      <a:pt x="453257" y="114300"/>
                      <a:pt x="462783" y="110331"/>
                      <a:pt x="477070" y="104775"/>
                    </a:cubicBezTo>
                    <a:cubicBezTo>
                      <a:pt x="491358" y="99219"/>
                      <a:pt x="507232" y="92075"/>
                      <a:pt x="519932" y="85725"/>
                    </a:cubicBezTo>
                    <a:cubicBezTo>
                      <a:pt x="532632" y="79375"/>
                      <a:pt x="542158" y="72231"/>
                      <a:pt x="553270" y="66675"/>
                    </a:cubicBezTo>
                    <a:cubicBezTo>
                      <a:pt x="564383" y="61119"/>
                      <a:pt x="576288" y="53181"/>
                      <a:pt x="586607" y="52387"/>
                    </a:cubicBezTo>
                    <a:cubicBezTo>
                      <a:pt x="596926" y="51593"/>
                      <a:pt x="599307" y="60325"/>
                      <a:pt x="615182" y="61912"/>
                    </a:cubicBezTo>
                    <a:cubicBezTo>
                      <a:pt x="631057" y="63500"/>
                      <a:pt x="665188" y="62706"/>
                      <a:pt x="681857" y="61912"/>
                    </a:cubicBezTo>
                    <a:cubicBezTo>
                      <a:pt x="698526" y="61118"/>
                      <a:pt x="701701" y="60325"/>
                      <a:pt x="715195" y="57150"/>
                    </a:cubicBezTo>
                    <a:cubicBezTo>
                      <a:pt x="728689" y="53975"/>
                      <a:pt x="749326" y="47625"/>
                      <a:pt x="762820" y="42862"/>
                    </a:cubicBezTo>
                    <a:cubicBezTo>
                      <a:pt x="776314" y="38099"/>
                      <a:pt x="782663" y="35719"/>
                      <a:pt x="796157" y="28575"/>
                    </a:cubicBezTo>
                    <a:cubicBezTo>
                      <a:pt x="809651" y="21431"/>
                      <a:pt x="826716" y="10715"/>
                      <a:pt x="843782" y="0"/>
                    </a:cubicBezTo>
                  </a:path>
                </a:pathLst>
              </a:custGeom>
              <a:ln w="1270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GB"/>
              </a:p>
            </p:txBody>
          </p:sp>
        </p:grpSp>
      </p:grpSp>
      <p:sp>
        <p:nvSpPr>
          <p:cNvPr id="66" name="Freeform 65"/>
          <p:cNvSpPr/>
          <p:nvPr/>
        </p:nvSpPr>
        <p:spPr>
          <a:xfrm>
            <a:off x="3376613" y="2805113"/>
            <a:ext cx="658812" cy="438150"/>
          </a:xfrm>
          <a:custGeom>
            <a:avLst/>
            <a:gdLst>
              <a:gd name="connsiteX0" fmla="*/ 7587 w 658579"/>
              <a:gd name="connsiteY0" fmla="*/ 343482 h 383934"/>
              <a:gd name="connsiteX1" fmla="*/ 7587 w 658579"/>
              <a:gd name="connsiteY1" fmla="*/ 235532 h 383934"/>
              <a:gd name="connsiteX2" fmla="*/ 58387 w 658579"/>
              <a:gd name="connsiteY2" fmla="*/ 159332 h 383934"/>
              <a:gd name="connsiteX3" fmla="*/ 102837 w 658579"/>
              <a:gd name="connsiteY3" fmla="*/ 70432 h 383934"/>
              <a:gd name="connsiteX4" fmla="*/ 210787 w 658579"/>
              <a:gd name="connsiteY4" fmla="*/ 32332 h 383934"/>
              <a:gd name="connsiteX5" fmla="*/ 363187 w 658579"/>
              <a:gd name="connsiteY5" fmla="*/ 13282 h 383934"/>
              <a:gd name="connsiteX6" fmla="*/ 509237 w 658579"/>
              <a:gd name="connsiteY6" fmla="*/ 582 h 383934"/>
              <a:gd name="connsiteX7" fmla="*/ 585437 w 658579"/>
              <a:gd name="connsiteY7" fmla="*/ 32332 h 383934"/>
              <a:gd name="connsiteX8" fmla="*/ 642587 w 658579"/>
              <a:gd name="connsiteY8" fmla="*/ 121232 h 383934"/>
              <a:gd name="connsiteX9" fmla="*/ 655287 w 658579"/>
              <a:gd name="connsiteY9" fmla="*/ 165682 h 383934"/>
              <a:gd name="connsiteX10" fmla="*/ 655287 w 658579"/>
              <a:gd name="connsiteY10" fmla="*/ 203782 h 383934"/>
              <a:gd name="connsiteX11" fmla="*/ 655287 w 658579"/>
              <a:gd name="connsiteY11" fmla="*/ 235532 h 383934"/>
              <a:gd name="connsiteX12" fmla="*/ 610837 w 658579"/>
              <a:gd name="connsiteY12" fmla="*/ 235532 h 383934"/>
              <a:gd name="connsiteX13" fmla="*/ 560037 w 658579"/>
              <a:gd name="connsiteY13" fmla="*/ 248232 h 383934"/>
              <a:gd name="connsiteX14" fmla="*/ 521937 w 658579"/>
              <a:gd name="connsiteY14" fmla="*/ 279982 h 383934"/>
              <a:gd name="connsiteX15" fmla="*/ 483837 w 658579"/>
              <a:gd name="connsiteY15" fmla="*/ 311732 h 383934"/>
              <a:gd name="connsiteX16" fmla="*/ 420337 w 658579"/>
              <a:gd name="connsiteY16" fmla="*/ 349832 h 383934"/>
              <a:gd name="connsiteX17" fmla="*/ 318737 w 658579"/>
              <a:gd name="connsiteY17" fmla="*/ 381582 h 383934"/>
              <a:gd name="connsiteX18" fmla="*/ 236187 w 658579"/>
              <a:gd name="connsiteY18" fmla="*/ 381582 h 383934"/>
              <a:gd name="connsiteX19" fmla="*/ 166337 w 658579"/>
              <a:gd name="connsiteY19" fmla="*/ 381582 h 383934"/>
              <a:gd name="connsiteX20" fmla="*/ 77437 w 658579"/>
              <a:gd name="connsiteY20" fmla="*/ 362532 h 383934"/>
              <a:gd name="connsiteX21" fmla="*/ 7587 w 658579"/>
              <a:gd name="connsiteY21" fmla="*/ 343482 h 383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58579" h="383934">
                <a:moveTo>
                  <a:pt x="7587" y="343482"/>
                </a:moveTo>
                <a:cubicBezTo>
                  <a:pt x="-4055" y="322315"/>
                  <a:pt x="-880" y="266224"/>
                  <a:pt x="7587" y="235532"/>
                </a:cubicBezTo>
                <a:cubicBezTo>
                  <a:pt x="16054" y="204840"/>
                  <a:pt x="42512" y="186849"/>
                  <a:pt x="58387" y="159332"/>
                </a:cubicBezTo>
                <a:cubicBezTo>
                  <a:pt x="74262" y="131815"/>
                  <a:pt x="77437" y="91599"/>
                  <a:pt x="102837" y="70432"/>
                </a:cubicBezTo>
                <a:cubicBezTo>
                  <a:pt x="128237" y="49265"/>
                  <a:pt x="167395" y="41857"/>
                  <a:pt x="210787" y="32332"/>
                </a:cubicBezTo>
                <a:cubicBezTo>
                  <a:pt x="254179" y="22807"/>
                  <a:pt x="313445" y="18574"/>
                  <a:pt x="363187" y="13282"/>
                </a:cubicBezTo>
                <a:cubicBezTo>
                  <a:pt x="412929" y="7990"/>
                  <a:pt x="472195" y="-2593"/>
                  <a:pt x="509237" y="582"/>
                </a:cubicBezTo>
                <a:cubicBezTo>
                  <a:pt x="546279" y="3757"/>
                  <a:pt x="563212" y="12224"/>
                  <a:pt x="585437" y="32332"/>
                </a:cubicBezTo>
                <a:cubicBezTo>
                  <a:pt x="607662" y="52440"/>
                  <a:pt x="630945" y="99007"/>
                  <a:pt x="642587" y="121232"/>
                </a:cubicBezTo>
                <a:cubicBezTo>
                  <a:pt x="654229" y="143457"/>
                  <a:pt x="653170" y="151924"/>
                  <a:pt x="655287" y="165682"/>
                </a:cubicBezTo>
                <a:cubicBezTo>
                  <a:pt x="657404" y="179440"/>
                  <a:pt x="655287" y="203782"/>
                  <a:pt x="655287" y="203782"/>
                </a:cubicBezTo>
                <a:cubicBezTo>
                  <a:pt x="655287" y="215424"/>
                  <a:pt x="662695" y="230240"/>
                  <a:pt x="655287" y="235532"/>
                </a:cubicBezTo>
                <a:cubicBezTo>
                  <a:pt x="647879" y="240824"/>
                  <a:pt x="626712" y="233415"/>
                  <a:pt x="610837" y="235532"/>
                </a:cubicBezTo>
                <a:cubicBezTo>
                  <a:pt x="594962" y="237649"/>
                  <a:pt x="574854" y="240824"/>
                  <a:pt x="560037" y="248232"/>
                </a:cubicBezTo>
                <a:cubicBezTo>
                  <a:pt x="545220" y="255640"/>
                  <a:pt x="521937" y="279982"/>
                  <a:pt x="521937" y="279982"/>
                </a:cubicBezTo>
                <a:cubicBezTo>
                  <a:pt x="509237" y="290565"/>
                  <a:pt x="500770" y="300090"/>
                  <a:pt x="483837" y="311732"/>
                </a:cubicBezTo>
                <a:cubicBezTo>
                  <a:pt x="466904" y="323374"/>
                  <a:pt x="447854" y="338190"/>
                  <a:pt x="420337" y="349832"/>
                </a:cubicBezTo>
                <a:cubicBezTo>
                  <a:pt x="392820" y="361474"/>
                  <a:pt x="349429" y="376290"/>
                  <a:pt x="318737" y="381582"/>
                </a:cubicBezTo>
                <a:cubicBezTo>
                  <a:pt x="288045" y="386874"/>
                  <a:pt x="236187" y="381582"/>
                  <a:pt x="236187" y="381582"/>
                </a:cubicBezTo>
                <a:cubicBezTo>
                  <a:pt x="210787" y="381582"/>
                  <a:pt x="192795" y="384757"/>
                  <a:pt x="166337" y="381582"/>
                </a:cubicBezTo>
                <a:cubicBezTo>
                  <a:pt x="139879" y="378407"/>
                  <a:pt x="98604" y="365707"/>
                  <a:pt x="77437" y="362532"/>
                </a:cubicBezTo>
                <a:cubicBezTo>
                  <a:pt x="56270" y="359357"/>
                  <a:pt x="19229" y="364649"/>
                  <a:pt x="7587" y="343482"/>
                </a:cubicBezTo>
                <a:close/>
              </a:path>
            </a:pathLst>
          </a:custGeom>
          <a:solidFill>
            <a:schemeClr val="bg1">
              <a:lumMod val="75000"/>
            </a:schemeClr>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67" name="TextBox 21"/>
          <p:cNvSpPr txBox="1">
            <a:spLocks noChangeArrowheads="1"/>
          </p:cNvSpPr>
          <p:nvPr/>
        </p:nvSpPr>
        <p:spPr bwMode="auto">
          <a:xfrm>
            <a:off x="3213100" y="2555875"/>
            <a:ext cx="1036638"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100" b="1">
                <a:latin typeface="Calibri" pitchFamily="34" charset="0"/>
              </a:rPr>
              <a:t>Hypothalamus</a:t>
            </a:r>
          </a:p>
        </p:txBody>
      </p:sp>
      <p:sp>
        <p:nvSpPr>
          <p:cNvPr id="68" name="Oval 67"/>
          <p:cNvSpPr/>
          <p:nvPr/>
        </p:nvSpPr>
        <p:spPr>
          <a:xfrm>
            <a:off x="3652838" y="3000375"/>
            <a:ext cx="153987" cy="107950"/>
          </a:xfrm>
          <a:prstGeom prst="ellipse">
            <a:avLst/>
          </a:prstGeom>
          <a:solidFill>
            <a:schemeClr val="tx1">
              <a:lumMod val="65000"/>
              <a:lumOff val="35000"/>
            </a:schemeClr>
          </a:solidFill>
          <a:ln w="158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69" name="TextBox 25"/>
          <p:cNvSpPr txBox="1">
            <a:spLocks noChangeArrowheads="1"/>
          </p:cNvSpPr>
          <p:nvPr/>
        </p:nvSpPr>
        <p:spPr bwMode="auto">
          <a:xfrm>
            <a:off x="3979863" y="3173413"/>
            <a:ext cx="1096775"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r>
              <a:rPr lang="en-GB" sz="1050" b="1" dirty="0" smtClean="0">
                <a:latin typeface="Calibri" pitchFamily="34" charset="0"/>
              </a:rPr>
              <a:t>e.g. PVN, SON</a:t>
            </a:r>
          </a:p>
          <a:p>
            <a:pPr eaLnBrk="1" hangingPunct="1">
              <a:defRPr/>
            </a:pPr>
            <a:r>
              <a:rPr lang="en-GB" sz="1050" b="1" dirty="0" smtClean="0">
                <a:latin typeface="Calibri" pitchFamily="34" charset="0"/>
              </a:rPr>
              <a:t>Arcuate Nucleus</a:t>
            </a:r>
          </a:p>
        </p:txBody>
      </p:sp>
      <p:cxnSp>
        <p:nvCxnSpPr>
          <p:cNvPr id="70" name="Straight Connector 69"/>
          <p:cNvCxnSpPr/>
          <p:nvPr/>
        </p:nvCxnSpPr>
        <p:spPr>
          <a:xfrm>
            <a:off x="3740150" y="3108325"/>
            <a:ext cx="295275" cy="2032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71" name="Oval 70"/>
          <p:cNvSpPr>
            <a:spLocks noChangeAspect="1"/>
          </p:cNvSpPr>
          <p:nvPr/>
        </p:nvSpPr>
        <p:spPr>
          <a:xfrm>
            <a:off x="2133600" y="2808288"/>
            <a:ext cx="125413" cy="125412"/>
          </a:xfrm>
          <a:prstGeom prst="ellipse">
            <a:avLst/>
          </a:prstGeom>
          <a:noFill/>
          <a:ln w="254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72" name="TextBox 47"/>
          <p:cNvSpPr txBox="1">
            <a:spLocks noChangeArrowheads="1"/>
          </p:cNvSpPr>
          <p:nvPr/>
        </p:nvSpPr>
        <p:spPr bwMode="auto">
          <a:xfrm>
            <a:off x="2695575" y="2386013"/>
            <a:ext cx="312738" cy="25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r>
              <a:rPr lang="en-GB" sz="1050" b="1" dirty="0" smtClean="0">
                <a:latin typeface="Calibri" pitchFamily="34" charset="0"/>
              </a:rPr>
              <a:t>LC</a:t>
            </a:r>
          </a:p>
        </p:txBody>
      </p:sp>
      <p:sp>
        <p:nvSpPr>
          <p:cNvPr id="73" name="TextBox 50"/>
          <p:cNvSpPr txBox="1">
            <a:spLocks noChangeArrowheads="1"/>
          </p:cNvSpPr>
          <p:nvPr/>
        </p:nvSpPr>
        <p:spPr bwMode="auto">
          <a:xfrm>
            <a:off x="1770063" y="3136900"/>
            <a:ext cx="327025"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000" b="1">
                <a:latin typeface="Calibri" pitchFamily="34" charset="0"/>
              </a:rPr>
              <a:t>A2</a:t>
            </a:r>
          </a:p>
        </p:txBody>
      </p:sp>
      <p:sp>
        <p:nvSpPr>
          <p:cNvPr id="74" name="TextBox 51"/>
          <p:cNvSpPr txBox="1">
            <a:spLocks noChangeArrowheads="1"/>
          </p:cNvSpPr>
          <p:nvPr/>
        </p:nvSpPr>
        <p:spPr bwMode="auto">
          <a:xfrm>
            <a:off x="1881188" y="2813050"/>
            <a:ext cx="3270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000" b="1">
                <a:latin typeface="Calibri" pitchFamily="34" charset="0"/>
              </a:rPr>
              <a:t>A6</a:t>
            </a:r>
          </a:p>
        </p:txBody>
      </p:sp>
      <p:sp>
        <p:nvSpPr>
          <p:cNvPr id="75" name="TextBox 52"/>
          <p:cNvSpPr txBox="1">
            <a:spLocks noChangeArrowheads="1"/>
          </p:cNvSpPr>
          <p:nvPr/>
        </p:nvSpPr>
        <p:spPr bwMode="auto">
          <a:xfrm>
            <a:off x="2128838" y="3246438"/>
            <a:ext cx="328612"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000" b="1">
                <a:latin typeface="Calibri" pitchFamily="34" charset="0"/>
              </a:rPr>
              <a:t>A1</a:t>
            </a:r>
          </a:p>
        </p:txBody>
      </p:sp>
      <p:grpSp>
        <p:nvGrpSpPr>
          <p:cNvPr id="76" name="Group 66"/>
          <p:cNvGrpSpPr>
            <a:grpSpLocks/>
          </p:cNvGrpSpPr>
          <p:nvPr/>
        </p:nvGrpSpPr>
        <p:grpSpPr bwMode="auto">
          <a:xfrm rot="-753512">
            <a:off x="2359025" y="3070225"/>
            <a:ext cx="1308100" cy="215900"/>
            <a:chOff x="2296987" y="5885269"/>
            <a:chExt cx="1308157" cy="216224"/>
          </a:xfrm>
        </p:grpSpPr>
        <p:sp>
          <p:nvSpPr>
            <p:cNvPr id="77" name="Oval 76"/>
            <p:cNvSpPr>
              <a:spLocks noChangeAspect="1"/>
            </p:cNvSpPr>
            <p:nvPr/>
          </p:nvSpPr>
          <p:spPr>
            <a:xfrm>
              <a:off x="2291295" y="5876381"/>
              <a:ext cx="125418" cy="125600"/>
            </a:xfrm>
            <a:prstGeom prst="ellipse">
              <a:avLst/>
            </a:prstGeom>
            <a:noFill/>
            <a:ln w="254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78" name="Group 68"/>
            <p:cNvGrpSpPr>
              <a:grpSpLocks/>
            </p:cNvGrpSpPr>
            <p:nvPr/>
          </p:nvGrpSpPr>
          <p:grpSpPr bwMode="auto">
            <a:xfrm>
              <a:off x="3493478" y="5949591"/>
              <a:ext cx="111666" cy="151902"/>
              <a:chOff x="3493478" y="5949591"/>
              <a:chExt cx="111666" cy="151902"/>
            </a:xfrm>
          </p:grpSpPr>
          <p:cxnSp>
            <p:nvCxnSpPr>
              <p:cNvPr id="79" name="Straight Connector 78"/>
              <p:cNvCxnSpPr/>
              <p:nvPr/>
            </p:nvCxnSpPr>
            <p:spPr>
              <a:xfrm>
                <a:off x="3489857" y="5995540"/>
                <a:ext cx="100016" cy="90624"/>
              </a:xfrm>
              <a:prstGeom prst="line">
                <a:avLst/>
              </a:prstGeom>
              <a:ln w="254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flipV="1">
                <a:off x="3491867" y="5931466"/>
                <a:ext cx="107955" cy="69955"/>
              </a:xfrm>
              <a:prstGeom prst="line">
                <a:avLst/>
              </a:prstGeom>
              <a:ln w="25400">
                <a:solidFill>
                  <a:srgbClr val="0070C0"/>
                </a:solidFill>
              </a:ln>
            </p:spPr>
            <p:style>
              <a:lnRef idx="1">
                <a:schemeClr val="accent1"/>
              </a:lnRef>
              <a:fillRef idx="0">
                <a:schemeClr val="accent1"/>
              </a:fillRef>
              <a:effectRef idx="0">
                <a:schemeClr val="accent1"/>
              </a:effectRef>
              <a:fontRef idx="minor">
                <a:schemeClr val="tx1"/>
              </a:fontRef>
            </p:style>
          </p:cxnSp>
        </p:grpSp>
      </p:grpSp>
      <p:sp>
        <p:nvSpPr>
          <p:cNvPr id="81" name="Oval 80"/>
          <p:cNvSpPr>
            <a:spLocks noChangeAspect="1"/>
          </p:cNvSpPr>
          <p:nvPr/>
        </p:nvSpPr>
        <p:spPr>
          <a:xfrm>
            <a:off x="2006600" y="3082925"/>
            <a:ext cx="127000" cy="127000"/>
          </a:xfrm>
          <a:prstGeom prst="ellipse">
            <a:avLst/>
          </a:prstGeom>
          <a:noFill/>
          <a:ln w="254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82" name="Freeform 81"/>
          <p:cNvSpPr/>
          <p:nvPr/>
        </p:nvSpPr>
        <p:spPr>
          <a:xfrm>
            <a:off x="2444750" y="3059113"/>
            <a:ext cx="768350" cy="311150"/>
          </a:xfrm>
          <a:custGeom>
            <a:avLst/>
            <a:gdLst>
              <a:gd name="connsiteX0" fmla="*/ 768350 w 768350"/>
              <a:gd name="connsiteY0" fmla="*/ 62815 h 310465"/>
              <a:gd name="connsiteX1" fmla="*/ 679450 w 768350"/>
              <a:gd name="connsiteY1" fmla="*/ 5665 h 310465"/>
              <a:gd name="connsiteX2" fmla="*/ 622300 w 768350"/>
              <a:gd name="connsiteY2" fmla="*/ 5665 h 310465"/>
              <a:gd name="connsiteX3" fmla="*/ 520700 w 768350"/>
              <a:gd name="connsiteY3" fmla="*/ 37415 h 310465"/>
              <a:gd name="connsiteX4" fmla="*/ 431800 w 768350"/>
              <a:gd name="connsiteY4" fmla="*/ 69165 h 310465"/>
              <a:gd name="connsiteX5" fmla="*/ 304800 w 768350"/>
              <a:gd name="connsiteY5" fmla="*/ 139015 h 310465"/>
              <a:gd name="connsiteX6" fmla="*/ 234950 w 768350"/>
              <a:gd name="connsiteY6" fmla="*/ 202515 h 310465"/>
              <a:gd name="connsiteX7" fmla="*/ 146050 w 768350"/>
              <a:gd name="connsiteY7" fmla="*/ 253315 h 310465"/>
              <a:gd name="connsiteX8" fmla="*/ 69850 w 768350"/>
              <a:gd name="connsiteY8" fmla="*/ 297765 h 310465"/>
              <a:gd name="connsiteX9" fmla="*/ 0 w 768350"/>
              <a:gd name="connsiteY9" fmla="*/ 310465 h 310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68350" h="310465">
                <a:moveTo>
                  <a:pt x="768350" y="62815"/>
                </a:moveTo>
                <a:cubicBezTo>
                  <a:pt x="736071" y="39002"/>
                  <a:pt x="703792" y="15190"/>
                  <a:pt x="679450" y="5665"/>
                </a:cubicBezTo>
                <a:cubicBezTo>
                  <a:pt x="655108" y="-3860"/>
                  <a:pt x="648758" y="373"/>
                  <a:pt x="622300" y="5665"/>
                </a:cubicBezTo>
                <a:cubicBezTo>
                  <a:pt x="595842" y="10957"/>
                  <a:pt x="552450" y="26832"/>
                  <a:pt x="520700" y="37415"/>
                </a:cubicBezTo>
                <a:cubicBezTo>
                  <a:pt x="488950" y="47998"/>
                  <a:pt x="467783" y="52232"/>
                  <a:pt x="431800" y="69165"/>
                </a:cubicBezTo>
                <a:cubicBezTo>
                  <a:pt x="395817" y="86098"/>
                  <a:pt x="337608" y="116790"/>
                  <a:pt x="304800" y="139015"/>
                </a:cubicBezTo>
                <a:cubicBezTo>
                  <a:pt x="271992" y="161240"/>
                  <a:pt x="261408" y="183465"/>
                  <a:pt x="234950" y="202515"/>
                </a:cubicBezTo>
                <a:cubicBezTo>
                  <a:pt x="208492" y="221565"/>
                  <a:pt x="146050" y="253315"/>
                  <a:pt x="146050" y="253315"/>
                </a:cubicBezTo>
                <a:cubicBezTo>
                  <a:pt x="118533" y="269190"/>
                  <a:pt x="94192" y="288240"/>
                  <a:pt x="69850" y="297765"/>
                </a:cubicBezTo>
                <a:cubicBezTo>
                  <a:pt x="45508" y="307290"/>
                  <a:pt x="22754" y="308877"/>
                  <a:pt x="0" y="310465"/>
                </a:cubicBezTo>
              </a:path>
            </a:pathLst>
          </a:custGeom>
          <a:ln w="1270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GB"/>
          </a:p>
        </p:txBody>
      </p:sp>
      <p:sp>
        <p:nvSpPr>
          <p:cNvPr id="83" name="Freeform 82"/>
          <p:cNvSpPr/>
          <p:nvPr/>
        </p:nvSpPr>
        <p:spPr>
          <a:xfrm>
            <a:off x="2470150" y="2968625"/>
            <a:ext cx="1085850" cy="247650"/>
          </a:xfrm>
          <a:custGeom>
            <a:avLst/>
            <a:gdLst>
              <a:gd name="connsiteX0" fmla="*/ 0 w 1085850"/>
              <a:gd name="connsiteY0" fmla="*/ 247697 h 247697"/>
              <a:gd name="connsiteX1" fmla="*/ 133350 w 1085850"/>
              <a:gd name="connsiteY1" fmla="*/ 171497 h 247697"/>
              <a:gd name="connsiteX2" fmla="*/ 247650 w 1085850"/>
              <a:gd name="connsiteY2" fmla="*/ 95297 h 247697"/>
              <a:gd name="connsiteX3" fmla="*/ 431800 w 1085850"/>
              <a:gd name="connsiteY3" fmla="*/ 31797 h 247697"/>
              <a:gd name="connsiteX4" fmla="*/ 628650 w 1085850"/>
              <a:gd name="connsiteY4" fmla="*/ 47 h 247697"/>
              <a:gd name="connsiteX5" fmla="*/ 831850 w 1085850"/>
              <a:gd name="connsiteY5" fmla="*/ 38147 h 247697"/>
              <a:gd name="connsiteX6" fmla="*/ 1085850 w 1085850"/>
              <a:gd name="connsiteY6" fmla="*/ 114347 h 2476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85850" h="247697">
                <a:moveTo>
                  <a:pt x="0" y="247697"/>
                </a:moveTo>
                <a:cubicBezTo>
                  <a:pt x="46037" y="222297"/>
                  <a:pt x="92075" y="196897"/>
                  <a:pt x="133350" y="171497"/>
                </a:cubicBezTo>
                <a:cubicBezTo>
                  <a:pt x="174625" y="146097"/>
                  <a:pt x="197908" y="118580"/>
                  <a:pt x="247650" y="95297"/>
                </a:cubicBezTo>
                <a:cubicBezTo>
                  <a:pt x="297392" y="72014"/>
                  <a:pt x="368300" y="47672"/>
                  <a:pt x="431800" y="31797"/>
                </a:cubicBezTo>
                <a:cubicBezTo>
                  <a:pt x="495300" y="15922"/>
                  <a:pt x="561975" y="-1011"/>
                  <a:pt x="628650" y="47"/>
                </a:cubicBezTo>
                <a:cubicBezTo>
                  <a:pt x="695325" y="1105"/>
                  <a:pt x="755650" y="19097"/>
                  <a:pt x="831850" y="38147"/>
                </a:cubicBezTo>
                <a:cubicBezTo>
                  <a:pt x="908050" y="57197"/>
                  <a:pt x="996950" y="85772"/>
                  <a:pt x="1085850" y="114347"/>
                </a:cubicBezTo>
              </a:path>
            </a:pathLst>
          </a:custGeom>
          <a:ln w="22225">
            <a:solidFill>
              <a:srgbClr val="0070C0"/>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GB"/>
          </a:p>
        </p:txBody>
      </p:sp>
      <p:sp>
        <p:nvSpPr>
          <p:cNvPr id="84" name="Freeform 83"/>
          <p:cNvSpPr/>
          <p:nvPr/>
        </p:nvSpPr>
        <p:spPr>
          <a:xfrm>
            <a:off x="2108200" y="3025775"/>
            <a:ext cx="698500" cy="76200"/>
          </a:xfrm>
          <a:custGeom>
            <a:avLst/>
            <a:gdLst>
              <a:gd name="connsiteX0" fmla="*/ 0 w 698500"/>
              <a:gd name="connsiteY0" fmla="*/ 76200 h 76200"/>
              <a:gd name="connsiteX1" fmla="*/ 330200 w 698500"/>
              <a:gd name="connsiteY1" fmla="*/ 63500 h 76200"/>
              <a:gd name="connsiteX2" fmla="*/ 527050 w 698500"/>
              <a:gd name="connsiteY2" fmla="*/ 25400 h 76200"/>
              <a:gd name="connsiteX3" fmla="*/ 698500 w 698500"/>
              <a:gd name="connsiteY3" fmla="*/ 0 h 76200"/>
            </a:gdLst>
            <a:ahLst/>
            <a:cxnLst>
              <a:cxn ang="0">
                <a:pos x="connsiteX0" y="connsiteY0"/>
              </a:cxn>
              <a:cxn ang="0">
                <a:pos x="connsiteX1" y="connsiteY1"/>
              </a:cxn>
              <a:cxn ang="0">
                <a:pos x="connsiteX2" y="connsiteY2"/>
              </a:cxn>
              <a:cxn ang="0">
                <a:pos x="connsiteX3" y="connsiteY3"/>
              </a:cxn>
            </a:cxnLst>
            <a:rect l="l" t="t" r="r" b="b"/>
            <a:pathLst>
              <a:path w="698500" h="76200">
                <a:moveTo>
                  <a:pt x="0" y="76200"/>
                </a:moveTo>
                <a:cubicBezTo>
                  <a:pt x="121179" y="74083"/>
                  <a:pt x="242358" y="71967"/>
                  <a:pt x="330200" y="63500"/>
                </a:cubicBezTo>
                <a:cubicBezTo>
                  <a:pt x="418042" y="55033"/>
                  <a:pt x="465667" y="35983"/>
                  <a:pt x="527050" y="25400"/>
                </a:cubicBezTo>
                <a:cubicBezTo>
                  <a:pt x="588433" y="14817"/>
                  <a:pt x="643466" y="7408"/>
                  <a:pt x="698500" y="0"/>
                </a:cubicBezTo>
              </a:path>
            </a:pathLst>
          </a:custGeom>
          <a:ln w="22225">
            <a:solidFill>
              <a:srgbClr val="0070C0"/>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GB"/>
          </a:p>
        </p:txBody>
      </p:sp>
      <p:sp>
        <p:nvSpPr>
          <p:cNvPr id="85" name="Freeform 84"/>
          <p:cNvSpPr/>
          <p:nvPr/>
        </p:nvSpPr>
        <p:spPr>
          <a:xfrm>
            <a:off x="2254250" y="1797050"/>
            <a:ext cx="2408238" cy="1082675"/>
          </a:xfrm>
          <a:custGeom>
            <a:avLst/>
            <a:gdLst>
              <a:gd name="connsiteX0" fmla="*/ 0 w 2408847"/>
              <a:gd name="connsiteY0" fmla="*/ 1301750 h 1353058"/>
              <a:gd name="connsiteX1" fmla="*/ 254000 w 2408847"/>
              <a:gd name="connsiteY1" fmla="*/ 1206500 h 1353058"/>
              <a:gd name="connsiteX2" fmla="*/ 482600 w 2408847"/>
              <a:gd name="connsiteY2" fmla="*/ 1155700 h 1353058"/>
              <a:gd name="connsiteX3" fmla="*/ 749300 w 2408847"/>
              <a:gd name="connsiteY3" fmla="*/ 1193800 h 1353058"/>
              <a:gd name="connsiteX4" fmla="*/ 1231900 w 2408847"/>
              <a:gd name="connsiteY4" fmla="*/ 1339850 h 1353058"/>
              <a:gd name="connsiteX5" fmla="*/ 1543050 w 2408847"/>
              <a:gd name="connsiteY5" fmla="*/ 1346200 h 1353058"/>
              <a:gd name="connsiteX6" fmla="*/ 1752600 w 2408847"/>
              <a:gd name="connsiteY6" fmla="*/ 1339850 h 1353058"/>
              <a:gd name="connsiteX7" fmla="*/ 1924050 w 2408847"/>
              <a:gd name="connsiteY7" fmla="*/ 1263650 h 1353058"/>
              <a:gd name="connsiteX8" fmla="*/ 2165350 w 2408847"/>
              <a:gd name="connsiteY8" fmla="*/ 984250 h 1353058"/>
              <a:gd name="connsiteX9" fmla="*/ 2317750 w 2408847"/>
              <a:gd name="connsiteY9" fmla="*/ 723900 h 1353058"/>
              <a:gd name="connsiteX10" fmla="*/ 2406650 w 2408847"/>
              <a:gd name="connsiteY10" fmla="*/ 361950 h 1353058"/>
              <a:gd name="connsiteX11" fmla="*/ 2228850 w 2408847"/>
              <a:gd name="connsiteY11" fmla="*/ 190500 h 1353058"/>
              <a:gd name="connsiteX12" fmla="*/ 1555750 w 2408847"/>
              <a:gd name="connsiteY12" fmla="*/ 184150 h 1353058"/>
              <a:gd name="connsiteX13" fmla="*/ 1174750 w 2408847"/>
              <a:gd name="connsiteY13" fmla="*/ 0 h 13530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408847" h="1353058">
                <a:moveTo>
                  <a:pt x="0" y="1301750"/>
                </a:moveTo>
                <a:cubicBezTo>
                  <a:pt x="86783" y="1266296"/>
                  <a:pt x="173567" y="1230842"/>
                  <a:pt x="254000" y="1206500"/>
                </a:cubicBezTo>
                <a:cubicBezTo>
                  <a:pt x="334433" y="1182158"/>
                  <a:pt x="400050" y="1157817"/>
                  <a:pt x="482600" y="1155700"/>
                </a:cubicBezTo>
                <a:cubicBezTo>
                  <a:pt x="565150" y="1153583"/>
                  <a:pt x="624417" y="1163108"/>
                  <a:pt x="749300" y="1193800"/>
                </a:cubicBezTo>
                <a:cubicBezTo>
                  <a:pt x="874183" y="1224492"/>
                  <a:pt x="1099608" y="1314450"/>
                  <a:pt x="1231900" y="1339850"/>
                </a:cubicBezTo>
                <a:cubicBezTo>
                  <a:pt x="1364192" y="1365250"/>
                  <a:pt x="1456267" y="1346200"/>
                  <a:pt x="1543050" y="1346200"/>
                </a:cubicBezTo>
                <a:cubicBezTo>
                  <a:pt x="1629833" y="1346200"/>
                  <a:pt x="1689100" y="1353608"/>
                  <a:pt x="1752600" y="1339850"/>
                </a:cubicBezTo>
                <a:cubicBezTo>
                  <a:pt x="1816100" y="1326092"/>
                  <a:pt x="1855258" y="1322917"/>
                  <a:pt x="1924050" y="1263650"/>
                </a:cubicBezTo>
                <a:cubicBezTo>
                  <a:pt x="1992842" y="1204383"/>
                  <a:pt x="2099733" y="1074208"/>
                  <a:pt x="2165350" y="984250"/>
                </a:cubicBezTo>
                <a:cubicBezTo>
                  <a:pt x="2230967" y="894292"/>
                  <a:pt x="2277533" y="827617"/>
                  <a:pt x="2317750" y="723900"/>
                </a:cubicBezTo>
                <a:cubicBezTo>
                  <a:pt x="2357967" y="620183"/>
                  <a:pt x="2421467" y="450850"/>
                  <a:pt x="2406650" y="361950"/>
                </a:cubicBezTo>
                <a:cubicBezTo>
                  <a:pt x="2391833" y="273050"/>
                  <a:pt x="2370667" y="220133"/>
                  <a:pt x="2228850" y="190500"/>
                </a:cubicBezTo>
                <a:cubicBezTo>
                  <a:pt x="2087033" y="160867"/>
                  <a:pt x="1731433" y="215900"/>
                  <a:pt x="1555750" y="184150"/>
                </a:cubicBezTo>
                <a:cubicBezTo>
                  <a:pt x="1380067" y="152400"/>
                  <a:pt x="1277408" y="76200"/>
                  <a:pt x="1174750" y="0"/>
                </a:cubicBezTo>
              </a:path>
            </a:pathLst>
          </a:custGeom>
          <a:ln w="22225">
            <a:solidFill>
              <a:srgbClr val="0070C0"/>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GB"/>
          </a:p>
        </p:txBody>
      </p:sp>
      <p:sp>
        <p:nvSpPr>
          <p:cNvPr id="86" name="Freeform 85"/>
          <p:cNvSpPr/>
          <p:nvPr/>
        </p:nvSpPr>
        <p:spPr>
          <a:xfrm>
            <a:off x="3781425" y="1708150"/>
            <a:ext cx="155575" cy="234950"/>
          </a:xfrm>
          <a:custGeom>
            <a:avLst/>
            <a:gdLst>
              <a:gd name="connsiteX0" fmla="*/ 15776 w 155476"/>
              <a:gd name="connsiteY0" fmla="*/ 0 h 234950"/>
              <a:gd name="connsiteX1" fmla="*/ 3076 w 155476"/>
              <a:gd name="connsiteY1" fmla="*/ 88900 h 234950"/>
              <a:gd name="connsiteX2" fmla="*/ 66576 w 155476"/>
              <a:gd name="connsiteY2" fmla="*/ 190500 h 234950"/>
              <a:gd name="connsiteX3" fmla="*/ 155476 w 155476"/>
              <a:gd name="connsiteY3" fmla="*/ 234950 h 234950"/>
            </a:gdLst>
            <a:ahLst/>
            <a:cxnLst>
              <a:cxn ang="0">
                <a:pos x="connsiteX0" y="connsiteY0"/>
              </a:cxn>
              <a:cxn ang="0">
                <a:pos x="connsiteX1" y="connsiteY1"/>
              </a:cxn>
              <a:cxn ang="0">
                <a:pos x="connsiteX2" y="connsiteY2"/>
              </a:cxn>
              <a:cxn ang="0">
                <a:pos x="connsiteX3" y="connsiteY3"/>
              </a:cxn>
            </a:cxnLst>
            <a:rect l="l" t="t" r="r" b="b"/>
            <a:pathLst>
              <a:path w="155476" h="234950">
                <a:moveTo>
                  <a:pt x="15776" y="0"/>
                </a:moveTo>
                <a:cubicBezTo>
                  <a:pt x="5192" y="28575"/>
                  <a:pt x="-5391" y="57150"/>
                  <a:pt x="3076" y="88900"/>
                </a:cubicBezTo>
                <a:cubicBezTo>
                  <a:pt x="11543" y="120650"/>
                  <a:pt x="41176" y="166158"/>
                  <a:pt x="66576" y="190500"/>
                </a:cubicBezTo>
                <a:cubicBezTo>
                  <a:pt x="91976" y="214842"/>
                  <a:pt x="123726" y="224896"/>
                  <a:pt x="155476" y="234950"/>
                </a:cubicBezTo>
              </a:path>
            </a:pathLst>
          </a:custGeom>
          <a:ln w="22225">
            <a:solidFill>
              <a:srgbClr val="0070C0"/>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GB"/>
          </a:p>
        </p:txBody>
      </p:sp>
      <p:sp>
        <p:nvSpPr>
          <p:cNvPr id="87" name="Freeform 86"/>
          <p:cNvSpPr/>
          <p:nvPr/>
        </p:nvSpPr>
        <p:spPr>
          <a:xfrm>
            <a:off x="3998913" y="1746250"/>
            <a:ext cx="128587" cy="196850"/>
          </a:xfrm>
          <a:custGeom>
            <a:avLst/>
            <a:gdLst>
              <a:gd name="connsiteX0" fmla="*/ 2277 w 129277"/>
              <a:gd name="connsiteY0" fmla="*/ 0 h 196850"/>
              <a:gd name="connsiteX1" fmla="*/ 8627 w 129277"/>
              <a:gd name="connsiteY1" fmla="*/ 82550 h 196850"/>
              <a:gd name="connsiteX2" fmla="*/ 72127 w 129277"/>
              <a:gd name="connsiteY2" fmla="*/ 165100 h 196850"/>
              <a:gd name="connsiteX3" fmla="*/ 129277 w 129277"/>
              <a:gd name="connsiteY3" fmla="*/ 196850 h 196850"/>
            </a:gdLst>
            <a:ahLst/>
            <a:cxnLst>
              <a:cxn ang="0">
                <a:pos x="connsiteX0" y="connsiteY0"/>
              </a:cxn>
              <a:cxn ang="0">
                <a:pos x="connsiteX1" y="connsiteY1"/>
              </a:cxn>
              <a:cxn ang="0">
                <a:pos x="connsiteX2" y="connsiteY2"/>
              </a:cxn>
              <a:cxn ang="0">
                <a:pos x="connsiteX3" y="connsiteY3"/>
              </a:cxn>
            </a:cxnLst>
            <a:rect l="l" t="t" r="r" b="b"/>
            <a:pathLst>
              <a:path w="129277" h="196850">
                <a:moveTo>
                  <a:pt x="2277" y="0"/>
                </a:moveTo>
                <a:cubicBezTo>
                  <a:pt x="-369" y="27516"/>
                  <a:pt x="-3015" y="55033"/>
                  <a:pt x="8627" y="82550"/>
                </a:cubicBezTo>
                <a:cubicBezTo>
                  <a:pt x="20269" y="110067"/>
                  <a:pt x="52019" y="146050"/>
                  <a:pt x="72127" y="165100"/>
                </a:cubicBezTo>
                <a:cubicBezTo>
                  <a:pt x="92235" y="184150"/>
                  <a:pt x="110756" y="190500"/>
                  <a:pt x="129277" y="196850"/>
                </a:cubicBezTo>
              </a:path>
            </a:pathLst>
          </a:custGeom>
          <a:ln w="22225">
            <a:solidFill>
              <a:srgbClr val="0070C0"/>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GB"/>
          </a:p>
        </p:txBody>
      </p:sp>
      <p:sp>
        <p:nvSpPr>
          <p:cNvPr id="88" name="Freeform 87"/>
          <p:cNvSpPr/>
          <p:nvPr/>
        </p:nvSpPr>
        <p:spPr>
          <a:xfrm>
            <a:off x="4171950" y="1979613"/>
            <a:ext cx="1263650" cy="825500"/>
          </a:xfrm>
          <a:custGeom>
            <a:avLst/>
            <a:gdLst>
              <a:gd name="connsiteX0" fmla="*/ 0 w 1263650"/>
              <a:gd name="connsiteY0" fmla="*/ 825500 h 825500"/>
              <a:gd name="connsiteX1" fmla="*/ 444500 w 1263650"/>
              <a:gd name="connsiteY1" fmla="*/ 673100 h 825500"/>
              <a:gd name="connsiteX2" fmla="*/ 863600 w 1263650"/>
              <a:gd name="connsiteY2" fmla="*/ 539750 h 825500"/>
              <a:gd name="connsiteX3" fmla="*/ 1060450 w 1263650"/>
              <a:gd name="connsiteY3" fmla="*/ 400050 h 825500"/>
              <a:gd name="connsiteX4" fmla="*/ 1212850 w 1263650"/>
              <a:gd name="connsiteY4" fmla="*/ 190500 h 825500"/>
              <a:gd name="connsiteX5" fmla="*/ 1263650 w 1263650"/>
              <a:gd name="connsiteY5" fmla="*/ 0 h 825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63650" h="825500">
                <a:moveTo>
                  <a:pt x="0" y="825500"/>
                </a:moveTo>
                <a:lnTo>
                  <a:pt x="444500" y="673100"/>
                </a:lnTo>
                <a:cubicBezTo>
                  <a:pt x="588433" y="625475"/>
                  <a:pt x="760942" y="585258"/>
                  <a:pt x="863600" y="539750"/>
                </a:cubicBezTo>
                <a:cubicBezTo>
                  <a:pt x="966258" y="494242"/>
                  <a:pt x="1002242" y="458258"/>
                  <a:pt x="1060450" y="400050"/>
                </a:cubicBezTo>
                <a:cubicBezTo>
                  <a:pt x="1118658" y="341842"/>
                  <a:pt x="1178983" y="257175"/>
                  <a:pt x="1212850" y="190500"/>
                </a:cubicBezTo>
                <a:cubicBezTo>
                  <a:pt x="1246717" y="123825"/>
                  <a:pt x="1255183" y="61912"/>
                  <a:pt x="1263650" y="0"/>
                </a:cubicBezTo>
              </a:path>
            </a:pathLst>
          </a:custGeom>
          <a:ln w="22225">
            <a:solidFill>
              <a:srgbClr val="0070C0"/>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GB"/>
          </a:p>
        </p:txBody>
      </p:sp>
      <p:sp>
        <p:nvSpPr>
          <p:cNvPr id="89" name="Freeform 88"/>
          <p:cNvSpPr/>
          <p:nvPr/>
        </p:nvSpPr>
        <p:spPr>
          <a:xfrm>
            <a:off x="5289550" y="2016125"/>
            <a:ext cx="357188" cy="323850"/>
          </a:xfrm>
          <a:custGeom>
            <a:avLst/>
            <a:gdLst>
              <a:gd name="connsiteX0" fmla="*/ 0 w 356967"/>
              <a:gd name="connsiteY0" fmla="*/ 323850 h 323850"/>
              <a:gd name="connsiteX1" fmla="*/ 311150 w 356967"/>
              <a:gd name="connsiteY1" fmla="*/ 76200 h 323850"/>
              <a:gd name="connsiteX2" fmla="*/ 349250 w 356967"/>
              <a:gd name="connsiteY2" fmla="*/ 0 h 323850"/>
            </a:gdLst>
            <a:ahLst/>
            <a:cxnLst>
              <a:cxn ang="0">
                <a:pos x="connsiteX0" y="connsiteY0"/>
              </a:cxn>
              <a:cxn ang="0">
                <a:pos x="connsiteX1" y="connsiteY1"/>
              </a:cxn>
              <a:cxn ang="0">
                <a:pos x="connsiteX2" y="connsiteY2"/>
              </a:cxn>
            </a:cxnLst>
            <a:rect l="l" t="t" r="r" b="b"/>
            <a:pathLst>
              <a:path w="356967" h="323850">
                <a:moveTo>
                  <a:pt x="0" y="323850"/>
                </a:moveTo>
                <a:cubicBezTo>
                  <a:pt x="126471" y="227012"/>
                  <a:pt x="252942" y="130175"/>
                  <a:pt x="311150" y="76200"/>
                </a:cubicBezTo>
                <a:cubicBezTo>
                  <a:pt x="369358" y="22225"/>
                  <a:pt x="359304" y="11112"/>
                  <a:pt x="349250" y="0"/>
                </a:cubicBezTo>
              </a:path>
            </a:pathLst>
          </a:custGeom>
          <a:ln w="22225">
            <a:solidFill>
              <a:srgbClr val="0070C0"/>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GB"/>
          </a:p>
        </p:txBody>
      </p:sp>
      <p:cxnSp>
        <p:nvCxnSpPr>
          <p:cNvPr id="90" name="Straight Connector 89"/>
          <p:cNvCxnSpPr>
            <a:stCxn id="71" idx="7"/>
          </p:cNvCxnSpPr>
          <p:nvPr/>
        </p:nvCxnSpPr>
        <p:spPr>
          <a:xfrm flipV="1">
            <a:off x="2239963" y="2592388"/>
            <a:ext cx="522287" cy="23336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nvGrpSpPr>
          <p:cNvPr id="91" name="Group 90"/>
          <p:cNvGrpSpPr>
            <a:grpSpLocks/>
          </p:cNvGrpSpPr>
          <p:nvPr/>
        </p:nvGrpSpPr>
        <p:grpSpPr bwMode="auto">
          <a:xfrm rot="-10503737">
            <a:off x="2301875" y="2828925"/>
            <a:ext cx="112713" cy="158750"/>
            <a:chOff x="3492000" y="5949591"/>
            <a:chExt cx="113144" cy="158534"/>
          </a:xfrm>
        </p:grpSpPr>
        <p:cxnSp>
          <p:nvCxnSpPr>
            <p:cNvPr id="92" name="Straight Connector 91"/>
            <p:cNvCxnSpPr/>
            <p:nvPr/>
          </p:nvCxnSpPr>
          <p:spPr>
            <a:xfrm>
              <a:off x="3491863" y="6019967"/>
              <a:ext cx="101989" cy="88779"/>
            </a:xfrm>
            <a:prstGeom prst="line">
              <a:avLst/>
            </a:prstGeom>
            <a:ln w="158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3" name="Straight Connector 92"/>
            <p:cNvCxnSpPr/>
            <p:nvPr/>
          </p:nvCxnSpPr>
          <p:spPr>
            <a:xfrm flipV="1">
              <a:off x="3490574" y="5959164"/>
              <a:ext cx="111550" cy="69755"/>
            </a:xfrm>
            <a:prstGeom prst="line">
              <a:avLst/>
            </a:prstGeom>
            <a:ln w="15875">
              <a:solidFill>
                <a:srgbClr val="FF0000"/>
              </a:solidFill>
            </a:ln>
          </p:spPr>
          <p:style>
            <a:lnRef idx="1">
              <a:schemeClr val="accent1"/>
            </a:lnRef>
            <a:fillRef idx="0">
              <a:schemeClr val="accent1"/>
            </a:fillRef>
            <a:effectRef idx="0">
              <a:schemeClr val="accent1"/>
            </a:effectRef>
            <a:fontRef idx="minor">
              <a:schemeClr val="tx1"/>
            </a:fontRef>
          </p:style>
        </p:cxnSp>
      </p:grpSp>
      <p:sp>
        <p:nvSpPr>
          <p:cNvPr id="94" name="Freeform 93"/>
          <p:cNvSpPr/>
          <p:nvPr/>
        </p:nvSpPr>
        <p:spPr>
          <a:xfrm>
            <a:off x="2384425" y="2851150"/>
            <a:ext cx="1120775" cy="96838"/>
          </a:xfrm>
          <a:custGeom>
            <a:avLst/>
            <a:gdLst>
              <a:gd name="connsiteX0" fmla="*/ 0 w 1085850"/>
              <a:gd name="connsiteY0" fmla="*/ 76200 h 95250"/>
              <a:gd name="connsiteX1" fmla="*/ 257175 w 1085850"/>
              <a:gd name="connsiteY1" fmla="*/ 38100 h 95250"/>
              <a:gd name="connsiteX2" fmla="*/ 581025 w 1085850"/>
              <a:gd name="connsiteY2" fmla="*/ 0 h 95250"/>
              <a:gd name="connsiteX3" fmla="*/ 914400 w 1085850"/>
              <a:gd name="connsiteY3" fmla="*/ 38100 h 95250"/>
              <a:gd name="connsiteX4" fmla="*/ 1085850 w 1085850"/>
              <a:gd name="connsiteY4" fmla="*/ 95250 h 952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5850" h="95250">
                <a:moveTo>
                  <a:pt x="0" y="76200"/>
                </a:moveTo>
                <a:cubicBezTo>
                  <a:pt x="80169" y="63500"/>
                  <a:pt x="160338" y="50800"/>
                  <a:pt x="257175" y="38100"/>
                </a:cubicBezTo>
                <a:cubicBezTo>
                  <a:pt x="354013" y="25400"/>
                  <a:pt x="471488" y="0"/>
                  <a:pt x="581025" y="0"/>
                </a:cubicBezTo>
                <a:cubicBezTo>
                  <a:pt x="690562" y="0"/>
                  <a:pt x="830263" y="22225"/>
                  <a:pt x="914400" y="38100"/>
                </a:cubicBezTo>
                <a:cubicBezTo>
                  <a:pt x="998537" y="53975"/>
                  <a:pt x="1042193" y="74612"/>
                  <a:pt x="1085850" y="95250"/>
                </a:cubicBezTo>
              </a:path>
            </a:pathLst>
          </a:custGeom>
          <a:ln w="15875">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GB"/>
          </a:p>
        </p:txBody>
      </p:sp>
      <p:sp>
        <p:nvSpPr>
          <p:cNvPr id="95" name="Oval 94"/>
          <p:cNvSpPr>
            <a:spLocks noChangeAspect="1"/>
          </p:cNvSpPr>
          <p:nvPr/>
        </p:nvSpPr>
        <p:spPr>
          <a:xfrm>
            <a:off x="3509963" y="2932113"/>
            <a:ext cx="73025" cy="71437"/>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96" name="Group 87"/>
          <p:cNvGrpSpPr>
            <a:grpSpLocks/>
          </p:cNvGrpSpPr>
          <p:nvPr/>
        </p:nvGrpSpPr>
        <p:grpSpPr bwMode="auto">
          <a:xfrm>
            <a:off x="4868863" y="2771775"/>
            <a:ext cx="1374775" cy="473075"/>
            <a:chOff x="5121188" y="5760132"/>
            <a:chExt cx="1374868" cy="473278"/>
          </a:xfrm>
        </p:grpSpPr>
        <p:cxnSp>
          <p:nvCxnSpPr>
            <p:cNvPr id="97" name="Straight Connector 96"/>
            <p:cNvCxnSpPr/>
            <p:nvPr/>
          </p:nvCxnSpPr>
          <p:spPr>
            <a:xfrm>
              <a:off x="5121188" y="5955479"/>
              <a:ext cx="346098" cy="0"/>
            </a:xfrm>
            <a:prstGeom prst="line">
              <a:avLst/>
            </a:prstGeom>
            <a:ln w="22225">
              <a:solidFill>
                <a:srgbClr val="0070C0"/>
              </a:solidFill>
            </a:ln>
          </p:spPr>
          <p:style>
            <a:lnRef idx="1">
              <a:schemeClr val="accent1"/>
            </a:lnRef>
            <a:fillRef idx="0">
              <a:schemeClr val="accent1"/>
            </a:fillRef>
            <a:effectRef idx="0">
              <a:schemeClr val="accent1"/>
            </a:effectRef>
            <a:fontRef idx="minor">
              <a:schemeClr val="tx1"/>
            </a:fontRef>
          </p:style>
        </p:cxnSp>
        <p:sp>
          <p:nvSpPr>
            <p:cNvPr id="98" name="TextBox 84"/>
            <p:cNvSpPr txBox="1">
              <a:spLocks noChangeArrowheads="1"/>
            </p:cNvSpPr>
            <p:nvPr/>
          </p:nvSpPr>
          <p:spPr bwMode="auto">
            <a:xfrm>
              <a:off x="5409220" y="5760132"/>
              <a:ext cx="108683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a:solidFill>
                    <a:srgbClr val="0070C0"/>
                  </a:solidFill>
                  <a:latin typeface="Calibri" pitchFamily="34" charset="0"/>
                </a:rPr>
                <a:t>noradrenaline</a:t>
              </a:r>
            </a:p>
          </p:txBody>
        </p:sp>
        <p:cxnSp>
          <p:nvCxnSpPr>
            <p:cNvPr id="99" name="Straight Connector 98"/>
            <p:cNvCxnSpPr/>
            <p:nvPr/>
          </p:nvCxnSpPr>
          <p:spPr>
            <a:xfrm>
              <a:off x="5121188" y="6152413"/>
              <a:ext cx="346098" cy="0"/>
            </a:xfrm>
            <a:prstGeom prst="line">
              <a:avLst/>
            </a:prstGeom>
            <a:ln w="22225">
              <a:solidFill>
                <a:srgbClr val="FF0000"/>
              </a:solidFill>
            </a:ln>
          </p:spPr>
          <p:style>
            <a:lnRef idx="1">
              <a:schemeClr val="accent1"/>
            </a:lnRef>
            <a:fillRef idx="0">
              <a:schemeClr val="accent1"/>
            </a:fillRef>
            <a:effectRef idx="0">
              <a:schemeClr val="accent1"/>
            </a:effectRef>
            <a:fontRef idx="minor">
              <a:schemeClr val="tx1"/>
            </a:fontRef>
          </p:style>
        </p:cxnSp>
        <p:sp>
          <p:nvSpPr>
            <p:cNvPr id="100" name="TextBox 96"/>
            <p:cNvSpPr txBox="1">
              <a:spLocks noChangeArrowheads="1"/>
            </p:cNvSpPr>
            <p:nvPr/>
          </p:nvSpPr>
          <p:spPr bwMode="auto">
            <a:xfrm>
              <a:off x="5409220" y="5956411"/>
              <a:ext cx="45076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a:solidFill>
                    <a:srgbClr val="FF0000"/>
                  </a:solidFill>
                  <a:latin typeface="Calibri" pitchFamily="34" charset="0"/>
                </a:rPr>
                <a:t>CRH</a:t>
              </a:r>
            </a:p>
          </p:txBody>
        </p:sp>
      </p:grpSp>
      <p:sp>
        <p:nvSpPr>
          <p:cNvPr id="101" name="TextBox 3"/>
          <p:cNvSpPr txBox="1">
            <a:spLocks noChangeArrowheads="1"/>
          </p:cNvSpPr>
          <p:nvPr/>
        </p:nvSpPr>
        <p:spPr bwMode="auto">
          <a:xfrm>
            <a:off x="1063625" y="550863"/>
            <a:ext cx="392697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dirty="0">
                <a:latin typeface="Times New Roman" pitchFamily="18" charset="0"/>
                <a:cs typeface="Times New Roman" pitchFamily="18" charset="0"/>
              </a:rPr>
              <a:t>Figure </a:t>
            </a:r>
            <a:r>
              <a:rPr lang="en-GB" sz="1200" b="1" dirty="0" smtClean="0">
                <a:latin typeface="Times New Roman" pitchFamily="18" charset="0"/>
                <a:cs typeface="Times New Roman" pitchFamily="18" charset="0"/>
              </a:rPr>
              <a:t>1.7: </a:t>
            </a:r>
            <a:r>
              <a:rPr lang="en-GB" sz="1200" b="1" dirty="0">
                <a:latin typeface="Times New Roman" pitchFamily="18" charset="0"/>
                <a:cs typeface="Times New Roman" pitchFamily="18" charset="0"/>
              </a:rPr>
              <a:t>Noradrenergic and CRH neural </a:t>
            </a:r>
            <a:r>
              <a:rPr lang="en-GB" sz="1200" b="1" dirty="0" smtClean="0">
                <a:latin typeface="Times New Roman" pitchFamily="18" charset="0"/>
                <a:cs typeface="Times New Roman" pitchFamily="18" charset="0"/>
              </a:rPr>
              <a:t>connections </a:t>
            </a:r>
            <a:endParaRPr lang="en-GB" sz="1200" b="1" dirty="0">
              <a:latin typeface="Times New Roman" pitchFamily="18" charset="0"/>
              <a:cs typeface="Times New Roman" pitchFamily="18" charset="0"/>
            </a:endParaRPr>
          </a:p>
        </p:txBody>
      </p:sp>
      <p:sp>
        <p:nvSpPr>
          <p:cNvPr id="102" name="Rectangle 20"/>
          <p:cNvSpPr>
            <a:spLocks noChangeArrowheads="1"/>
          </p:cNvSpPr>
          <p:nvPr/>
        </p:nvSpPr>
        <p:spPr bwMode="auto">
          <a:xfrm>
            <a:off x="1052513" y="4144871"/>
            <a:ext cx="5256212" cy="28291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nSpc>
                <a:spcPct val="150000"/>
              </a:lnSpc>
            </a:pPr>
            <a:r>
              <a:rPr lang="en-GB" sz="1200" dirty="0" smtClean="0">
                <a:latin typeface="Times New Roman" pitchFamily="18" charset="0"/>
                <a:cs typeface="Times New Roman" pitchFamily="18" charset="0"/>
              </a:rPr>
              <a:t>In the mouse brain a </a:t>
            </a:r>
            <a:r>
              <a:rPr lang="en-GB" sz="1200" dirty="0">
                <a:latin typeface="Times New Roman" pitchFamily="18" charset="0"/>
                <a:cs typeface="Times New Roman" pitchFamily="18" charset="0"/>
              </a:rPr>
              <a:t>reciprocal neural connection links CRH neurones, originating in the paraventricular nucleus (PVN) of the hypothalamus, and the locus coeruleus (LC)-noradrenaline system in the brainstem. Noradrenaline from brainstem nuclei (A1, A2 and A6 cell groups in particular), including the nucleus tractus solitarius (NTS) and rostral ventrolateral medulla (RVLM), is an important excitatory input to hypothalamic regions including the PVN, SON and arcuate nucleus (and the limbic system, including the hippocampus), primarily via α1-adrenergic receptors. In turn CRH neurones are able to stimulate noradrenergic neurones in the LC. Blue connections indicate noradrenergic pathways, red indicates a CRH neural connection. </a:t>
            </a:r>
          </a:p>
        </p:txBody>
      </p:sp>
      <p:sp>
        <p:nvSpPr>
          <p:cNvPr id="103" name="TextBox 47"/>
          <p:cNvSpPr txBox="1">
            <a:spLocks noChangeArrowheads="1"/>
          </p:cNvSpPr>
          <p:nvPr/>
        </p:nvSpPr>
        <p:spPr bwMode="auto">
          <a:xfrm>
            <a:off x="1136650" y="3203575"/>
            <a:ext cx="636588" cy="25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r>
              <a:rPr lang="en-GB" sz="1050" b="1" dirty="0" smtClean="0">
                <a:latin typeface="Calibri" pitchFamily="34" charset="0"/>
              </a:rPr>
              <a:t>e.g. NTS</a:t>
            </a:r>
          </a:p>
        </p:txBody>
      </p:sp>
      <p:sp>
        <p:nvSpPr>
          <p:cNvPr id="104" name="TextBox 47"/>
          <p:cNvSpPr txBox="1">
            <a:spLocks noChangeArrowheads="1"/>
          </p:cNvSpPr>
          <p:nvPr/>
        </p:nvSpPr>
        <p:spPr bwMode="auto">
          <a:xfrm>
            <a:off x="1341438" y="3348038"/>
            <a:ext cx="544512" cy="25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r>
              <a:rPr lang="en-GB" sz="1050" b="1" dirty="0" smtClean="0">
                <a:latin typeface="Calibri" pitchFamily="34" charset="0"/>
              </a:rPr>
              <a:t> RVLM</a:t>
            </a:r>
          </a:p>
        </p:txBody>
      </p:sp>
      <p:sp>
        <p:nvSpPr>
          <p:cNvPr id="105" name="TextBox 21"/>
          <p:cNvSpPr txBox="1">
            <a:spLocks noChangeArrowheads="1"/>
          </p:cNvSpPr>
          <p:nvPr/>
        </p:nvSpPr>
        <p:spPr bwMode="auto">
          <a:xfrm>
            <a:off x="1052513" y="3014663"/>
            <a:ext cx="784225"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100" b="1">
                <a:latin typeface="Calibri" pitchFamily="34" charset="0"/>
              </a:rPr>
              <a:t>Brainstem</a:t>
            </a:r>
          </a:p>
        </p:txBody>
      </p:sp>
      <p:sp>
        <p:nvSpPr>
          <p:cNvPr id="106" name="TextBox 105"/>
          <p:cNvSpPr txBox="1"/>
          <p:nvPr/>
        </p:nvSpPr>
        <p:spPr>
          <a:xfrm>
            <a:off x="6042774" y="9392525"/>
            <a:ext cx="338554"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36</a:t>
            </a:r>
            <a:endParaRPr lang="en-GB" sz="1200" b="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Group 1"/>
          <p:cNvGrpSpPr>
            <a:grpSpLocks/>
          </p:cNvGrpSpPr>
          <p:nvPr/>
        </p:nvGrpSpPr>
        <p:grpSpPr bwMode="auto">
          <a:xfrm>
            <a:off x="3303588" y="1943100"/>
            <a:ext cx="833437" cy="461963"/>
            <a:chOff x="3303932" y="2022103"/>
            <a:chExt cx="833883" cy="461665"/>
          </a:xfrm>
        </p:grpSpPr>
        <p:sp>
          <p:nvSpPr>
            <p:cNvPr id="32" name="Text Box 7"/>
            <p:cNvSpPr txBox="1">
              <a:spLocks noChangeArrowheads="1"/>
            </p:cNvSpPr>
            <p:nvPr/>
          </p:nvSpPr>
          <p:spPr bwMode="auto">
            <a:xfrm>
              <a:off x="3303932" y="2022103"/>
              <a:ext cx="833883" cy="461665"/>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GB" sz="1200"/>
                <a:t>               </a:t>
              </a:r>
            </a:p>
            <a:p>
              <a:pPr algn="ctr" eaLnBrk="1" hangingPunct="1"/>
              <a:r>
                <a:rPr lang="en-GB" sz="1200"/>
                <a:t>              </a:t>
              </a:r>
            </a:p>
          </p:txBody>
        </p:sp>
        <p:sp>
          <p:nvSpPr>
            <p:cNvPr id="33" name="Text Box 5"/>
            <p:cNvSpPr txBox="1">
              <a:spLocks noChangeArrowheads="1"/>
            </p:cNvSpPr>
            <p:nvPr/>
          </p:nvSpPr>
          <p:spPr bwMode="auto">
            <a:xfrm>
              <a:off x="3431596" y="2116697"/>
              <a:ext cx="578556"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a:t> ANS </a:t>
              </a:r>
            </a:p>
          </p:txBody>
        </p:sp>
      </p:grpSp>
      <p:sp>
        <p:nvSpPr>
          <p:cNvPr id="34" name="Text Box 7"/>
          <p:cNvSpPr txBox="1">
            <a:spLocks noChangeArrowheads="1"/>
          </p:cNvSpPr>
          <p:nvPr/>
        </p:nvSpPr>
        <p:spPr bwMode="auto">
          <a:xfrm>
            <a:off x="3163888" y="3663950"/>
            <a:ext cx="1106487" cy="461963"/>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GB" sz="1200"/>
              <a:t>ENDOCRINE</a:t>
            </a:r>
          </a:p>
          <a:p>
            <a:pPr algn="ctr" eaLnBrk="1" hangingPunct="1"/>
            <a:r>
              <a:rPr lang="en-GB" sz="1200"/>
              <a:t>SYSTEM</a:t>
            </a:r>
          </a:p>
        </p:txBody>
      </p:sp>
      <p:sp>
        <p:nvSpPr>
          <p:cNvPr id="35" name="Text Box 8"/>
          <p:cNvSpPr txBox="1">
            <a:spLocks noChangeArrowheads="1"/>
          </p:cNvSpPr>
          <p:nvPr/>
        </p:nvSpPr>
        <p:spPr bwMode="auto">
          <a:xfrm>
            <a:off x="5095875" y="2809875"/>
            <a:ext cx="817563" cy="461963"/>
          </a:xfrm>
          <a:prstGeom prst="rect">
            <a:avLst/>
          </a:prstGeom>
          <a:noFill/>
          <a:ln w="1587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a:solidFill>
                  <a:srgbClr val="FF0000"/>
                </a:solidFill>
              </a:rPr>
              <a:t>IMMUNE</a:t>
            </a:r>
          </a:p>
          <a:p>
            <a:pPr eaLnBrk="1" hangingPunct="1"/>
            <a:r>
              <a:rPr lang="en-GB" sz="1200" b="1">
                <a:solidFill>
                  <a:srgbClr val="FF0000"/>
                </a:solidFill>
              </a:rPr>
              <a:t>SYSTEM</a:t>
            </a:r>
          </a:p>
        </p:txBody>
      </p:sp>
      <p:sp>
        <p:nvSpPr>
          <p:cNvPr id="36" name="Line 9"/>
          <p:cNvSpPr>
            <a:spLocks noChangeShapeType="1"/>
          </p:cNvSpPr>
          <p:nvPr/>
        </p:nvSpPr>
        <p:spPr bwMode="auto">
          <a:xfrm flipH="1">
            <a:off x="2528888" y="3068638"/>
            <a:ext cx="2424112" cy="0"/>
          </a:xfrm>
          <a:prstGeom prst="line">
            <a:avLst/>
          </a:prstGeom>
          <a:noFill/>
          <a:ln w="15875">
            <a:solidFill>
              <a:srgbClr val="FF0000"/>
            </a:solidFill>
            <a:round/>
            <a:headEnd/>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37" name="Text Box 10"/>
          <p:cNvSpPr txBox="1">
            <a:spLocks noChangeArrowheads="1"/>
          </p:cNvSpPr>
          <p:nvPr/>
        </p:nvSpPr>
        <p:spPr bwMode="auto">
          <a:xfrm>
            <a:off x="3082925" y="2679700"/>
            <a:ext cx="1193800" cy="415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defRPr/>
            </a:pPr>
            <a:r>
              <a:rPr lang="en-GB" sz="1050" dirty="0"/>
              <a:t>cytokines</a:t>
            </a:r>
          </a:p>
          <a:p>
            <a:pPr algn="ctr" eaLnBrk="1" hangingPunct="1">
              <a:defRPr/>
            </a:pPr>
            <a:r>
              <a:rPr lang="en-GB" sz="1050" dirty="0"/>
              <a:t>(Th1, Th2, </a:t>
            </a:r>
            <a:r>
              <a:rPr lang="en-GB" sz="1050" dirty="0" smtClean="0"/>
              <a:t>Th17)</a:t>
            </a:r>
            <a:endParaRPr lang="en-GB" sz="1050" dirty="0"/>
          </a:p>
        </p:txBody>
      </p:sp>
      <p:sp>
        <p:nvSpPr>
          <p:cNvPr id="38" name="AutoShape 11"/>
          <p:cNvSpPr>
            <a:spLocks noChangeArrowheads="1"/>
          </p:cNvSpPr>
          <p:nvPr/>
        </p:nvSpPr>
        <p:spPr bwMode="auto">
          <a:xfrm>
            <a:off x="1289050" y="2879725"/>
            <a:ext cx="238125" cy="238125"/>
          </a:xfrm>
          <a:prstGeom prst="curvedRightArrow">
            <a:avLst>
              <a:gd name="adj1" fmla="val 20000"/>
              <a:gd name="adj2" fmla="val 40000"/>
              <a:gd name="adj3" fmla="val 33333"/>
            </a:avLst>
          </a:prstGeom>
          <a:solidFill>
            <a:srgbClr val="0070C0"/>
          </a:solidFill>
          <a:ln w="9525">
            <a:solidFill>
              <a:srgbClr val="0070C0"/>
            </a:solidFill>
            <a:miter lim="800000"/>
            <a:headEnd/>
            <a:tailEnd/>
          </a:ln>
        </p:spPr>
        <p:txBody>
          <a:bodyPr wrap="none" anchor="ctr"/>
          <a:lstStyle/>
          <a:p>
            <a:endParaRPr lang="en-US" sz="1200"/>
          </a:p>
        </p:txBody>
      </p:sp>
      <p:sp>
        <p:nvSpPr>
          <p:cNvPr id="39" name="Text Box 12"/>
          <p:cNvSpPr txBox="1">
            <a:spLocks noChangeArrowheads="1"/>
          </p:cNvSpPr>
          <p:nvPr/>
        </p:nvSpPr>
        <p:spPr bwMode="auto">
          <a:xfrm>
            <a:off x="1052513" y="3117850"/>
            <a:ext cx="747712" cy="415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r>
              <a:rPr lang="en-GB" sz="1050" dirty="0"/>
              <a:t>central</a:t>
            </a:r>
          </a:p>
          <a:p>
            <a:pPr eaLnBrk="1" hangingPunct="1">
              <a:defRPr/>
            </a:pPr>
            <a:r>
              <a:rPr lang="en-GB" sz="1050" dirty="0"/>
              <a:t>cytokines</a:t>
            </a:r>
          </a:p>
        </p:txBody>
      </p:sp>
      <p:sp>
        <p:nvSpPr>
          <p:cNvPr id="40" name="Text Box 13"/>
          <p:cNvSpPr txBox="1">
            <a:spLocks noChangeArrowheads="1"/>
          </p:cNvSpPr>
          <p:nvPr/>
        </p:nvSpPr>
        <p:spPr bwMode="auto">
          <a:xfrm>
            <a:off x="1124744" y="2684748"/>
            <a:ext cx="264816"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600"/>
              <a:t>*</a:t>
            </a:r>
          </a:p>
        </p:txBody>
      </p:sp>
      <p:sp>
        <p:nvSpPr>
          <p:cNvPr id="41" name="Text Box 14"/>
          <p:cNvSpPr txBox="1">
            <a:spLocks noChangeArrowheads="1"/>
          </p:cNvSpPr>
          <p:nvPr/>
        </p:nvSpPr>
        <p:spPr bwMode="auto">
          <a:xfrm>
            <a:off x="1100138" y="2876550"/>
            <a:ext cx="264816"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600" dirty="0"/>
              <a:t>*</a:t>
            </a:r>
          </a:p>
        </p:txBody>
      </p:sp>
      <p:sp>
        <p:nvSpPr>
          <p:cNvPr id="42" name="Text Box 16"/>
          <p:cNvSpPr txBox="1">
            <a:spLocks noChangeArrowheads="1"/>
          </p:cNvSpPr>
          <p:nvPr/>
        </p:nvSpPr>
        <p:spPr bwMode="auto">
          <a:xfrm>
            <a:off x="1338263" y="2634226"/>
            <a:ext cx="264816"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600" dirty="0"/>
              <a:t>*</a:t>
            </a:r>
          </a:p>
        </p:txBody>
      </p:sp>
      <p:sp>
        <p:nvSpPr>
          <p:cNvPr id="43" name="Text Box 17"/>
          <p:cNvSpPr txBox="1">
            <a:spLocks noChangeArrowheads="1"/>
          </p:cNvSpPr>
          <p:nvPr/>
        </p:nvSpPr>
        <p:spPr bwMode="auto">
          <a:xfrm>
            <a:off x="3136900" y="4141788"/>
            <a:ext cx="1079500" cy="576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defRPr/>
            </a:pPr>
            <a:r>
              <a:rPr lang="en-GB" sz="1050" dirty="0"/>
              <a:t>glucocorticoids</a:t>
            </a:r>
          </a:p>
          <a:p>
            <a:pPr algn="ctr" eaLnBrk="1" hangingPunct="1">
              <a:defRPr/>
            </a:pPr>
            <a:r>
              <a:rPr lang="en-GB" sz="1050" dirty="0"/>
              <a:t>prolactin</a:t>
            </a:r>
          </a:p>
          <a:p>
            <a:pPr algn="ctr" eaLnBrk="1" hangingPunct="1">
              <a:defRPr/>
            </a:pPr>
            <a:r>
              <a:rPr lang="en-GB" sz="1050" dirty="0" smtClean="0"/>
              <a:t>progesterone</a:t>
            </a:r>
            <a:endParaRPr lang="en-GB" sz="1050" dirty="0"/>
          </a:p>
        </p:txBody>
      </p:sp>
      <p:sp>
        <p:nvSpPr>
          <p:cNvPr id="44" name="Line 19"/>
          <p:cNvSpPr>
            <a:spLocks noChangeShapeType="1"/>
          </p:cNvSpPr>
          <p:nvPr/>
        </p:nvSpPr>
        <p:spPr bwMode="auto">
          <a:xfrm flipV="1">
            <a:off x="2195513" y="2259013"/>
            <a:ext cx="950912" cy="476250"/>
          </a:xfrm>
          <a:prstGeom prst="line">
            <a:avLst/>
          </a:prstGeom>
          <a:noFill/>
          <a:ln w="15875">
            <a:solidFill>
              <a:srgbClr val="0070C0"/>
            </a:solidFill>
            <a:round/>
            <a:headEnd/>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45" name="Text Box 24"/>
          <p:cNvSpPr txBox="1">
            <a:spLocks noChangeArrowheads="1"/>
          </p:cNvSpPr>
          <p:nvPr/>
        </p:nvSpPr>
        <p:spPr bwMode="auto">
          <a:xfrm>
            <a:off x="3213100" y="1511300"/>
            <a:ext cx="1012825" cy="415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defRPr/>
            </a:pPr>
            <a:r>
              <a:rPr lang="en-GB" sz="1050" dirty="0"/>
              <a:t>adrenaline</a:t>
            </a:r>
          </a:p>
          <a:p>
            <a:pPr algn="ctr" eaLnBrk="1" hangingPunct="1">
              <a:defRPr/>
            </a:pPr>
            <a:r>
              <a:rPr lang="en-GB" sz="1050" dirty="0" smtClean="0"/>
              <a:t>noradrenaline</a:t>
            </a:r>
            <a:endParaRPr lang="en-GB" sz="1050" dirty="0"/>
          </a:p>
        </p:txBody>
      </p:sp>
      <p:sp>
        <p:nvSpPr>
          <p:cNvPr id="46" name="Rectangle 28"/>
          <p:cNvSpPr>
            <a:spLocks noChangeArrowheads="1"/>
          </p:cNvSpPr>
          <p:nvPr/>
        </p:nvSpPr>
        <p:spPr bwMode="auto">
          <a:xfrm>
            <a:off x="1301750" y="1657350"/>
            <a:ext cx="827088" cy="277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sz="1200" b="1"/>
              <a:t>STRESSOR</a:t>
            </a:r>
          </a:p>
        </p:txBody>
      </p:sp>
      <p:pic>
        <p:nvPicPr>
          <p:cNvPr id="47" name="Picture 31" descr="MC900439800[1]"/>
          <p:cNvPicPr>
            <a:picLocks noChangeAspect="1" noChangeArrowheads="1"/>
          </p:cNvPicPr>
          <p:nvPr/>
        </p:nvPicPr>
        <p:blipFill>
          <a:blip r:embed="rId2">
            <a:grayscl/>
            <a:extLst>
              <a:ext uri="{28A0092B-C50C-407E-A947-70E740481C1C}">
                <a14:useLocalDpi xmlns:a14="http://schemas.microsoft.com/office/drawing/2010/main" val="0"/>
              </a:ext>
            </a:extLst>
          </a:blip>
          <a:srcRect/>
          <a:stretch>
            <a:fillRect/>
          </a:stretch>
        </p:blipFill>
        <p:spPr bwMode="auto">
          <a:xfrm rot="6029488">
            <a:off x="1396206" y="1859757"/>
            <a:ext cx="808037" cy="80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 name="Line 32"/>
          <p:cNvSpPr>
            <a:spLocks noChangeShapeType="1"/>
          </p:cNvSpPr>
          <p:nvPr/>
        </p:nvSpPr>
        <p:spPr bwMode="auto">
          <a:xfrm flipV="1">
            <a:off x="4287838" y="3305175"/>
            <a:ext cx="949325" cy="474663"/>
          </a:xfrm>
          <a:prstGeom prst="line">
            <a:avLst/>
          </a:prstGeom>
          <a:noFill/>
          <a:ln w="15875">
            <a:solidFill>
              <a:srgbClr val="0070C0"/>
            </a:solidFill>
            <a:round/>
            <a:headEnd/>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49" name="Line 36"/>
          <p:cNvSpPr>
            <a:spLocks noChangeShapeType="1"/>
          </p:cNvSpPr>
          <p:nvPr/>
        </p:nvSpPr>
        <p:spPr bwMode="auto">
          <a:xfrm>
            <a:off x="4287838" y="2259013"/>
            <a:ext cx="949325" cy="504825"/>
          </a:xfrm>
          <a:prstGeom prst="line">
            <a:avLst/>
          </a:prstGeom>
          <a:noFill/>
          <a:ln w="15875">
            <a:solidFill>
              <a:srgbClr val="0070C0"/>
            </a:solidFill>
            <a:round/>
            <a:headEnd/>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0" name="Line 38"/>
          <p:cNvSpPr>
            <a:spLocks noChangeShapeType="1"/>
          </p:cNvSpPr>
          <p:nvPr/>
        </p:nvSpPr>
        <p:spPr bwMode="auto">
          <a:xfrm>
            <a:off x="2195513" y="3305175"/>
            <a:ext cx="950912" cy="504825"/>
          </a:xfrm>
          <a:prstGeom prst="line">
            <a:avLst/>
          </a:prstGeom>
          <a:noFill/>
          <a:ln w="15875">
            <a:solidFill>
              <a:srgbClr val="0070C0"/>
            </a:solidFill>
            <a:round/>
            <a:headEnd/>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1" name="Line 42"/>
          <p:cNvSpPr>
            <a:spLocks noChangeShapeType="1"/>
          </p:cNvSpPr>
          <p:nvPr/>
        </p:nvSpPr>
        <p:spPr bwMode="auto">
          <a:xfrm flipH="1" flipV="1">
            <a:off x="3717925" y="2449513"/>
            <a:ext cx="903288" cy="617537"/>
          </a:xfrm>
          <a:prstGeom prst="line">
            <a:avLst/>
          </a:prstGeom>
          <a:noFill/>
          <a:ln w="15875">
            <a:solidFill>
              <a:srgbClr val="FF0000"/>
            </a:solidFill>
            <a:round/>
            <a:headEnd/>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2" name="Line 43"/>
          <p:cNvSpPr>
            <a:spLocks noChangeShapeType="1"/>
          </p:cNvSpPr>
          <p:nvPr/>
        </p:nvSpPr>
        <p:spPr bwMode="auto">
          <a:xfrm flipH="1">
            <a:off x="3716338" y="3067050"/>
            <a:ext cx="908050" cy="534988"/>
          </a:xfrm>
          <a:prstGeom prst="line">
            <a:avLst/>
          </a:prstGeom>
          <a:noFill/>
          <a:ln w="15875">
            <a:solidFill>
              <a:srgbClr val="FF0000"/>
            </a:solidFill>
            <a:round/>
            <a:headEnd/>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3" name="Text Box 4"/>
          <p:cNvSpPr txBox="1">
            <a:spLocks noChangeArrowheads="1"/>
          </p:cNvSpPr>
          <p:nvPr/>
        </p:nvSpPr>
        <p:spPr bwMode="auto">
          <a:xfrm>
            <a:off x="1754188" y="2865438"/>
            <a:ext cx="509587" cy="277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587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a:solidFill>
                  <a:srgbClr val="0070C0"/>
                </a:solidFill>
              </a:rPr>
              <a:t>CNS</a:t>
            </a:r>
          </a:p>
        </p:txBody>
      </p:sp>
      <p:sp>
        <p:nvSpPr>
          <p:cNvPr id="54" name="Text Box 8"/>
          <p:cNvSpPr txBox="1">
            <a:spLocks noChangeArrowheads="1"/>
          </p:cNvSpPr>
          <p:nvPr/>
        </p:nvSpPr>
        <p:spPr bwMode="auto">
          <a:xfrm>
            <a:off x="1635125" y="2773363"/>
            <a:ext cx="817563" cy="461962"/>
          </a:xfrm>
          <a:prstGeom prst="rect">
            <a:avLst/>
          </a:prstGeom>
          <a:noFill/>
          <a:ln w="15875">
            <a:solidFill>
              <a:srgbClr val="0070C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GB" sz="1200">
              <a:solidFill>
                <a:srgbClr val="0000FF"/>
              </a:solidFill>
            </a:endParaRPr>
          </a:p>
          <a:p>
            <a:pPr eaLnBrk="1" hangingPunct="1"/>
            <a:r>
              <a:rPr lang="en-GB" sz="1200">
                <a:solidFill>
                  <a:srgbClr val="0000FF"/>
                </a:solidFill>
              </a:rPr>
              <a:t>             </a:t>
            </a:r>
          </a:p>
        </p:txBody>
      </p:sp>
      <p:sp>
        <p:nvSpPr>
          <p:cNvPr id="55" name="Rectangle 20"/>
          <p:cNvSpPr>
            <a:spLocks noChangeArrowheads="1"/>
          </p:cNvSpPr>
          <p:nvPr/>
        </p:nvSpPr>
        <p:spPr bwMode="auto">
          <a:xfrm>
            <a:off x="1016000" y="5179475"/>
            <a:ext cx="5400675" cy="1444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nSpc>
                <a:spcPct val="150000"/>
              </a:lnSpc>
            </a:pPr>
            <a:r>
              <a:rPr lang="en-GB" sz="1200" dirty="0">
                <a:latin typeface="Times New Roman" pitchFamily="18" charset="0"/>
                <a:cs typeface="Times New Roman" pitchFamily="18" charset="0"/>
              </a:rPr>
              <a:t>The central nervous system (CNS) and the immune system interact via the endocrine system and the autonomic nervous system (ANS), and through peripheral cytokine feedback to the CNS, as well as through the actions of central cytokines. </a:t>
            </a:r>
            <a:r>
              <a:rPr lang="en-GB" sz="1200" dirty="0">
                <a:latin typeface="Times New Roman" pitchFamily="18" charset="0"/>
              </a:rPr>
              <a:t>Blue arrows indicate the pathways from CNS to immune system and red arrows indicate cytokine signals to the CNS.</a:t>
            </a:r>
          </a:p>
        </p:txBody>
      </p:sp>
      <p:sp>
        <p:nvSpPr>
          <p:cNvPr id="56" name="TextBox 3"/>
          <p:cNvSpPr txBox="1">
            <a:spLocks noChangeArrowheads="1"/>
          </p:cNvSpPr>
          <p:nvPr/>
        </p:nvSpPr>
        <p:spPr bwMode="auto">
          <a:xfrm>
            <a:off x="1063625" y="539750"/>
            <a:ext cx="490249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dirty="0">
                <a:latin typeface="Times New Roman" pitchFamily="18" charset="0"/>
                <a:cs typeface="Times New Roman" pitchFamily="18" charset="0"/>
              </a:rPr>
              <a:t>Figure </a:t>
            </a:r>
            <a:r>
              <a:rPr lang="en-GB" sz="1200" b="1" dirty="0" smtClean="0">
                <a:latin typeface="Times New Roman" pitchFamily="18" charset="0"/>
                <a:cs typeface="Times New Roman" pitchFamily="18" charset="0"/>
              </a:rPr>
              <a:t>1.8: </a:t>
            </a:r>
            <a:r>
              <a:rPr lang="en-GB" sz="1200" b="1" dirty="0">
                <a:latin typeface="Times New Roman" pitchFamily="18" charset="0"/>
                <a:cs typeface="Times New Roman" pitchFamily="18" charset="0"/>
              </a:rPr>
              <a:t>Reciprocal neuro-endocrine-immune </a:t>
            </a:r>
            <a:r>
              <a:rPr lang="en-GB" sz="1200" b="1" dirty="0" smtClean="0">
                <a:latin typeface="Times New Roman" pitchFamily="18" charset="0"/>
                <a:cs typeface="Times New Roman" pitchFamily="18" charset="0"/>
              </a:rPr>
              <a:t>communication </a:t>
            </a:r>
            <a:r>
              <a:rPr lang="en-GB" sz="1200" b="1" dirty="0">
                <a:latin typeface="Times New Roman" pitchFamily="18" charset="0"/>
                <a:cs typeface="Times New Roman" pitchFamily="18" charset="0"/>
              </a:rPr>
              <a:t>routes </a:t>
            </a:r>
          </a:p>
          <a:p>
            <a:pPr eaLnBrk="1" hangingPunct="1"/>
            <a:r>
              <a:rPr lang="en-GB" sz="1200" b="1" dirty="0">
                <a:latin typeface="Times New Roman" pitchFamily="18" charset="0"/>
                <a:cs typeface="Times New Roman" pitchFamily="18" charset="0"/>
              </a:rPr>
              <a:t>                    in pregnancy</a:t>
            </a:r>
          </a:p>
        </p:txBody>
      </p:sp>
      <p:pic>
        <p:nvPicPr>
          <p:cNvPr id="57" name="Picture 31" descr="MC900439800[1]"/>
          <p:cNvPicPr>
            <a:picLocks noChangeAspect="1" noChangeArrowheads="1"/>
          </p:cNvPicPr>
          <p:nvPr/>
        </p:nvPicPr>
        <p:blipFill>
          <a:blip r:embed="rId2">
            <a:grayscl/>
            <a:extLst>
              <a:ext uri="{28A0092B-C50C-407E-A947-70E740481C1C}">
                <a14:useLocalDpi xmlns:a14="http://schemas.microsoft.com/office/drawing/2010/main" val="0"/>
              </a:ext>
            </a:extLst>
          </a:blip>
          <a:srcRect/>
          <a:stretch>
            <a:fillRect/>
          </a:stretch>
        </p:blipFill>
        <p:spPr bwMode="auto">
          <a:xfrm rot="8236887">
            <a:off x="5191125" y="1906588"/>
            <a:ext cx="808038" cy="80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 name="Rectangle 28"/>
          <p:cNvSpPr>
            <a:spLocks noChangeArrowheads="1"/>
          </p:cNvSpPr>
          <p:nvPr/>
        </p:nvSpPr>
        <p:spPr bwMode="auto">
          <a:xfrm>
            <a:off x="5302250" y="1655763"/>
            <a:ext cx="827088"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sz="1200" b="1"/>
              <a:t>STRESSOR</a:t>
            </a:r>
          </a:p>
        </p:txBody>
      </p:sp>
      <p:sp>
        <p:nvSpPr>
          <p:cNvPr id="59" name="Text Box 10"/>
          <p:cNvSpPr txBox="1">
            <a:spLocks noChangeArrowheads="1"/>
          </p:cNvSpPr>
          <p:nvPr/>
        </p:nvSpPr>
        <p:spPr bwMode="auto">
          <a:xfrm>
            <a:off x="3128963" y="3065463"/>
            <a:ext cx="1214437" cy="25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defRPr/>
            </a:pPr>
            <a:r>
              <a:rPr lang="en-GB" sz="1050" dirty="0" smtClean="0"/>
              <a:t>e.g. IL-1</a:t>
            </a:r>
            <a:r>
              <a:rPr lang="el-GR" sz="1050" dirty="0" smtClean="0"/>
              <a:t>β</a:t>
            </a:r>
            <a:r>
              <a:rPr lang="en-GB" sz="1050" dirty="0" smtClean="0"/>
              <a:t>, TNF-</a:t>
            </a:r>
            <a:r>
              <a:rPr lang="el-GR" sz="1050" dirty="0" smtClean="0"/>
              <a:t>α</a:t>
            </a:r>
            <a:endParaRPr lang="en-GB" sz="1050" dirty="0"/>
          </a:p>
        </p:txBody>
      </p:sp>
      <p:sp>
        <p:nvSpPr>
          <p:cNvPr id="60" name="TextBox 59"/>
          <p:cNvSpPr txBox="1"/>
          <p:nvPr/>
        </p:nvSpPr>
        <p:spPr>
          <a:xfrm>
            <a:off x="6042774" y="9392525"/>
            <a:ext cx="338554"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48</a:t>
            </a:r>
            <a:endParaRPr lang="en-GB" sz="1200" b="0" dirty="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 name="TextBox 3"/>
          <p:cNvSpPr txBox="1">
            <a:spLocks noChangeArrowheads="1"/>
          </p:cNvSpPr>
          <p:nvPr/>
        </p:nvSpPr>
        <p:spPr bwMode="auto">
          <a:xfrm>
            <a:off x="1011238" y="481013"/>
            <a:ext cx="3348037"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dirty="0">
                <a:latin typeface="Times New Roman" pitchFamily="18" charset="0"/>
                <a:cs typeface="Times New Roman" pitchFamily="18" charset="0"/>
              </a:rPr>
              <a:t>Figure 2.4:  Diagram </a:t>
            </a:r>
            <a:r>
              <a:rPr lang="en-GB" sz="1200" b="1" dirty="0" smtClean="0">
                <a:latin typeface="Times New Roman" pitchFamily="18" charset="0"/>
                <a:cs typeface="Times New Roman" pitchFamily="18" charset="0"/>
              </a:rPr>
              <a:t>of sandwich </a:t>
            </a:r>
            <a:r>
              <a:rPr lang="en-GB" sz="1200" b="1" dirty="0">
                <a:latin typeface="Times New Roman" pitchFamily="18" charset="0"/>
                <a:cs typeface="Times New Roman" pitchFamily="18" charset="0"/>
              </a:rPr>
              <a:t>ELISA steps</a:t>
            </a:r>
          </a:p>
        </p:txBody>
      </p:sp>
      <p:sp>
        <p:nvSpPr>
          <p:cNvPr id="111" name="Rectangle 4"/>
          <p:cNvSpPr>
            <a:spLocks noChangeArrowheads="1"/>
          </p:cNvSpPr>
          <p:nvPr/>
        </p:nvSpPr>
        <p:spPr bwMode="auto">
          <a:xfrm>
            <a:off x="1052512" y="3995738"/>
            <a:ext cx="5298305"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en-GB" sz="1200" dirty="0" smtClean="0">
                <a:latin typeface="Times New Roman" pitchFamily="18" charset="0"/>
                <a:cs typeface="Times New Roman" pitchFamily="18" charset="0"/>
              </a:rPr>
              <a:t>Sandwich ELISA steps.  </a:t>
            </a:r>
            <a:r>
              <a:rPr lang="en-GB" sz="1200" dirty="0">
                <a:latin typeface="Times New Roman" pitchFamily="18" charset="0"/>
                <a:cs typeface="Times New Roman" pitchFamily="18" charset="0"/>
              </a:rPr>
              <a:t>(1) A plate is coated </a:t>
            </a:r>
            <a:r>
              <a:rPr lang="en-GB" sz="1200" dirty="0" smtClean="0">
                <a:latin typeface="Times New Roman" pitchFamily="18" charset="0"/>
                <a:cs typeface="Times New Roman" pitchFamily="18" charset="0"/>
              </a:rPr>
              <a:t>with </a:t>
            </a:r>
            <a:r>
              <a:rPr lang="en-GB" sz="1200" dirty="0">
                <a:latin typeface="Times New Roman" pitchFamily="18" charset="0"/>
                <a:cs typeface="Times New Roman" pitchFamily="18" charset="0"/>
              </a:rPr>
              <a:t>capture antibody; (2)  experimental sample is added to the plate, the antigen present in sample binds to the capture antibody; (3) detecting </a:t>
            </a:r>
            <a:r>
              <a:rPr lang="en-GB" sz="1200" dirty="0" smtClean="0">
                <a:latin typeface="Times New Roman" pitchFamily="18" charset="0"/>
                <a:cs typeface="Times New Roman" pitchFamily="18" charset="0"/>
              </a:rPr>
              <a:t>antibody is </a:t>
            </a:r>
            <a:r>
              <a:rPr lang="en-GB" sz="1200" dirty="0">
                <a:latin typeface="Times New Roman" pitchFamily="18" charset="0"/>
                <a:cs typeface="Times New Roman" pitchFamily="18" charset="0"/>
              </a:rPr>
              <a:t>applied and this binds to the antigen; (4) a secondary antibody (enzyme-linked) is applied and this binds to detecting antibody; (5) substrate is added, and is converted by enzyme to detectable form (e.g. colour change).</a:t>
            </a:r>
          </a:p>
        </p:txBody>
      </p:sp>
      <p:grpSp>
        <p:nvGrpSpPr>
          <p:cNvPr id="116" name="Group 1"/>
          <p:cNvGrpSpPr>
            <a:grpSpLocks noChangeAspect="1"/>
          </p:cNvGrpSpPr>
          <p:nvPr/>
        </p:nvGrpSpPr>
        <p:grpSpPr bwMode="auto">
          <a:xfrm>
            <a:off x="1052513" y="1347788"/>
            <a:ext cx="3549650" cy="2100908"/>
            <a:chOff x="1450975" y="1474788"/>
            <a:chExt cx="4641850" cy="2747216"/>
          </a:xfrm>
        </p:grpSpPr>
        <p:sp>
          <p:nvSpPr>
            <p:cNvPr id="117" name="Oval 116"/>
            <p:cNvSpPr/>
            <p:nvPr/>
          </p:nvSpPr>
          <p:spPr bwMode="auto">
            <a:xfrm>
              <a:off x="2385158" y="3066978"/>
              <a:ext cx="425571" cy="224194"/>
            </a:xfrm>
            <a:prstGeom prst="ellipse">
              <a:avLst/>
            </a:prstGeom>
            <a:solidFill>
              <a:schemeClr val="tx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900" dirty="0">
                <a:latin typeface="Arial" pitchFamily="34" charset="0"/>
                <a:cs typeface="Arial" pitchFamily="34" charset="0"/>
              </a:endParaRPr>
            </a:p>
          </p:txBody>
        </p:sp>
        <p:sp>
          <p:nvSpPr>
            <p:cNvPr id="118" name="Oval 117"/>
            <p:cNvSpPr/>
            <p:nvPr/>
          </p:nvSpPr>
          <p:spPr bwMode="auto">
            <a:xfrm>
              <a:off x="3292352" y="3066978"/>
              <a:ext cx="425573" cy="224194"/>
            </a:xfrm>
            <a:prstGeom prst="ellipse">
              <a:avLst/>
            </a:prstGeom>
            <a:solidFill>
              <a:schemeClr val="tx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900" dirty="0">
                <a:latin typeface="Arial" pitchFamily="34" charset="0"/>
                <a:cs typeface="Arial" pitchFamily="34" charset="0"/>
              </a:endParaRPr>
            </a:p>
          </p:txBody>
        </p:sp>
        <p:sp>
          <p:nvSpPr>
            <p:cNvPr id="119" name="Oval 118"/>
            <p:cNvSpPr/>
            <p:nvPr/>
          </p:nvSpPr>
          <p:spPr bwMode="auto">
            <a:xfrm>
              <a:off x="4990489" y="3066978"/>
              <a:ext cx="425573" cy="224194"/>
            </a:xfrm>
            <a:prstGeom prst="ellipse">
              <a:avLst/>
            </a:prstGeom>
            <a:solidFill>
              <a:schemeClr val="tx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900" dirty="0">
                <a:latin typeface="Arial" pitchFamily="34" charset="0"/>
                <a:cs typeface="Arial" pitchFamily="34" charset="0"/>
              </a:endParaRPr>
            </a:p>
          </p:txBody>
        </p:sp>
        <p:sp>
          <p:nvSpPr>
            <p:cNvPr id="120" name="5-Point Star 119"/>
            <p:cNvSpPr>
              <a:spLocks noChangeAspect="1"/>
            </p:cNvSpPr>
            <p:nvPr/>
          </p:nvSpPr>
          <p:spPr bwMode="auto">
            <a:xfrm rot="800436">
              <a:off x="5812570" y="1993755"/>
              <a:ext cx="280255" cy="232497"/>
            </a:xfrm>
            <a:prstGeom prst="star5">
              <a:avLst/>
            </a:prstGeom>
            <a:solidFill>
              <a:srgbClr val="FF00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900">
                <a:latin typeface="Arial" pitchFamily="34" charset="0"/>
                <a:cs typeface="Arial" pitchFamily="34" charset="0"/>
              </a:endParaRPr>
            </a:p>
          </p:txBody>
        </p:sp>
        <p:sp>
          <p:nvSpPr>
            <p:cNvPr id="121" name="Oval 120"/>
            <p:cNvSpPr/>
            <p:nvPr/>
          </p:nvSpPr>
          <p:spPr bwMode="auto">
            <a:xfrm>
              <a:off x="4135193" y="3066978"/>
              <a:ext cx="425573" cy="224194"/>
            </a:xfrm>
            <a:prstGeom prst="ellipse">
              <a:avLst/>
            </a:prstGeom>
            <a:solidFill>
              <a:schemeClr val="tx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900" dirty="0">
                <a:latin typeface="Arial" pitchFamily="34" charset="0"/>
                <a:cs typeface="Arial" pitchFamily="34" charset="0"/>
              </a:endParaRPr>
            </a:p>
          </p:txBody>
        </p:sp>
        <p:sp>
          <p:nvSpPr>
            <p:cNvPr id="123" name="5-Point Star 122"/>
            <p:cNvSpPr>
              <a:spLocks noChangeAspect="1"/>
            </p:cNvSpPr>
            <p:nvPr/>
          </p:nvSpPr>
          <p:spPr bwMode="auto">
            <a:xfrm rot="800436">
              <a:off x="5260364" y="1474788"/>
              <a:ext cx="280255" cy="232497"/>
            </a:xfrm>
            <a:prstGeom prst="star5">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900">
                <a:latin typeface="Arial" pitchFamily="34" charset="0"/>
                <a:cs typeface="Arial" pitchFamily="34" charset="0"/>
              </a:endParaRPr>
            </a:p>
          </p:txBody>
        </p:sp>
        <p:sp>
          <p:nvSpPr>
            <p:cNvPr id="124" name="Oval 123"/>
            <p:cNvSpPr/>
            <p:nvPr/>
          </p:nvSpPr>
          <p:spPr bwMode="auto">
            <a:xfrm>
              <a:off x="5306035" y="1898265"/>
              <a:ext cx="161925" cy="17644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900">
                <a:solidFill>
                  <a:schemeClr val="tx1"/>
                </a:solidFill>
                <a:latin typeface="Arial" pitchFamily="34" charset="0"/>
                <a:cs typeface="Arial" pitchFamily="34" charset="0"/>
              </a:endParaRPr>
            </a:p>
          </p:txBody>
        </p:sp>
        <p:cxnSp>
          <p:nvCxnSpPr>
            <p:cNvPr id="125" name="Curved Connector 124"/>
            <p:cNvCxnSpPr/>
            <p:nvPr/>
          </p:nvCxnSpPr>
          <p:spPr bwMode="auto">
            <a:xfrm>
              <a:off x="5467960" y="1769561"/>
              <a:ext cx="332154" cy="261559"/>
            </a:xfrm>
            <a:prstGeom prst="curvedConnector3">
              <a:avLst>
                <a:gd name="adj1" fmla="val -4765"/>
              </a:avLst>
            </a:prstGeom>
            <a:ln>
              <a:solidFill>
                <a:schemeClr val="tx1"/>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126" name="Straight Arrow Connector 125"/>
            <p:cNvCxnSpPr/>
            <p:nvPr/>
          </p:nvCxnSpPr>
          <p:spPr bwMode="auto">
            <a:xfrm>
              <a:off x="1922218" y="3179075"/>
              <a:ext cx="323850" cy="0"/>
            </a:xfrm>
            <a:prstGeom prst="straightConnector1">
              <a:avLst/>
            </a:prstGeom>
            <a:ln w="2222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27" name="Straight Arrow Connector 126"/>
            <p:cNvCxnSpPr/>
            <p:nvPr/>
          </p:nvCxnSpPr>
          <p:spPr bwMode="auto">
            <a:xfrm>
              <a:off x="2877160" y="3158316"/>
              <a:ext cx="323850" cy="0"/>
            </a:xfrm>
            <a:prstGeom prst="straightConnector1">
              <a:avLst/>
            </a:prstGeom>
            <a:ln w="2222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28" name="Straight Arrow Connector 127"/>
            <p:cNvCxnSpPr/>
            <p:nvPr/>
          </p:nvCxnSpPr>
          <p:spPr bwMode="auto">
            <a:xfrm>
              <a:off x="3782279" y="3158316"/>
              <a:ext cx="325927" cy="0"/>
            </a:xfrm>
            <a:prstGeom prst="straightConnector1">
              <a:avLst/>
            </a:prstGeom>
            <a:ln w="2222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29" name="Straight Arrow Connector 128"/>
            <p:cNvCxnSpPr/>
            <p:nvPr/>
          </p:nvCxnSpPr>
          <p:spPr bwMode="auto">
            <a:xfrm>
              <a:off x="4625120" y="3158316"/>
              <a:ext cx="323850" cy="0"/>
            </a:xfrm>
            <a:prstGeom prst="straightConnector1">
              <a:avLst/>
            </a:prstGeom>
            <a:ln w="2222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30" name="TextBox 51"/>
            <p:cNvSpPr txBox="1">
              <a:spLocks noChangeArrowheads="1"/>
            </p:cNvSpPr>
            <p:nvPr/>
          </p:nvSpPr>
          <p:spPr bwMode="auto">
            <a:xfrm>
              <a:off x="1450975" y="3909780"/>
              <a:ext cx="694273" cy="301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900" b="1">
                  <a:latin typeface="Arial" pitchFamily="34" charset="0"/>
                  <a:cs typeface="Arial" pitchFamily="34" charset="0"/>
                </a:rPr>
                <a:t>Step 1</a:t>
              </a:r>
            </a:p>
          </p:txBody>
        </p:sp>
        <p:sp>
          <p:nvSpPr>
            <p:cNvPr id="131" name="TextBox 61"/>
            <p:cNvSpPr txBox="1">
              <a:spLocks noChangeArrowheads="1"/>
            </p:cNvSpPr>
            <p:nvPr/>
          </p:nvSpPr>
          <p:spPr bwMode="auto">
            <a:xfrm>
              <a:off x="2293815" y="3909780"/>
              <a:ext cx="694273" cy="301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900" b="1">
                  <a:latin typeface="Arial" pitchFamily="34" charset="0"/>
                  <a:cs typeface="Arial" pitchFamily="34" charset="0"/>
                </a:rPr>
                <a:t>Step 2</a:t>
              </a:r>
            </a:p>
          </p:txBody>
        </p:sp>
        <p:sp>
          <p:nvSpPr>
            <p:cNvPr id="132" name="TextBox 62"/>
            <p:cNvSpPr txBox="1">
              <a:spLocks noChangeArrowheads="1"/>
            </p:cNvSpPr>
            <p:nvPr/>
          </p:nvSpPr>
          <p:spPr bwMode="auto">
            <a:xfrm>
              <a:off x="3259138" y="3909780"/>
              <a:ext cx="694273" cy="301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900" b="1">
                  <a:latin typeface="Arial" pitchFamily="34" charset="0"/>
                  <a:cs typeface="Arial" pitchFamily="34" charset="0"/>
                </a:rPr>
                <a:t>Step 3</a:t>
              </a:r>
            </a:p>
          </p:txBody>
        </p:sp>
        <p:sp>
          <p:nvSpPr>
            <p:cNvPr id="133" name="TextBox 63"/>
            <p:cNvSpPr txBox="1">
              <a:spLocks noChangeArrowheads="1"/>
            </p:cNvSpPr>
            <p:nvPr/>
          </p:nvSpPr>
          <p:spPr bwMode="auto">
            <a:xfrm>
              <a:off x="4106130" y="3920160"/>
              <a:ext cx="694273" cy="301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900" b="1">
                  <a:latin typeface="Arial" pitchFamily="34" charset="0"/>
                  <a:cs typeface="Arial" pitchFamily="34" charset="0"/>
                </a:rPr>
                <a:t>Step 4</a:t>
              </a:r>
            </a:p>
          </p:txBody>
        </p:sp>
        <p:sp>
          <p:nvSpPr>
            <p:cNvPr id="134" name="TextBox 64"/>
            <p:cNvSpPr txBox="1">
              <a:spLocks noChangeArrowheads="1"/>
            </p:cNvSpPr>
            <p:nvPr/>
          </p:nvSpPr>
          <p:spPr bwMode="auto">
            <a:xfrm>
              <a:off x="4944818" y="3909781"/>
              <a:ext cx="694273" cy="301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900" b="1">
                  <a:latin typeface="Arial" pitchFamily="34" charset="0"/>
                  <a:cs typeface="Arial" pitchFamily="34" charset="0"/>
                </a:rPr>
                <a:t>Step 5</a:t>
              </a:r>
            </a:p>
          </p:txBody>
        </p:sp>
        <p:grpSp>
          <p:nvGrpSpPr>
            <p:cNvPr id="135" name="Group 7"/>
            <p:cNvGrpSpPr>
              <a:grpSpLocks/>
            </p:cNvGrpSpPr>
            <p:nvPr/>
          </p:nvGrpSpPr>
          <p:grpSpPr bwMode="auto">
            <a:xfrm>
              <a:off x="4122950" y="2482897"/>
              <a:ext cx="433453" cy="388982"/>
              <a:chOff x="1850212" y="3087639"/>
              <a:chExt cx="481704" cy="432048"/>
            </a:xfrm>
          </p:grpSpPr>
          <p:grpSp>
            <p:nvGrpSpPr>
              <p:cNvPr id="185" name="Group 46"/>
              <p:cNvGrpSpPr>
                <a:grpSpLocks/>
              </p:cNvGrpSpPr>
              <p:nvPr/>
            </p:nvGrpSpPr>
            <p:grpSpPr bwMode="auto">
              <a:xfrm rot="10800000">
                <a:off x="1850212" y="3087639"/>
                <a:ext cx="216024" cy="432048"/>
                <a:chOff x="440217" y="5364088"/>
                <a:chExt cx="216024" cy="432048"/>
              </a:xfrm>
            </p:grpSpPr>
            <p:sp>
              <p:nvSpPr>
                <p:cNvPr id="188" name="Diagonal Stripe 187"/>
                <p:cNvSpPr/>
                <p:nvPr/>
              </p:nvSpPr>
              <p:spPr>
                <a:xfrm>
                  <a:off x="462686" y="5354902"/>
                  <a:ext cx="214555" cy="285907"/>
                </a:xfrm>
                <a:prstGeom prst="diagStrip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189" name="Rectangle 188"/>
                <p:cNvSpPr>
                  <a:spLocks noChangeArrowheads="1"/>
                </p:cNvSpPr>
                <p:nvPr/>
              </p:nvSpPr>
              <p:spPr bwMode="auto">
                <a:xfrm>
                  <a:off x="469606" y="5493243"/>
                  <a:ext cx="57677" cy="290518"/>
                </a:xfrm>
                <a:prstGeom prst="rect">
                  <a:avLst/>
                </a:prstGeom>
                <a:solidFill>
                  <a:srgbClr val="FF0000"/>
                </a:solidFill>
                <a:ln w="25400" algn="ctr">
                  <a:solidFill>
                    <a:srgbClr val="FF0000"/>
                  </a:solidFill>
                  <a:miter lim="800000"/>
                  <a:headEnd/>
                  <a:tailEnd/>
                </a:ln>
              </p:spPr>
              <p:txBody>
                <a:bodyPr rot="10800000" anchor="ctr"/>
                <a:lstStyle/>
                <a:p>
                  <a:pPr algn="ctr">
                    <a:defRPr/>
                  </a:pPr>
                  <a:endParaRPr lang="en-GB" sz="900">
                    <a:solidFill>
                      <a:schemeClr val="lt1"/>
                    </a:solidFill>
                    <a:latin typeface="Arial" pitchFamily="34" charset="0"/>
                    <a:cs typeface="Arial" pitchFamily="34" charset="0"/>
                  </a:endParaRPr>
                </a:p>
              </p:txBody>
            </p:sp>
          </p:grpSp>
          <p:sp>
            <p:nvSpPr>
              <p:cNvPr id="186" name="Diagonal Stripe 185"/>
              <p:cNvSpPr/>
              <p:nvPr/>
            </p:nvSpPr>
            <p:spPr>
              <a:xfrm rot="10800000" flipH="1">
                <a:off x="2131436" y="3233744"/>
                <a:ext cx="200714" cy="285907"/>
              </a:xfrm>
              <a:prstGeom prst="diagStrip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187" name="Rectangle 186"/>
              <p:cNvSpPr>
                <a:spLocks noChangeArrowheads="1"/>
              </p:cNvSpPr>
              <p:nvPr/>
            </p:nvSpPr>
            <p:spPr bwMode="auto">
              <a:xfrm rot="10800000" flipH="1">
                <a:off x="2131436" y="3088486"/>
                <a:ext cx="55369" cy="292823"/>
              </a:xfrm>
              <a:prstGeom prst="rect">
                <a:avLst/>
              </a:prstGeom>
              <a:solidFill>
                <a:srgbClr val="FF0000"/>
              </a:solidFill>
              <a:ln w="25400" algn="ctr">
                <a:solidFill>
                  <a:srgbClr val="FF0000"/>
                </a:solidFill>
                <a:miter lim="800000"/>
                <a:headEnd/>
                <a:tailEnd/>
              </a:ln>
            </p:spPr>
            <p:txBody>
              <a:bodyPr rot="10800000" anchor="ctr"/>
              <a:lstStyle/>
              <a:p>
                <a:pPr algn="ctr">
                  <a:defRPr/>
                </a:pPr>
                <a:endParaRPr lang="en-GB" sz="900">
                  <a:solidFill>
                    <a:schemeClr val="lt1"/>
                  </a:solidFill>
                  <a:latin typeface="Arial" pitchFamily="34" charset="0"/>
                  <a:cs typeface="Arial" pitchFamily="34" charset="0"/>
                </a:endParaRPr>
              </a:p>
            </p:txBody>
          </p:sp>
        </p:grpSp>
        <p:grpSp>
          <p:nvGrpSpPr>
            <p:cNvPr id="136" name="Group 4"/>
            <p:cNvGrpSpPr>
              <a:grpSpLocks/>
            </p:cNvGrpSpPr>
            <p:nvPr/>
          </p:nvGrpSpPr>
          <p:grpSpPr bwMode="auto">
            <a:xfrm>
              <a:off x="3320880" y="3455351"/>
              <a:ext cx="401461" cy="388982"/>
              <a:chOff x="319496" y="4132790"/>
              <a:chExt cx="446151" cy="432048"/>
            </a:xfrm>
          </p:grpSpPr>
          <p:sp>
            <p:nvSpPr>
              <p:cNvPr id="181" name="Diagonal Stripe 180"/>
              <p:cNvSpPr/>
              <p:nvPr/>
            </p:nvSpPr>
            <p:spPr>
              <a:xfrm>
                <a:off x="548491" y="4132585"/>
                <a:ext cx="216863" cy="288212"/>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182" name="Rectangle 181"/>
              <p:cNvSpPr/>
              <p:nvPr/>
            </p:nvSpPr>
            <p:spPr>
              <a:xfrm>
                <a:off x="560025" y="4273232"/>
                <a:ext cx="55369" cy="290518"/>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latin typeface="Arial" pitchFamily="34" charset="0"/>
                  <a:cs typeface="Arial" pitchFamily="34" charset="0"/>
                </a:endParaRPr>
              </a:p>
            </p:txBody>
          </p:sp>
          <p:sp>
            <p:nvSpPr>
              <p:cNvPr id="183" name="Diagonal Stripe 182"/>
              <p:cNvSpPr/>
              <p:nvPr/>
            </p:nvSpPr>
            <p:spPr>
              <a:xfrm flipH="1">
                <a:off x="320092" y="4132585"/>
                <a:ext cx="200714" cy="288212"/>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u="sng">
                  <a:solidFill>
                    <a:schemeClr val="tx1"/>
                  </a:solidFill>
                  <a:latin typeface="Arial" pitchFamily="34" charset="0"/>
                  <a:cs typeface="Arial" pitchFamily="34" charset="0"/>
                </a:endParaRPr>
              </a:p>
            </p:txBody>
          </p:sp>
          <p:sp>
            <p:nvSpPr>
              <p:cNvPr id="184" name="Rectangle 183"/>
              <p:cNvSpPr/>
              <p:nvPr/>
            </p:nvSpPr>
            <p:spPr>
              <a:xfrm flipH="1">
                <a:off x="453901" y="4273232"/>
                <a:ext cx="53063" cy="290518"/>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u="sng">
                  <a:latin typeface="Arial" pitchFamily="34" charset="0"/>
                  <a:cs typeface="Arial" pitchFamily="34" charset="0"/>
                </a:endParaRPr>
              </a:p>
            </p:txBody>
          </p:sp>
        </p:grpSp>
        <p:grpSp>
          <p:nvGrpSpPr>
            <p:cNvPr id="137" name="Group 62"/>
            <p:cNvGrpSpPr>
              <a:grpSpLocks/>
            </p:cNvGrpSpPr>
            <p:nvPr/>
          </p:nvGrpSpPr>
          <p:grpSpPr bwMode="auto">
            <a:xfrm>
              <a:off x="1502768" y="3455351"/>
              <a:ext cx="401461" cy="388982"/>
              <a:chOff x="319496" y="4132790"/>
              <a:chExt cx="446151" cy="432048"/>
            </a:xfrm>
          </p:grpSpPr>
          <p:sp>
            <p:nvSpPr>
              <p:cNvPr id="177" name="Diagonal Stripe 176"/>
              <p:cNvSpPr/>
              <p:nvPr/>
            </p:nvSpPr>
            <p:spPr>
              <a:xfrm>
                <a:off x="548013" y="4132585"/>
                <a:ext cx="216863" cy="288212"/>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178" name="Rectangle 177"/>
              <p:cNvSpPr/>
              <p:nvPr/>
            </p:nvSpPr>
            <p:spPr>
              <a:xfrm>
                <a:off x="559547" y="4273232"/>
                <a:ext cx="57677" cy="290518"/>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latin typeface="Arial" pitchFamily="34" charset="0"/>
                  <a:cs typeface="Arial" pitchFamily="34" charset="0"/>
                </a:endParaRPr>
              </a:p>
            </p:txBody>
          </p:sp>
          <p:sp>
            <p:nvSpPr>
              <p:cNvPr id="179" name="Diagonal Stripe 178"/>
              <p:cNvSpPr/>
              <p:nvPr/>
            </p:nvSpPr>
            <p:spPr>
              <a:xfrm flipH="1">
                <a:off x="319614" y="4132585"/>
                <a:ext cx="200714" cy="288212"/>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u="sng">
                  <a:solidFill>
                    <a:schemeClr val="tx1"/>
                  </a:solidFill>
                  <a:latin typeface="Arial" pitchFamily="34" charset="0"/>
                  <a:cs typeface="Arial" pitchFamily="34" charset="0"/>
                </a:endParaRPr>
              </a:p>
            </p:txBody>
          </p:sp>
          <p:sp>
            <p:nvSpPr>
              <p:cNvPr id="180" name="Rectangle 179"/>
              <p:cNvSpPr/>
              <p:nvPr/>
            </p:nvSpPr>
            <p:spPr>
              <a:xfrm flipH="1">
                <a:off x="453423" y="4273232"/>
                <a:ext cx="53063" cy="290518"/>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u="sng">
                  <a:latin typeface="Arial" pitchFamily="34" charset="0"/>
                  <a:cs typeface="Arial" pitchFamily="34" charset="0"/>
                </a:endParaRPr>
              </a:p>
            </p:txBody>
          </p:sp>
        </p:grpSp>
        <p:grpSp>
          <p:nvGrpSpPr>
            <p:cNvPr id="138" name="Group 67"/>
            <p:cNvGrpSpPr>
              <a:grpSpLocks/>
            </p:cNvGrpSpPr>
            <p:nvPr/>
          </p:nvGrpSpPr>
          <p:grpSpPr bwMode="auto">
            <a:xfrm>
              <a:off x="2345104" y="3455351"/>
              <a:ext cx="401461" cy="388982"/>
              <a:chOff x="319496" y="4132790"/>
              <a:chExt cx="446151" cy="432048"/>
            </a:xfrm>
          </p:grpSpPr>
          <p:sp>
            <p:nvSpPr>
              <p:cNvPr id="173" name="Diagonal Stripe 172"/>
              <p:cNvSpPr/>
              <p:nvPr/>
            </p:nvSpPr>
            <p:spPr>
              <a:xfrm>
                <a:off x="548572" y="4132585"/>
                <a:ext cx="216863" cy="288212"/>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174" name="Rectangle 173"/>
              <p:cNvSpPr/>
              <p:nvPr/>
            </p:nvSpPr>
            <p:spPr>
              <a:xfrm>
                <a:off x="560107" y="4273232"/>
                <a:ext cx="55369" cy="290518"/>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latin typeface="Arial" pitchFamily="34" charset="0"/>
                  <a:cs typeface="Arial" pitchFamily="34" charset="0"/>
                </a:endParaRPr>
              </a:p>
            </p:txBody>
          </p:sp>
          <p:sp>
            <p:nvSpPr>
              <p:cNvPr id="175" name="Diagonal Stripe 174"/>
              <p:cNvSpPr/>
              <p:nvPr/>
            </p:nvSpPr>
            <p:spPr>
              <a:xfrm flipH="1">
                <a:off x="320173" y="4132585"/>
                <a:ext cx="200714" cy="288212"/>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u="sng">
                  <a:solidFill>
                    <a:schemeClr val="tx1"/>
                  </a:solidFill>
                  <a:latin typeface="Arial" pitchFamily="34" charset="0"/>
                  <a:cs typeface="Arial" pitchFamily="34" charset="0"/>
                </a:endParaRPr>
              </a:p>
            </p:txBody>
          </p:sp>
          <p:sp>
            <p:nvSpPr>
              <p:cNvPr id="176" name="Rectangle 175"/>
              <p:cNvSpPr/>
              <p:nvPr/>
            </p:nvSpPr>
            <p:spPr>
              <a:xfrm flipH="1">
                <a:off x="453982" y="4273232"/>
                <a:ext cx="53063" cy="290518"/>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u="sng">
                  <a:latin typeface="Arial" pitchFamily="34" charset="0"/>
                  <a:cs typeface="Arial" pitchFamily="34" charset="0"/>
                </a:endParaRPr>
              </a:p>
            </p:txBody>
          </p:sp>
        </p:grpSp>
        <p:grpSp>
          <p:nvGrpSpPr>
            <p:cNvPr id="139" name="Group 72"/>
            <p:cNvGrpSpPr>
              <a:grpSpLocks/>
            </p:cNvGrpSpPr>
            <p:nvPr/>
          </p:nvGrpSpPr>
          <p:grpSpPr bwMode="auto">
            <a:xfrm>
              <a:off x="5014394" y="3455351"/>
              <a:ext cx="401461" cy="388982"/>
              <a:chOff x="319496" y="4132790"/>
              <a:chExt cx="446151" cy="432048"/>
            </a:xfrm>
          </p:grpSpPr>
          <p:sp>
            <p:nvSpPr>
              <p:cNvPr id="169" name="Diagonal Stripe 168"/>
              <p:cNvSpPr/>
              <p:nvPr/>
            </p:nvSpPr>
            <p:spPr>
              <a:xfrm>
                <a:off x="549014" y="4132585"/>
                <a:ext cx="216863" cy="288212"/>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170" name="Rectangle 169"/>
              <p:cNvSpPr/>
              <p:nvPr/>
            </p:nvSpPr>
            <p:spPr>
              <a:xfrm>
                <a:off x="560548" y="4273232"/>
                <a:ext cx="55369" cy="290518"/>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latin typeface="Arial" pitchFamily="34" charset="0"/>
                  <a:cs typeface="Arial" pitchFamily="34" charset="0"/>
                </a:endParaRPr>
              </a:p>
            </p:txBody>
          </p:sp>
          <p:sp>
            <p:nvSpPr>
              <p:cNvPr id="171" name="Diagonal Stripe 170"/>
              <p:cNvSpPr/>
              <p:nvPr/>
            </p:nvSpPr>
            <p:spPr>
              <a:xfrm flipH="1">
                <a:off x="320615" y="4132585"/>
                <a:ext cx="200714" cy="288212"/>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u="sng">
                  <a:solidFill>
                    <a:schemeClr val="tx1"/>
                  </a:solidFill>
                  <a:latin typeface="Arial" pitchFamily="34" charset="0"/>
                  <a:cs typeface="Arial" pitchFamily="34" charset="0"/>
                </a:endParaRPr>
              </a:p>
            </p:txBody>
          </p:sp>
          <p:sp>
            <p:nvSpPr>
              <p:cNvPr id="172" name="Rectangle 171"/>
              <p:cNvSpPr/>
              <p:nvPr/>
            </p:nvSpPr>
            <p:spPr>
              <a:xfrm flipH="1">
                <a:off x="454424" y="4273232"/>
                <a:ext cx="53063" cy="290518"/>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u="sng">
                  <a:latin typeface="Arial" pitchFamily="34" charset="0"/>
                  <a:cs typeface="Arial" pitchFamily="34" charset="0"/>
                </a:endParaRPr>
              </a:p>
            </p:txBody>
          </p:sp>
        </p:grpSp>
        <p:grpSp>
          <p:nvGrpSpPr>
            <p:cNvPr id="140" name="Group 77"/>
            <p:cNvGrpSpPr>
              <a:grpSpLocks/>
            </p:cNvGrpSpPr>
            <p:nvPr/>
          </p:nvGrpSpPr>
          <p:grpSpPr bwMode="auto">
            <a:xfrm>
              <a:off x="4172058" y="3455351"/>
              <a:ext cx="401461" cy="388982"/>
              <a:chOff x="319496" y="4132790"/>
              <a:chExt cx="446151" cy="432048"/>
            </a:xfrm>
          </p:grpSpPr>
          <p:sp>
            <p:nvSpPr>
              <p:cNvPr id="165" name="Diagonal Stripe 164"/>
              <p:cNvSpPr/>
              <p:nvPr/>
            </p:nvSpPr>
            <p:spPr>
              <a:xfrm>
                <a:off x="548453" y="4132585"/>
                <a:ext cx="216863" cy="288212"/>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166" name="Rectangle 165"/>
              <p:cNvSpPr/>
              <p:nvPr/>
            </p:nvSpPr>
            <p:spPr>
              <a:xfrm>
                <a:off x="559987" y="4273232"/>
                <a:ext cx="55369" cy="290518"/>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latin typeface="Arial" pitchFamily="34" charset="0"/>
                  <a:cs typeface="Arial" pitchFamily="34" charset="0"/>
                </a:endParaRPr>
              </a:p>
            </p:txBody>
          </p:sp>
          <p:sp>
            <p:nvSpPr>
              <p:cNvPr id="167" name="Diagonal Stripe 166"/>
              <p:cNvSpPr/>
              <p:nvPr/>
            </p:nvSpPr>
            <p:spPr>
              <a:xfrm flipH="1">
                <a:off x="320054" y="4132585"/>
                <a:ext cx="200714" cy="288212"/>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u="sng">
                  <a:solidFill>
                    <a:schemeClr val="tx1"/>
                  </a:solidFill>
                  <a:latin typeface="Arial" pitchFamily="34" charset="0"/>
                  <a:cs typeface="Arial" pitchFamily="34" charset="0"/>
                </a:endParaRPr>
              </a:p>
            </p:txBody>
          </p:sp>
          <p:sp>
            <p:nvSpPr>
              <p:cNvPr id="168" name="Rectangle 167"/>
              <p:cNvSpPr/>
              <p:nvPr/>
            </p:nvSpPr>
            <p:spPr>
              <a:xfrm flipH="1">
                <a:off x="453863" y="4273232"/>
                <a:ext cx="53063" cy="290518"/>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u="sng">
                  <a:latin typeface="Arial" pitchFamily="34" charset="0"/>
                  <a:cs typeface="Arial" pitchFamily="34" charset="0"/>
                </a:endParaRPr>
              </a:p>
            </p:txBody>
          </p:sp>
        </p:grpSp>
        <p:grpSp>
          <p:nvGrpSpPr>
            <p:cNvPr id="141" name="Group 82"/>
            <p:cNvGrpSpPr>
              <a:grpSpLocks/>
            </p:cNvGrpSpPr>
            <p:nvPr/>
          </p:nvGrpSpPr>
          <p:grpSpPr bwMode="auto">
            <a:xfrm>
              <a:off x="3285039" y="2482897"/>
              <a:ext cx="433453" cy="388982"/>
              <a:chOff x="1850212" y="3087639"/>
              <a:chExt cx="481704" cy="432048"/>
            </a:xfrm>
          </p:grpSpPr>
          <p:grpSp>
            <p:nvGrpSpPr>
              <p:cNvPr id="160" name="Group 83"/>
              <p:cNvGrpSpPr>
                <a:grpSpLocks/>
              </p:cNvGrpSpPr>
              <p:nvPr/>
            </p:nvGrpSpPr>
            <p:grpSpPr bwMode="auto">
              <a:xfrm rot="10800000">
                <a:off x="1850212" y="3087639"/>
                <a:ext cx="216024" cy="432048"/>
                <a:chOff x="440217" y="5364088"/>
                <a:chExt cx="216024" cy="432048"/>
              </a:xfrm>
            </p:grpSpPr>
            <p:sp>
              <p:nvSpPr>
                <p:cNvPr id="163" name="Diagonal Stripe 162"/>
                <p:cNvSpPr/>
                <p:nvPr/>
              </p:nvSpPr>
              <p:spPr>
                <a:xfrm>
                  <a:off x="463551" y="5354902"/>
                  <a:ext cx="219169" cy="285907"/>
                </a:xfrm>
                <a:prstGeom prst="diagStrip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164" name="Rectangle 163"/>
                <p:cNvSpPr>
                  <a:spLocks noChangeArrowheads="1"/>
                </p:cNvSpPr>
                <p:nvPr/>
              </p:nvSpPr>
              <p:spPr bwMode="auto">
                <a:xfrm>
                  <a:off x="472779" y="5493243"/>
                  <a:ext cx="57675" cy="290518"/>
                </a:xfrm>
                <a:prstGeom prst="rect">
                  <a:avLst/>
                </a:prstGeom>
                <a:solidFill>
                  <a:srgbClr val="FF0000"/>
                </a:solidFill>
                <a:ln w="25400" algn="ctr">
                  <a:solidFill>
                    <a:srgbClr val="FF0000"/>
                  </a:solidFill>
                  <a:miter lim="800000"/>
                  <a:headEnd/>
                  <a:tailEnd/>
                </a:ln>
              </p:spPr>
              <p:txBody>
                <a:bodyPr rot="10800000" anchor="ctr"/>
                <a:lstStyle/>
                <a:p>
                  <a:pPr algn="ctr">
                    <a:defRPr/>
                  </a:pPr>
                  <a:endParaRPr lang="en-GB" sz="900">
                    <a:solidFill>
                      <a:schemeClr val="lt1"/>
                    </a:solidFill>
                    <a:latin typeface="Arial" pitchFamily="34" charset="0"/>
                    <a:cs typeface="Arial" pitchFamily="34" charset="0"/>
                  </a:endParaRPr>
                </a:p>
              </p:txBody>
            </p:sp>
          </p:grpSp>
          <p:sp>
            <p:nvSpPr>
              <p:cNvPr id="161" name="Diagonal Stripe 160"/>
              <p:cNvSpPr/>
              <p:nvPr/>
            </p:nvSpPr>
            <p:spPr>
              <a:xfrm rot="10800000" flipH="1">
                <a:off x="2128265" y="3233744"/>
                <a:ext cx="203021" cy="285907"/>
              </a:xfrm>
              <a:prstGeom prst="diagStrip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162" name="Rectangle 161"/>
              <p:cNvSpPr>
                <a:spLocks noChangeArrowheads="1"/>
              </p:cNvSpPr>
              <p:nvPr/>
            </p:nvSpPr>
            <p:spPr bwMode="auto">
              <a:xfrm rot="10800000" flipH="1">
                <a:off x="2130571" y="3088486"/>
                <a:ext cx="55369" cy="292823"/>
              </a:xfrm>
              <a:prstGeom prst="rect">
                <a:avLst/>
              </a:prstGeom>
              <a:solidFill>
                <a:srgbClr val="FF0000"/>
              </a:solidFill>
              <a:ln w="25400" algn="ctr">
                <a:solidFill>
                  <a:srgbClr val="FF0000"/>
                </a:solidFill>
                <a:miter lim="800000"/>
                <a:headEnd/>
                <a:tailEnd/>
              </a:ln>
            </p:spPr>
            <p:txBody>
              <a:bodyPr rot="10800000" anchor="ctr"/>
              <a:lstStyle/>
              <a:p>
                <a:pPr algn="ctr">
                  <a:defRPr/>
                </a:pPr>
                <a:endParaRPr lang="en-GB" sz="900">
                  <a:solidFill>
                    <a:schemeClr val="lt1"/>
                  </a:solidFill>
                  <a:latin typeface="Arial" pitchFamily="34" charset="0"/>
                  <a:cs typeface="Arial" pitchFamily="34" charset="0"/>
                </a:endParaRPr>
              </a:p>
            </p:txBody>
          </p:sp>
        </p:grpSp>
        <p:grpSp>
          <p:nvGrpSpPr>
            <p:cNvPr id="142" name="Group 88"/>
            <p:cNvGrpSpPr>
              <a:grpSpLocks/>
            </p:cNvGrpSpPr>
            <p:nvPr/>
          </p:nvGrpSpPr>
          <p:grpSpPr bwMode="auto">
            <a:xfrm>
              <a:off x="4962511" y="2482897"/>
              <a:ext cx="440654" cy="388982"/>
              <a:chOff x="1842209" y="3087639"/>
              <a:chExt cx="489707" cy="432048"/>
            </a:xfrm>
          </p:grpSpPr>
          <p:grpSp>
            <p:nvGrpSpPr>
              <p:cNvPr id="155" name="Group 89"/>
              <p:cNvGrpSpPr>
                <a:grpSpLocks/>
              </p:cNvGrpSpPr>
              <p:nvPr/>
            </p:nvGrpSpPr>
            <p:grpSpPr bwMode="auto">
              <a:xfrm rot="10800000">
                <a:off x="1842209" y="3087639"/>
                <a:ext cx="216024" cy="432048"/>
                <a:chOff x="448220" y="5364088"/>
                <a:chExt cx="216024" cy="432048"/>
              </a:xfrm>
            </p:grpSpPr>
            <p:sp>
              <p:nvSpPr>
                <p:cNvPr id="158" name="Diagonal Stripe 157"/>
                <p:cNvSpPr/>
                <p:nvPr/>
              </p:nvSpPr>
              <p:spPr>
                <a:xfrm>
                  <a:off x="441666" y="5354902"/>
                  <a:ext cx="226091" cy="285907"/>
                </a:xfrm>
                <a:prstGeom prst="diagStrip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159" name="Rectangle 158"/>
                <p:cNvSpPr>
                  <a:spLocks noChangeArrowheads="1"/>
                </p:cNvSpPr>
                <p:nvPr/>
              </p:nvSpPr>
              <p:spPr bwMode="auto">
                <a:xfrm>
                  <a:off x="448588" y="5493243"/>
                  <a:ext cx="59983" cy="290518"/>
                </a:xfrm>
                <a:prstGeom prst="rect">
                  <a:avLst/>
                </a:prstGeom>
                <a:solidFill>
                  <a:srgbClr val="FF0000"/>
                </a:solidFill>
                <a:ln w="25400" algn="ctr">
                  <a:solidFill>
                    <a:srgbClr val="FF0000"/>
                  </a:solidFill>
                  <a:miter lim="800000"/>
                  <a:headEnd/>
                  <a:tailEnd/>
                </a:ln>
              </p:spPr>
              <p:txBody>
                <a:bodyPr rot="10800000" anchor="ctr"/>
                <a:lstStyle/>
                <a:p>
                  <a:pPr algn="ctr">
                    <a:defRPr/>
                  </a:pPr>
                  <a:endParaRPr lang="en-GB" sz="900">
                    <a:solidFill>
                      <a:schemeClr val="lt1"/>
                    </a:solidFill>
                    <a:latin typeface="Arial" pitchFamily="34" charset="0"/>
                    <a:cs typeface="Arial" pitchFamily="34" charset="0"/>
                  </a:endParaRPr>
                </a:p>
              </p:txBody>
            </p:sp>
          </p:grpSp>
          <p:sp>
            <p:nvSpPr>
              <p:cNvPr id="156" name="Diagonal Stripe 155"/>
              <p:cNvSpPr/>
              <p:nvPr/>
            </p:nvSpPr>
            <p:spPr>
              <a:xfrm rot="10800000" flipH="1">
                <a:off x="2131691" y="3233744"/>
                <a:ext cx="200714" cy="285907"/>
              </a:xfrm>
              <a:prstGeom prst="diagStrip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157" name="Rectangle 156"/>
              <p:cNvSpPr>
                <a:spLocks noChangeArrowheads="1"/>
              </p:cNvSpPr>
              <p:nvPr/>
            </p:nvSpPr>
            <p:spPr bwMode="auto">
              <a:xfrm rot="10800000" flipH="1">
                <a:off x="2133999" y="3088486"/>
                <a:ext cx="53061" cy="292823"/>
              </a:xfrm>
              <a:prstGeom prst="rect">
                <a:avLst/>
              </a:prstGeom>
              <a:solidFill>
                <a:srgbClr val="FF0000"/>
              </a:solidFill>
              <a:ln w="25400" algn="ctr">
                <a:solidFill>
                  <a:srgbClr val="FF0000"/>
                </a:solidFill>
                <a:miter lim="800000"/>
                <a:headEnd/>
                <a:tailEnd/>
              </a:ln>
            </p:spPr>
            <p:txBody>
              <a:bodyPr rot="10800000" anchor="ctr"/>
              <a:lstStyle/>
              <a:p>
                <a:pPr algn="ctr">
                  <a:defRPr/>
                </a:pPr>
                <a:endParaRPr lang="en-GB" sz="900">
                  <a:solidFill>
                    <a:schemeClr val="lt1"/>
                  </a:solidFill>
                  <a:latin typeface="Arial" pitchFamily="34" charset="0"/>
                  <a:cs typeface="Arial" pitchFamily="34" charset="0"/>
                </a:endParaRPr>
              </a:p>
            </p:txBody>
          </p:sp>
        </p:grpSp>
        <p:grpSp>
          <p:nvGrpSpPr>
            <p:cNvPr id="143" name="Group 94"/>
            <p:cNvGrpSpPr>
              <a:grpSpLocks/>
            </p:cNvGrpSpPr>
            <p:nvPr/>
          </p:nvGrpSpPr>
          <p:grpSpPr bwMode="auto">
            <a:xfrm>
              <a:off x="4122950" y="2029085"/>
              <a:ext cx="433453" cy="388982"/>
              <a:chOff x="1850212" y="3087639"/>
              <a:chExt cx="481704" cy="432048"/>
            </a:xfrm>
          </p:grpSpPr>
          <p:grpSp>
            <p:nvGrpSpPr>
              <p:cNvPr id="150" name="Group 95"/>
              <p:cNvGrpSpPr>
                <a:grpSpLocks/>
              </p:cNvGrpSpPr>
              <p:nvPr/>
            </p:nvGrpSpPr>
            <p:grpSpPr bwMode="auto">
              <a:xfrm rot="10800000">
                <a:off x="1850212" y="3087639"/>
                <a:ext cx="216024" cy="432048"/>
                <a:chOff x="440217" y="5364088"/>
                <a:chExt cx="216024" cy="432048"/>
              </a:xfrm>
            </p:grpSpPr>
            <p:sp>
              <p:nvSpPr>
                <p:cNvPr id="153" name="Diagonal Stripe 152"/>
                <p:cNvSpPr/>
                <p:nvPr/>
              </p:nvSpPr>
              <p:spPr>
                <a:xfrm>
                  <a:off x="462686" y="5365015"/>
                  <a:ext cx="214555" cy="288213"/>
                </a:xfrm>
                <a:prstGeom prst="diagStrip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154" name="Rectangle 153"/>
                <p:cNvSpPr>
                  <a:spLocks noChangeArrowheads="1"/>
                </p:cNvSpPr>
                <p:nvPr/>
              </p:nvSpPr>
              <p:spPr bwMode="auto">
                <a:xfrm>
                  <a:off x="469606" y="5494134"/>
                  <a:ext cx="57677" cy="290518"/>
                </a:xfrm>
                <a:prstGeom prst="rect">
                  <a:avLst/>
                </a:prstGeom>
                <a:solidFill>
                  <a:srgbClr val="7F7F7F"/>
                </a:solidFill>
                <a:ln w="25400" algn="ctr">
                  <a:solidFill>
                    <a:srgbClr val="7F7F7F"/>
                  </a:solidFill>
                  <a:miter lim="800000"/>
                  <a:headEnd/>
                  <a:tailEnd/>
                </a:ln>
              </p:spPr>
              <p:txBody>
                <a:bodyPr rot="10800000" anchor="ctr"/>
                <a:lstStyle/>
                <a:p>
                  <a:pPr algn="ctr">
                    <a:defRPr/>
                  </a:pPr>
                  <a:endParaRPr lang="en-GB" sz="900">
                    <a:solidFill>
                      <a:schemeClr val="lt1"/>
                    </a:solidFill>
                    <a:latin typeface="Arial" pitchFamily="34" charset="0"/>
                    <a:cs typeface="Arial" pitchFamily="34" charset="0"/>
                  </a:endParaRPr>
                </a:p>
              </p:txBody>
            </p:sp>
          </p:grpSp>
          <p:sp>
            <p:nvSpPr>
              <p:cNvPr id="151" name="Diagonal Stripe 150"/>
              <p:cNvSpPr/>
              <p:nvPr/>
            </p:nvSpPr>
            <p:spPr>
              <a:xfrm rot="10800000" flipH="1">
                <a:off x="2131436" y="3230547"/>
                <a:ext cx="200714" cy="288213"/>
              </a:xfrm>
              <a:prstGeom prst="diagStrip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152" name="Rectangle 151"/>
              <p:cNvSpPr>
                <a:spLocks noChangeArrowheads="1"/>
              </p:cNvSpPr>
              <p:nvPr/>
            </p:nvSpPr>
            <p:spPr bwMode="auto">
              <a:xfrm rot="10800000" flipH="1">
                <a:off x="2131436" y="3087594"/>
                <a:ext cx="55369" cy="292824"/>
              </a:xfrm>
              <a:prstGeom prst="rect">
                <a:avLst/>
              </a:prstGeom>
              <a:solidFill>
                <a:srgbClr val="7F7F7F"/>
              </a:solidFill>
              <a:ln w="25400" algn="ctr">
                <a:solidFill>
                  <a:srgbClr val="7F7F7F"/>
                </a:solidFill>
                <a:miter lim="800000"/>
                <a:headEnd/>
                <a:tailEnd/>
              </a:ln>
            </p:spPr>
            <p:txBody>
              <a:bodyPr rot="10800000" anchor="ctr"/>
              <a:lstStyle/>
              <a:p>
                <a:pPr algn="ctr">
                  <a:defRPr/>
                </a:pPr>
                <a:endParaRPr lang="en-GB" sz="900">
                  <a:solidFill>
                    <a:schemeClr val="lt1"/>
                  </a:solidFill>
                  <a:latin typeface="Arial" pitchFamily="34" charset="0"/>
                  <a:cs typeface="Arial" pitchFamily="34" charset="0"/>
                </a:endParaRPr>
              </a:p>
            </p:txBody>
          </p:sp>
        </p:grpSp>
        <p:grpSp>
          <p:nvGrpSpPr>
            <p:cNvPr id="144" name="Group 100"/>
            <p:cNvGrpSpPr>
              <a:grpSpLocks/>
            </p:cNvGrpSpPr>
            <p:nvPr/>
          </p:nvGrpSpPr>
          <p:grpSpPr bwMode="auto">
            <a:xfrm>
              <a:off x="4962511" y="2029085"/>
              <a:ext cx="440321" cy="388982"/>
              <a:chOff x="1842579" y="3087639"/>
              <a:chExt cx="489337" cy="432048"/>
            </a:xfrm>
          </p:grpSpPr>
          <p:grpSp>
            <p:nvGrpSpPr>
              <p:cNvPr id="145" name="Group 101"/>
              <p:cNvGrpSpPr>
                <a:grpSpLocks/>
              </p:cNvGrpSpPr>
              <p:nvPr/>
            </p:nvGrpSpPr>
            <p:grpSpPr bwMode="auto">
              <a:xfrm rot="10800000">
                <a:off x="1842579" y="3087639"/>
                <a:ext cx="216024" cy="432048"/>
                <a:chOff x="447850" y="5364088"/>
                <a:chExt cx="216024" cy="432048"/>
              </a:xfrm>
            </p:grpSpPr>
            <p:sp>
              <p:nvSpPr>
                <p:cNvPr id="148" name="Diagonal Stripe 147"/>
                <p:cNvSpPr/>
                <p:nvPr/>
              </p:nvSpPr>
              <p:spPr>
                <a:xfrm>
                  <a:off x="445910" y="5365015"/>
                  <a:ext cx="223784" cy="288213"/>
                </a:xfrm>
                <a:prstGeom prst="diagStrip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149" name="Rectangle 148"/>
                <p:cNvSpPr>
                  <a:spLocks noChangeArrowheads="1"/>
                </p:cNvSpPr>
                <p:nvPr/>
              </p:nvSpPr>
              <p:spPr bwMode="auto">
                <a:xfrm>
                  <a:off x="462060" y="5494134"/>
                  <a:ext cx="57675" cy="290518"/>
                </a:xfrm>
                <a:prstGeom prst="rect">
                  <a:avLst/>
                </a:prstGeom>
                <a:solidFill>
                  <a:srgbClr val="7F7F7F"/>
                </a:solidFill>
                <a:ln w="25400" algn="ctr">
                  <a:solidFill>
                    <a:srgbClr val="7F7F7F"/>
                  </a:solidFill>
                  <a:miter lim="800000"/>
                  <a:headEnd/>
                  <a:tailEnd/>
                </a:ln>
              </p:spPr>
              <p:txBody>
                <a:bodyPr rot="10800000" anchor="ctr"/>
                <a:lstStyle/>
                <a:p>
                  <a:pPr algn="ctr">
                    <a:defRPr/>
                  </a:pPr>
                  <a:endParaRPr lang="en-GB" sz="900">
                    <a:solidFill>
                      <a:schemeClr val="lt1"/>
                    </a:solidFill>
                    <a:latin typeface="Arial" pitchFamily="34" charset="0"/>
                    <a:cs typeface="Arial" pitchFamily="34" charset="0"/>
                  </a:endParaRPr>
                </a:p>
              </p:txBody>
            </p:sp>
          </p:grpSp>
          <p:sp>
            <p:nvSpPr>
              <p:cNvPr id="146" name="Diagonal Stripe 145"/>
              <p:cNvSpPr/>
              <p:nvPr/>
            </p:nvSpPr>
            <p:spPr>
              <a:xfrm rot="10800000" flipH="1">
                <a:off x="2132062" y="3230547"/>
                <a:ext cx="200715" cy="288213"/>
              </a:xfrm>
              <a:prstGeom prst="diagStrip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147" name="Rectangle 146"/>
              <p:cNvSpPr>
                <a:spLocks noChangeArrowheads="1"/>
              </p:cNvSpPr>
              <p:nvPr/>
            </p:nvSpPr>
            <p:spPr bwMode="auto">
              <a:xfrm rot="10800000" flipH="1">
                <a:off x="2132062" y="3087594"/>
                <a:ext cx="55369" cy="292824"/>
              </a:xfrm>
              <a:prstGeom prst="rect">
                <a:avLst/>
              </a:prstGeom>
              <a:solidFill>
                <a:srgbClr val="7F7F7F"/>
              </a:solidFill>
              <a:ln w="25400" algn="ctr">
                <a:solidFill>
                  <a:srgbClr val="7F7F7F"/>
                </a:solidFill>
                <a:miter lim="800000"/>
                <a:headEnd/>
                <a:tailEnd/>
              </a:ln>
            </p:spPr>
            <p:txBody>
              <a:bodyPr rot="10800000" anchor="ctr"/>
              <a:lstStyle/>
              <a:p>
                <a:pPr algn="ctr">
                  <a:defRPr/>
                </a:pPr>
                <a:endParaRPr lang="en-GB" sz="900">
                  <a:solidFill>
                    <a:schemeClr val="lt1"/>
                  </a:solidFill>
                  <a:latin typeface="Arial" pitchFamily="34" charset="0"/>
                  <a:cs typeface="Arial" pitchFamily="34" charset="0"/>
                </a:endParaRPr>
              </a:p>
            </p:txBody>
          </p:sp>
        </p:grpSp>
      </p:grpSp>
      <p:grpSp>
        <p:nvGrpSpPr>
          <p:cNvPr id="190" name="Group 2"/>
          <p:cNvGrpSpPr>
            <a:grpSpLocks noChangeAspect="1"/>
          </p:cNvGrpSpPr>
          <p:nvPr/>
        </p:nvGrpSpPr>
        <p:grpSpPr bwMode="auto">
          <a:xfrm>
            <a:off x="4977172" y="1389063"/>
            <a:ext cx="1327541" cy="2016769"/>
            <a:chOff x="5721466" y="1835696"/>
            <a:chExt cx="1475923" cy="2241788"/>
          </a:xfrm>
        </p:grpSpPr>
        <p:sp>
          <p:nvSpPr>
            <p:cNvPr id="191" name="Oval 190"/>
            <p:cNvSpPr>
              <a:spLocks noChangeAspect="1"/>
            </p:cNvSpPr>
            <p:nvPr/>
          </p:nvSpPr>
          <p:spPr bwMode="auto">
            <a:xfrm>
              <a:off x="5846776" y="3557969"/>
              <a:ext cx="137665" cy="14999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900">
                <a:solidFill>
                  <a:schemeClr val="tx1"/>
                </a:solidFill>
                <a:latin typeface="Arial" pitchFamily="34" charset="0"/>
                <a:cs typeface="Arial" pitchFamily="34" charset="0"/>
              </a:endParaRPr>
            </a:p>
          </p:txBody>
        </p:sp>
        <p:grpSp>
          <p:nvGrpSpPr>
            <p:cNvPr id="192" name="Group 62"/>
            <p:cNvGrpSpPr>
              <a:grpSpLocks noChangeAspect="1"/>
            </p:cNvGrpSpPr>
            <p:nvPr/>
          </p:nvGrpSpPr>
          <p:grpSpPr bwMode="auto">
            <a:xfrm>
              <a:off x="5752054" y="2153133"/>
              <a:ext cx="341242" cy="330635"/>
              <a:chOff x="319496" y="4132790"/>
              <a:chExt cx="446151" cy="432048"/>
            </a:xfrm>
          </p:grpSpPr>
          <p:sp>
            <p:nvSpPr>
              <p:cNvPr id="214" name="Diagonal Stripe 213"/>
              <p:cNvSpPr/>
              <p:nvPr/>
            </p:nvSpPr>
            <p:spPr>
              <a:xfrm>
                <a:off x="549485" y="4133046"/>
                <a:ext cx="216909" cy="288233"/>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215" name="Rectangle 214"/>
              <p:cNvSpPr/>
              <p:nvPr/>
            </p:nvSpPr>
            <p:spPr>
              <a:xfrm>
                <a:off x="561024" y="4273703"/>
                <a:ext cx="55381" cy="290540"/>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latin typeface="Arial" pitchFamily="34" charset="0"/>
                  <a:cs typeface="Arial" pitchFamily="34" charset="0"/>
                </a:endParaRPr>
              </a:p>
            </p:txBody>
          </p:sp>
          <p:sp>
            <p:nvSpPr>
              <p:cNvPr id="216" name="Diagonal Stripe 215"/>
              <p:cNvSpPr/>
              <p:nvPr/>
            </p:nvSpPr>
            <p:spPr>
              <a:xfrm flipH="1">
                <a:off x="318731" y="4133046"/>
                <a:ext cx="203063" cy="288233"/>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u="sng">
                  <a:solidFill>
                    <a:schemeClr val="tx1"/>
                  </a:solidFill>
                  <a:latin typeface="Arial" pitchFamily="34" charset="0"/>
                  <a:cs typeface="Arial" pitchFamily="34" charset="0"/>
                </a:endParaRPr>
              </a:p>
            </p:txBody>
          </p:sp>
          <p:sp>
            <p:nvSpPr>
              <p:cNvPr id="217" name="Rectangle 216"/>
              <p:cNvSpPr/>
              <p:nvPr/>
            </p:nvSpPr>
            <p:spPr>
              <a:xfrm flipH="1">
                <a:off x="454877" y="4273703"/>
                <a:ext cx="53073" cy="290540"/>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u="sng">
                  <a:latin typeface="Arial" pitchFamily="34" charset="0"/>
                  <a:cs typeface="Arial" pitchFamily="34" charset="0"/>
                </a:endParaRPr>
              </a:p>
            </p:txBody>
          </p:sp>
        </p:grpSp>
        <p:sp>
          <p:nvSpPr>
            <p:cNvPr id="193" name="Oval 192"/>
            <p:cNvSpPr>
              <a:spLocks noChangeAspect="1"/>
            </p:cNvSpPr>
            <p:nvPr/>
          </p:nvSpPr>
          <p:spPr bwMode="auto">
            <a:xfrm>
              <a:off x="5721466" y="2555662"/>
              <a:ext cx="363577" cy="190579"/>
            </a:xfrm>
            <a:prstGeom prst="ellipse">
              <a:avLst/>
            </a:prstGeom>
            <a:solidFill>
              <a:schemeClr val="tx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900" dirty="0">
                <a:latin typeface="Arial" pitchFamily="34" charset="0"/>
                <a:cs typeface="Arial" pitchFamily="34" charset="0"/>
              </a:endParaRPr>
            </a:p>
          </p:txBody>
        </p:sp>
        <p:grpSp>
          <p:nvGrpSpPr>
            <p:cNvPr id="194" name="Group 82"/>
            <p:cNvGrpSpPr>
              <a:grpSpLocks noChangeAspect="1"/>
            </p:cNvGrpSpPr>
            <p:nvPr/>
          </p:nvGrpSpPr>
          <p:grpSpPr bwMode="auto">
            <a:xfrm>
              <a:off x="5721467" y="2801205"/>
              <a:ext cx="368435" cy="330635"/>
              <a:chOff x="1850212" y="3087639"/>
              <a:chExt cx="481704" cy="432048"/>
            </a:xfrm>
          </p:grpSpPr>
          <p:grpSp>
            <p:nvGrpSpPr>
              <p:cNvPr id="209" name="Group 83"/>
              <p:cNvGrpSpPr>
                <a:grpSpLocks/>
              </p:cNvGrpSpPr>
              <p:nvPr/>
            </p:nvGrpSpPr>
            <p:grpSpPr bwMode="auto">
              <a:xfrm rot="10800000">
                <a:off x="1850212" y="3087639"/>
                <a:ext cx="216024" cy="432048"/>
                <a:chOff x="440217" y="5364088"/>
                <a:chExt cx="216024" cy="432048"/>
              </a:xfrm>
            </p:grpSpPr>
            <p:sp>
              <p:nvSpPr>
                <p:cNvPr id="212" name="Diagonal Stripe 211"/>
                <p:cNvSpPr/>
                <p:nvPr/>
              </p:nvSpPr>
              <p:spPr>
                <a:xfrm>
                  <a:off x="455487" y="5372196"/>
                  <a:ext cx="214601" cy="288233"/>
                </a:xfrm>
                <a:prstGeom prst="diagStrip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213" name="Rectangle 212"/>
                <p:cNvSpPr>
                  <a:spLocks noChangeArrowheads="1"/>
                </p:cNvSpPr>
                <p:nvPr/>
              </p:nvSpPr>
              <p:spPr bwMode="auto">
                <a:xfrm>
                  <a:off x="462409" y="5510548"/>
                  <a:ext cx="57689" cy="292845"/>
                </a:xfrm>
                <a:prstGeom prst="rect">
                  <a:avLst/>
                </a:prstGeom>
                <a:solidFill>
                  <a:srgbClr val="FF0000"/>
                </a:solidFill>
                <a:ln w="25400" algn="ctr">
                  <a:solidFill>
                    <a:srgbClr val="FF0000"/>
                  </a:solidFill>
                  <a:miter lim="800000"/>
                  <a:headEnd/>
                  <a:tailEnd/>
                </a:ln>
              </p:spPr>
              <p:txBody>
                <a:bodyPr rot="10800000" anchor="ctr"/>
                <a:lstStyle/>
                <a:p>
                  <a:pPr algn="ctr">
                    <a:defRPr/>
                  </a:pPr>
                  <a:endParaRPr lang="en-GB" sz="900">
                    <a:solidFill>
                      <a:schemeClr val="lt1"/>
                    </a:solidFill>
                    <a:latin typeface="Arial" pitchFamily="34" charset="0"/>
                    <a:cs typeface="Arial" pitchFamily="34" charset="0"/>
                  </a:endParaRPr>
                </a:p>
              </p:txBody>
            </p:sp>
          </p:grpSp>
          <p:sp>
            <p:nvSpPr>
              <p:cNvPr id="210" name="Diagonal Stripe 209"/>
              <p:cNvSpPr/>
              <p:nvPr/>
            </p:nvSpPr>
            <p:spPr>
              <a:xfrm rot="10800000" flipH="1">
                <a:off x="2129422" y="3232570"/>
                <a:ext cx="203064" cy="288233"/>
              </a:xfrm>
              <a:prstGeom prst="diagStrip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211" name="Rectangle 210"/>
              <p:cNvSpPr>
                <a:spLocks noChangeArrowheads="1"/>
              </p:cNvSpPr>
              <p:nvPr/>
            </p:nvSpPr>
            <p:spPr bwMode="auto">
              <a:xfrm rot="10800000" flipH="1">
                <a:off x="2131730" y="3087299"/>
                <a:ext cx="55381" cy="292846"/>
              </a:xfrm>
              <a:prstGeom prst="rect">
                <a:avLst/>
              </a:prstGeom>
              <a:solidFill>
                <a:srgbClr val="FF0000"/>
              </a:solidFill>
              <a:ln w="25400" algn="ctr">
                <a:solidFill>
                  <a:srgbClr val="FF0000"/>
                </a:solidFill>
                <a:miter lim="800000"/>
                <a:headEnd/>
                <a:tailEnd/>
              </a:ln>
            </p:spPr>
            <p:txBody>
              <a:bodyPr rot="10800000" anchor="ctr"/>
              <a:lstStyle/>
              <a:p>
                <a:pPr algn="ctr">
                  <a:defRPr/>
                </a:pPr>
                <a:endParaRPr lang="en-GB" sz="900">
                  <a:solidFill>
                    <a:schemeClr val="lt1"/>
                  </a:solidFill>
                  <a:latin typeface="Arial" pitchFamily="34" charset="0"/>
                  <a:cs typeface="Arial" pitchFamily="34" charset="0"/>
                </a:endParaRPr>
              </a:p>
            </p:txBody>
          </p:sp>
        </p:grpSp>
        <p:grpSp>
          <p:nvGrpSpPr>
            <p:cNvPr id="195" name="Group 94"/>
            <p:cNvGrpSpPr>
              <a:grpSpLocks noChangeAspect="1"/>
            </p:cNvGrpSpPr>
            <p:nvPr/>
          </p:nvGrpSpPr>
          <p:grpSpPr bwMode="auto">
            <a:xfrm>
              <a:off x="5721467" y="3203848"/>
              <a:ext cx="368435" cy="330635"/>
              <a:chOff x="1850212" y="3087639"/>
              <a:chExt cx="481704" cy="432048"/>
            </a:xfrm>
          </p:grpSpPr>
          <p:grpSp>
            <p:nvGrpSpPr>
              <p:cNvPr id="204" name="Group 95"/>
              <p:cNvGrpSpPr>
                <a:grpSpLocks/>
              </p:cNvGrpSpPr>
              <p:nvPr/>
            </p:nvGrpSpPr>
            <p:grpSpPr bwMode="auto">
              <a:xfrm rot="10800000">
                <a:off x="1850212" y="3087639"/>
                <a:ext cx="216024" cy="432048"/>
                <a:chOff x="440217" y="5364088"/>
                <a:chExt cx="216024" cy="432048"/>
              </a:xfrm>
            </p:grpSpPr>
            <p:sp>
              <p:nvSpPr>
                <p:cNvPr id="207" name="Diagonal Stripe 206"/>
                <p:cNvSpPr/>
                <p:nvPr/>
              </p:nvSpPr>
              <p:spPr>
                <a:xfrm>
                  <a:off x="457794" y="5372600"/>
                  <a:ext cx="214602" cy="288233"/>
                </a:xfrm>
                <a:prstGeom prst="diagStrip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208" name="Rectangle 207"/>
                <p:cNvSpPr>
                  <a:spLocks noChangeArrowheads="1"/>
                </p:cNvSpPr>
                <p:nvPr/>
              </p:nvSpPr>
              <p:spPr bwMode="auto">
                <a:xfrm>
                  <a:off x="464717" y="5510952"/>
                  <a:ext cx="57688" cy="292845"/>
                </a:xfrm>
                <a:prstGeom prst="rect">
                  <a:avLst/>
                </a:prstGeom>
                <a:solidFill>
                  <a:srgbClr val="7F7F7F"/>
                </a:solidFill>
                <a:ln w="25400" algn="ctr">
                  <a:solidFill>
                    <a:srgbClr val="7F7F7F"/>
                  </a:solidFill>
                  <a:miter lim="800000"/>
                  <a:headEnd/>
                  <a:tailEnd/>
                </a:ln>
              </p:spPr>
              <p:txBody>
                <a:bodyPr rot="10800000" anchor="ctr"/>
                <a:lstStyle/>
                <a:p>
                  <a:pPr algn="ctr">
                    <a:defRPr/>
                  </a:pPr>
                  <a:endParaRPr lang="en-GB" sz="900">
                    <a:solidFill>
                      <a:schemeClr val="lt1"/>
                    </a:solidFill>
                    <a:latin typeface="Arial" pitchFamily="34" charset="0"/>
                    <a:cs typeface="Arial" pitchFamily="34" charset="0"/>
                  </a:endParaRPr>
                </a:p>
              </p:txBody>
            </p:sp>
          </p:grpSp>
          <p:sp>
            <p:nvSpPr>
              <p:cNvPr id="205" name="Diagonal Stripe 204"/>
              <p:cNvSpPr/>
              <p:nvPr/>
            </p:nvSpPr>
            <p:spPr>
              <a:xfrm rot="10800000" flipH="1">
                <a:off x="2131730" y="3232166"/>
                <a:ext cx="200755" cy="288233"/>
              </a:xfrm>
              <a:prstGeom prst="diagStrip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206" name="Rectangle 205"/>
              <p:cNvSpPr>
                <a:spLocks noChangeArrowheads="1"/>
              </p:cNvSpPr>
              <p:nvPr/>
            </p:nvSpPr>
            <p:spPr bwMode="auto">
              <a:xfrm rot="10800000" flipH="1">
                <a:off x="2131730" y="3086895"/>
                <a:ext cx="55381" cy="292846"/>
              </a:xfrm>
              <a:prstGeom prst="rect">
                <a:avLst/>
              </a:prstGeom>
              <a:solidFill>
                <a:srgbClr val="7F7F7F"/>
              </a:solidFill>
              <a:ln w="25400" algn="ctr">
                <a:solidFill>
                  <a:srgbClr val="7F7F7F"/>
                </a:solidFill>
                <a:miter lim="800000"/>
                <a:headEnd/>
                <a:tailEnd/>
              </a:ln>
            </p:spPr>
            <p:txBody>
              <a:bodyPr rot="10800000" anchor="ctr"/>
              <a:lstStyle/>
              <a:p>
                <a:pPr algn="ctr">
                  <a:defRPr/>
                </a:pPr>
                <a:endParaRPr lang="en-GB" sz="900">
                  <a:solidFill>
                    <a:schemeClr val="lt1"/>
                  </a:solidFill>
                  <a:latin typeface="Arial" pitchFamily="34" charset="0"/>
                  <a:cs typeface="Arial" pitchFamily="34" charset="0"/>
                </a:endParaRPr>
              </a:p>
            </p:txBody>
          </p:sp>
        </p:grpSp>
        <p:sp>
          <p:nvSpPr>
            <p:cNvPr id="196" name="TextBox 51"/>
            <p:cNvSpPr txBox="1">
              <a:spLocks noChangeArrowheads="1"/>
            </p:cNvSpPr>
            <p:nvPr/>
          </p:nvSpPr>
          <p:spPr bwMode="auto">
            <a:xfrm>
              <a:off x="6120342" y="2195679"/>
              <a:ext cx="896790" cy="256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900" b="1">
                  <a:latin typeface="Arial" pitchFamily="34" charset="0"/>
                  <a:cs typeface="Arial" pitchFamily="34" charset="0"/>
                </a:rPr>
                <a:t>Capture Ab</a:t>
              </a:r>
            </a:p>
          </p:txBody>
        </p:sp>
        <p:sp>
          <p:nvSpPr>
            <p:cNvPr id="197" name="TextBox 51"/>
            <p:cNvSpPr txBox="1">
              <a:spLocks noChangeArrowheads="1"/>
            </p:cNvSpPr>
            <p:nvPr/>
          </p:nvSpPr>
          <p:spPr bwMode="auto">
            <a:xfrm>
              <a:off x="6111517" y="2525664"/>
              <a:ext cx="718573" cy="256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900" b="1">
                  <a:latin typeface="Arial" pitchFamily="34" charset="0"/>
                  <a:cs typeface="Arial" pitchFamily="34" charset="0"/>
                </a:rPr>
                <a:t> Antigen</a:t>
              </a:r>
            </a:p>
          </p:txBody>
        </p:sp>
        <p:sp>
          <p:nvSpPr>
            <p:cNvPr id="198" name="TextBox 51"/>
            <p:cNvSpPr txBox="1">
              <a:spLocks noChangeArrowheads="1"/>
            </p:cNvSpPr>
            <p:nvPr/>
          </p:nvSpPr>
          <p:spPr bwMode="auto">
            <a:xfrm>
              <a:off x="6134463" y="2843296"/>
              <a:ext cx="996591" cy="256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900" b="1" dirty="0">
                  <a:latin typeface="Arial" pitchFamily="34" charset="0"/>
                  <a:cs typeface="Arial" pitchFamily="34" charset="0"/>
                </a:rPr>
                <a:t>Detection </a:t>
              </a:r>
              <a:r>
                <a:rPr lang="en-GB" sz="900" b="1" dirty="0" err="1">
                  <a:latin typeface="Arial" pitchFamily="34" charset="0"/>
                  <a:cs typeface="Arial" pitchFamily="34" charset="0"/>
                </a:rPr>
                <a:t>Ab</a:t>
              </a:r>
              <a:endParaRPr lang="en-GB" sz="900" b="1" dirty="0">
                <a:latin typeface="Arial" pitchFamily="34" charset="0"/>
                <a:cs typeface="Arial" pitchFamily="34" charset="0"/>
              </a:endParaRPr>
            </a:p>
          </p:txBody>
        </p:sp>
        <p:sp>
          <p:nvSpPr>
            <p:cNvPr id="199" name="TextBox 51"/>
            <p:cNvSpPr txBox="1">
              <a:spLocks noChangeArrowheads="1"/>
            </p:cNvSpPr>
            <p:nvPr/>
          </p:nvSpPr>
          <p:spPr bwMode="auto">
            <a:xfrm>
              <a:off x="6093868" y="3173280"/>
              <a:ext cx="1103521" cy="256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900" b="1">
                  <a:latin typeface="Arial" pitchFamily="34" charset="0"/>
                  <a:cs typeface="Arial" pitchFamily="34" charset="0"/>
                </a:rPr>
                <a:t> Secondary Ab</a:t>
              </a:r>
            </a:p>
          </p:txBody>
        </p:sp>
        <p:sp>
          <p:nvSpPr>
            <p:cNvPr id="200" name="TextBox 51"/>
            <p:cNvSpPr txBox="1">
              <a:spLocks noChangeArrowheads="1"/>
            </p:cNvSpPr>
            <p:nvPr/>
          </p:nvSpPr>
          <p:spPr bwMode="auto">
            <a:xfrm>
              <a:off x="6116812" y="3492677"/>
              <a:ext cx="690058" cy="256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900" b="1">
                  <a:latin typeface="Arial" pitchFamily="34" charset="0"/>
                  <a:cs typeface="Arial" pitchFamily="34" charset="0"/>
                </a:rPr>
                <a:t>Enzyme</a:t>
              </a:r>
            </a:p>
          </p:txBody>
        </p:sp>
        <p:sp>
          <p:nvSpPr>
            <p:cNvPr id="201" name="5-Point Star 200"/>
            <p:cNvSpPr>
              <a:spLocks noChangeAspect="1"/>
            </p:cNvSpPr>
            <p:nvPr/>
          </p:nvSpPr>
          <p:spPr bwMode="auto">
            <a:xfrm rot="800436">
              <a:off x="5825597" y="3845602"/>
              <a:ext cx="236502" cy="197638"/>
            </a:xfrm>
            <a:prstGeom prst="star5">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900">
                <a:latin typeface="Arial" pitchFamily="34" charset="0"/>
                <a:cs typeface="Arial" pitchFamily="34" charset="0"/>
              </a:endParaRPr>
            </a:p>
          </p:txBody>
        </p:sp>
        <p:sp>
          <p:nvSpPr>
            <p:cNvPr id="202" name="TextBox 51"/>
            <p:cNvSpPr txBox="1">
              <a:spLocks noChangeArrowheads="1"/>
            </p:cNvSpPr>
            <p:nvPr/>
          </p:nvSpPr>
          <p:spPr bwMode="auto">
            <a:xfrm>
              <a:off x="6093869" y="3820897"/>
              <a:ext cx="832632" cy="256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900" b="1">
                  <a:latin typeface="Arial" pitchFamily="34" charset="0"/>
                  <a:cs typeface="Arial" pitchFamily="34" charset="0"/>
                </a:rPr>
                <a:t> Substrate</a:t>
              </a:r>
            </a:p>
          </p:txBody>
        </p:sp>
        <p:sp>
          <p:nvSpPr>
            <p:cNvPr id="203" name="TextBox 51"/>
            <p:cNvSpPr txBox="1">
              <a:spLocks noChangeArrowheads="1"/>
            </p:cNvSpPr>
            <p:nvPr/>
          </p:nvSpPr>
          <p:spPr bwMode="auto">
            <a:xfrm>
              <a:off x="6116812" y="1835696"/>
              <a:ext cx="440553" cy="256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900" b="1" u="sng">
                  <a:latin typeface="Arial" pitchFamily="34" charset="0"/>
                  <a:cs typeface="Arial" pitchFamily="34" charset="0"/>
                </a:rPr>
                <a:t>Key</a:t>
              </a:r>
            </a:p>
          </p:txBody>
        </p:sp>
      </p:grpSp>
      <p:sp>
        <p:nvSpPr>
          <p:cNvPr id="218" name="TextBox 217"/>
          <p:cNvSpPr txBox="1"/>
          <p:nvPr/>
        </p:nvSpPr>
        <p:spPr>
          <a:xfrm>
            <a:off x="6042774" y="9392525"/>
            <a:ext cx="338554"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60</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19727624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Text Box 203"/>
          <p:cNvSpPr txBox="1">
            <a:spLocks noChangeArrowheads="1"/>
          </p:cNvSpPr>
          <p:nvPr/>
        </p:nvSpPr>
        <p:spPr bwMode="auto">
          <a:xfrm>
            <a:off x="1052513" y="466725"/>
            <a:ext cx="4864100" cy="646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a:latin typeface="Times New Roman" pitchFamily="18" charset="0"/>
              </a:rPr>
              <a:t>Figure 2.6: Development and validation of ELISA for mouse plasma                 </a:t>
            </a:r>
          </a:p>
          <a:p>
            <a:pPr eaLnBrk="1" hangingPunct="1"/>
            <a:r>
              <a:rPr lang="en-GB" sz="1200" b="1">
                <a:latin typeface="Times New Roman" pitchFamily="18" charset="0"/>
              </a:rPr>
              <a:t>                    prolactin analysis.</a:t>
            </a:r>
            <a:endParaRPr lang="en-GB" sz="1200">
              <a:latin typeface="Times New Roman" pitchFamily="18" charset="0"/>
            </a:endParaRPr>
          </a:p>
          <a:p>
            <a:pPr eaLnBrk="1" hangingPunct="1"/>
            <a:r>
              <a:rPr lang="en-GB" sz="1200" b="1">
                <a:latin typeface="Times New Roman" pitchFamily="18" charset="0"/>
              </a:rPr>
              <a:t> </a:t>
            </a:r>
          </a:p>
        </p:txBody>
      </p:sp>
      <p:grpSp>
        <p:nvGrpSpPr>
          <p:cNvPr id="167" name="Group 409"/>
          <p:cNvGrpSpPr>
            <a:grpSpLocks/>
          </p:cNvGrpSpPr>
          <p:nvPr/>
        </p:nvGrpSpPr>
        <p:grpSpPr bwMode="auto">
          <a:xfrm>
            <a:off x="1211262" y="1278310"/>
            <a:ext cx="2428875" cy="2522538"/>
            <a:chOff x="899" y="883"/>
            <a:chExt cx="1530" cy="1589"/>
          </a:xfrm>
        </p:grpSpPr>
        <p:sp>
          <p:nvSpPr>
            <p:cNvPr id="168" name="Rectangle 6"/>
            <p:cNvSpPr>
              <a:spLocks noChangeArrowheads="1"/>
            </p:cNvSpPr>
            <p:nvPr/>
          </p:nvSpPr>
          <p:spPr bwMode="auto">
            <a:xfrm>
              <a:off x="1546" y="2395"/>
              <a:ext cx="506"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p>
              <a:r>
                <a:rPr lang="en-GB" sz="800" b="1">
                  <a:solidFill>
                    <a:srgbClr val="000000"/>
                  </a:solidFill>
                </a:rPr>
                <a:t>Prolactin (pg/ml)</a:t>
              </a:r>
              <a:endParaRPr lang="en-GB" sz="800" b="1"/>
            </a:p>
          </p:txBody>
        </p:sp>
        <p:sp>
          <p:nvSpPr>
            <p:cNvPr id="169" name="Line 7"/>
            <p:cNvSpPr>
              <a:spLocks noChangeShapeType="1"/>
            </p:cNvSpPr>
            <p:nvPr/>
          </p:nvSpPr>
          <p:spPr bwMode="auto">
            <a:xfrm>
              <a:off x="1131" y="2250"/>
              <a:ext cx="1233" cy="1"/>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0" name="Line 8"/>
            <p:cNvSpPr>
              <a:spLocks noChangeShapeType="1"/>
            </p:cNvSpPr>
            <p:nvPr/>
          </p:nvSpPr>
          <p:spPr bwMode="auto">
            <a:xfrm flipV="1">
              <a:off x="1131" y="2250"/>
              <a:ext cx="1" cy="1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1" name="Line 9"/>
            <p:cNvSpPr>
              <a:spLocks noChangeShapeType="1"/>
            </p:cNvSpPr>
            <p:nvPr/>
          </p:nvSpPr>
          <p:spPr bwMode="auto">
            <a:xfrm flipV="1">
              <a:off x="1307" y="2250"/>
              <a:ext cx="1" cy="1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2" name="Line 10"/>
            <p:cNvSpPr>
              <a:spLocks noChangeShapeType="1"/>
            </p:cNvSpPr>
            <p:nvPr/>
          </p:nvSpPr>
          <p:spPr bwMode="auto">
            <a:xfrm flipV="1">
              <a:off x="1484" y="2250"/>
              <a:ext cx="1" cy="1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3" name="Line 11"/>
            <p:cNvSpPr>
              <a:spLocks noChangeShapeType="1"/>
            </p:cNvSpPr>
            <p:nvPr/>
          </p:nvSpPr>
          <p:spPr bwMode="auto">
            <a:xfrm flipV="1">
              <a:off x="1660" y="2250"/>
              <a:ext cx="1" cy="1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4" name="Line 12"/>
            <p:cNvSpPr>
              <a:spLocks noChangeShapeType="1"/>
            </p:cNvSpPr>
            <p:nvPr/>
          </p:nvSpPr>
          <p:spPr bwMode="auto">
            <a:xfrm flipV="1">
              <a:off x="1836" y="2250"/>
              <a:ext cx="1" cy="1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5" name="Line 13"/>
            <p:cNvSpPr>
              <a:spLocks noChangeShapeType="1"/>
            </p:cNvSpPr>
            <p:nvPr/>
          </p:nvSpPr>
          <p:spPr bwMode="auto">
            <a:xfrm flipV="1">
              <a:off x="2012" y="2250"/>
              <a:ext cx="1" cy="1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6" name="Line 14"/>
            <p:cNvSpPr>
              <a:spLocks noChangeShapeType="1"/>
            </p:cNvSpPr>
            <p:nvPr/>
          </p:nvSpPr>
          <p:spPr bwMode="auto">
            <a:xfrm flipV="1">
              <a:off x="2188" y="2250"/>
              <a:ext cx="1" cy="1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7" name="Line 15"/>
            <p:cNvSpPr>
              <a:spLocks noChangeShapeType="1"/>
            </p:cNvSpPr>
            <p:nvPr/>
          </p:nvSpPr>
          <p:spPr bwMode="auto">
            <a:xfrm flipV="1">
              <a:off x="2364" y="2250"/>
              <a:ext cx="1" cy="1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8" name="Rectangle 16"/>
            <p:cNvSpPr>
              <a:spLocks noChangeArrowheads="1"/>
            </p:cNvSpPr>
            <p:nvPr/>
          </p:nvSpPr>
          <p:spPr bwMode="auto">
            <a:xfrm>
              <a:off x="1122" y="2275"/>
              <a:ext cx="36"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p>
              <a:r>
                <a:rPr lang="en-GB" sz="800">
                  <a:solidFill>
                    <a:srgbClr val="000000"/>
                  </a:solidFill>
                </a:rPr>
                <a:t>0</a:t>
              </a:r>
              <a:endParaRPr lang="en-GB" sz="800"/>
            </a:p>
          </p:txBody>
        </p:sp>
        <p:sp>
          <p:nvSpPr>
            <p:cNvPr id="179" name="Rectangle 17"/>
            <p:cNvSpPr>
              <a:spLocks noChangeArrowheads="1"/>
            </p:cNvSpPr>
            <p:nvPr/>
          </p:nvSpPr>
          <p:spPr bwMode="auto">
            <a:xfrm>
              <a:off x="1237" y="2275"/>
              <a:ext cx="108"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p>
              <a:r>
                <a:rPr lang="en-GB" sz="800">
                  <a:solidFill>
                    <a:srgbClr val="000000"/>
                  </a:solidFill>
                </a:rPr>
                <a:t>200</a:t>
              </a:r>
              <a:endParaRPr lang="en-GB" sz="800"/>
            </a:p>
          </p:txBody>
        </p:sp>
        <p:sp>
          <p:nvSpPr>
            <p:cNvPr id="180" name="Rectangle 18"/>
            <p:cNvSpPr>
              <a:spLocks noChangeArrowheads="1"/>
            </p:cNvSpPr>
            <p:nvPr/>
          </p:nvSpPr>
          <p:spPr bwMode="auto">
            <a:xfrm>
              <a:off x="1413" y="2275"/>
              <a:ext cx="108"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p>
              <a:r>
                <a:rPr lang="en-GB" sz="800">
                  <a:solidFill>
                    <a:srgbClr val="000000"/>
                  </a:solidFill>
                </a:rPr>
                <a:t>400</a:t>
              </a:r>
              <a:endParaRPr lang="en-GB" sz="800"/>
            </a:p>
          </p:txBody>
        </p:sp>
        <p:sp>
          <p:nvSpPr>
            <p:cNvPr id="181" name="Rectangle 19"/>
            <p:cNvSpPr>
              <a:spLocks noChangeArrowheads="1"/>
            </p:cNvSpPr>
            <p:nvPr/>
          </p:nvSpPr>
          <p:spPr bwMode="auto">
            <a:xfrm>
              <a:off x="1589" y="2275"/>
              <a:ext cx="108"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p>
              <a:r>
                <a:rPr lang="en-GB" sz="800">
                  <a:solidFill>
                    <a:srgbClr val="000000"/>
                  </a:solidFill>
                </a:rPr>
                <a:t>600</a:t>
              </a:r>
              <a:endParaRPr lang="en-GB" sz="800"/>
            </a:p>
          </p:txBody>
        </p:sp>
        <p:sp>
          <p:nvSpPr>
            <p:cNvPr id="182" name="Rectangle 20"/>
            <p:cNvSpPr>
              <a:spLocks noChangeArrowheads="1"/>
            </p:cNvSpPr>
            <p:nvPr/>
          </p:nvSpPr>
          <p:spPr bwMode="auto">
            <a:xfrm>
              <a:off x="1765" y="2275"/>
              <a:ext cx="108"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p>
              <a:r>
                <a:rPr lang="en-GB" sz="800">
                  <a:solidFill>
                    <a:srgbClr val="000000"/>
                  </a:solidFill>
                </a:rPr>
                <a:t>800</a:t>
              </a:r>
              <a:endParaRPr lang="en-GB" sz="800"/>
            </a:p>
          </p:txBody>
        </p:sp>
        <p:sp>
          <p:nvSpPr>
            <p:cNvPr id="183" name="Rectangle 21"/>
            <p:cNvSpPr>
              <a:spLocks noChangeArrowheads="1"/>
            </p:cNvSpPr>
            <p:nvPr/>
          </p:nvSpPr>
          <p:spPr bwMode="auto">
            <a:xfrm>
              <a:off x="1932" y="2275"/>
              <a:ext cx="144"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p>
              <a:r>
                <a:rPr lang="en-GB" sz="800">
                  <a:solidFill>
                    <a:srgbClr val="000000"/>
                  </a:solidFill>
                </a:rPr>
                <a:t>1000</a:t>
              </a:r>
              <a:endParaRPr lang="en-GB" sz="800"/>
            </a:p>
          </p:txBody>
        </p:sp>
        <p:sp>
          <p:nvSpPr>
            <p:cNvPr id="184" name="Rectangle 22"/>
            <p:cNvSpPr>
              <a:spLocks noChangeArrowheads="1"/>
            </p:cNvSpPr>
            <p:nvPr/>
          </p:nvSpPr>
          <p:spPr bwMode="auto">
            <a:xfrm>
              <a:off x="2108" y="2275"/>
              <a:ext cx="144"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p>
              <a:r>
                <a:rPr lang="en-GB" sz="800">
                  <a:solidFill>
                    <a:srgbClr val="000000"/>
                  </a:solidFill>
                </a:rPr>
                <a:t>1200</a:t>
              </a:r>
              <a:endParaRPr lang="en-GB" sz="800"/>
            </a:p>
          </p:txBody>
        </p:sp>
        <p:sp>
          <p:nvSpPr>
            <p:cNvPr id="185" name="Rectangle 23"/>
            <p:cNvSpPr>
              <a:spLocks noChangeArrowheads="1"/>
            </p:cNvSpPr>
            <p:nvPr/>
          </p:nvSpPr>
          <p:spPr bwMode="auto">
            <a:xfrm>
              <a:off x="2285" y="2275"/>
              <a:ext cx="144"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p>
              <a:r>
                <a:rPr lang="en-GB" sz="800">
                  <a:solidFill>
                    <a:srgbClr val="000000"/>
                  </a:solidFill>
                </a:rPr>
                <a:t>1400</a:t>
              </a:r>
              <a:endParaRPr lang="en-GB" sz="800"/>
            </a:p>
          </p:txBody>
        </p:sp>
        <p:sp>
          <p:nvSpPr>
            <p:cNvPr id="186" name="Rectangle 24"/>
            <p:cNvSpPr>
              <a:spLocks noChangeArrowheads="1"/>
            </p:cNvSpPr>
            <p:nvPr/>
          </p:nvSpPr>
          <p:spPr bwMode="auto">
            <a:xfrm rot="16200000">
              <a:off x="890" y="1533"/>
              <a:ext cx="96"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p>
              <a:r>
                <a:rPr lang="en-GB" sz="800" b="1" dirty="0">
                  <a:solidFill>
                    <a:srgbClr val="000000"/>
                  </a:solidFill>
                </a:rPr>
                <a:t>OD</a:t>
              </a:r>
              <a:endParaRPr lang="en-GB" sz="800" b="1" dirty="0"/>
            </a:p>
          </p:txBody>
        </p:sp>
        <p:sp>
          <p:nvSpPr>
            <p:cNvPr id="187" name="Line 25"/>
            <p:cNvSpPr>
              <a:spLocks noChangeShapeType="1"/>
            </p:cNvSpPr>
            <p:nvPr/>
          </p:nvSpPr>
          <p:spPr bwMode="auto">
            <a:xfrm flipV="1">
              <a:off x="1131" y="919"/>
              <a:ext cx="1" cy="1331"/>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grpSp>
          <p:nvGrpSpPr>
            <p:cNvPr id="188" name="Group 26"/>
            <p:cNvGrpSpPr>
              <a:grpSpLocks/>
            </p:cNvGrpSpPr>
            <p:nvPr/>
          </p:nvGrpSpPr>
          <p:grpSpPr bwMode="auto">
            <a:xfrm>
              <a:off x="1122" y="919"/>
              <a:ext cx="12" cy="1332"/>
              <a:chOff x="915" y="643"/>
              <a:chExt cx="15" cy="1838"/>
            </a:xfrm>
          </p:grpSpPr>
          <p:sp>
            <p:nvSpPr>
              <p:cNvPr id="278" name="Line 27"/>
              <p:cNvSpPr>
                <a:spLocks noChangeShapeType="1"/>
              </p:cNvSpPr>
              <p:nvPr/>
            </p:nvSpPr>
            <p:spPr bwMode="auto">
              <a:xfrm>
                <a:off x="915" y="2480"/>
                <a:ext cx="15" cy="1"/>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79" name="Line 28"/>
              <p:cNvSpPr>
                <a:spLocks noChangeShapeType="1"/>
              </p:cNvSpPr>
              <p:nvPr/>
            </p:nvSpPr>
            <p:spPr bwMode="auto">
              <a:xfrm>
                <a:off x="915" y="2112"/>
                <a:ext cx="15" cy="1"/>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80" name="Line 29"/>
              <p:cNvSpPr>
                <a:spLocks noChangeShapeType="1"/>
              </p:cNvSpPr>
              <p:nvPr/>
            </p:nvSpPr>
            <p:spPr bwMode="auto">
              <a:xfrm>
                <a:off x="915" y="1745"/>
                <a:ext cx="15" cy="1"/>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81" name="Line 30"/>
              <p:cNvSpPr>
                <a:spLocks noChangeShapeType="1"/>
              </p:cNvSpPr>
              <p:nvPr/>
            </p:nvSpPr>
            <p:spPr bwMode="auto">
              <a:xfrm>
                <a:off x="915" y="1378"/>
                <a:ext cx="15" cy="1"/>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82" name="Line 31"/>
              <p:cNvSpPr>
                <a:spLocks noChangeShapeType="1"/>
              </p:cNvSpPr>
              <p:nvPr/>
            </p:nvSpPr>
            <p:spPr bwMode="auto">
              <a:xfrm>
                <a:off x="915" y="1010"/>
                <a:ext cx="15" cy="1"/>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83" name="Line 32"/>
              <p:cNvSpPr>
                <a:spLocks noChangeShapeType="1"/>
              </p:cNvSpPr>
              <p:nvPr/>
            </p:nvSpPr>
            <p:spPr bwMode="auto">
              <a:xfrm>
                <a:off x="915" y="643"/>
                <a:ext cx="15" cy="1"/>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grpSp>
        <p:grpSp>
          <p:nvGrpSpPr>
            <p:cNvPr id="189" name="Group 33"/>
            <p:cNvGrpSpPr>
              <a:grpSpLocks/>
            </p:cNvGrpSpPr>
            <p:nvPr/>
          </p:nvGrpSpPr>
          <p:grpSpPr bwMode="auto">
            <a:xfrm>
              <a:off x="1014" y="883"/>
              <a:ext cx="90" cy="1407"/>
              <a:chOff x="808" y="619"/>
              <a:chExt cx="107" cy="1941"/>
            </a:xfrm>
          </p:grpSpPr>
          <p:sp>
            <p:nvSpPr>
              <p:cNvPr id="272" name="Rectangle 34"/>
              <p:cNvSpPr>
                <a:spLocks noChangeArrowheads="1"/>
              </p:cNvSpPr>
              <p:nvPr/>
            </p:nvSpPr>
            <p:spPr bwMode="auto">
              <a:xfrm>
                <a:off x="808" y="2454"/>
                <a:ext cx="107"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0.0</a:t>
                </a:r>
                <a:endParaRPr lang="en-GB" sz="800"/>
              </a:p>
            </p:txBody>
          </p:sp>
          <p:sp>
            <p:nvSpPr>
              <p:cNvPr id="273" name="Rectangle 35"/>
              <p:cNvSpPr>
                <a:spLocks noChangeArrowheads="1"/>
              </p:cNvSpPr>
              <p:nvPr/>
            </p:nvSpPr>
            <p:spPr bwMode="auto">
              <a:xfrm>
                <a:off x="808" y="2087"/>
                <a:ext cx="107" cy="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0.1</a:t>
                </a:r>
                <a:endParaRPr lang="en-GB" sz="800"/>
              </a:p>
            </p:txBody>
          </p:sp>
          <p:sp>
            <p:nvSpPr>
              <p:cNvPr id="274" name="Rectangle 36"/>
              <p:cNvSpPr>
                <a:spLocks noChangeArrowheads="1"/>
              </p:cNvSpPr>
              <p:nvPr/>
            </p:nvSpPr>
            <p:spPr bwMode="auto">
              <a:xfrm>
                <a:off x="808" y="1721"/>
                <a:ext cx="107"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0.2</a:t>
                </a:r>
                <a:endParaRPr lang="en-GB" sz="800"/>
              </a:p>
            </p:txBody>
          </p:sp>
          <p:sp>
            <p:nvSpPr>
              <p:cNvPr id="275" name="Rectangle 37"/>
              <p:cNvSpPr>
                <a:spLocks noChangeArrowheads="1"/>
              </p:cNvSpPr>
              <p:nvPr/>
            </p:nvSpPr>
            <p:spPr bwMode="auto">
              <a:xfrm>
                <a:off x="808" y="1353"/>
                <a:ext cx="107"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0.3</a:t>
                </a:r>
                <a:endParaRPr lang="en-GB" sz="800"/>
              </a:p>
            </p:txBody>
          </p:sp>
          <p:sp>
            <p:nvSpPr>
              <p:cNvPr id="276" name="Rectangle 38"/>
              <p:cNvSpPr>
                <a:spLocks noChangeArrowheads="1"/>
              </p:cNvSpPr>
              <p:nvPr/>
            </p:nvSpPr>
            <p:spPr bwMode="auto">
              <a:xfrm>
                <a:off x="808" y="985"/>
                <a:ext cx="107" cy="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0.4</a:t>
                </a:r>
                <a:endParaRPr lang="en-GB" sz="800"/>
              </a:p>
            </p:txBody>
          </p:sp>
          <p:sp>
            <p:nvSpPr>
              <p:cNvPr id="277" name="Rectangle 39"/>
              <p:cNvSpPr>
                <a:spLocks noChangeArrowheads="1"/>
              </p:cNvSpPr>
              <p:nvPr/>
            </p:nvSpPr>
            <p:spPr bwMode="auto">
              <a:xfrm>
                <a:off x="808" y="619"/>
                <a:ext cx="107"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0.5</a:t>
                </a:r>
                <a:endParaRPr lang="en-GB" sz="800"/>
              </a:p>
            </p:txBody>
          </p:sp>
        </p:grpSp>
        <p:sp>
          <p:nvSpPr>
            <p:cNvPr id="190" name="Oval 41"/>
            <p:cNvSpPr>
              <a:spLocks noChangeArrowheads="1"/>
            </p:cNvSpPr>
            <p:nvPr/>
          </p:nvSpPr>
          <p:spPr bwMode="auto">
            <a:xfrm>
              <a:off x="2223" y="1323"/>
              <a:ext cx="32" cy="32"/>
            </a:xfrm>
            <a:prstGeom prst="ellipse">
              <a:avLst/>
            </a:prstGeom>
            <a:solidFill>
              <a:srgbClr val="000000"/>
            </a:solidFill>
            <a:ln w="4826">
              <a:solidFill>
                <a:srgbClr val="000000"/>
              </a:solidFill>
              <a:round/>
              <a:headEnd/>
              <a:tailEnd/>
            </a:ln>
          </p:spPr>
          <p:txBody>
            <a:bodyPr/>
            <a:lstStyle/>
            <a:p>
              <a:endParaRPr lang="en-US"/>
            </a:p>
          </p:txBody>
        </p:sp>
        <p:sp>
          <p:nvSpPr>
            <p:cNvPr id="191" name="Oval 42"/>
            <p:cNvSpPr>
              <a:spLocks noChangeArrowheads="1"/>
            </p:cNvSpPr>
            <p:nvPr/>
          </p:nvSpPr>
          <p:spPr bwMode="auto">
            <a:xfrm>
              <a:off x="1672" y="1724"/>
              <a:ext cx="32" cy="32"/>
            </a:xfrm>
            <a:prstGeom prst="ellipse">
              <a:avLst/>
            </a:prstGeom>
            <a:solidFill>
              <a:srgbClr val="000000"/>
            </a:solidFill>
            <a:ln w="4826">
              <a:solidFill>
                <a:srgbClr val="000000"/>
              </a:solidFill>
              <a:round/>
              <a:headEnd/>
              <a:tailEnd/>
            </a:ln>
          </p:spPr>
          <p:txBody>
            <a:bodyPr/>
            <a:lstStyle/>
            <a:p>
              <a:endParaRPr lang="en-US"/>
            </a:p>
          </p:txBody>
        </p:sp>
        <p:sp>
          <p:nvSpPr>
            <p:cNvPr id="192" name="Oval 43"/>
            <p:cNvSpPr>
              <a:spLocks noChangeArrowheads="1"/>
            </p:cNvSpPr>
            <p:nvPr/>
          </p:nvSpPr>
          <p:spPr bwMode="auto">
            <a:xfrm>
              <a:off x="1397" y="1965"/>
              <a:ext cx="32" cy="32"/>
            </a:xfrm>
            <a:prstGeom prst="ellipse">
              <a:avLst/>
            </a:prstGeom>
            <a:solidFill>
              <a:srgbClr val="000000"/>
            </a:solidFill>
            <a:ln w="4826">
              <a:solidFill>
                <a:srgbClr val="000000"/>
              </a:solidFill>
              <a:round/>
              <a:headEnd/>
              <a:tailEnd/>
            </a:ln>
          </p:spPr>
          <p:txBody>
            <a:bodyPr/>
            <a:lstStyle/>
            <a:p>
              <a:endParaRPr lang="en-US"/>
            </a:p>
          </p:txBody>
        </p:sp>
        <p:sp>
          <p:nvSpPr>
            <p:cNvPr id="193" name="Oval 44"/>
            <p:cNvSpPr>
              <a:spLocks noChangeArrowheads="1"/>
            </p:cNvSpPr>
            <p:nvPr/>
          </p:nvSpPr>
          <p:spPr bwMode="auto">
            <a:xfrm>
              <a:off x="1259" y="2042"/>
              <a:ext cx="32" cy="32"/>
            </a:xfrm>
            <a:prstGeom prst="ellipse">
              <a:avLst/>
            </a:prstGeom>
            <a:solidFill>
              <a:srgbClr val="000000"/>
            </a:solidFill>
            <a:ln w="4826">
              <a:solidFill>
                <a:srgbClr val="000000"/>
              </a:solidFill>
              <a:round/>
              <a:headEnd/>
              <a:tailEnd/>
            </a:ln>
          </p:spPr>
          <p:txBody>
            <a:bodyPr/>
            <a:lstStyle/>
            <a:p>
              <a:endParaRPr lang="en-US"/>
            </a:p>
          </p:txBody>
        </p:sp>
        <p:sp>
          <p:nvSpPr>
            <p:cNvPr id="194" name="Oval 45"/>
            <p:cNvSpPr>
              <a:spLocks noChangeArrowheads="1"/>
            </p:cNvSpPr>
            <p:nvPr/>
          </p:nvSpPr>
          <p:spPr bwMode="auto">
            <a:xfrm>
              <a:off x="1191" y="2057"/>
              <a:ext cx="32" cy="32"/>
            </a:xfrm>
            <a:prstGeom prst="ellipse">
              <a:avLst/>
            </a:prstGeom>
            <a:solidFill>
              <a:srgbClr val="000000"/>
            </a:solidFill>
            <a:ln w="4826">
              <a:solidFill>
                <a:srgbClr val="000000"/>
              </a:solidFill>
              <a:round/>
              <a:headEnd/>
              <a:tailEnd/>
            </a:ln>
          </p:spPr>
          <p:txBody>
            <a:bodyPr/>
            <a:lstStyle/>
            <a:p>
              <a:endParaRPr lang="en-US"/>
            </a:p>
          </p:txBody>
        </p:sp>
        <p:sp>
          <p:nvSpPr>
            <p:cNvPr id="195" name="Oval 46"/>
            <p:cNvSpPr>
              <a:spLocks noChangeArrowheads="1"/>
            </p:cNvSpPr>
            <p:nvPr/>
          </p:nvSpPr>
          <p:spPr bwMode="auto">
            <a:xfrm>
              <a:off x="2223" y="1137"/>
              <a:ext cx="32" cy="32"/>
            </a:xfrm>
            <a:prstGeom prst="ellipse">
              <a:avLst/>
            </a:prstGeom>
            <a:solidFill>
              <a:srgbClr val="FFFFFF"/>
            </a:solidFill>
            <a:ln w="4826">
              <a:solidFill>
                <a:srgbClr val="000000"/>
              </a:solidFill>
              <a:round/>
              <a:headEnd/>
              <a:tailEnd/>
            </a:ln>
          </p:spPr>
          <p:txBody>
            <a:bodyPr/>
            <a:lstStyle/>
            <a:p>
              <a:endParaRPr lang="en-US"/>
            </a:p>
          </p:txBody>
        </p:sp>
        <p:sp>
          <p:nvSpPr>
            <p:cNvPr id="196" name="Oval 47"/>
            <p:cNvSpPr>
              <a:spLocks noChangeArrowheads="1"/>
            </p:cNvSpPr>
            <p:nvPr/>
          </p:nvSpPr>
          <p:spPr bwMode="auto">
            <a:xfrm>
              <a:off x="1672" y="1569"/>
              <a:ext cx="32" cy="32"/>
            </a:xfrm>
            <a:prstGeom prst="ellipse">
              <a:avLst/>
            </a:prstGeom>
            <a:solidFill>
              <a:srgbClr val="FFFFFF"/>
            </a:solidFill>
            <a:ln w="4826">
              <a:solidFill>
                <a:srgbClr val="000000"/>
              </a:solidFill>
              <a:round/>
              <a:headEnd/>
              <a:tailEnd/>
            </a:ln>
          </p:spPr>
          <p:txBody>
            <a:bodyPr/>
            <a:lstStyle/>
            <a:p>
              <a:endParaRPr lang="en-US"/>
            </a:p>
          </p:txBody>
        </p:sp>
        <p:sp>
          <p:nvSpPr>
            <p:cNvPr id="197" name="Oval 48"/>
            <p:cNvSpPr>
              <a:spLocks noChangeArrowheads="1"/>
            </p:cNvSpPr>
            <p:nvPr/>
          </p:nvSpPr>
          <p:spPr bwMode="auto">
            <a:xfrm>
              <a:off x="1397" y="1855"/>
              <a:ext cx="32" cy="32"/>
            </a:xfrm>
            <a:prstGeom prst="ellipse">
              <a:avLst/>
            </a:prstGeom>
            <a:solidFill>
              <a:srgbClr val="FFFFFF"/>
            </a:solidFill>
            <a:ln w="4826">
              <a:solidFill>
                <a:srgbClr val="000000"/>
              </a:solidFill>
              <a:round/>
              <a:headEnd/>
              <a:tailEnd/>
            </a:ln>
          </p:spPr>
          <p:txBody>
            <a:bodyPr/>
            <a:lstStyle/>
            <a:p>
              <a:endParaRPr lang="en-US"/>
            </a:p>
          </p:txBody>
        </p:sp>
        <p:sp>
          <p:nvSpPr>
            <p:cNvPr id="198" name="Oval 49"/>
            <p:cNvSpPr>
              <a:spLocks noChangeArrowheads="1"/>
            </p:cNvSpPr>
            <p:nvPr/>
          </p:nvSpPr>
          <p:spPr bwMode="auto">
            <a:xfrm>
              <a:off x="1259" y="1879"/>
              <a:ext cx="32" cy="32"/>
            </a:xfrm>
            <a:prstGeom prst="ellipse">
              <a:avLst/>
            </a:prstGeom>
            <a:solidFill>
              <a:srgbClr val="FFFFFF"/>
            </a:solidFill>
            <a:ln w="4826">
              <a:solidFill>
                <a:srgbClr val="000000"/>
              </a:solidFill>
              <a:round/>
              <a:headEnd/>
              <a:tailEnd/>
            </a:ln>
          </p:spPr>
          <p:txBody>
            <a:bodyPr/>
            <a:lstStyle/>
            <a:p>
              <a:endParaRPr lang="en-US"/>
            </a:p>
          </p:txBody>
        </p:sp>
        <p:sp>
          <p:nvSpPr>
            <p:cNvPr id="199" name="Oval 50"/>
            <p:cNvSpPr>
              <a:spLocks noChangeArrowheads="1"/>
            </p:cNvSpPr>
            <p:nvPr/>
          </p:nvSpPr>
          <p:spPr bwMode="auto">
            <a:xfrm>
              <a:off x="1191" y="2020"/>
              <a:ext cx="32" cy="32"/>
            </a:xfrm>
            <a:prstGeom prst="ellipse">
              <a:avLst/>
            </a:prstGeom>
            <a:solidFill>
              <a:srgbClr val="FFFFFF"/>
            </a:solidFill>
            <a:ln w="4826">
              <a:solidFill>
                <a:srgbClr val="000000"/>
              </a:solidFill>
              <a:round/>
              <a:headEnd/>
              <a:tailEnd/>
            </a:ln>
          </p:spPr>
          <p:txBody>
            <a:bodyPr/>
            <a:lstStyle/>
            <a:p>
              <a:endParaRPr lang="en-US"/>
            </a:p>
          </p:txBody>
        </p:sp>
        <p:sp>
          <p:nvSpPr>
            <p:cNvPr id="200" name="Freeform 51"/>
            <p:cNvSpPr>
              <a:spLocks/>
            </p:cNvSpPr>
            <p:nvPr/>
          </p:nvSpPr>
          <p:spPr bwMode="auto">
            <a:xfrm>
              <a:off x="2222" y="1541"/>
              <a:ext cx="27" cy="27"/>
            </a:xfrm>
            <a:custGeom>
              <a:avLst/>
              <a:gdLst>
                <a:gd name="T0" fmla="*/ 16 w 25"/>
                <a:gd name="T1" fmla="*/ 45 h 23"/>
                <a:gd name="T2" fmla="*/ 33 w 25"/>
                <a:gd name="T3" fmla="*/ 0 h 23"/>
                <a:gd name="T4" fmla="*/ 0 w 25"/>
                <a:gd name="T5" fmla="*/ 0 h 23"/>
                <a:gd name="T6" fmla="*/ 16 w 25"/>
                <a:gd name="T7" fmla="*/ 45 h 2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5" h="23">
                  <a:moveTo>
                    <a:pt x="12" y="23"/>
                  </a:moveTo>
                  <a:lnTo>
                    <a:pt x="25" y="0"/>
                  </a:lnTo>
                  <a:lnTo>
                    <a:pt x="0" y="0"/>
                  </a:lnTo>
                  <a:lnTo>
                    <a:pt x="12" y="23"/>
                  </a:lnTo>
                  <a:close/>
                </a:path>
              </a:pathLst>
            </a:custGeom>
            <a:solidFill>
              <a:srgbClr val="000000"/>
            </a:solidFill>
            <a:ln w="4826">
              <a:solidFill>
                <a:srgbClr val="000000"/>
              </a:solidFill>
              <a:prstDash val="solid"/>
              <a:round/>
              <a:headEnd/>
              <a:tailEnd/>
            </a:ln>
          </p:spPr>
          <p:txBody>
            <a:bodyPr/>
            <a:lstStyle/>
            <a:p>
              <a:endParaRPr lang="en-GB"/>
            </a:p>
          </p:txBody>
        </p:sp>
        <p:sp>
          <p:nvSpPr>
            <p:cNvPr id="201" name="Freeform 52"/>
            <p:cNvSpPr>
              <a:spLocks/>
            </p:cNvSpPr>
            <p:nvPr/>
          </p:nvSpPr>
          <p:spPr bwMode="auto">
            <a:xfrm>
              <a:off x="1671" y="1857"/>
              <a:ext cx="27" cy="27"/>
            </a:xfrm>
            <a:custGeom>
              <a:avLst/>
              <a:gdLst>
                <a:gd name="T0" fmla="*/ 17 w 26"/>
                <a:gd name="T1" fmla="*/ 45 h 23"/>
                <a:gd name="T2" fmla="*/ 30 w 26"/>
                <a:gd name="T3" fmla="*/ 0 h 23"/>
                <a:gd name="T4" fmla="*/ 0 w 26"/>
                <a:gd name="T5" fmla="*/ 0 h 23"/>
                <a:gd name="T6" fmla="*/ 17 w 26"/>
                <a:gd name="T7" fmla="*/ 45 h 2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6" h="23">
                  <a:moveTo>
                    <a:pt x="13" y="23"/>
                  </a:moveTo>
                  <a:lnTo>
                    <a:pt x="26" y="0"/>
                  </a:lnTo>
                  <a:lnTo>
                    <a:pt x="0" y="0"/>
                  </a:lnTo>
                  <a:lnTo>
                    <a:pt x="13" y="23"/>
                  </a:lnTo>
                  <a:close/>
                </a:path>
              </a:pathLst>
            </a:custGeom>
            <a:solidFill>
              <a:srgbClr val="000000"/>
            </a:solidFill>
            <a:ln w="4826">
              <a:solidFill>
                <a:srgbClr val="000000"/>
              </a:solidFill>
              <a:prstDash val="solid"/>
              <a:round/>
              <a:headEnd/>
              <a:tailEnd/>
            </a:ln>
          </p:spPr>
          <p:txBody>
            <a:bodyPr/>
            <a:lstStyle/>
            <a:p>
              <a:endParaRPr lang="en-GB"/>
            </a:p>
          </p:txBody>
        </p:sp>
        <p:sp>
          <p:nvSpPr>
            <p:cNvPr id="202" name="Freeform 53"/>
            <p:cNvSpPr>
              <a:spLocks/>
            </p:cNvSpPr>
            <p:nvPr/>
          </p:nvSpPr>
          <p:spPr bwMode="auto">
            <a:xfrm>
              <a:off x="1396" y="2034"/>
              <a:ext cx="27" cy="27"/>
            </a:xfrm>
            <a:custGeom>
              <a:avLst/>
              <a:gdLst>
                <a:gd name="T0" fmla="*/ 16 w 25"/>
                <a:gd name="T1" fmla="*/ 50 h 22"/>
                <a:gd name="T2" fmla="*/ 33 w 25"/>
                <a:gd name="T3" fmla="*/ 0 h 22"/>
                <a:gd name="T4" fmla="*/ 0 w 25"/>
                <a:gd name="T5" fmla="*/ 0 h 22"/>
                <a:gd name="T6" fmla="*/ 16 w 25"/>
                <a:gd name="T7" fmla="*/ 50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5" h="22">
                  <a:moveTo>
                    <a:pt x="12" y="22"/>
                  </a:moveTo>
                  <a:lnTo>
                    <a:pt x="25" y="0"/>
                  </a:lnTo>
                  <a:lnTo>
                    <a:pt x="0" y="0"/>
                  </a:lnTo>
                  <a:lnTo>
                    <a:pt x="12" y="22"/>
                  </a:lnTo>
                  <a:close/>
                </a:path>
              </a:pathLst>
            </a:custGeom>
            <a:solidFill>
              <a:srgbClr val="000000"/>
            </a:solidFill>
            <a:ln w="4826">
              <a:solidFill>
                <a:srgbClr val="000000"/>
              </a:solidFill>
              <a:prstDash val="solid"/>
              <a:round/>
              <a:headEnd/>
              <a:tailEnd/>
            </a:ln>
          </p:spPr>
          <p:txBody>
            <a:bodyPr/>
            <a:lstStyle/>
            <a:p>
              <a:endParaRPr lang="en-GB"/>
            </a:p>
          </p:txBody>
        </p:sp>
        <p:sp>
          <p:nvSpPr>
            <p:cNvPr id="203" name="Freeform 54"/>
            <p:cNvSpPr>
              <a:spLocks/>
            </p:cNvSpPr>
            <p:nvPr/>
          </p:nvSpPr>
          <p:spPr bwMode="auto">
            <a:xfrm>
              <a:off x="1258" y="2129"/>
              <a:ext cx="27" cy="27"/>
            </a:xfrm>
            <a:custGeom>
              <a:avLst/>
              <a:gdLst>
                <a:gd name="T0" fmla="*/ 17 w 26"/>
                <a:gd name="T1" fmla="*/ 50 h 22"/>
                <a:gd name="T2" fmla="*/ 30 w 26"/>
                <a:gd name="T3" fmla="*/ 0 h 22"/>
                <a:gd name="T4" fmla="*/ 0 w 26"/>
                <a:gd name="T5" fmla="*/ 0 h 22"/>
                <a:gd name="T6" fmla="*/ 17 w 26"/>
                <a:gd name="T7" fmla="*/ 50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6" h="22">
                  <a:moveTo>
                    <a:pt x="13" y="22"/>
                  </a:moveTo>
                  <a:lnTo>
                    <a:pt x="26" y="0"/>
                  </a:lnTo>
                  <a:lnTo>
                    <a:pt x="0" y="0"/>
                  </a:lnTo>
                  <a:lnTo>
                    <a:pt x="13" y="22"/>
                  </a:lnTo>
                  <a:close/>
                </a:path>
              </a:pathLst>
            </a:custGeom>
            <a:solidFill>
              <a:srgbClr val="000000"/>
            </a:solidFill>
            <a:ln w="4826">
              <a:solidFill>
                <a:srgbClr val="000000"/>
              </a:solidFill>
              <a:prstDash val="solid"/>
              <a:round/>
              <a:headEnd/>
              <a:tailEnd/>
            </a:ln>
          </p:spPr>
          <p:txBody>
            <a:bodyPr/>
            <a:lstStyle/>
            <a:p>
              <a:endParaRPr lang="en-GB"/>
            </a:p>
          </p:txBody>
        </p:sp>
        <p:sp>
          <p:nvSpPr>
            <p:cNvPr id="204" name="Freeform 55"/>
            <p:cNvSpPr>
              <a:spLocks/>
            </p:cNvSpPr>
            <p:nvPr/>
          </p:nvSpPr>
          <p:spPr bwMode="auto">
            <a:xfrm>
              <a:off x="1189" y="2089"/>
              <a:ext cx="22" cy="16"/>
            </a:xfrm>
            <a:custGeom>
              <a:avLst/>
              <a:gdLst>
                <a:gd name="T0" fmla="*/ 7 w 26"/>
                <a:gd name="T1" fmla="*/ 7 h 22"/>
                <a:gd name="T2" fmla="*/ 14 w 26"/>
                <a:gd name="T3" fmla="*/ 0 h 22"/>
                <a:gd name="T4" fmla="*/ 0 w 26"/>
                <a:gd name="T5" fmla="*/ 0 h 22"/>
                <a:gd name="T6" fmla="*/ 7 w 26"/>
                <a:gd name="T7" fmla="*/ 7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6" h="22">
                  <a:moveTo>
                    <a:pt x="13" y="22"/>
                  </a:moveTo>
                  <a:lnTo>
                    <a:pt x="26" y="0"/>
                  </a:lnTo>
                  <a:lnTo>
                    <a:pt x="0" y="0"/>
                  </a:lnTo>
                  <a:lnTo>
                    <a:pt x="13" y="22"/>
                  </a:lnTo>
                  <a:close/>
                </a:path>
              </a:pathLst>
            </a:custGeom>
            <a:solidFill>
              <a:srgbClr val="000000"/>
            </a:solidFill>
            <a:ln w="4763">
              <a:solidFill>
                <a:srgbClr val="000000"/>
              </a:solidFill>
              <a:prstDash val="solid"/>
              <a:round/>
              <a:headEnd/>
              <a:tailEnd/>
            </a:ln>
          </p:spPr>
          <p:txBody>
            <a:bodyPr/>
            <a:lstStyle/>
            <a:p>
              <a:endParaRPr lang="en-GB"/>
            </a:p>
          </p:txBody>
        </p:sp>
        <p:sp>
          <p:nvSpPr>
            <p:cNvPr id="205" name="Freeform 56"/>
            <p:cNvSpPr>
              <a:spLocks/>
            </p:cNvSpPr>
            <p:nvPr/>
          </p:nvSpPr>
          <p:spPr bwMode="auto">
            <a:xfrm flipV="1">
              <a:off x="1200" y="1334"/>
              <a:ext cx="1032" cy="760"/>
            </a:xfrm>
            <a:custGeom>
              <a:avLst/>
              <a:gdLst>
                <a:gd name="T0" fmla="*/ 0 w 4119"/>
                <a:gd name="T1" fmla="*/ 0 h 3507"/>
                <a:gd name="T2" fmla="*/ 0 w 4119"/>
                <a:gd name="T3" fmla="*/ 0 h 3507"/>
                <a:gd name="T4" fmla="*/ 0 w 4119"/>
                <a:gd name="T5" fmla="*/ 0 h 3507"/>
                <a:gd name="T6" fmla="*/ 1 w 4119"/>
                <a:gd name="T7" fmla="*/ 0 h 3507"/>
                <a:gd name="T8" fmla="*/ 1 w 4119"/>
                <a:gd name="T9" fmla="*/ 0 h 3507"/>
                <a:gd name="T10" fmla="*/ 1 w 4119"/>
                <a:gd name="T11" fmla="*/ 0 h 3507"/>
                <a:gd name="T12" fmla="*/ 1 w 4119"/>
                <a:gd name="T13" fmla="*/ 0 h 3507"/>
                <a:gd name="T14" fmla="*/ 1 w 4119"/>
                <a:gd name="T15" fmla="*/ 0 h 3507"/>
                <a:gd name="T16" fmla="*/ 1 w 4119"/>
                <a:gd name="T17" fmla="*/ 0 h 3507"/>
                <a:gd name="T18" fmla="*/ 1 w 4119"/>
                <a:gd name="T19" fmla="*/ 0 h 3507"/>
                <a:gd name="T20" fmla="*/ 1 w 4119"/>
                <a:gd name="T21" fmla="*/ 0 h 3507"/>
                <a:gd name="T22" fmla="*/ 1 w 4119"/>
                <a:gd name="T23" fmla="*/ 0 h 3507"/>
                <a:gd name="T24" fmla="*/ 1 w 4119"/>
                <a:gd name="T25" fmla="*/ 1 h 3507"/>
                <a:gd name="T26" fmla="*/ 1 w 4119"/>
                <a:gd name="T27" fmla="*/ 1 h 3507"/>
                <a:gd name="T28" fmla="*/ 2 w 4119"/>
                <a:gd name="T29" fmla="*/ 1 h 3507"/>
                <a:gd name="T30" fmla="*/ 2 w 4119"/>
                <a:gd name="T31" fmla="*/ 1 h 3507"/>
                <a:gd name="T32" fmla="*/ 2 w 4119"/>
                <a:gd name="T33" fmla="*/ 1 h 3507"/>
                <a:gd name="T34" fmla="*/ 2 w 4119"/>
                <a:gd name="T35" fmla="*/ 1 h 3507"/>
                <a:gd name="T36" fmla="*/ 2 w 4119"/>
                <a:gd name="T37" fmla="*/ 1 h 3507"/>
                <a:gd name="T38" fmla="*/ 2 w 4119"/>
                <a:gd name="T39" fmla="*/ 1 h 3507"/>
                <a:gd name="T40" fmla="*/ 2 w 4119"/>
                <a:gd name="T41" fmla="*/ 1 h 3507"/>
                <a:gd name="T42" fmla="*/ 2 w 4119"/>
                <a:gd name="T43" fmla="*/ 1 h 3507"/>
                <a:gd name="T44" fmla="*/ 2 w 4119"/>
                <a:gd name="T45" fmla="*/ 1 h 3507"/>
                <a:gd name="T46" fmla="*/ 2 w 4119"/>
                <a:gd name="T47" fmla="*/ 1 h 3507"/>
                <a:gd name="T48" fmla="*/ 2 w 4119"/>
                <a:gd name="T49" fmla="*/ 1 h 3507"/>
                <a:gd name="T50" fmla="*/ 3 w 4119"/>
                <a:gd name="T51" fmla="*/ 1 h 3507"/>
                <a:gd name="T52" fmla="*/ 3 w 4119"/>
                <a:gd name="T53" fmla="*/ 1 h 3507"/>
                <a:gd name="T54" fmla="*/ 3 w 4119"/>
                <a:gd name="T55" fmla="*/ 1 h 3507"/>
                <a:gd name="T56" fmla="*/ 3 w 4119"/>
                <a:gd name="T57" fmla="*/ 1 h 3507"/>
                <a:gd name="T58" fmla="*/ 3 w 4119"/>
                <a:gd name="T59" fmla="*/ 1 h 3507"/>
                <a:gd name="T60" fmla="*/ 3 w 4119"/>
                <a:gd name="T61" fmla="*/ 2 h 3507"/>
                <a:gd name="T62" fmla="*/ 3 w 4119"/>
                <a:gd name="T63" fmla="*/ 2 h 3507"/>
                <a:gd name="T64" fmla="*/ 3 w 4119"/>
                <a:gd name="T65" fmla="*/ 2 h 3507"/>
                <a:gd name="T66" fmla="*/ 3 w 4119"/>
                <a:gd name="T67" fmla="*/ 2 h 3507"/>
                <a:gd name="T68" fmla="*/ 3 w 4119"/>
                <a:gd name="T69" fmla="*/ 2 h 3507"/>
                <a:gd name="T70" fmla="*/ 4 w 4119"/>
                <a:gd name="T71" fmla="*/ 2 h 3507"/>
                <a:gd name="T72" fmla="*/ 4 w 4119"/>
                <a:gd name="T73" fmla="*/ 2 h 3507"/>
                <a:gd name="T74" fmla="*/ 4 w 4119"/>
                <a:gd name="T75" fmla="*/ 2 h 3507"/>
                <a:gd name="T76" fmla="*/ 4 w 4119"/>
                <a:gd name="T77" fmla="*/ 2 h 3507"/>
                <a:gd name="T78" fmla="*/ 4 w 4119"/>
                <a:gd name="T79" fmla="*/ 2 h 3507"/>
                <a:gd name="T80" fmla="*/ 4 w 4119"/>
                <a:gd name="T81" fmla="*/ 2 h 3507"/>
                <a:gd name="T82" fmla="*/ 4 w 4119"/>
                <a:gd name="T83" fmla="*/ 2 h 3507"/>
                <a:gd name="T84" fmla="*/ 4 w 4119"/>
                <a:gd name="T85" fmla="*/ 2 h 3507"/>
                <a:gd name="T86" fmla="*/ 4 w 4119"/>
                <a:gd name="T87" fmla="*/ 2 h 3507"/>
                <a:gd name="T88" fmla="*/ 4 w 4119"/>
                <a:gd name="T89" fmla="*/ 2 h 3507"/>
                <a:gd name="T90" fmla="*/ 4 w 4119"/>
                <a:gd name="T91" fmla="*/ 2 h 3507"/>
                <a:gd name="T92" fmla="*/ 5 w 4119"/>
                <a:gd name="T93" fmla="*/ 2 h 3507"/>
                <a:gd name="T94" fmla="*/ 5 w 4119"/>
                <a:gd name="T95" fmla="*/ 2 h 3507"/>
                <a:gd name="T96" fmla="*/ 5 w 4119"/>
                <a:gd name="T97" fmla="*/ 2 h 3507"/>
                <a:gd name="T98" fmla="*/ 5 w 4119"/>
                <a:gd name="T99" fmla="*/ 2 h 3507"/>
                <a:gd name="T100" fmla="*/ 5 w 4119"/>
                <a:gd name="T101" fmla="*/ 2 h 3507"/>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4119" h="3507">
                  <a:moveTo>
                    <a:pt x="0" y="0"/>
                  </a:moveTo>
                  <a:lnTo>
                    <a:pt x="16" y="13"/>
                  </a:lnTo>
                  <a:lnTo>
                    <a:pt x="32" y="27"/>
                  </a:lnTo>
                  <a:lnTo>
                    <a:pt x="48" y="41"/>
                  </a:lnTo>
                  <a:lnTo>
                    <a:pt x="64" y="55"/>
                  </a:lnTo>
                  <a:lnTo>
                    <a:pt x="81" y="68"/>
                  </a:lnTo>
                  <a:lnTo>
                    <a:pt x="97" y="82"/>
                  </a:lnTo>
                  <a:lnTo>
                    <a:pt x="113" y="96"/>
                  </a:lnTo>
                  <a:lnTo>
                    <a:pt x="129" y="109"/>
                  </a:lnTo>
                  <a:lnTo>
                    <a:pt x="145" y="123"/>
                  </a:lnTo>
                  <a:lnTo>
                    <a:pt x="161" y="137"/>
                  </a:lnTo>
                  <a:lnTo>
                    <a:pt x="177" y="150"/>
                  </a:lnTo>
                  <a:lnTo>
                    <a:pt x="193" y="164"/>
                  </a:lnTo>
                  <a:lnTo>
                    <a:pt x="209" y="178"/>
                  </a:lnTo>
                  <a:lnTo>
                    <a:pt x="225" y="192"/>
                  </a:lnTo>
                  <a:lnTo>
                    <a:pt x="241" y="205"/>
                  </a:lnTo>
                  <a:lnTo>
                    <a:pt x="258" y="219"/>
                  </a:lnTo>
                  <a:lnTo>
                    <a:pt x="274" y="233"/>
                  </a:lnTo>
                  <a:lnTo>
                    <a:pt x="290" y="246"/>
                  </a:lnTo>
                  <a:lnTo>
                    <a:pt x="306" y="260"/>
                  </a:lnTo>
                  <a:lnTo>
                    <a:pt x="322" y="274"/>
                  </a:lnTo>
                  <a:lnTo>
                    <a:pt x="338" y="288"/>
                  </a:lnTo>
                  <a:lnTo>
                    <a:pt x="354" y="301"/>
                  </a:lnTo>
                  <a:lnTo>
                    <a:pt x="370" y="315"/>
                  </a:lnTo>
                  <a:lnTo>
                    <a:pt x="386" y="329"/>
                  </a:lnTo>
                  <a:lnTo>
                    <a:pt x="402" y="342"/>
                  </a:lnTo>
                  <a:lnTo>
                    <a:pt x="418" y="356"/>
                  </a:lnTo>
                  <a:lnTo>
                    <a:pt x="435" y="370"/>
                  </a:lnTo>
                  <a:lnTo>
                    <a:pt x="451" y="383"/>
                  </a:lnTo>
                  <a:lnTo>
                    <a:pt x="467" y="397"/>
                  </a:lnTo>
                  <a:lnTo>
                    <a:pt x="483" y="411"/>
                  </a:lnTo>
                  <a:lnTo>
                    <a:pt x="499" y="425"/>
                  </a:lnTo>
                  <a:lnTo>
                    <a:pt x="515" y="438"/>
                  </a:lnTo>
                  <a:lnTo>
                    <a:pt x="531" y="452"/>
                  </a:lnTo>
                  <a:lnTo>
                    <a:pt x="547" y="466"/>
                  </a:lnTo>
                  <a:lnTo>
                    <a:pt x="563" y="479"/>
                  </a:lnTo>
                  <a:lnTo>
                    <a:pt x="579" y="493"/>
                  </a:lnTo>
                  <a:lnTo>
                    <a:pt x="595" y="507"/>
                  </a:lnTo>
                  <a:lnTo>
                    <a:pt x="612" y="520"/>
                  </a:lnTo>
                  <a:lnTo>
                    <a:pt x="628" y="534"/>
                  </a:lnTo>
                  <a:lnTo>
                    <a:pt x="644" y="548"/>
                  </a:lnTo>
                  <a:lnTo>
                    <a:pt x="660" y="562"/>
                  </a:lnTo>
                  <a:lnTo>
                    <a:pt x="676" y="575"/>
                  </a:lnTo>
                  <a:lnTo>
                    <a:pt x="692" y="589"/>
                  </a:lnTo>
                  <a:lnTo>
                    <a:pt x="708" y="603"/>
                  </a:lnTo>
                  <a:lnTo>
                    <a:pt x="724" y="616"/>
                  </a:lnTo>
                  <a:lnTo>
                    <a:pt x="740" y="630"/>
                  </a:lnTo>
                  <a:lnTo>
                    <a:pt x="756" y="644"/>
                  </a:lnTo>
                  <a:lnTo>
                    <a:pt x="772" y="657"/>
                  </a:lnTo>
                  <a:lnTo>
                    <a:pt x="789" y="671"/>
                  </a:lnTo>
                  <a:lnTo>
                    <a:pt x="805" y="685"/>
                  </a:lnTo>
                  <a:lnTo>
                    <a:pt x="821" y="699"/>
                  </a:lnTo>
                  <a:lnTo>
                    <a:pt x="837" y="712"/>
                  </a:lnTo>
                  <a:lnTo>
                    <a:pt x="853" y="726"/>
                  </a:lnTo>
                  <a:lnTo>
                    <a:pt x="869" y="740"/>
                  </a:lnTo>
                  <a:lnTo>
                    <a:pt x="885" y="753"/>
                  </a:lnTo>
                  <a:lnTo>
                    <a:pt x="901" y="767"/>
                  </a:lnTo>
                  <a:lnTo>
                    <a:pt x="917" y="781"/>
                  </a:lnTo>
                  <a:lnTo>
                    <a:pt x="933" y="794"/>
                  </a:lnTo>
                  <a:lnTo>
                    <a:pt x="949" y="808"/>
                  </a:lnTo>
                  <a:lnTo>
                    <a:pt x="966" y="822"/>
                  </a:lnTo>
                  <a:lnTo>
                    <a:pt x="982" y="836"/>
                  </a:lnTo>
                  <a:lnTo>
                    <a:pt x="998" y="849"/>
                  </a:lnTo>
                  <a:lnTo>
                    <a:pt x="1014" y="863"/>
                  </a:lnTo>
                  <a:lnTo>
                    <a:pt x="1030" y="877"/>
                  </a:lnTo>
                  <a:lnTo>
                    <a:pt x="1046" y="890"/>
                  </a:lnTo>
                  <a:lnTo>
                    <a:pt x="1062" y="904"/>
                  </a:lnTo>
                  <a:lnTo>
                    <a:pt x="1078" y="918"/>
                  </a:lnTo>
                  <a:lnTo>
                    <a:pt x="1094" y="931"/>
                  </a:lnTo>
                  <a:lnTo>
                    <a:pt x="1110" y="945"/>
                  </a:lnTo>
                  <a:lnTo>
                    <a:pt x="1126" y="959"/>
                  </a:lnTo>
                  <a:lnTo>
                    <a:pt x="1143" y="973"/>
                  </a:lnTo>
                  <a:lnTo>
                    <a:pt x="1159" y="986"/>
                  </a:lnTo>
                  <a:lnTo>
                    <a:pt x="1175" y="1000"/>
                  </a:lnTo>
                  <a:lnTo>
                    <a:pt x="1191" y="1014"/>
                  </a:lnTo>
                  <a:lnTo>
                    <a:pt x="1207" y="1027"/>
                  </a:lnTo>
                  <a:lnTo>
                    <a:pt x="1223" y="1041"/>
                  </a:lnTo>
                  <a:lnTo>
                    <a:pt x="1239" y="1055"/>
                  </a:lnTo>
                  <a:lnTo>
                    <a:pt x="1255" y="1069"/>
                  </a:lnTo>
                  <a:lnTo>
                    <a:pt x="1271" y="1082"/>
                  </a:lnTo>
                  <a:lnTo>
                    <a:pt x="1287" y="1096"/>
                  </a:lnTo>
                  <a:lnTo>
                    <a:pt x="1303" y="1110"/>
                  </a:lnTo>
                  <a:lnTo>
                    <a:pt x="1320" y="1123"/>
                  </a:lnTo>
                  <a:lnTo>
                    <a:pt x="1336" y="1137"/>
                  </a:lnTo>
                  <a:lnTo>
                    <a:pt x="1352" y="1151"/>
                  </a:lnTo>
                  <a:lnTo>
                    <a:pt x="1368" y="1164"/>
                  </a:lnTo>
                  <a:lnTo>
                    <a:pt x="1384" y="1178"/>
                  </a:lnTo>
                  <a:lnTo>
                    <a:pt x="1400" y="1192"/>
                  </a:lnTo>
                  <a:lnTo>
                    <a:pt x="1416" y="1206"/>
                  </a:lnTo>
                  <a:lnTo>
                    <a:pt x="1432" y="1219"/>
                  </a:lnTo>
                  <a:lnTo>
                    <a:pt x="1448" y="1233"/>
                  </a:lnTo>
                  <a:lnTo>
                    <a:pt x="1464" y="1247"/>
                  </a:lnTo>
                  <a:lnTo>
                    <a:pt x="1480" y="1260"/>
                  </a:lnTo>
                  <a:lnTo>
                    <a:pt x="1497" y="1274"/>
                  </a:lnTo>
                  <a:lnTo>
                    <a:pt x="1513" y="1288"/>
                  </a:lnTo>
                  <a:lnTo>
                    <a:pt x="1529" y="1301"/>
                  </a:lnTo>
                  <a:lnTo>
                    <a:pt x="1545" y="1315"/>
                  </a:lnTo>
                  <a:lnTo>
                    <a:pt x="1561" y="1329"/>
                  </a:lnTo>
                  <a:lnTo>
                    <a:pt x="1577" y="1343"/>
                  </a:lnTo>
                  <a:lnTo>
                    <a:pt x="1593" y="1356"/>
                  </a:lnTo>
                  <a:lnTo>
                    <a:pt x="1609" y="1370"/>
                  </a:lnTo>
                  <a:lnTo>
                    <a:pt x="1625" y="1384"/>
                  </a:lnTo>
                  <a:lnTo>
                    <a:pt x="1641" y="1397"/>
                  </a:lnTo>
                  <a:lnTo>
                    <a:pt x="1657" y="1411"/>
                  </a:lnTo>
                  <a:lnTo>
                    <a:pt x="1674" y="1425"/>
                  </a:lnTo>
                  <a:lnTo>
                    <a:pt x="1690" y="1438"/>
                  </a:lnTo>
                  <a:lnTo>
                    <a:pt x="1706" y="1452"/>
                  </a:lnTo>
                  <a:lnTo>
                    <a:pt x="1722" y="1466"/>
                  </a:lnTo>
                  <a:lnTo>
                    <a:pt x="1738" y="1480"/>
                  </a:lnTo>
                  <a:lnTo>
                    <a:pt x="1754" y="1493"/>
                  </a:lnTo>
                  <a:lnTo>
                    <a:pt x="1770" y="1507"/>
                  </a:lnTo>
                  <a:lnTo>
                    <a:pt x="1786" y="1521"/>
                  </a:lnTo>
                  <a:lnTo>
                    <a:pt x="1802" y="1534"/>
                  </a:lnTo>
                  <a:lnTo>
                    <a:pt x="1818" y="1548"/>
                  </a:lnTo>
                  <a:lnTo>
                    <a:pt x="1834" y="1562"/>
                  </a:lnTo>
                  <a:lnTo>
                    <a:pt x="1851" y="1575"/>
                  </a:lnTo>
                  <a:lnTo>
                    <a:pt x="1867" y="1589"/>
                  </a:lnTo>
                  <a:lnTo>
                    <a:pt x="1883" y="1603"/>
                  </a:lnTo>
                  <a:lnTo>
                    <a:pt x="1899" y="1617"/>
                  </a:lnTo>
                  <a:lnTo>
                    <a:pt x="1915" y="1630"/>
                  </a:lnTo>
                  <a:lnTo>
                    <a:pt x="1931" y="1644"/>
                  </a:lnTo>
                  <a:lnTo>
                    <a:pt x="1947" y="1658"/>
                  </a:lnTo>
                  <a:lnTo>
                    <a:pt x="1963" y="1671"/>
                  </a:lnTo>
                  <a:lnTo>
                    <a:pt x="1979" y="1685"/>
                  </a:lnTo>
                  <a:lnTo>
                    <a:pt x="1995" y="1699"/>
                  </a:lnTo>
                  <a:lnTo>
                    <a:pt x="2011" y="1712"/>
                  </a:lnTo>
                  <a:lnTo>
                    <a:pt x="2027" y="1726"/>
                  </a:lnTo>
                  <a:lnTo>
                    <a:pt x="2044" y="1740"/>
                  </a:lnTo>
                  <a:lnTo>
                    <a:pt x="2060" y="1754"/>
                  </a:lnTo>
                  <a:lnTo>
                    <a:pt x="2076" y="1767"/>
                  </a:lnTo>
                  <a:lnTo>
                    <a:pt x="2092" y="1781"/>
                  </a:lnTo>
                  <a:lnTo>
                    <a:pt x="2108" y="1795"/>
                  </a:lnTo>
                  <a:lnTo>
                    <a:pt x="2124" y="1808"/>
                  </a:lnTo>
                  <a:lnTo>
                    <a:pt x="2140" y="1822"/>
                  </a:lnTo>
                  <a:lnTo>
                    <a:pt x="2156" y="1836"/>
                  </a:lnTo>
                  <a:lnTo>
                    <a:pt x="2172" y="1850"/>
                  </a:lnTo>
                  <a:lnTo>
                    <a:pt x="2188" y="1863"/>
                  </a:lnTo>
                  <a:lnTo>
                    <a:pt x="2204" y="1877"/>
                  </a:lnTo>
                  <a:lnTo>
                    <a:pt x="2221" y="1891"/>
                  </a:lnTo>
                  <a:lnTo>
                    <a:pt x="2237" y="1904"/>
                  </a:lnTo>
                  <a:lnTo>
                    <a:pt x="2253" y="1918"/>
                  </a:lnTo>
                  <a:lnTo>
                    <a:pt x="2269" y="1932"/>
                  </a:lnTo>
                  <a:lnTo>
                    <a:pt x="2285" y="1945"/>
                  </a:lnTo>
                  <a:lnTo>
                    <a:pt x="2301" y="1959"/>
                  </a:lnTo>
                  <a:lnTo>
                    <a:pt x="2317" y="1973"/>
                  </a:lnTo>
                  <a:lnTo>
                    <a:pt x="2333" y="1987"/>
                  </a:lnTo>
                  <a:lnTo>
                    <a:pt x="2349" y="2000"/>
                  </a:lnTo>
                  <a:lnTo>
                    <a:pt x="2365" y="2014"/>
                  </a:lnTo>
                  <a:lnTo>
                    <a:pt x="2381" y="2028"/>
                  </a:lnTo>
                  <a:lnTo>
                    <a:pt x="2398" y="2041"/>
                  </a:lnTo>
                  <a:lnTo>
                    <a:pt x="2414" y="2055"/>
                  </a:lnTo>
                  <a:lnTo>
                    <a:pt x="2430" y="2069"/>
                  </a:lnTo>
                  <a:lnTo>
                    <a:pt x="2446" y="2082"/>
                  </a:lnTo>
                  <a:lnTo>
                    <a:pt x="2462" y="2096"/>
                  </a:lnTo>
                  <a:lnTo>
                    <a:pt x="2478" y="2110"/>
                  </a:lnTo>
                  <a:lnTo>
                    <a:pt x="2494" y="2124"/>
                  </a:lnTo>
                  <a:lnTo>
                    <a:pt x="2510" y="2137"/>
                  </a:lnTo>
                  <a:lnTo>
                    <a:pt x="2526" y="2151"/>
                  </a:lnTo>
                  <a:lnTo>
                    <a:pt x="2542" y="2165"/>
                  </a:lnTo>
                  <a:lnTo>
                    <a:pt x="2558" y="2178"/>
                  </a:lnTo>
                  <a:lnTo>
                    <a:pt x="2575" y="2192"/>
                  </a:lnTo>
                  <a:lnTo>
                    <a:pt x="2591" y="2206"/>
                  </a:lnTo>
                  <a:lnTo>
                    <a:pt x="2607" y="2219"/>
                  </a:lnTo>
                  <a:lnTo>
                    <a:pt x="2623" y="2233"/>
                  </a:lnTo>
                  <a:lnTo>
                    <a:pt x="2639" y="2247"/>
                  </a:lnTo>
                  <a:lnTo>
                    <a:pt x="2655" y="2261"/>
                  </a:lnTo>
                  <a:lnTo>
                    <a:pt x="2671" y="2274"/>
                  </a:lnTo>
                  <a:lnTo>
                    <a:pt x="2687" y="2288"/>
                  </a:lnTo>
                  <a:lnTo>
                    <a:pt x="2703" y="2302"/>
                  </a:lnTo>
                  <a:lnTo>
                    <a:pt x="2719" y="2315"/>
                  </a:lnTo>
                  <a:lnTo>
                    <a:pt x="2735" y="2329"/>
                  </a:lnTo>
                  <a:lnTo>
                    <a:pt x="2752" y="2343"/>
                  </a:lnTo>
                  <a:lnTo>
                    <a:pt x="2768" y="2356"/>
                  </a:lnTo>
                  <a:lnTo>
                    <a:pt x="2784" y="2370"/>
                  </a:lnTo>
                  <a:lnTo>
                    <a:pt x="2800" y="2384"/>
                  </a:lnTo>
                  <a:lnTo>
                    <a:pt x="2816" y="2398"/>
                  </a:lnTo>
                  <a:lnTo>
                    <a:pt x="2832" y="2411"/>
                  </a:lnTo>
                  <a:lnTo>
                    <a:pt x="2848" y="2425"/>
                  </a:lnTo>
                  <a:lnTo>
                    <a:pt x="2864" y="2439"/>
                  </a:lnTo>
                  <a:lnTo>
                    <a:pt x="2880" y="2452"/>
                  </a:lnTo>
                  <a:lnTo>
                    <a:pt x="2896" y="2466"/>
                  </a:lnTo>
                  <a:lnTo>
                    <a:pt x="2912" y="2480"/>
                  </a:lnTo>
                  <a:lnTo>
                    <a:pt x="2929" y="2493"/>
                  </a:lnTo>
                  <a:lnTo>
                    <a:pt x="2945" y="2507"/>
                  </a:lnTo>
                  <a:lnTo>
                    <a:pt x="2961" y="2521"/>
                  </a:lnTo>
                  <a:lnTo>
                    <a:pt x="2977" y="2535"/>
                  </a:lnTo>
                  <a:lnTo>
                    <a:pt x="2993" y="2548"/>
                  </a:lnTo>
                  <a:lnTo>
                    <a:pt x="3009" y="2562"/>
                  </a:lnTo>
                  <a:lnTo>
                    <a:pt x="3025" y="2576"/>
                  </a:lnTo>
                  <a:lnTo>
                    <a:pt x="3041" y="2589"/>
                  </a:lnTo>
                  <a:lnTo>
                    <a:pt x="3057" y="2603"/>
                  </a:lnTo>
                  <a:lnTo>
                    <a:pt x="3073" y="2617"/>
                  </a:lnTo>
                  <a:lnTo>
                    <a:pt x="3089" y="2631"/>
                  </a:lnTo>
                  <a:lnTo>
                    <a:pt x="3106" y="2644"/>
                  </a:lnTo>
                  <a:lnTo>
                    <a:pt x="3122" y="2658"/>
                  </a:lnTo>
                  <a:lnTo>
                    <a:pt x="3138" y="2672"/>
                  </a:lnTo>
                  <a:lnTo>
                    <a:pt x="3154" y="2685"/>
                  </a:lnTo>
                  <a:lnTo>
                    <a:pt x="3170" y="2699"/>
                  </a:lnTo>
                  <a:lnTo>
                    <a:pt x="3186" y="2713"/>
                  </a:lnTo>
                  <a:lnTo>
                    <a:pt x="3202" y="2726"/>
                  </a:lnTo>
                  <a:lnTo>
                    <a:pt x="3218" y="2740"/>
                  </a:lnTo>
                  <a:lnTo>
                    <a:pt x="3234" y="2754"/>
                  </a:lnTo>
                  <a:lnTo>
                    <a:pt x="3250" y="2768"/>
                  </a:lnTo>
                  <a:lnTo>
                    <a:pt x="3266" y="2781"/>
                  </a:lnTo>
                  <a:lnTo>
                    <a:pt x="3283" y="2795"/>
                  </a:lnTo>
                  <a:lnTo>
                    <a:pt x="3299" y="2809"/>
                  </a:lnTo>
                  <a:lnTo>
                    <a:pt x="3315" y="2822"/>
                  </a:lnTo>
                  <a:lnTo>
                    <a:pt x="3331" y="2836"/>
                  </a:lnTo>
                  <a:lnTo>
                    <a:pt x="3347" y="2850"/>
                  </a:lnTo>
                  <a:lnTo>
                    <a:pt x="3363" y="2863"/>
                  </a:lnTo>
                  <a:lnTo>
                    <a:pt x="3379" y="2877"/>
                  </a:lnTo>
                  <a:lnTo>
                    <a:pt x="3395" y="2891"/>
                  </a:lnTo>
                  <a:lnTo>
                    <a:pt x="3411" y="2905"/>
                  </a:lnTo>
                  <a:lnTo>
                    <a:pt x="3427" y="2918"/>
                  </a:lnTo>
                  <a:lnTo>
                    <a:pt x="3443" y="2932"/>
                  </a:lnTo>
                  <a:lnTo>
                    <a:pt x="3460" y="2946"/>
                  </a:lnTo>
                  <a:lnTo>
                    <a:pt x="3476" y="2959"/>
                  </a:lnTo>
                  <a:lnTo>
                    <a:pt x="3492" y="2973"/>
                  </a:lnTo>
                  <a:lnTo>
                    <a:pt x="3508" y="2987"/>
                  </a:lnTo>
                  <a:lnTo>
                    <a:pt x="3524" y="3000"/>
                  </a:lnTo>
                  <a:lnTo>
                    <a:pt x="3540" y="3014"/>
                  </a:lnTo>
                  <a:lnTo>
                    <a:pt x="3556" y="3028"/>
                  </a:lnTo>
                  <a:lnTo>
                    <a:pt x="3572" y="3042"/>
                  </a:lnTo>
                  <a:lnTo>
                    <a:pt x="3588" y="3055"/>
                  </a:lnTo>
                  <a:lnTo>
                    <a:pt x="3604" y="3069"/>
                  </a:lnTo>
                  <a:lnTo>
                    <a:pt x="3620" y="3083"/>
                  </a:lnTo>
                  <a:lnTo>
                    <a:pt x="3637" y="3096"/>
                  </a:lnTo>
                  <a:lnTo>
                    <a:pt x="3653" y="3110"/>
                  </a:lnTo>
                  <a:lnTo>
                    <a:pt x="3669" y="3124"/>
                  </a:lnTo>
                  <a:lnTo>
                    <a:pt x="3685" y="3137"/>
                  </a:lnTo>
                  <a:lnTo>
                    <a:pt x="3701" y="3151"/>
                  </a:lnTo>
                  <a:lnTo>
                    <a:pt x="3717" y="3165"/>
                  </a:lnTo>
                  <a:lnTo>
                    <a:pt x="3733" y="3179"/>
                  </a:lnTo>
                  <a:lnTo>
                    <a:pt x="3749" y="3192"/>
                  </a:lnTo>
                  <a:lnTo>
                    <a:pt x="3765" y="3206"/>
                  </a:lnTo>
                  <a:lnTo>
                    <a:pt x="3781" y="3220"/>
                  </a:lnTo>
                  <a:lnTo>
                    <a:pt x="3797" y="3233"/>
                  </a:lnTo>
                  <a:lnTo>
                    <a:pt x="3814" y="3247"/>
                  </a:lnTo>
                  <a:lnTo>
                    <a:pt x="3830" y="3261"/>
                  </a:lnTo>
                  <a:lnTo>
                    <a:pt x="3846" y="3275"/>
                  </a:lnTo>
                  <a:lnTo>
                    <a:pt x="3862" y="3288"/>
                  </a:lnTo>
                  <a:lnTo>
                    <a:pt x="3878" y="3302"/>
                  </a:lnTo>
                  <a:lnTo>
                    <a:pt x="3894" y="3316"/>
                  </a:lnTo>
                  <a:lnTo>
                    <a:pt x="3910" y="3329"/>
                  </a:lnTo>
                  <a:lnTo>
                    <a:pt x="3926" y="3343"/>
                  </a:lnTo>
                  <a:lnTo>
                    <a:pt x="3942" y="3357"/>
                  </a:lnTo>
                  <a:lnTo>
                    <a:pt x="3958" y="3370"/>
                  </a:lnTo>
                  <a:lnTo>
                    <a:pt x="3974" y="3384"/>
                  </a:lnTo>
                  <a:lnTo>
                    <a:pt x="3991" y="3398"/>
                  </a:lnTo>
                  <a:lnTo>
                    <a:pt x="4007" y="3412"/>
                  </a:lnTo>
                  <a:lnTo>
                    <a:pt x="4023" y="3425"/>
                  </a:lnTo>
                  <a:lnTo>
                    <a:pt x="4039" y="3439"/>
                  </a:lnTo>
                  <a:lnTo>
                    <a:pt x="4055" y="3453"/>
                  </a:lnTo>
                  <a:lnTo>
                    <a:pt x="4071" y="3466"/>
                  </a:lnTo>
                  <a:lnTo>
                    <a:pt x="4087" y="3480"/>
                  </a:lnTo>
                  <a:lnTo>
                    <a:pt x="4103" y="3494"/>
                  </a:lnTo>
                  <a:lnTo>
                    <a:pt x="4119" y="3507"/>
                  </a:lnTo>
                </a:path>
              </a:pathLst>
            </a:custGeom>
            <a:noFill/>
            <a:ln w="793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06" name="Freeform 57"/>
            <p:cNvSpPr>
              <a:spLocks/>
            </p:cNvSpPr>
            <p:nvPr/>
          </p:nvSpPr>
          <p:spPr bwMode="auto">
            <a:xfrm flipV="1">
              <a:off x="1200" y="1979"/>
              <a:ext cx="23" cy="19"/>
            </a:xfrm>
            <a:custGeom>
              <a:avLst/>
              <a:gdLst>
                <a:gd name="T0" fmla="*/ 0 w 90"/>
                <a:gd name="T1" fmla="*/ 0 h 86"/>
                <a:gd name="T2" fmla="*/ 0 w 90"/>
                <a:gd name="T3" fmla="*/ 0 h 86"/>
                <a:gd name="T4" fmla="*/ 0 w 90"/>
                <a:gd name="T5" fmla="*/ 0 h 86"/>
                <a:gd name="T6" fmla="*/ 0 w 90"/>
                <a:gd name="T7" fmla="*/ 0 h 86"/>
                <a:gd name="T8" fmla="*/ 0 w 90"/>
                <a:gd name="T9" fmla="*/ 0 h 86"/>
                <a:gd name="T10" fmla="*/ 0 w 90"/>
                <a:gd name="T11" fmla="*/ 0 h 86"/>
                <a:gd name="T12" fmla="*/ 0 w 90"/>
                <a:gd name="T13" fmla="*/ 0 h 8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90" h="86">
                  <a:moveTo>
                    <a:pt x="0" y="0"/>
                  </a:moveTo>
                  <a:lnTo>
                    <a:pt x="16" y="15"/>
                  </a:lnTo>
                  <a:lnTo>
                    <a:pt x="32" y="31"/>
                  </a:lnTo>
                  <a:lnTo>
                    <a:pt x="48" y="46"/>
                  </a:lnTo>
                  <a:lnTo>
                    <a:pt x="64" y="62"/>
                  </a:lnTo>
                  <a:lnTo>
                    <a:pt x="81" y="77"/>
                  </a:lnTo>
                  <a:lnTo>
                    <a:pt x="90" y="86"/>
                  </a:lnTo>
                </a:path>
              </a:pathLst>
            </a:custGeom>
            <a:noFill/>
            <a:ln w="476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07" name="Freeform 58"/>
            <p:cNvSpPr>
              <a:spLocks/>
            </p:cNvSpPr>
            <p:nvPr/>
          </p:nvSpPr>
          <p:spPr bwMode="auto">
            <a:xfrm flipV="1">
              <a:off x="1233" y="1952"/>
              <a:ext cx="22" cy="18"/>
            </a:xfrm>
            <a:custGeom>
              <a:avLst/>
              <a:gdLst>
                <a:gd name="T0" fmla="*/ 0 w 90"/>
                <a:gd name="T1" fmla="*/ 0 h 87"/>
                <a:gd name="T2" fmla="*/ 0 w 90"/>
                <a:gd name="T3" fmla="*/ 0 h 87"/>
                <a:gd name="T4" fmla="*/ 0 w 90"/>
                <a:gd name="T5" fmla="*/ 0 h 87"/>
                <a:gd name="T6" fmla="*/ 0 w 90"/>
                <a:gd name="T7" fmla="*/ 0 h 87"/>
                <a:gd name="T8" fmla="*/ 0 w 90"/>
                <a:gd name="T9" fmla="*/ 0 h 87"/>
                <a:gd name="T10" fmla="*/ 0 w 90"/>
                <a:gd name="T11" fmla="*/ 0 h 87"/>
                <a:gd name="T12" fmla="*/ 0 w 90"/>
                <a:gd name="T13" fmla="*/ 0 h 8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90" h="87">
                  <a:moveTo>
                    <a:pt x="0" y="0"/>
                  </a:moveTo>
                  <a:lnTo>
                    <a:pt x="15" y="14"/>
                  </a:lnTo>
                  <a:lnTo>
                    <a:pt x="31" y="30"/>
                  </a:lnTo>
                  <a:lnTo>
                    <a:pt x="47" y="45"/>
                  </a:lnTo>
                  <a:lnTo>
                    <a:pt x="63" y="61"/>
                  </a:lnTo>
                  <a:lnTo>
                    <a:pt x="79" y="76"/>
                  </a:lnTo>
                  <a:lnTo>
                    <a:pt x="90" y="87"/>
                  </a:lnTo>
                </a:path>
              </a:pathLst>
            </a:custGeom>
            <a:noFill/>
            <a:ln w="476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08" name="Freeform 59"/>
            <p:cNvSpPr>
              <a:spLocks/>
            </p:cNvSpPr>
            <p:nvPr/>
          </p:nvSpPr>
          <p:spPr bwMode="auto">
            <a:xfrm flipV="1">
              <a:off x="1265" y="1925"/>
              <a:ext cx="23" cy="18"/>
            </a:xfrm>
            <a:custGeom>
              <a:avLst/>
              <a:gdLst>
                <a:gd name="T0" fmla="*/ 0 w 90"/>
                <a:gd name="T1" fmla="*/ 0 h 88"/>
                <a:gd name="T2" fmla="*/ 0 w 90"/>
                <a:gd name="T3" fmla="*/ 0 h 88"/>
                <a:gd name="T4" fmla="*/ 0 w 90"/>
                <a:gd name="T5" fmla="*/ 0 h 88"/>
                <a:gd name="T6" fmla="*/ 0 w 90"/>
                <a:gd name="T7" fmla="*/ 0 h 88"/>
                <a:gd name="T8" fmla="*/ 0 w 90"/>
                <a:gd name="T9" fmla="*/ 0 h 88"/>
                <a:gd name="T10" fmla="*/ 0 w 90"/>
                <a:gd name="T11" fmla="*/ 0 h 88"/>
                <a:gd name="T12" fmla="*/ 0 w 90"/>
                <a:gd name="T13" fmla="*/ 0 h 8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90" h="88">
                  <a:moveTo>
                    <a:pt x="0" y="0"/>
                  </a:moveTo>
                  <a:lnTo>
                    <a:pt x="14" y="14"/>
                  </a:lnTo>
                  <a:lnTo>
                    <a:pt x="30" y="29"/>
                  </a:lnTo>
                  <a:lnTo>
                    <a:pt x="46" y="45"/>
                  </a:lnTo>
                  <a:lnTo>
                    <a:pt x="62" y="60"/>
                  </a:lnTo>
                  <a:lnTo>
                    <a:pt x="78" y="76"/>
                  </a:lnTo>
                  <a:lnTo>
                    <a:pt x="90" y="88"/>
                  </a:lnTo>
                </a:path>
              </a:pathLst>
            </a:custGeom>
            <a:noFill/>
            <a:ln w="476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09" name="Freeform 60"/>
            <p:cNvSpPr>
              <a:spLocks/>
            </p:cNvSpPr>
            <p:nvPr/>
          </p:nvSpPr>
          <p:spPr bwMode="auto">
            <a:xfrm flipV="1">
              <a:off x="1298" y="1898"/>
              <a:ext cx="23" cy="19"/>
            </a:xfrm>
            <a:custGeom>
              <a:avLst/>
              <a:gdLst>
                <a:gd name="T0" fmla="*/ 0 w 90"/>
                <a:gd name="T1" fmla="*/ 0 h 86"/>
                <a:gd name="T2" fmla="*/ 0 w 90"/>
                <a:gd name="T3" fmla="*/ 0 h 86"/>
                <a:gd name="T4" fmla="*/ 0 w 90"/>
                <a:gd name="T5" fmla="*/ 0 h 86"/>
                <a:gd name="T6" fmla="*/ 0 w 90"/>
                <a:gd name="T7" fmla="*/ 0 h 86"/>
                <a:gd name="T8" fmla="*/ 0 w 90"/>
                <a:gd name="T9" fmla="*/ 0 h 86"/>
                <a:gd name="T10" fmla="*/ 0 w 90"/>
                <a:gd name="T11" fmla="*/ 0 h 86"/>
                <a:gd name="T12" fmla="*/ 0 w 90"/>
                <a:gd name="T13" fmla="*/ 0 h 8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90" h="86">
                  <a:moveTo>
                    <a:pt x="0" y="0"/>
                  </a:moveTo>
                  <a:lnTo>
                    <a:pt x="12" y="12"/>
                  </a:lnTo>
                  <a:lnTo>
                    <a:pt x="28" y="27"/>
                  </a:lnTo>
                  <a:lnTo>
                    <a:pt x="45" y="42"/>
                  </a:lnTo>
                  <a:lnTo>
                    <a:pt x="61" y="58"/>
                  </a:lnTo>
                  <a:lnTo>
                    <a:pt x="77" y="73"/>
                  </a:lnTo>
                  <a:lnTo>
                    <a:pt x="90" y="86"/>
                  </a:lnTo>
                </a:path>
              </a:pathLst>
            </a:custGeom>
            <a:noFill/>
            <a:ln w="476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10" name="Freeform 61"/>
            <p:cNvSpPr>
              <a:spLocks/>
            </p:cNvSpPr>
            <p:nvPr/>
          </p:nvSpPr>
          <p:spPr bwMode="auto">
            <a:xfrm flipV="1">
              <a:off x="1331" y="1870"/>
              <a:ext cx="22" cy="19"/>
            </a:xfrm>
            <a:custGeom>
              <a:avLst/>
              <a:gdLst>
                <a:gd name="T0" fmla="*/ 0 w 90"/>
                <a:gd name="T1" fmla="*/ 0 h 87"/>
                <a:gd name="T2" fmla="*/ 0 w 90"/>
                <a:gd name="T3" fmla="*/ 0 h 87"/>
                <a:gd name="T4" fmla="*/ 0 w 90"/>
                <a:gd name="T5" fmla="*/ 0 h 87"/>
                <a:gd name="T6" fmla="*/ 0 w 90"/>
                <a:gd name="T7" fmla="*/ 0 h 87"/>
                <a:gd name="T8" fmla="*/ 0 w 90"/>
                <a:gd name="T9" fmla="*/ 0 h 87"/>
                <a:gd name="T10" fmla="*/ 0 w 90"/>
                <a:gd name="T11" fmla="*/ 0 h 87"/>
                <a:gd name="T12" fmla="*/ 0 w 90"/>
                <a:gd name="T13" fmla="*/ 0 h 8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90" h="87">
                  <a:moveTo>
                    <a:pt x="0" y="0"/>
                  </a:moveTo>
                  <a:lnTo>
                    <a:pt x="11" y="10"/>
                  </a:lnTo>
                  <a:lnTo>
                    <a:pt x="27" y="26"/>
                  </a:lnTo>
                  <a:lnTo>
                    <a:pt x="43" y="41"/>
                  </a:lnTo>
                  <a:lnTo>
                    <a:pt x="59" y="57"/>
                  </a:lnTo>
                  <a:lnTo>
                    <a:pt x="75" y="72"/>
                  </a:lnTo>
                  <a:lnTo>
                    <a:pt x="90" y="87"/>
                  </a:lnTo>
                </a:path>
              </a:pathLst>
            </a:custGeom>
            <a:noFill/>
            <a:ln w="476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11" name="Freeform 62"/>
            <p:cNvSpPr>
              <a:spLocks/>
            </p:cNvSpPr>
            <p:nvPr/>
          </p:nvSpPr>
          <p:spPr bwMode="auto">
            <a:xfrm flipV="1">
              <a:off x="1363" y="1843"/>
              <a:ext cx="22" cy="19"/>
            </a:xfrm>
            <a:custGeom>
              <a:avLst/>
              <a:gdLst>
                <a:gd name="T0" fmla="*/ 0 w 90"/>
                <a:gd name="T1" fmla="*/ 0 h 86"/>
                <a:gd name="T2" fmla="*/ 0 w 90"/>
                <a:gd name="T3" fmla="*/ 0 h 86"/>
                <a:gd name="T4" fmla="*/ 0 w 90"/>
                <a:gd name="T5" fmla="*/ 0 h 86"/>
                <a:gd name="T6" fmla="*/ 0 w 90"/>
                <a:gd name="T7" fmla="*/ 0 h 86"/>
                <a:gd name="T8" fmla="*/ 0 w 90"/>
                <a:gd name="T9" fmla="*/ 0 h 86"/>
                <a:gd name="T10" fmla="*/ 0 w 90"/>
                <a:gd name="T11" fmla="*/ 0 h 86"/>
                <a:gd name="T12" fmla="*/ 0 w 90"/>
                <a:gd name="T13" fmla="*/ 0 h 8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90" h="86">
                  <a:moveTo>
                    <a:pt x="0" y="0"/>
                  </a:moveTo>
                  <a:lnTo>
                    <a:pt x="10" y="9"/>
                  </a:lnTo>
                  <a:lnTo>
                    <a:pt x="26" y="24"/>
                  </a:lnTo>
                  <a:lnTo>
                    <a:pt x="42" y="40"/>
                  </a:lnTo>
                  <a:lnTo>
                    <a:pt x="58" y="55"/>
                  </a:lnTo>
                  <a:lnTo>
                    <a:pt x="74" y="71"/>
                  </a:lnTo>
                  <a:lnTo>
                    <a:pt x="90" y="86"/>
                  </a:lnTo>
                </a:path>
              </a:pathLst>
            </a:custGeom>
            <a:noFill/>
            <a:ln w="476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12" name="Freeform 63"/>
            <p:cNvSpPr>
              <a:spLocks/>
            </p:cNvSpPr>
            <p:nvPr/>
          </p:nvSpPr>
          <p:spPr bwMode="auto">
            <a:xfrm flipV="1">
              <a:off x="1395" y="1816"/>
              <a:ext cx="23" cy="19"/>
            </a:xfrm>
            <a:custGeom>
              <a:avLst/>
              <a:gdLst>
                <a:gd name="T0" fmla="*/ 0 w 90"/>
                <a:gd name="T1" fmla="*/ 0 h 86"/>
                <a:gd name="T2" fmla="*/ 0 w 90"/>
                <a:gd name="T3" fmla="*/ 0 h 86"/>
                <a:gd name="T4" fmla="*/ 0 w 90"/>
                <a:gd name="T5" fmla="*/ 0 h 86"/>
                <a:gd name="T6" fmla="*/ 0 w 90"/>
                <a:gd name="T7" fmla="*/ 0 h 86"/>
                <a:gd name="T8" fmla="*/ 0 w 90"/>
                <a:gd name="T9" fmla="*/ 0 h 86"/>
                <a:gd name="T10" fmla="*/ 0 w 90"/>
                <a:gd name="T11" fmla="*/ 0 h 86"/>
                <a:gd name="T12" fmla="*/ 0 w 90"/>
                <a:gd name="T13" fmla="*/ 0 h 86"/>
                <a:gd name="T14" fmla="*/ 0 w 90"/>
                <a:gd name="T15" fmla="*/ 0 h 8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90" h="86">
                  <a:moveTo>
                    <a:pt x="0" y="0"/>
                  </a:moveTo>
                  <a:lnTo>
                    <a:pt x="9" y="8"/>
                  </a:lnTo>
                  <a:lnTo>
                    <a:pt x="25" y="23"/>
                  </a:lnTo>
                  <a:lnTo>
                    <a:pt x="41" y="39"/>
                  </a:lnTo>
                  <a:lnTo>
                    <a:pt x="57" y="54"/>
                  </a:lnTo>
                  <a:lnTo>
                    <a:pt x="73" y="70"/>
                  </a:lnTo>
                  <a:lnTo>
                    <a:pt x="89" y="85"/>
                  </a:lnTo>
                  <a:lnTo>
                    <a:pt x="90" y="86"/>
                  </a:lnTo>
                </a:path>
              </a:pathLst>
            </a:custGeom>
            <a:noFill/>
            <a:ln w="476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13" name="Freeform 64"/>
            <p:cNvSpPr>
              <a:spLocks/>
            </p:cNvSpPr>
            <p:nvPr/>
          </p:nvSpPr>
          <p:spPr bwMode="auto">
            <a:xfrm flipV="1">
              <a:off x="1428" y="1790"/>
              <a:ext cx="23" cy="18"/>
            </a:xfrm>
            <a:custGeom>
              <a:avLst/>
              <a:gdLst>
                <a:gd name="T0" fmla="*/ 0 w 90"/>
                <a:gd name="T1" fmla="*/ 0 h 86"/>
                <a:gd name="T2" fmla="*/ 0 w 90"/>
                <a:gd name="T3" fmla="*/ 0 h 86"/>
                <a:gd name="T4" fmla="*/ 0 w 90"/>
                <a:gd name="T5" fmla="*/ 0 h 86"/>
                <a:gd name="T6" fmla="*/ 0 w 90"/>
                <a:gd name="T7" fmla="*/ 0 h 86"/>
                <a:gd name="T8" fmla="*/ 0 w 90"/>
                <a:gd name="T9" fmla="*/ 0 h 86"/>
                <a:gd name="T10" fmla="*/ 0 w 90"/>
                <a:gd name="T11" fmla="*/ 0 h 86"/>
                <a:gd name="T12" fmla="*/ 0 w 90"/>
                <a:gd name="T13" fmla="*/ 0 h 86"/>
                <a:gd name="T14" fmla="*/ 0 w 90"/>
                <a:gd name="T15" fmla="*/ 0 h 8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90" h="86">
                  <a:moveTo>
                    <a:pt x="0" y="0"/>
                  </a:moveTo>
                  <a:lnTo>
                    <a:pt x="7" y="6"/>
                  </a:lnTo>
                  <a:lnTo>
                    <a:pt x="23" y="22"/>
                  </a:lnTo>
                  <a:lnTo>
                    <a:pt x="39" y="37"/>
                  </a:lnTo>
                  <a:lnTo>
                    <a:pt x="56" y="53"/>
                  </a:lnTo>
                  <a:lnTo>
                    <a:pt x="72" y="68"/>
                  </a:lnTo>
                  <a:lnTo>
                    <a:pt x="88" y="84"/>
                  </a:lnTo>
                  <a:lnTo>
                    <a:pt x="90" y="86"/>
                  </a:lnTo>
                </a:path>
              </a:pathLst>
            </a:custGeom>
            <a:noFill/>
            <a:ln w="476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14" name="Freeform 65"/>
            <p:cNvSpPr>
              <a:spLocks/>
            </p:cNvSpPr>
            <p:nvPr/>
          </p:nvSpPr>
          <p:spPr bwMode="auto">
            <a:xfrm flipV="1">
              <a:off x="1461" y="1762"/>
              <a:ext cx="22" cy="19"/>
            </a:xfrm>
            <a:custGeom>
              <a:avLst/>
              <a:gdLst>
                <a:gd name="T0" fmla="*/ 0 w 90"/>
                <a:gd name="T1" fmla="*/ 0 h 86"/>
                <a:gd name="T2" fmla="*/ 0 w 90"/>
                <a:gd name="T3" fmla="*/ 0 h 86"/>
                <a:gd name="T4" fmla="*/ 0 w 90"/>
                <a:gd name="T5" fmla="*/ 0 h 86"/>
                <a:gd name="T6" fmla="*/ 0 w 90"/>
                <a:gd name="T7" fmla="*/ 0 h 86"/>
                <a:gd name="T8" fmla="*/ 0 w 90"/>
                <a:gd name="T9" fmla="*/ 0 h 86"/>
                <a:gd name="T10" fmla="*/ 0 w 90"/>
                <a:gd name="T11" fmla="*/ 0 h 86"/>
                <a:gd name="T12" fmla="*/ 0 w 90"/>
                <a:gd name="T13" fmla="*/ 0 h 86"/>
                <a:gd name="T14" fmla="*/ 0 w 90"/>
                <a:gd name="T15" fmla="*/ 0 h 8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90" h="86">
                  <a:moveTo>
                    <a:pt x="0" y="0"/>
                  </a:moveTo>
                  <a:lnTo>
                    <a:pt x="6" y="5"/>
                  </a:lnTo>
                  <a:lnTo>
                    <a:pt x="22" y="21"/>
                  </a:lnTo>
                  <a:lnTo>
                    <a:pt x="38" y="36"/>
                  </a:lnTo>
                  <a:lnTo>
                    <a:pt x="54" y="52"/>
                  </a:lnTo>
                  <a:lnTo>
                    <a:pt x="70" y="67"/>
                  </a:lnTo>
                  <a:lnTo>
                    <a:pt x="86" y="82"/>
                  </a:lnTo>
                  <a:lnTo>
                    <a:pt x="90" y="86"/>
                  </a:lnTo>
                </a:path>
              </a:pathLst>
            </a:custGeom>
            <a:noFill/>
            <a:ln w="476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15" name="Freeform 66"/>
            <p:cNvSpPr>
              <a:spLocks/>
            </p:cNvSpPr>
            <p:nvPr/>
          </p:nvSpPr>
          <p:spPr bwMode="auto">
            <a:xfrm flipV="1">
              <a:off x="1493" y="1735"/>
              <a:ext cx="23" cy="19"/>
            </a:xfrm>
            <a:custGeom>
              <a:avLst/>
              <a:gdLst>
                <a:gd name="T0" fmla="*/ 0 w 90"/>
                <a:gd name="T1" fmla="*/ 0 h 87"/>
                <a:gd name="T2" fmla="*/ 0 w 90"/>
                <a:gd name="T3" fmla="*/ 0 h 87"/>
                <a:gd name="T4" fmla="*/ 0 w 90"/>
                <a:gd name="T5" fmla="*/ 0 h 87"/>
                <a:gd name="T6" fmla="*/ 0 w 90"/>
                <a:gd name="T7" fmla="*/ 0 h 87"/>
                <a:gd name="T8" fmla="*/ 0 w 90"/>
                <a:gd name="T9" fmla="*/ 0 h 87"/>
                <a:gd name="T10" fmla="*/ 0 w 90"/>
                <a:gd name="T11" fmla="*/ 0 h 87"/>
                <a:gd name="T12" fmla="*/ 0 w 90"/>
                <a:gd name="T13" fmla="*/ 0 h 87"/>
                <a:gd name="T14" fmla="*/ 0 w 90"/>
                <a:gd name="T15" fmla="*/ 0 h 8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90" h="87">
                  <a:moveTo>
                    <a:pt x="0" y="0"/>
                  </a:moveTo>
                  <a:lnTo>
                    <a:pt x="5" y="5"/>
                  </a:lnTo>
                  <a:lnTo>
                    <a:pt x="21" y="20"/>
                  </a:lnTo>
                  <a:lnTo>
                    <a:pt x="37" y="36"/>
                  </a:lnTo>
                  <a:lnTo>
                    <a:pt x="53" y="51"/>
                  </a:lnTo>
                  <a:lnTo>
                    <a:pt x="69" y="67"/>
                  </a:lnTo>
                  <a:lnTo>
                    <a:pt x="85" y="82"/>
                  </a:lnTo>
                  <a:lnTo>
                    <a:pt x="90" y="87"/>
                  </a:lnTo>
                </a:path>
              </a:pathLst>
            </a:custGeom>
            <a:noFill/>
            <a:ln w="476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16" name="Freeform 67"/>
            <p:cNvSpPr>
              <a:spLocks/>
            </p:cNvSpPr>
            <p:nvPr/>
          </p:nvSpPr>
          <p:spPr bwMode="auto">
            <a:xfrm flipV="1">
              <a:off x="1526" y="1708"/>
              <a:ext cx="23" cy="19"/>
            </a:xfrm>
            <a:custGeom>
              <a:avLst/>
              <a:gdLst>
                <a:gd name="T0" fmla="*/ 0 w 90"/>
                <a:gd name="T1" fmla="*/ 0 h 86"/>
                <a:gd name="T2" fmla="*/ 0 w 90"/>
                <a:gd name="T3" fmla="*/ 0 h 86"/>
                <a:gd name="T4" fmla="*/ 0 w 90"/>
                <a:gd name="T5" fmla="*/ 0 h 86"/>
                <a:gd name="T6" fmla="*/ 0 w 90"/>
                <a:gd name="T7" fmla="*/ 0 h 86"/>
                <a:gd name="T8" fmla="*/ 0 w 90"/>
                <a:gd name="T9" fmla="*/ 0 h 86"/>
                <a:gd name="T10" fmla="*/ 0 w 90"/>
                <a:gd name="T11" fmla="*/ 0 h 86"/>
                <a:gd name="T12" fmla="*/ 0 w 90"/>
                <a:gd name="T13" fmla="*/ 0 h 86"/>
                <a:gd name="T14" fmla="*/ 0 w 90"/>
                <a:gd name="T15" fmla="*/ 0 h 8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90" h="86">
                  <a:moveTo>
                    <a:pt x="0" y="0"/>
                  </a:moveTo>
                  <a:lnTo>
                    <a:pt x="3" y="3"/>
                  </a:lnTo>
                  <a:lnTo>
                    <a:pt x="20" y="18"/>
                  </a:lnTo>
                  <a:lnTo>
                    <a:pt x="36" y="33"/>
                  </a:lnTo>
                  <a:lnTo>
                    <a:pt x="52" y="49"/>
                  </a:lnTo>
                  <a:lnTo>
                    <a:pt x="68" y="64"/>
                  </a:lnTo>
                  <a:lnTo>
                    <a:pt x="84" y="80"/>
                  </a:lnTo>
                  <a:lnTo>
                    <a:pt x="90" y="86"/>
                  </a:lnTo>
                </a:path>
              </a:pathLst>
            </a:custGeom>
            <a:noFill/>
            <a:ln w="476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17" name="Freeform 68"/>
            <p:cNvSpPr>
              <a:spLocks/>
            </p:cNvSpPr>
            <p:nvPr/>
          </p:nvSpPr>
          <p:spPr bwMode="auto">
            <a:xfrm flipV="1">
              <a:off x="1559" y="1681"/>
              <a:ext cx="22" cy="19"/>
            </a:xfrm>
            <a:custGeom>
              <a:avLst/>
              <a:gdLst>
                <a:gd name="T0" fmla="*/ 0 w 90"/>
                <a:gd name="T1" fmla="*/ 0 h 86"/>
                <a:gd name="T2" fmla="*/ 0 w 90"/>
                <a:gd name="T3" fmla="*/ 0 h 86"/>
                <a:gd name="T4" fmla="*/ 0 w 90"/>
                <a:gd name="T5" fmla="*/ 0 h 86"/>
                <a:gd name="T6" fmla="*/ 0 w 90"/>
                <a:gd name="T7" fmla="*/ 0 h 86"/>
                <a:gd name="T8" fmla="*/ 0 w 90"/>
                <a:gd name="T9" fmla="*/ 0 h 86"/>
                <a:gd name="T10" fmla="*/ 0 w 90"/>
                <a:gd name="T11" fmla="*/ 0 h 86"/>
                <a:gd name="T12" fmla="*/ 0 w 90"/>
                <a:gd name="T13" fmla="*/ 0 h 86"/>
                <a:gd name="T14" fmla="*/ 0 w 90"/>
                <a:gd name="T15" fmla="*/ 0 h 8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90" h="86">
                  <a:moveTo>
                    <a:pt x="0" y="0"/>
                  </a:moveTo>
                  <a:lnTo>
                    <a:pt x="2" y="1"/>
                  </a:lnTo>
                  <a:lnTo>
                    <a:pt x="18" y="17"/>
                  </a:lnTo>
                  <a:lnTo>
                    <a:pt x="34" y="32"/>
                  </a:lnTo>
                  <a:lnTo>
                    <a:pt x="50" y="48"/>
                  </a:lnTo>
                  <a:lnTo>
                    <a:pt x="67" y="63"/>
                  </a:lnTo>
                  <a:lnTo>
                    <a:pt x="83" y="79"/>
                  </a:lnTo>
                  <a:lnTo>
                    <a:pt x="90" y="86"/>
                  </a:lnTo>
                </a:path>
              </a:pathLst>
            </a:custGeom>
            <a:noFill/>
            <a:ln w="476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18" name="Freeform 69"/>
            <p:cNvSpPr>
              <a:spLocks/>
            </p:cNvSpPr>
            <p:nvPr/>
          </p:nvSpPr>
          <p:spPr bwMode="auto">
            <a:xfrm flipV="1">
              <a:off x="1591" y="1654"/>
              <a:ext cx="22" cy="19"/>
            </a:xfrm>
            <a:custGeom>
              <a:avLst/>
              <a:gdLst>
                <a:gd name="T0" fmla="*/ 0 w 90"/>
                <a:gd name="T1" fmla="*/ 0 h 86"/>
                <a:gd name="T2" fmla="*/ 0 w 90"/>
                <a:gd name="T3" fmla="*/ 0 h 86"/>
                <a:gd name="T4" fmla="*/ 0 w 90"/>
                <a:gd name="T5" fmla="*/ 0 h 86"/>
                <a:gd name="T6" fmla="*/ 0 w 90"/>
                <a:gd name="T7" fmla="*/ 0 h 86"/>
                <a:gd name="T8" fmla="*/ 0 w 90"/>
                <a:gd name="T9" fmla="*/ 0 h 86"/>
                <a:gd name="T10" fmla="*/ 0 w 90"/>
                <a:gd name="T11" fmla="*/ 0 h 86"/>
                <a:gd name="T12" fmla="*/ 0 w 90"/>
                <a:gd name="T13" fmla="*/ 0 h 86"/>
                <a:gd name="T14" fmla="*/ 0 w 90"/>
                <a:gd name="T15" fmla="*/ 0 h 8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90" h="86">
                  <a:moveTo>
                    <a:pt x="0" y="0"/>
                  </a:moveTo>
                  <a:lnTo>
                    <a:pt x="1" y="0"/>
                  </a:lnTo>
                  <a:lnTo>
                    <a:pt x="17" y="15"/>
                  </a:lnTo>
                  <a:lnTo>
                    <a:pt x="33" y="31"/>
                  </a:lnTo>
                  <a:lnTo>
                    <a:pt x="49" y="46"/>
                  </a:lnTo>
                  <a:lnTo>
                    <a:pt x="65" y="62"/>
                  </a:lnTo>
                  <a:lnTo>
                    <a:pt x="81" y="77"/>
                  </a:lnTo>
                  <a:lnTo>
                    <a:pt x="90" y="86"/>
                  </a:lnTo>
                </a:path>
              </a:pathLst>
            </a:custGeom>
            <a:noFill/>
            <a:ln w="476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19" name="Freeform 70"/>
            <p:cNvSpPr>
              <a:spLocks/>
            </p:cNvSpPr>
            <p:nvPr/>
          </p:nvSpPr>
          <p:spPr bwMode="auto">
            <a:xfrm flipV="1">
              <a:off x="1623" y="1627"/>
              <a:ext cx="23" cy="19"/>
            </a:xfrm>
            <a:custGeom>
              <a:avLst/>
              <a:gdLst>
                <a:gd name="T0" fmla="*/ 0 w 90"/>
                <a:gd name="T1" fmla="*/ 0 h 87"/>
                <a:gd name="T2" fmla="*/ 0 w 90"/>
                <a:gd name="T3" fmla="*/ 0 h 87"/>
                <a:gd name="T4" fmla="*/ 0 w 90"/>
                <a:gd name="T5" fmla="*/ 0 h 87"/>
                <a:gd name="T6" fmla="*/ 0 w 90"/>
                <a:gd name="T7" fmla="*/ 0 h 87"/>
                <a:gd name="T8" fmla="*/ 0 w 90"/>
                <a:gd name="T9" fmla="*/ 0 h 87"/>
                <a:gd name="T10" fmla="*/ 0 w 90"/>
                <a:gd name="T11" fmla="*/ 0 h 87"/>
                <a:gd name="T12" fmla="*/ 0 w 90"/>
                <a:gd name="T13" fmla="*/ 0 h 8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90" h="87">
                  <a:moveTo>
                    <a:pt x="0" y="0"/>
                  </a:moveTo>
                  <a:lnTo>
                    <a:pt x="16" y="15"/>
                  </a:lnTo>
                  <a:lnTo>
                    <a:pt x="32" y="31"/>
                  </a:lnTo>
                  <a:lnTo>
                    <a:pt x="48" y="46"/>
                  </a:lnTo>
                  <a:lnTo>
                    <a:pt x="64" y="62"/>
                  </a:lnTo>
                  <a:lnTo>
                    <a:pt x="80" y="77"/>
                  </a:lnTo>
                  <a:lnTo>
                    <a:pt x="90" y="87"/>
                  </a:lnTo>
                </a:path>
              </a:pathLst>
            </a:custGeom>
            <a:noFill/>
            <a:ln w="476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20" name="Freeform 71"/>
            <p:cNvSpPr>
              <a:spLocks/>
            </p:cNvSpPr>
            <p:nvPr/>
          </p:nvSpPr>
          <p:spPr bwMode="auto">
            <a:xfrm flipV="1">
              <a:off x="1656" y="1600"/>
              <a:ext cx="23" cy="19"/>
            </a:xfrm>
            <a:custGeom>
              <a:avLst/>
              <a:gdLst>
                <a:gd name="T0" fmla="*/ 0 w 90"/>
                <a:gd name="T1" fmla="*/ 0 h 87"/>
                <a:gd name="T2" fmla="*/ 0 w 90"/>
                <a:gd name="T3" fmla="*/ 0 h 87"/>
                <a:gd name="T4" fmla="*/ 0 w 90"/>
                <a:gd name="T5" fmla="*/ 0 h 87"/>
                <a:gd name="T6" fmla="*/ 0 w 90"/>
                <a:gd name="T7" fmla="*/ 0 h 87"/>
                <a:gd name="T8" fmla="*/ 0 w 90"/>
                <a:gd name="T9" fmla="*/ 0 h 87"/>
                <a:gd name="T10" fmla="*/ 0 w 90"/>
                <a:gd name="T11" fmla="*/ 0 h 87"/>
                <a:gd name="T12" fmla="*/ 0 w 90"/>
                <a:gd name="T13" fmla="*/ 0 h 8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90" h="87">
                  <a:moveTo>
                    <a:pt x="0" y="0"/>
                  </a:moveTo>
                  <a:lnTo>
                    <a:pt x="14" y="14"/>
                  </a:lnTo>
                  <a:lnTo>
                    <a:pt x="31" y="29"/>
                  </a:lnTo>
                  <a:lnTo>
                    <a:pt x="47" y="45"/>
                  </a:lnTo>
                  <a:lnTo>
                    <a:pt x="63" y="60"/>
                  </a:lnTo>
                  <a:lnTo>
                    <a:pt x="79" y="76"/>
                  </a:lnTo>
                  <a:lnTo>
                    <a:pt x="90" y="87"/>
                  </a:lnTo>
                </a:path>
              </a:pathLst>
            </a:custGeom>
            <a:noFill/>
            <a:ln w="476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21" name="Freeform 72"/>
            <p:cNvSpPr>
              <a:spLocks/>
            </p:cNvSpPr>
            <p:nvPr/>
          </p:nvSpPr>
          <p:spPr bwMode="auto">
            <a:xfrm flipV="1">
              <a:off x="1689" y="1573"/>
              <a:ext cx="22" cy="19"/>
            </a:xfrm>
            <a:custGeom>
              <a:avLst/>
              <a:gdLst>
                <a:gd name="T0" fmla="*/ 0 w 90"/>
                <a:gd name="T1" fmla="*/ 0 h 87"/>
                <a:gd name="T2" fmla="*/ 0 w 90"/>
                <a:gd name="T3" fmla="*/ 0 h 87"/>
                <a:gd name="T4" fmla="*/ 0 w 90"/>
                <a:gd name="T5" fmla="*/ 0 h 87"/>
                <a:gd name="T6" fmla="*/ 0 w 90"/>
                <a:gd name="T7" fmla="*/ 0 h 87"/>
                <a:gd name="T8" fmla="*/ 0 w 90"/>
                <a:gd name="T9" fmla="*/ 0 h 87"/>
                <a:gd name="T10" fmla="*/ 0 w 90"/>
                <a:gd name="T11" fmla="*/ 0 h 87"/>
                <a:gd name="T12" fmla="*/ 0 w 90"/>
                <a:gd name="T13" fmla="*/ 0 h 8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90" h="87">
                  <a:moveTo>
                    <a:pt x="0" y="0"/>
                  </a:moveTo>
                  <a:lnTo>
                    <a:pt x="13" y="13"/>
                  </a:lnTo>
                  <a:lnTo>
                    <a:pt x="29" y="28"/>
                  </a:lnTo>
                  <a:lnTo>
                    <a:pt x="45" y="44"/>
                  </a:lnTo>
                  <a:lnTo>
                    <a:pt x="61" y="59"/>
                  </a:lnTo>
                  <a:lnTo>
                    <a:pt x="77" y="74"/>
                  </a:lnTo>
                  <a:lnTo>
                    <a:pt x="90" y="87"/>
                  </a:lnTo>
                </a:path>
              </a:pathLst>
            </a:custGeom>
            <a:noFill/>
            <a:ln w="476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22" name="Freeform 73"/>
            <p:cNvSpPr>
              <a:spLocks/>
            </p:cNvSpPr>
            <p:nvPr/>
          </p:nvSpPr>
          <p:spPr bwMode="auto">
            <a:xfrm flipV="1">
              <a:off x="1721" y="1546"/>
              <a:ext cx="23" cy="19"/>
            </a:xfrm>
            <a:custGeom>
              <a:avLst/>
              <a:gdLst>
                <a:gd name="T0" fmla="*/ 0 w 90"/>
                <a:gd name="T1" fmla="*/ 0 h 87"/>
                <a:gd name="T2" fmla="*/ 0 w 90"/>
                <a:gd name="T3" fmla="*/ 0 h 87"/>
                <a:gd name="T4" fmla="*/ 0 w 90"/>
                <a:gd name="T5" fmla="*/ 0 h 87"/>
                <a:gd name="T6" fmla="*/ 0 w 90"/>
                <a:gd name="T7" fmla="*/ 0 h 87"/>
                <a:gd name="T8" fmla="*/ 0 w 90"/>
                <a:gd name="T9" fmla="*/ 0 h 87"/>
                <a:gd name="T10" fmla="*/ 0 w 90"/>
                <a:gd name="T11" fmla="*/ 0 h 87"/>
                <a:gd name="T12" fmla="*/ 0 w 90"/>
                <a:gd name="T13" fmla="*/ 0 h 8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90" h="87">
                  <a:moveTo>
                    <a:pt x="0" y="0"/>
                  </a:moveTo>
                  <a:lnTo>
                    <a:pt x="12" y="11"/>
                  </a:lnTo>
                  <a:lnTo>
                    <a:pt x="28" y="27"/>
                  </a:lnTo>
                  <a:lnTo>
                    <a:pt x="44" y="42"/>
                  </a:lnTo>
                  <a:lnTo>
                    <a:pt x="60" y="58"/>
                  </a:lnTo>
                  <a:lnTo>
                    <a:pt x="76" y="73"/>
                  </a:lnTo>
                  <a:lnTo>
                    <a:pt x="90" y="87"/>
                  </a:lnTo>
                </a:path>
              </a:pathLst>
            </a:custGeom>
            <a:noFill/>
            <a:ln w="476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23" name="Freeform 74"/>
            <p:cNvSpPr>
              <a:spLocks/>
            </p:cNvSpPr>
            <p:nvPr/>
          </p:nvSpPr>
          <p:spPr bwMode="auto">
            <a:xfrm flipV="1">
              <a:off x="1754" y="1518"/>
              <a:ext cx="23" cy="19"/>
            </a:xfrm>
            <a:custGeom>
              <a:avLst/>
              <a:gdLst>
                <a:gd name="T0" fmla="*/ 0 w 90"/>
                <a:gd name="T1" fmla="*/ 0 h 86"/>
                <a:gd name="T2" fmla="*/ 0 w 90"/>
                <a:gd name="T3" fmla="*/ 0 h 86"/>
                <a:gd name="T4" fmla="*/ 0 w 90"/>
                <a:gd name="T5" fmla="*/ 0 h 86"/>
                <a:gd name="T6" fmla="*/ 0 w 90"/>
                <a:gd name="T7" fmla="*/ 0 h 86"/>
                <a:gd name="T8" fmla="*/ 0 w 90"/>
                <a:gd name="T9" fmla="*/ 0 h 86"/>
                <a:gd name="T10" fmla="*/ 0 w 90"/>
                <a:gd name="T11" fmla="*/ 0 h 86"/>
                <a:gd name="T12" fmla="*/ 0 w 90"/>
                <a:gd name="T13" fmla="*/ 0 h 8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90" h="86">
                  <a:moveTo>
                    <a:pt x="0" y="0"/>
                  </a:moveTo>
                  <a:lnTo>
                    <a:pt x="11" y="9"/>
                  </a:lnTo>
                  <a:lnTo>
                    <a:pt x="27" y="24"/>
                  </a:lnTo>
                  <a:lnTo>
                    <a:pt x="43" y="40"/>
                  </a:lnTo>
                  <a:lnTo>
                    <a:pt x="59" y="55"/>
                  </a:lnTo>
                  <a:lnTo>
                    <a:pt x="75" y="71"/>
                  </a:lnTo>
                  <a:lnTo>
                    <a:pt x="90" y="86"/>
                  </a:lnTo>
                </a:path>
              </a:pathLst>
            </a:custGeom>
            <a:noFill/>
            <a:ln w="476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24" name="Freeform 75"/>
            <p:cNvSpPr>
              <a:spLocks/>
            </p:cNvSpPr>
            <p:nvPr/>
          </p:nvSpPr>
          <p:spPr bwMode="auto">
            <a:xfrm flipV="1">
              <a:off x="1787" y="1492"/>
              <a:ext cx="22" cy="18"/>
            </a:xfrm>
            <a:custGeom>
              <a:avLst/>
              <a:gdLst>
                <a:gd name="T0" fmla="*/ 0 w 90"/>
                <a:gd name="T1" fmla="*/ 0 h 86"/>
                <a:gd name="T2" fmla="*/ 0 w 90"/>
                <a:gd name="T3" fmla="*/ 0 h 86"/>
                <a:gd name="T4" fmla="*/ 0 w 90"/>
                <a:gd name="T5" fmla="*/ 0 h 86"/>
                <a:gd name="T6" fmla="*/ 0 w 90"/>
                <a:gd name="T7" fmla="*/ 0 h 86"/>
                <a:gd name="T8" fmla="*/ 0 w 90"/>
                <a:gd name="T9" fmla="*/ 0 h 86"/>
                <a:gd name="T10" fmla="*/ 0 w 90"/>
                <a:gd name="T11" fmla="*/ 0 h 86"/>
                <a:gd name="T12" fmla="*/ 0 w 90"/>
                <a:gd name="T13" fmla="*/ 0 h 8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90" h="86">
                  <a:moveTo>
                    <a:pt x="0" y="0"/>
                  </a:moveTo>
                  <a:lnTo>
                    <a:pt x="9" y="9"/>
                  </a:lnTo>
                  <a:lnTo>
                    <a:pt x="25" y="24"/>
                  </a:lnTo>
                  <a:lnTo>
                    <a:pt x="41" y="40"/>
                  </a:lnTo>
                  <a:lnTo>
                    <a:pt x="58" y="55"/>
                  </a:lnTo>
                  <a:lnTo>
                    <a:pt x="74" y="71"/>
                  </a:lnTo>
                  <a:lnTo>
                    <a:pt x="90" y="86"/>
                  </a:lnTo>
                </a:path>
              </a:pathLst>
            </a:custGeom>
            <a:noFill/>
            <a:ln w="476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25" name="Freeform 76"/>
            <p:cNvSpPr>
              <a:spLocks/>
            </p:cNvSpPr>
            <p:nvPr/>
          </p:nvSpPr>
          <p:spPr bwMode="auto">
            <a:xfrm flipV="1">
              <a:off x="1819" y="1465"/>
              <a:ext cx="22" cy="19"/>
            </a:xfrm>
            <a:custGeom>
              <a:avLst/>
              <a:gdLst>
                <a:gd name="T0" fmla="*/ 0 w 90"/>
                <a:gd name="T1" fmla="*/ 0 h 87"/>
                <a:gd name="T2" fmla="*/ 0 w 90"/>
                <a:gd name="T3" fmla="*/ 0 h 87"/>
                <a:gd name="T4" fmla="*/ 0 w 90"/>
                <a:gd name="T5" fmla="*/ 0 h 87"/>
                <a:gd name="T6" fmla="*/ 0 w 90"/>
                <a:gd name="T7" fmla="*/ 0 h 87"/>
                <a:gd name="T8" fmla="*/ 0 w 90"/>
                <a:gd name="T9" fmla="*/ 0 h 87"/>
                <a:gd name="T10" fmla="*/ 0 w 90"/>
                <a:gd name="T11" fmla="*/ 0 h 87"/>
                <a:gd name="T12" fmla="*/ 0 w 90"/>
                <a:gd name="T13" fmla="*/ 0 h 87"/>
                <a:gd name="T14" fmla="*/ 0 w 90"/>
                <a:gd name="T15" fmla="*/ 0 h 8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90" h="87">
                  <a:moveTo>
                    <a:pt x="0" y="0"/>
                  </a:moveTo>
                  <a:lnTo>
                    <a:pt x="8" y="7"/>
                  </a:lnTo>
                  <a:lnTo>
                    <a:pt x="24" y="23"/>
                  </a:lnTo>
                  <a:lnTo>
                    <a:pt x="40" y="38"/>
                  </a:lnTo>
                  <a:lnTo>
                    <a:pt x="56" y="54"/>
                  </a:lnTo>
                  <a:lnTo>
                    <a:pt x="72" y="69"/>
                  </a:lnTo>
                  <a:lnTo>
                    <a:pt x="88" y="85"/>
                  </a:lnTo>
                  <a:lnTo>
                    <a:pt x="90" y="87"/>
                  </a:lnTo>
                </a:path>
              </a:pathLst>
            </a:custGeom>
            <a:noFill/>
            <a:ln w="476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26" name="Freeform 77"/>
            <p:cNvSpPr>
              <a:spLocks/>
            </p:cNvSpPr>
            <p:nvPr/>
          </p:nvSpPr>
          <p:spPr bwMode="auto">
            <a:xfrm flipV="1">
              <a:off x="1851" y="1438"/>
              <a:ext cx="23" cy="18"/>
            </a:xfrm>
            <a:custGeom>
              <a:avLst/>
              <a:gdLst>
                <a:gd name="T0" fmla="*/ 0 w 90"/>
                <a:gd name="T1" fmla="*/ 0 h 86"/>
                <a:gd name="T2" fmla="*/ 0 w 90"/>
                <a:gd name="T3" fmla="*/ 0 h 86"/>
                <a:gd name="T4" fmla="*/ 0 w 90"/>
                <a:gd name="T5" fmla="*/ 0 h 86"/>
                <a:gd name="T6" fmla="*/ 0 w 90"/>
                <a:gd name="T7" fmla="*/ 0 h 86"/>
                <a:gd name="T8" fmla="*/ 0 w 90"/>
                <a:gd name="T9" fmla="*/ 0 h 86"/>
                <a:gd name="T10" fmla="*/ 0 w 90"/>
                <a:gd name="T11" fmla="*/ 0 h 86"/>
                <a:gd name="T12" fmla="*/ 0 w 90"/>
                <a:gd name="T13" fmla="*/ 0 h 86"/>
                <a:gd name="T14" fmla="*/ 0 w 90"/>
                <a:gd name="T15" fmla="*/ 0 h 8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90" h="86">
                  <a:moveTo>
                    <a:pt x="0" y="0"/>
                  </a:moveTo>
                  <a:lnTo>
                    <a:pt x="7" y="6"/>
                  </a:lnTo>
                  <a:lnTo>
                    <a:pt x="23" y="22"/>
                  </a:lnTo>
                  <a:lnTo>
                    <a:pt x="39" y="37"/>
                  </a:lnTo>
                  <a:lnTo>
                    <a:pt x="55" y="53"/>
                  </a:lnTo>
                  <a:lnTo>
                    <a:pt x="71" y="68"/>
                  </a:lnTo>
                  <a:lnTo>
                    <a:pt x="87" y="83"/>
                  </a:lnTo>
                  <a:lnTo>
                    <a:pt x="90" y="86"/>
                  </a:lnTo>
                </a:path>
              </a:pathLst>
            </a:custGeom>
            <a:noFill/>
            <a:ln w="476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27" name="Freeform 78"/>
            <p:cNvSpPr>
              <a:spLocks/>
            </p:cNvSpPr>
            <p:nvPr/>
          </p:nvSpPr>
          <p:spPr bwMode="auto">
            <a:xfrm flipV="1">
              <a:off x="1884" y="1410"/>
              <a:ext cx="23" cy="19"/>
            </a:xfrm>
            <a:custGeom>
              <a:avLst/>
              <a:gdLst>
                <a:gd name="T0" fmla="*/ 0 w 90"/>
                <a:gd name="T1" fmla="*/ 0 h 86"/>
                <a:gd name="T2" fmla="*/ 0 w 90"/>
                <a:gd name="T3" fmla="*/ 0 h 86"/>
                <a:gd name="T4" fmla="*/ 0 w 90"/>
                <a:gd name="T5" fmla="*/ 0 h 86"/>
                <a:gd name="T6" fmla="*/ 0 w 90"/>
                <a:gd name="T7" fmla="*/ 0 h 86"/>
                <a:gd name="T8" fmla="*/ 0 w 90"/>
                <a:gd name="T9" fmla="*/ 0 h 86"/>
                <a:gd name="T10" fmla="*/ 0 w 90"/>
                <a:gd name="T11" fmla="*/ 0 h 86"/>
                <a:gd name="T12" fmla="*/ 0 w 90"/>
                <a:gd name="T13" fmla="*/ 0 h 86"/>
                <a:gd name="T14" fmla="*/ 0 w 90"/>
                <a:gd name="T15" fmla="*/ 0 h 8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90" h="86">
                  <a:moveTo>
                    <a:pt x="0" y="0"/>
                  </a:moveTo>
                  <a:lnTo>
                    <a:pt x="5" y="5"/>
                  </a:lnTo>
                  <a:lnTo>
                    <a:pt x="22" y="20"/>
                  </a:lnTo>
                  <a:lnTo>
                    <a:pt x="38" y="36"/>
                  </a:lnTo>
                  <a:lnTo>
                    <a:pt x="54" y="51"/>
                  </a:lnTo>
                  <a:lnTo>
                    <a:pt x="70" y="67"/>
                  </a:lnTo>
                  <a:lnTo>
                    <a:pt x="86" y="82"/>
                  </a:lnTo>
                  <a:lnTo>
                    <a:pt x="90" y="86"/>
                  </a:lnTo>
                </a:path>
              </a:pathLst>
            </a:custGeom>
            <a:noFill/>
            <a:ln w="476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28" name="Freeform 79"/>
            <p:cNvSpPr>
              <a:spLocks/>
            </p:cNvSpPr>
            <p:nvPr/>
          </p:nvSpPr>
          <p:spPr bwMode="auto">
            <a:xfrm flipV="1">
              <a:off x="1917" y="1384"/>
              <a:ext cx="22" cy="18"/>
            </a:xfrm>
            <a:custGeom>
              <a:avLst/>
              <a:gdLst>
                <a:gd name="T0" fmla="*/ 0 w 90"/>
                <a:gd name="T1" fmla="*/ 0 h 86"/>
                <a:gd name="T2" fmla="*/ 0 w 90"/>
                <a:gd name="T3" fmla="*/ 0 h 86"/>
                <a:gd name="T4" fmla="*/ 0 w 90"/>
                <a:gd name="T5" fmla="*/ 0 h 86"/>
                <a:gd name="T6" fmla="*/ 0 w 90"/>
                <a:gd name="T7" fmla="*/ 0 h 86"/>
                <a:gd name="T8" fmla="*/ 0 w 90"/>
                <a:gd name="T9" fmla="*/ 0 h 86"/>
                <a:gd name="T10" fmla="*/ 0 w 90"/>
                <a:gd name="T11" fmla="*/ 0 h 86"/>
                <a:gd name="T12" fmla="*/ 0 w 90"/>
                <a:gd name="T13" fmla="*/ 0 h 86"/>
                <a:gd name="T14" fmla="*/ 0 w 90"/>
                <a:gd name="T15" fmla="*/ 0 h 8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90" h="86">
                  <a:moveTo>
                    <a:pt x="0" y="0"/>
                  </a:moveTo>
                  <a:lnTo>
                    <a:pt x="4" y="4"/>
                  </a:lnTo>
                  <a:lnTo>
                    <a:pt x="20" y="19"/>
                  </a:lnTo>
                  <a:lnTo>
                    <a:pt x="36" y="35"/>
                  </a:lnTo>
                  <a:lnTo>
                    <a:pt x="52" y="50"/>
                  </a:lnTo>
                  <a:lnTo>
                    <a:pt x="69" y="65"/>
                  </a:lnTo>
                  <a:lnTo>
                    <a:pt x="85" y="81"/>
                  </a:lnTo>
                  <a:lnTo>
                    <a:pt x="90" y="86"/>
                  </a:lnTo>
                </a:path>
              </a:pathLst>
            </a:custGeom>
            <a:noFill/>
            <a:ln w="476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29" name="Freeform 80"/>
            <p:cNvSpPr>
              <a:spLocks/>
            </p:cNvSpPr>
            <p:nvPr/>
          </p:nvSpPr>
          <p:spPr bwMode="auto">
            <a:xfrm flipV="1">
              <a:off x="1950" y="1356"/>
              <a:ext cx="22" cy="19"/>
            </a:xfrm>
            <a:custGeom>
              <a:avLst/>
              <a:gdLst>
                <a:gd name="T0" fmla="*/ 0 w 90"/>
                <a:gd name="T1" fmla="*/ 0 h 87"/>
                <a:gd name="T2" fmla="*/ 0 w 90"/>
                <a:gd name="T3" fmla="*/ 0 h 87"/>
                <a:gd name="T4" fmla="*/ 0 w 90"/>
                <a:gd name="T5" fmla="*/ 0 h 87"/>
                <a:gd name="T6" fmla="*/ 0 w 90"/>
                <a:gd name="T7" fmla="*/ 0 h 87"/>
                <a:gd name="T8" fmla="*/ 0 w 90"/>
                <a:gd name="T9" fmla="*/ 0 h 87"/>
                <a:gd name="T10" fmla="*/ 0 w 90"/>
                <a:gd name="T11" fmla="*/ 0 h 87"/>
                <a:gd name="T12" fmla="*/ 0 w 90"/>
                <a:gd name="T13" fmla="*/ 0 h 87"/>
                <a:gd name="T14" fmla="*/ 0 w 90"/>
                <a:gd name="T15" fmla="*/ 0 h 8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90" h="87">
                  <a:moveTo>
                    <a:pt x="0" y="0"/>
                  </a:moveTo>
                  <a:lnTo>
                    <a:pt x="3" y="2"/>
                  </a:lnTo>
                  <a:lnTo>
                    <a:pt x="19" y="18"/>
                  </a:lnTo>
                  <a:lnTo>
                    <a:pt x="35" y="33"/>
                  </a:lnTo>
                  <a:lnTo>
                    <a:pt x="51" y="49"/>
                  </a:lnTo>
                  <a:lnTo>
                    <a:pt x="67" y="64"/>
                  </a:lnTo>
                  <a:lnTo>
                    <a:pt x="83" y="80"/>
                  </a:lnTo>
                  <a:lnTo>
                    <a:pt x="90" y="87"/>
                  </a:lnTo>
                </a:path>
              </a:pathLst>
            </a:custGeom>
            <a:noFill/>
            <a:ln w="476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30" name="Freeform 81"/>
            <p:cNvSpPr>
              <a:spLocks/>
            </p:cNvSpPr>
            <p:nvPr/>
          </p:nvSpPr>
          <p:spPr bwMode="auto">
            <a:xfrm flipV="1">
              <a:off x="1982" y="1329"/>
              <a:ext cx="23" cy="19"/>
            </a:xfrm>
            <a:custGeom>
              <a:avLst/>
              <a:gdLst>
                <a:gd name="T0" fmla="*/ 0 w 90"/>
                <a:gd name="T1" fmla="*/ 0 h 86"/>
                <a:gd name="T2" fmla="*/ 0 w 90"/>
                <a:gd name="T3" fmla="*/ 0 h 86"/>
                <a:gd name="T4" fmla="*/ 0 w 90"/>
                <a:gd name="T5" fmla="*/ 0 h 86"/>
                <a:gd name="T6" fmla="*/ 0 w 90"/>
                <a:gd name="T7" fmla="*/ 0 h 86"/>
                <a:gd name="T8" fmla="*/ 0 w 90"/>
                <a:gd name="T9" fmla="*/ 0 h 86"/>
                <a:gd name="T10" fmla="*/ 0 w 90"/>
                <a:gd name="T11" fmla="*/ 0 h 86"/>
                <a:gd name="T12" fmla="*/ 0 w 90"/>
                <a:gd name="T13" fmla="*/ 0 h 86"/>
                <a:gd name="T14" fmla="*/ 0 w 90"/>
                <a:gd name="T15" fmla="*/ 0 h 8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90" h="86">
                  <a:moveTo>
                    <a:pt x="0" y="0"/>
                  </a:moveTo>
                  <a:lnTo>
                    <a:pt x="2" y="1"/>
                  </a:lnTo>
                  <a:lnTo>
                    <a:pt x="18" y="16"/>
                  </a:lnTo>
                  <a:lnTo>
                    <a:pt x="34" y="32"/>
                  </a:lnTo>
                  <a:lnTo>
                    <a:pt x="50" y="47"/>
                  </a:lnTo>
                  <a:lnTo>
                    <a:pt x="66" y="63"/>
                  </a:lnTo>
                  <a:lnTo>
                    <a:pt x="82" y="78"/>
                  </a:lnTo>
                  <a:lnTo>
                    <a:pt x="90" y="86"/>
                  </a:lnTo>
                </a:path>
              </a:pathLst>
            </a:custGeom>
            <a:noFill/>
            <a:ln w="476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31" name="Freeform 82"/>
            <p:cNvSpPr>
              <a:spLocks/>
            </p:cNvSpPr>
            <p:nvPr/>
          </p:nvSpPr>
          <p:spPr bwMode="auto">
            <a:xfrm flipV="1">
              <a:off x="2015" y="1302"/>
              <a:ext cx="23" cy="19"/>
            </a:xfrm>
            <a:custGeom>
              <a:avLst/>
              <a:gdLst>
                <a:gd name="T0" fmla="*/ 0 w 90"/>
                <a:gd name="T1" fmla="*/ 0 h 86"/>
                <a:gd name="T2" fmla="*/ 0 w 90"/>
                <a:gd name="T3" fmla="*/ 0 h 86"/>
                <a:gd name="T4" fmla="*/ 0 w 90"/>
                <a:gd name="T5" fmla="*/ 0 h 86"/>
                <a:gd name="T6" fmla="*/ 0 w 90"/>
                <a:gd name="T7" fmla="*/ 0 h 86"/>
                <a:gd name="T8" fmla="*/ 0 w 90"/>
                <a:gd name="T9" fmla="*/ 0 h 86"/>
                <a:gd name="T10" fmla="*/ 0 w 90"/>
                <a:gd name="T11" fmla="*/ 0 h 86"/>
                <a:gd name="T12" fmla="*/ 0 w 90"/>
                <a:gd name="T13" fmla="*/ 0 h 8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90" h="86">
                  <a:moveTo>
                    <a:pt x="0" y="0"/>
                  </a:moveTo>
                  <a:lnTo>
                    <a:pt x="16" y="15"/>
                  </a:lnTo>
                  <a:lnTo>
                    <a:pt x="33" y="31"/>
                  </a:lnTo>
                  <a:lnTo>
                    <a:pt x="49" y="46"/>
                  </a:lnTo>
                  <a:lnTo>
                    <a:pt x="65" y="62"/>
                  </a:lnTo>
                  <a:lnTo>
                    <a:pt x="81" y="77"/>
                  </a:lnTo>
                  <a:lnTo>
                    <a:pt x="90" y="86"/>
                  </a:lnTo>
                </a:path>
              </a:pathLst>
            </a:custGeom>
            <a:noFill/>
            <a:ln w="476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32" name="Freeform 83"/>
            <p:cNvSpPr>
              <a:spLocks/>
            </p:cNvSpPr>
            <p:nvPr/>
          </p:nvSpPr>
          <p:spPr bwMode="auto">
            <a:xfrm flipV="1">
              <a:off x="2047" y="1276"/>
              <a:ext cx="22" cy="18"/>
            </a:xfrm>
            <a:custGeom>
              <a:avLst/>
              <a:gdLst>
                <a:gd name="T0" fmla="*/ 0 w 90"/>
                <a:gd name="T1" fmla="*/ 0 h 87"/>
                <a:gd name="T2" fmla="*/ 0 w 90"/>
                <a:gd name="T3" fmla="*/ 0 h 87"/>
                <a:gd name="T4" fmla="*/ 0 w 90"/>
                <a:gd name="T5" fmla="*/ 0 h 87"/>
                <a:gd name="T6" fmla="*/ 0 w 90"/>
                <a:gd name="T7" fmla="*/ 0 h 87"/>
                <a:gd name="T8" fmla="*/ 0 w 90"/>
                <a:gd name="T9" fmla="*/ 0 h 87"/>
                <a:gd name="T10" fmla="*/ 0 w 90"/>
                <a:gd name="T11" fmla="*/ 0 h 87"/>
                <a:gd name="T12" fmla="*/ 0 w 90"/>
                <a:gd name="T13" fmla="*/ 0 h 8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90" h="87">
                  <a:moveTo>
                    <a:pt x="0" y="0"/>
                  </a:moveTo>
                  <a:lnTo>
                    <a:pt x="15" y="15"/>
                  </a:lnTo>
                  <a:lnTo>
                    <a:pt x="31" y="30"/>
                  </a:lnTo>
                  <a:lnTo>
                    <a:pt x="47" y="46"/>
                  </a:lnTo>
                  <a:lnTo>
                    <a:pt x="63" y="61"/>
                  </a:lnTo>
                  <a:lnTo>
                    <a:pt x="80" y="77"/>
                  </a:lnTo>
                  <a:lnTo>
                    <a:pt x="90" y="87"/>
                  </a:lnTo>
                </a:path>
              </a:pathLst>
            </a:custGeom>
            <a:noFill/>
            <a:ln w="476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33" name="Freeform 84"/>
            <p:cNvSpPr>
              <a:spLocks/>
            </p:cNvSpPr>
            <p:nvPr/>
          </p:nvSpPr>
          <p:spPr bwMode="auto">
            <a:xfrm flipV="1">
              <a:off x="2079" y="1248"/>
              <a:ext cx="23" cy="19"/>
            </a:xfrm>
            <a:custGeom>
              <a:avLst/>
              <a:gdLst>
                <a:gd name="T0" fmla="*/ 0 w 90"/>
                <a:gd name="T1" fmla="*/ 0 h 87"/>
                <a:gd name="T2" fmla="*/ 0 w 90"/>
                <a:gd name="T3" fmla="*/ 0 h 87"/>
                <a:gd name="T4" fmla="*/ 0 w 90"/>
                <a:gd name="T5" fmla="*/ 0 h 87"/>
                <a:gd name="T6" fmla="*/ 0 w 90"/>
                <a:gd name="T7" fmla="*/ 0 h 87"/>
                <a:gd name="T8" fmla="*/ 0 w 90"/>
                <a:gd name="T9" fmla="*/ 0 h 87"/>
                <a:gd name="T10" fmla="*/ 0 w 90"/>
                <a:gd name="T11" fmla="*/ 0 h 87"/>
                <a:gd name="T12" fmla="*/ 0 w 90"/>
                <a:gd name="T13" fmla="*/ 0 h 8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90" h="87">
                  <a:moveTo>
                    <a:pt x="0" y="0"/>
                  </a:moveTo>
                  <a:lnTo>
                    <a:pt x="14" y="14"/>
                  </a:lnTo>
                  <a:lnTo>
                    <a:pt x="30" y="29"/>
                  </a:lnTo>
                  <a:lnTo>
                    <a:pt x="46" y="45"/>
                  </a:lnTo>
                  <a:lnTo>
                    <a:pt x="62" y="60"/>
                  </a:lnTo>
                  <a:lnTo>
                    <a:pt x="78" y="75"/>
                  </a:lnTo>
                  <a:lnTo>
                    <a:pt x="90" y="87"/>
                  </a:lnTo>
                </a:path>
              </a:pathLst>
            </a:custGeom>
            <a:noFill/>
            <a:ln w="476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34" name="Freeform 85"/>
            <p:cNvSpPr>
              <a:spLocks/>
            </p:cNvSpPr>
            <p:nvPr/>
          </p:nvSpPr>
          <p:spPr bwMode="auto">
            <a:xfrm flipV="1">
              <a:off x="2112" y="1221"/>
              <a:ext cx="23" cy="19"/>
            </a:xfrm>
            <a:custGeom>
              <a:avLst/>
              <a:gdLst>
                <a:gd name="T0" fmla="*/ 0 w 90"/>
                <a:gd name="T1" fmla="*/ 0 h 87"/>
                <a:gd name="T2" fmla="*/ 0 w 90"/>
                <a:gd name="T3" fmla="*/ 0 h 87"/>
                <a:gd name="T4" fmla="*/ 0 w 90"/>
                <a:gd name="T5" fmla="*/ 0 h 87"/>
                <a:gd name="T6" fmla="*/ 0 w 90"/>
                <a:gd name="T7" fmla="*/ 0 h 87"/>
                <a:gd name="T8" fmla="*/ 0 w 90"/>
                <a:gd name="T9" fmla="*/ 0 h 87"/>
                <a:gd name="T10" fmla="*/ 0 w 90"/>
                <a:gd name="T11" fmla="*/ 0 h 87"/>
                <a:gd name="T12" fmla="*/ 0 w 90"/>
                <a:gd name="T13" fmla="*/ 0 h 8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90" h="87">
                  <a:moveTo>
                    <a:pt x="0" y="0"/>
                  </a:moveTo>
                  <a:lnTo>
                    <a:pt x="13" y="12"/>
                  </a:lnTo>
                  <a:lnTo>
                    <a:pt x="29" y="28"/>
                  </a:lnTo>
                  <a:lnTo>
                    <a:pt x="45" y="43"/>
                  </a:lnTo>
                  <a:lnTo>
                    <a:pt x="61" y="59"/>
                  </a:lnTo>
                  <a:lnTo>
                    <a:pt x="77" y="74"/>
                  </a:lnTo>
                  <a:lnTo>
                    <a:pt x="90" y="87"/>
                  </a:lnTo>
                </a:path>
              </a:pathLst>
            </a:custGeom>
            <a:noFill/>
            <a:ln w="476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35" name="Freeform 86"/>
            <p:cNvSpPr>
              <a:spLocks/>
            </p:cNvSpPr>
            <p:nvPr/>
          </p:nvSpPr>
          <p:spPr bwMode="auto">
            <a:xfrm flipV="1">
              <a:off x="2145" y="1194"/>
              <a:ext cx="23" cy="18"/>
            </a:xfrm>
            <a:custGeom>
              <a:avLst/>
              <a:gdLst>
                <a:gd name="T0" fmla="*/ 0 w 90"/>
                <a:gd name="T1" fmla="*/ 0 h 86"/>
                <a:gd name="T2" fmla="*/ 0 w 90"/>
                <a:gd name="T3" fmla="*/ 0 h 86"/>
                <a:gd name="T4" fmla="*/ 0 w 90"/>
                <a:gd name="T5" fmla="*/ 0 h 86"/>
                <a:gd name="T6" fmla="*/ 0 w 90"/>
                <a:gd name="T7" fmla="*/ 0 h 86"/>
                <a:gd name="T8" fmla="*/ 0 w 90"/>
                <a:gd name="T9" fmla="*/ 0 h 86"/>
                <a:gd name="T10" fmla="*/ 0 w 90"/>
                <a:gd name="T11" fmla="*/ 0 h 86"/>
                <a:gd name="T12" fmla="*/ 0 w 90"/>
                <a:gd name="T13" fmla="*/ 0 h 8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90" h="86">
                  <a:moveTo>
                    <a:pt x="0" y="0"/>
                  </a:moveTo>
                  <a:lnTo>
                    <a:pt x="11" y="10"/>
                  </a:lnTo>
                  <a:lnTo>
                    <a:pt x="27" y="26"/>
                  </a:lnTo>
                  <a:lnTo>
                    <a:pt x="44" y="41"/>
                  </a:lnTo>
                  <a:lnTo>
                    <a:pt x="60" y="56"/>
                  </a:lnTo>
                  <a:lnTo>
                    <a:pt x="76" y="72"/>
                  </a:lnTo>
                  <a:lnTo>
                    <a:pt x="90" y="86"/>
                  </a:lnTo>
                </a:path>
              </a:pathLst>
            </a:custGeom>
            <a:noFill/>
            <a:ln w="476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36" name="Freeform 87"/>
            <p:cNvSpPr>
              <a:spLocks/>
            </p:cNvSpPr>
            <p:nvPr/>
          </p:nvSpPr>
          <p:spPr bwMode="auto">
            <a:xfrm flipV="1">
              <a:off x="2178" y="1167"/>
              <a:ext cx="22" cy="19"/>
            </a:xfrm>
            <a:custGeom>
              <a:avLst/>
              <a:gdLst>
                <a:gd name="T0" fmla="*/ 0 w 90"/>
                <a:gd name="T1" fmla="*/ 0 h 87"/>
                <a:gd name="T2" fmla="*/ 0 w 90"/>
                <a:gd name="T3" fmla="*/ 0 h 87"/>
                <a:gd name="T4" fmla="*/ 0 w 90"/>
                <a:gd name="T5" fmla="*/ 0 h 87"/>
                <a:gd name="T6" fmla="*/ 0 w 90"/>
                <a:gd name="T7" fmla="*/ 0 h 87"/>
                <a:gd name="T8" fmla="*/ 0 w 90"/>
                <a:gd name="T9" fmla="*/ 0 h 87"/>
                <a:gd name="T10" fmla="*/ 0 w 90"/>
                <a:gd name="T11" fmla="*/ 0 h 87"/>
                <a:gd name="T12" fmla="*/ 0 w 90"/>
                <a:gd name="T13" fmla="*/ 0 h 8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90" h="87">
                  <a:moveTo>
                    <a:pt x="0" y="0"/>
                  </a:moveTo>
                  <a:lnTo>
                    <a:pt x="10" y="10"/>
                  </a:lnTo>
                  <a:lnTo>
                    <a:pt x="26" y="25"/>
                  </a:lnTo>
                  <a:lnTo>
                    <a:pt x="42" y="41"/>
                  </a:lnTo>
                  <a:lnTo>
                    <a:pt x="58" y="56"/>
                  </a:lnTo>
                  <a:lnTo>
                    <a:pt x="74" y="72"/>
                  </a:lnTo>
                  <a:lnTo>
                    <a:pt x="90" y="87"/>
                  </a:lnTo>
                </a:path>
              </a:pathLst>
            </a:custGeom>
            <a:noFill/>
            <a:ln w="476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37" name="Freeform 88"/>
            <p:cNvSpPr>
              <a:spLocks/>
            </p:cNvSpPr>
            <p:nvPr/>
          </p:nvSpPr>
          <p:spPr bwMode="auto">
            <a:xfrm flipV="1">
              <a:off x="2210" y="1140"/>
              <a:ext cx="22" cy="19"/>
            </a:xfrm>
            <a:custGeom>
              <a:avLst/>
              <a:gdLst>
                <a:gd name="T0" fmla="*/ 0 w 89"/>
                <a:gd name="T1" fmla="*/ 0 h 86"/>
                <a:gd name="T2" fmla="*/ 0 w 89"/>
                <a:gd name="T3" fmla="*/ 0 h 86"/>
                <a:gd name="T4" fmla="*/ 0 w 89"/>
                <a:gd name="T5" fmla="*/ 0 h 86"/>
                <a:gd name="T6" fmla="*/ 0 w 89"/>
                <a:gd name="T7" fmla="*/ 0 h 86"/>
                <a:gd name="T8" fmla="*/ 0 w 89"/>
                <a:gd name="T9" fmla="*/ 0 h 86"/>
                <a:gd name="T10" fmla="*/ 0 w 89"/>
                <a:gd name="T11" fmla="*/ 0 h 86"/>
                <a:gd name="T12" fmla="*/ 0 w 89"/>
                <a:gd name="T13" fmla="*/ 0 h 8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9" h="86">
                  <a:moveTo>
                    <a:pt x="0" y="0"/>
                  </a:moveTo>
                  <a:lnTo>
                    <a:pt x="9" y="8"/>
                  </a:lnTo>
                  <a:lnTo>
                    <a:pt x="25" y="24"/>
                  </a:lnTo>
                  <a:lnTo>
                    <a:pt x="41" y="39"/>
                  </a:lnTo>
                  <a:lnTo>
                    <a:pt x="57" y="55"/>
                  </a:lnTo>
                  <a:lnTo>
                    <a:pt x="73" y="70"/>
                  </a:lnTo>
                  <a:lnTo>
                    <a:pt x="89" y="86"/>
                  </a:lnTo>
                </a:path>
              </a:pathLst>
            </a:custGeom>
            <a:noFill/>
            <a:ln w="476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38" name="Freeform 89"/>
            <p:cNvSpPr>
              <a:spLocks/>
            </p:cNvSpPr>
            <p:nvPr/>
          </p:nvSpPr>
          <p:spPr bwMode="auto">
            <a:xfrm flipV="1">
              <a:off x="1200" y="2113"/>
              <a:ext cx="45" cy="26"/>
            </a:xfrm>
            <a:custGeom>
              <a:avLst/>
              <a:gdLst>
                <a:gd name="T0" fmla="*/ 0 w 180"/>
                <a:gd name="T1" fmla="*/ 0 h 120"/>
                <a:gd name="T2" fmla="*/ 0 w 180"/>
                <a:gd name="T3" fmla="*/ 0 h 120"/>
                <a:gd name="T4" fmla="*/ 0 w 180"/>
                <a:gd name="T5" fmla="*/ 0 h 120"/>
                <a:gd name="T6" fmla="*/ 0 w 180"/>
                <a:gd name="T7" fmla="*/ 0 h 120"/>
                <a:gd name="T8" fmla="*/ 0 w 180"/>
                <a:gd name="T9" fmla="*/ 0 h 120"/>
                <a:gd name="T10" fmla="*/ 0 w 180"/>
                <a:gd name="T11" fmla="*/ 0 h 120"/>
                <a:gd name="T12" fmla="*/ 0 w 180"/>
                <a:gd name="T13" fmla="*/ 0 h 120"/>
                <a:gd name="T14" fmla="*/ 0 w 180"/>
                <a:gd name="T15" fmla="*/ 0 h 120"/>
                <a:gd name="T16" fmla="*/ 0 w 180"/>
                <a:gd name="T17" fmla="*/ 0 h 120"/>
                <a:gd name="T18" fmla="*/ 0 w 180"/>
                <a:gd name="T19" fmla="*/ 0 h 120"/>
                <a:gd name="T20" fmla="*/ 0 w 180"/>
                <a:gd name="T21" fmla="*/ 0 h 120"/>
                <a:gd name="T22" fmla="*/ 0 w 180"/>
                <a:gd name="T23" fmla="*/ 0 h 120"/>
                <a:gd name="T24" fmla="*/ 0 w 180"/>
                <a:gd name="T25" fmla="*/ 0 h 12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80" h="120">
                  <a:moveTo>
                    <a:pt x="0" y="0"/>
                  </a:moveTo>
                  <a:lnTo>
                    <a:pt x="16" y="11"/>
                  </a:lnTo>
                  <a:lnTo>
                    <a:pt x="32" y="22"/>
                  </a:lnTo>
                  <a:lnTo>
                    <a:pt x="48" y="32"/>
                  </a:lnTo>
                  <a:lnTo>
                    <a:pt x="64" y="43"/>
                  </a:lnTo>
                  <a:lnTo>
                    <a:pt x="81" y="53"/>
                  </a:lnTo>
                  <a:lnTo>
                    <a:pt x="97" y="64"/>
                  </a:lnTo>
                  <a:lnTo>
                    <a:pt x="113" y="75"/>
                  </a:lnTo>
                  <a:lnTo>
                    <a:pt x="129" y="85"/>
                  </a:lnTo>
                  <a:lnTo>
                    <a:pt x="145" y="96"/>
                  </a:lnTo>
                  <a:lnTo>
                    <a:pt x="161" y="106"/>
                  </a:lnTo>
                  <a:lnTo>
                    <a:pt x="177" y="117"/>
                  </a:lnTo>
                  <a:lnTo>
                    <a:pt x="180" y="120"/>
                  </a:lnTo>
                </a:path>
              </a:pathLst>
            </a:custGeom>
            <a:noFill/>
            <a:ln w="476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39" name="Freeform 90"/>
            <p:cNvSpPr>
              <a:spLocks/>
            </p:cNvSpPr>
            <p:nvPr/>
          </p:nvSpPr>
          <p:spPr bwMode="auto">
            <a:xfrm flipV="1">
              <a:off x="1263" y="2078"/>
              <a:ext cx="45" cy="26"/>
            </a:xfrm>
            <a:custGeom>
              <a:avLst/>
              <a:gdLst>
                <a:gd name="T0" fmla="*/ 0 w 180"/>
                <a:gd name="T1" fmla="*/ 0 h 119"/>
                <a:gd name="T2" fmla="*/ 0 w 180"/>
                <a:gd name="T3" fmla="*/ 0 h 119"/>
                <a:gd name="T4" fmla="*/ 0 w 180"/>
                <a:gd name="T5" fmla="*/ 0 h 119"/>
                <a:gd name="T6" fmla="*/ 0 w 180"/>
                <a:gd name="T7" fmla="*/ 0 h 119"/>
                <a:gd name="T8" fmla="*/ 0 w 180"/>
                <a:gd name="T9" fmla="*/ 0 h 119"/>
                <a:gd name="T10" fmla="*/ 0 w 180"/>
                <a:gd name="T11" fmla="*/ 0 h 119"/>
                <a:gd name="T12" fmla="*/ 0 w 180"/>
                <a:gd name="T13" fmla="*/ 0 h 119"/>
                <a:gd name="T14" fmla="*/ 0 w 180"/>
                <a:gd name="T15" fmla="*/ 0 h 119"/>
                <a:gd name="T16" fmla="*/ 0 w 180"/>
                <a:gd name="T17" fmla="*/ 0 h 119"/>
                <a:gd name="T18" fmla="*/ 0 w 180"/>
                <a:gd name="T19" fmla="*/ 0 h 119"/>
                <a:gd name="T20" fmla="*/ 0 w 180"/>
                <a:gd name="T21" fmla="*/ 0 h 119"/>
                <a:gd name="T22" fmla="*/ 0 w 180"/>
                <a:gd name="T23" fmla="*/ 0 h 119"/>
                <a:gd name="T24" fmla="*/ 0 w 180"/>
                <a:gd name="T25" fmla="*/ 0 h 11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80" h="119">
                  <a:moveTo>
                    <a:pt x="0" y="0"/>
                  </a:moveTo>
                  <a:lnTo>
                    <a:pt x="8" y="5"/>
                  </a:lnTo>
                  <a:lnTo>
                    <a:pt x="24" y="16"/>
                  </a:lnTo>
                  <a:lnTo>
                    <a:pt x="40" y="26"/>
                  </a:lnTo>
                  <a:lnTo>
                    <a:pt x="56" y="37"/>
                  </a:lnTo>
                  <a:lnTo>
                    <a:pt x="72" y="47"/>
                  </a:lnTo>
                  <a:lnTo>
                    <a:pt x="88" y="58"/>
                  </a:lnTo>
                  <a:lnTo>
                    <a:pt x="104" y="69"/>
                  </a:lnTo>
                  <a:lnTo>
                    <a:pt x="120" y="79"/>
                  </a:lnTo>
                  <a:lnTo>
                    <a:pt x="136" y="90"/>
                  </a:lnTo>
                  <a:lnTo>
                    <a:pt x="152" y="100"/>
                  </a:lnTo>
                  <a:lnTo>
                    <a:pt x="168" y="111"/>
                  </a:lnTo>
                  <a:lnTo>
                    <a:pt x="180" y="119"/>
                  </a:lnTo>
                </a:path>
              </a:pathLst>
            </a:custGeom>
            <a:noFill/>
            <a:ln w="476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40" name="Freeform 91"/>
            <p:cNvSpPr>
              <a:spLocks/>
            </p:cNvSpPr>
            <p:nvPr/>
          </p:nvSpPr>
          <p:spPr bwMode="auto">
            <a:xfrm flipV="1">
              <a:off x="1326" y="2042"/>
              <a:ext cx="44" cy="26"/>
            </a:xfrm>
            <a:custGeom>
              <a:avLst/>
              <a:gdLst>
                <a:gd name="T0" fmla="*/ 0 w 180"/>
                <a:gd name="T1" fmla="*/ 0 h 119"/>
                <a:gd name="T2" fmla="*/ 0 w 180"/>
                <a:gd name="T3" fmla="*/ 0 h 119"/>
                <a:gd name="T4" fmla="*/ 0 w 180"/>
                <a:gd name="T5" fmla="*/ 0 h 119"/>
                <a:gd name="T6" fmla="*/ 0 w 180"/>
                <a:gd name="T7" fmla="*/ 0 h 119"/>
                <a:gd name="T8" fmla="*/ 0 w 180"/>
                <a:gd name="T9" fmla="*/ 0 h 119"/>
                <a:gd name="T10" fmla="*/ 0 w 180"/>
                <a:gd name="T11" fmla="*/ 0 h 119"/>
                <a:gd name="T12" fmla="*/ 0 w 180"/>
                <a:gd name="T13" fmla="*/ 0 h 119"/>
                <a:gd name="T14" fmla="*/ 0 w 180"/>
                <a:gd name="T15" fmla="*/ 0 h 119"/>
                <a:gd name="T16" fmla="*/ 0 w 180"/>
                <a:gd name="T17" fmla="*/ 0 h 119"/>
                <a:gd name="T18" fmla="*/ 0 w 180"/>
                <a:gd name="T19" fmla="*/ 0 h 119"/>
                <a:gd name="T20" fmla="*/ 0 w 180"/>
                <a:gd name="T21" fmla="*/ 0 h 119"/>
                <a:gd name="T22" fmla="*/ 0 w 180"/>
                <a:gd name="T23" fmla="*/ 0 h 119"/>
                <a:gd name="T24" fmla="*/ 0 w 180"/>
                <a:gd name="T25" fmla="*/ 0 h 11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80" h="119">
                  <a:moveTo>
                    <a:pt x="0" y="0"/>
                  </a:moveTo>
                  <a:lnTo>
                    <a:pt x="15" y="10"/>
                  </a:lnTo>
                  <a:lnTo>
                    <a:pt x="31" y="20"/>
                  </a:lnTo>
                  <a:lnTo>
                    <a:pt x="47" y="31"/>
                  </a:lnTo>
                  <a:lnTo>
                    <a:pt x="63" y="41"/>
                  </a:lnTo>
                  <a:lnTo>
                    <a:pt x="79" y="52"/>
                  </a:lnTo>
                  <a:lnTo>
                    <a:pt x="95" y="63"/>
                  </a:lnTo>
                  <a:lnTo>
                    <a:pt x="112" y="73"/>
                  </a:lnTo>
                  <a:lnTo>
                    <a:pt x="128" y="84"/>
                  </a:lnTo>
                  <a:lnTo>
                    <a:pt x="144" y="94"/>
                  </a:lnTo>
                  <a:lnTo>
                    <a:pt x="160" y="105"/>
                  </a:lnTo>
                  <a:lnTo>
                    <a:pt x="176" y="116"/>
                  </a:lnTo>
                  <a:lnTo>
                    <a:pt x="180" y="119"/>
                  </a:lnTo>
                </a:path>
              </a:pathLst>
            </a:custGeom>
            <a:noFill/>
            <a:ln w="476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41" name="Freeform 92"/>
            <p:cNvSpPr>
              <a:spLocks/>
            </p:cNvSpPr>
            <p:nvPr/>
          </p:nvSpPr>
          <p:spPr bwMode="auto">
            <a:xfrm flipV="1">
              <a:off x="1388" y="2006"/>
              <a:ext cx="45" cy="26"/>
            </a:xfrm>
            <a:custGeom>
              <a:avLst/>
              <a:gdLst>
                <a:gd name="T0" fmla="*/ 0 w 180"/>
                <a:gd name="T1" fmla="*/ 0 h 119"/>
                <a:gd name="T2" fmla="*/ 0 w 180"/>
                <a:gd name="T3" fmla="*/ 0 h 119"/>
                <a:gd name="T4" fmla="*/ 0 w 180"/>
                <a:gd name="T5" fmla="*/ 0 h 119"/>
                <a:gd name="T6" fmla="*/ 0 w 180"/>
                <a:gd name="T7" fmla="*/ 0 h 119"/>
                <a:gd name="T8" fmla="*/ 0 w 180"/>
                <a:gd name="T9" fmla="*/ 0 h 119"/>
                <a:gd name="T10" fmla="*/ 0 w 180"/>
                <a:gd name="T11" fmla="*/ 0 h 119"/>
                <a:gd name="T12" fmla="*/ 0 w 180"/>
                <a:gd name="T13" fmla="*/ 0 h 119"/>
                <a:gd name="T14" fmla="*/ 0 w 180"/>
                <a:gd name="T15" fmla="*/ 0 h 119"/>
                <a:gd name="T16" fmla="*/ 0 w 180"/>
                <a:gd name="T17" fmla="*/ 0 h 119"/>
                <a:gd name="T18" fmla="*/ 0 w 180"/>
                <a:gd name="T19" fmla="*/ 0 h 119"/>
                <a:gd name="T20" fmla="*/ 0 w 180"/>
                <a:gd name="T21" fmla="*/ 0 h 119"/>
                <a:gd name="T22" fmla="*/ 0 w 180"/>
                <a:gd name="T23" fmla="*/ 0 h 119"/>
                <a:gd name="T24" fmla="*/ 0 w 180"/>
                <a:gd name="T25" fmla="*/ 0 h 11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80" h="119">
                  <a:moveTo>
                    <a:pt x="0" y="0"/>
                  </a:moveTo>
                  <a:lnTo>
                    <a:pt x="6" y="4"/>
                  </a:lnTo>
                  <a:lnTo>
                    <a:pt x="22" y="14"/>
                  </a:lnTo>
                  <a:lnTo>
                    <a:pt x="39" y="25"/>
                  </a:lnTo>
                  <a:lnTo>
                    <a:pt x="55" y="35"/>
                  </a:lnTo>
                  <a:lnTo>
                    <a:pt x="71" y="46"/>
                  </a:lnTo>
                  <a:lnTo>
                    <a:pt x="87" y="57"/>
                  </a:lnTo>
                  <a:lnTo>
                    <a:pt x="103" y="67"/>
                  </a:lnTo>
                  <a:lnTo>
                    <a:pt x="119" y="78"/>
                  </a:lnTo>
                  <a:lnTo>
                    <a:pt x="135" y="88"/>
                  </a:lnTo>
                  <a:lnTo>
                    <a:pt x="151" y="99"/>
                  </a:lnTo>
                  <a:lnTo>
                    <a:pt x="167" y="110"/>
                  </a:lnTo>
                  <a:lnTo>
                    <a:pt x="180" y="119"/>
                  </a:lnTo>
                </a:path>
              </a:pathLst>
            </a:custGeom>
            <a:noFill/>
            <a:ln w="476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42" name="Freeform 93"/>
            <p:cNvSpPr>
              <a:spLocks/>
            </p:cNvSpPr>
            <p:nvPr/>
          </p:nvSpPr>
          <p:spPr bwMode="auto">
            <a:xfrm flipV="1">
              <a:off x="1451" y="1971"/>
              <a:ext cx="45" cy="25"/>
            </a:xfrm>
            <a:custGeom>
              <a:avLst/>
              <a:gdLst>
                <a:gd name="T0" fmla="*/ 0 w 180"/>
                <a:gd name="T1" fmla="*/ 0 h 118"/>
                <a:gd name="T2" fmla="*/ 0 w 180"/>
                <a:gd name="T3" fmla="*/ 0 h 118"/>
                <a:gd name="T4" fmla="*/ 0 w 180"/>
                <a:gd name="T5" fmla="*/ 0 h 118"/>
                <a:gd name="T6" fmla="*/ 0 w 180"/>
                <a:gd name="T7" fmla="*/ 0 h 118"/>
                <a:gd name="T8" fmla="*/ 0 w 180"/>
                <a:gd name="T9" fmla="*/ 0 h 118"/>
                <a:gd name="T10" fmla="*/ 0 w 180"/>
                <a:gd name="T11" fmla="*/ 0 h 118"/>
                <a:gd name="T12" fmla="*/ 0 w 180"/>
                <a:gd name="T13" fmla="*/ 0 h 118"/>
                <a:gd name="T14" fmla="*/ 0 w 180"/>
                <a:gd name="T15" fmla="*/ 0 h 118"/>
                <a:gd name="T16" fmla="*/ 0 w 180"/>
                <a:gd name="T17" fmla="*/ 0 h 118"/>
                <a:gd name="T18" fmla="*/ 0 w 180"/>
                <a:gd name="T19" fmla="*/ 0 h 118"/>
                <a:gd name="T20" fmla="*/ 0 w 180"/>
                <a:gd name="T21" fmla="*/ 0 h 118"/>
                <a:gd name="T22" fmla="*/ 0 w 180"/>
                <a:gd name="T23" fmla="*/ 0 h 118"/>
                <a:gd name="T24" fmla="*/ 0 w 180"/>
                <a:gd name="T25" fmla="*/ 0 h 11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80" h="118">
                  <a:moveTo>
                    <a:pt x="0" y="0"/>
                  </a:moveTo>
                  <a:lnTo>
                    <a:pt x="14" y="8"/>
                  </a:lnTo>
                  <a:lnTo>
                    <a:pt x="30" y="19"/>
                  </a:lnTo>
                  <a:lnTo>
                    <a:pt x="46" y="29"/>
                  </a:lnTo>
                  <a:lnTo>
                    <a:pt x="62" y="40"/>
                  </a:lnTo>
                  <a:lnTo>
                    <a:pt x="78" y="51"/>
                  </a:lnTo>
                  <a:lnTo>
                    <a:pt x="94" y="61"/>
                  </a:lnTo>
                  <a:lnTo>
                    <a:pt x="110" y="72"/>
                  </a:lnTo>
                  <a:lnTo>
                    <a:pt x="126" y="82"/>
                  </a:lnTo>
                  <a:lnTo>
                    <a:pt x="143" y="93"/>
                  </a:lnTo>
                  <a:lnTo>
                    <a:pt x="159" y="104"/>
                  </a:lnTo>
                  <a:lnTo>
                    <a:pt x="175" y="114"/>
                  </a:lnTo>
                  <a:lnTo>
                    <a:pt x="180" y="118"/>
                  </a:lnTo>
                </a:path>
              </a:pathLst>
            </a:custGeom>
            <a:noFill/>
            <a:ln w="476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43" name="Freeform 94"/>
            <p:cNvSpPr>
              <a:spLocks/>
            </p:cNvSpPr>
            <p:nvPr/>
          </p:nvSpPr>
          <p:spPr bwMode="auto">
            <a:xfrm flipV="1">
              <a:off x="1514" y="1935"/>
              <a:ext cx="45" cy="26"/>
            </a:xfrm>
            <a:custGeom>
              <a:avLst/>
              <a:gdLst>
                <a:gd name="T0" fmla="*/ 0 w 180"/>
                <a:gd name="T1" fmla="*/ 0 h 119"/>
                <a:gd name="T2" fmla="*/ 0 w 180"/>
                <a:gd name="T3" fmla="*/ 0 h 119"/>
                <a:gd name="T4" fmla="*/ 0 w 180"/>
                <a:gd name="T5" fmla="*/ 0 h 119"/>
                <a:gd name="T6" fmla="*/ 0 w 180"/>
                <a:gd name="T7" fmla="*/ 0 h 119"/>
                <a:gd name="T8" fmla="*/ 0 w 180"/>
                <a:gd name="T9" fmla="*/ 0 h 119"/>
                <a:gd name="T10" fmla="*/ 0 w 180"/>
                <a:gd name="T11" fmla="*/ 0 h 119"/>
                <a:gd name="T12" fmla="*/ 0 w 180"/>
                <a:gd name="T13" fmla="*/ 0 h 119"/>
                <a:gd name="T14" fmla="*/ 0 w 180"/>
                <a:gd name="T15" fmla="*/ 0 h 119"/>
                <a:gd name="T16" fmla="*/ 0 w 180"/>
                <a:gd name="T17" fmla="*/ 0 h 119"/>
                <a:gd name="T18" fmla="*/ 0 w 180"/>
                <a:gd name="T19" fmla="*/ 0 h 119"/>
                <a:gd name="T20" fmla="*/ 0 w 180"/>
                <a:gd name="T21" fmla="*/ 0 h 119"/>
                <a:gd name="T22" fmla="*/ 0 w 180"/>
                <a:gd name="T23" fmla="*/ 0 h 119"/>
                <a:gd name="T24" fmla="*/ 0 w 180"/>
                <a:gd name="T25" fmla="*/ 0 h 11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80" h="119">
                  <a:moveTo>
                    <a:pt x="0" y="0"/>
                  </a:moveTo>
                  <a:lnTo>
                    <a:pt x="5" y="3"/>
                  </a:lnTo>
                  <a:lnTo>
                    <a:pt x="21" y="14"/>
                  </a:lnTo>
                  <a:lnTo>
                    <a:pt x="37" y="24"/>
                  </a:lnTo>
                  <a:lnTo>
                    <a:pt x="53" y="35"/>
                  </a:lnTo>
                  <a:lnTo>
                    <a:pt x="70" y="46"/>
                  </a:lnTo>
                  <a:lnTo>
                    <a:pt x="86" y="56"/>
                  </a:lnTo>
                  <a:lnTo>
                    <a:pt x="102" y="67"/>
                  </a:lnTo>
                  <a:lnTo>
                    <a:pt x="118" y="77"/>
                  </a:lnTo>
                  <a:lnTo>
                    <a:pt x="134" y="88"/>
                  </a:lnTo>
                  <a:lnTo>
                    <a:pt x="150" y="99"/>
                  </a:lnTo>
                  <a:lnTo>
                    <a:pt x="166" y="109"/>
                  </a:lnTo>
                  <a:lnTo>
                    <a:pt x="180" y="119"/>
                  </a:lnTo>
                </a:path>
              </a:pathLst>
            </a:custGeom>
            <a:noFill/>
            <a:ln w="476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44" name="Freeform 95"/>
            <p:cNvSpPr>
              <a:spLocks/>
            </p:cNvSpPr>
            <p:nvPr/>
          </p:nvSpPr>
          <p:spPr bwMode="auto">
            <a:xfrm flipV="1">
              <a:off x="1576" y="1900"/>
              <a:ext cx="45" cy="25"/>
            </a:xfrm>
            <a:custGeom>
              <a:avLst/>
              <a:gdLst>
                <a:gd name="T0" fmla="*/ 0 w 180"/>
                <a:gd name="T1" fmla="*/ 0 h 118"/>
                <a:gd name="T2" fmla="*/ 0 w 180"/>
                <a:gd name="T3" fmla="*/ 0 h 118"/>
                <a:gd name="T4" fmla="*/ 0 w 180"/>
                <a:gd name="T5" fmla="*/ 0 h 118"/>
                <a:gd name="T6" fmla="*/ 0 w 180"/>
                <a:gd name="T7" fmla="*/ 0 h 118"/>
                <a:gd name="T8" fmla="*/ 0 w 180"/>
                <a:gd name="T9" fmla="*/ 0 h 118"/>
                <a:gd name="T10" fmla="*/ 0 w 180"/>
                <a:gd name="T11" fmla="*/ 0 h 118"/>
                <a:gd name="T12" fmla="*/ 0 w 180"/>
                <a:gd name="T13" fmla="*/ 0 h 118"/>
                <a:gd name="T14" fmla="*/ 0 w 180"/>
                <a:gd name="T15" fmla="*/ 0 h 118"/>
                <a:gd name="T16" fmla="*/ 0 w 180"/>
                <a:gd name="T17" fmla="*/ 0 h 118"/>
                <a:gd name="T18" fmla="*/ 0 w 180"/>
                <a:gd name="T19" fmla="*/ 0 h 118"/>
                <a:gd name="T20" fmla="*/ 0 w 180"/>
                <a:gd name="T21" fmla="*/ 0 h 118"/>
                <a:gd name="T22" fmla="*/ 0 w 180"/>
                <a:gd name="T23" fmla="*/ 0 h 118"/>
                <a:gd name="T24" fmla="*/ 0 w 180"/>
                <a:gd name="T25" fmla="*/ 0 h 11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80" h="118">
                  <a:moveTo>
                    <a:pt x="0" y="0"/>
                  </a:moveTo>
                  <a:lnTo>
                    <a:pt x="13" y="8"/>
                  </a:lnTo>
                  <a:lnTo>
                    <a:pt x="29" y="18"/>
                  </a:lnTo>
                  <a:lnTo>
                    <a:pt x="45" y="29"/>
                  </a:lnTo>
                  <a:lnTo>
                    <a:pt x="61" y="40"/>
                  </a:lnTo>
                  <a:lnTo>
                    <a:pt x="77" y="50"/>
                  </a:lnTo>
                  <a:lnTo>
                    <a:pt x="93" y="61"/>
                  </a:lnTo>
                  <a:lnTo>
                    <a:pt x="109" y="71"/>
                  </a:lnTo>
                  <a:lnTo>
                    <a:pt x="125" y="82"/>
                  </a:lnTo>
                  <a:lnTo>
                    <a:pt x="141" y="93"/>
                  </a:lnTo>
                  <a:lnTo>
                    <a:pt x="157" y="103"/>
                  </a:lnTo>
                  <a:lnTo>
                    <a:pt x="174" y="114"/>
                  </a:lnTo>
                  <a:lnTo>
                    <a:pt x="180" y="118"/>
                  </a:lnTo>
                </a:path>
              </a:pathLst>
            </a:custGeom>
            <a:noFill/>
            <a:ln w="476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45" name="Freeform 96"/>
            <p:cNvSpPr>
              <a:spLocks/>
            </p:cNvSpPr>
            <p:nvPr/>
          </p:nvSpPr>
          <p:spPr bwMode="auto">
            <a:xfrm flipV="1">
              <a:off x="1638" y="1864"/>
              <a:ext cx="46" cy="25"/>
            </a:xfrm>
            <a:custGeom>
              <a:avLst/>
              <a:gdLst>
                <a:gd name="T0" fmla="*/ 0 w 180"/>
                <a:gd name="T1" fmla="*/ 0 h 118"/>
                <a:gd name="T2" fmla="*/ 0 w 180"/>
                <a:gd name="T3" fmla="*/ 0 h 118"/>
                <a:gd name="T4" fmla="*/ 0 w 180"/>
                <a:gd name="T5" fmla="*/ 0 h 118"/>
                <a:gd name="T6" fmla="*/ 0 w 180"/>
                <a:gd name="T7" fmla="*/ 0 h 118"/>
                <a:gd name="T8" fmla="*/ 0 w 180"/>
                <a:gd name="T9" fmla="*/ 0 h 118"/>
                <a:gd name="T10" fmla="*/ 0 w 180"/>
                <a:gd name="T11" fmla="*/ 0 h 118"/>
                <a:gd name="T12" fmla="*/ 0 w 180"/>
                <a:gd name="T13" fmla="*/ 0 h 118"/>
                <a:gd name="T14" fmla="*/ 0 w 180"/>
                <a:gd name="T15" fmla="*/ 0 h 118"/>
                <a:gd name="T16" fmla="*/ 0 w 180"/>
                <a:gd name="T17" fmla="*/ 0 h 118"/>
                <a:gd name="T18" fmla="*/ 0 w 180"/>
                <a:gd name="T19" fmla="*/ 0 h 118"/>
                <a:gd name="T20" fmla="*/ 0 w 180"/>
                <a:gd name="T21" fmla="*/ 0 h 118"/>
                <a:gd name="T22" fmla="*/ 0 w 180"/>
                <a:gd name="T23" fmla="*/ 0 h 118"/>
                <a:gd name="T24" fmla="*/ 0 w 180"/>
                <a:gd name="T25" fmla="*/ 0 h 11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80" h="118">
                  <a:moveTo>
                    <a:pt x="0" y="0"/>
                  </a:moveTo>
                  <a:lnTo>
                    <a:pt x="4" y="2"/>
                  </a:lnTo>
                  <a:lnTo>
                    <a:pt x="20" y="12"/>
                  </a:lnTo>
                  <a:lnTo>
                    <a:pt x="36" y="23"/>
                  </a:lnTo>
                  <a:lnTo>
                    <a:pt x="52" y="34"/>
                  </a:lnTo>
                  <a:lnTo>
                    <a:pt x="68" y="44"/>
                  </a:lnTo>
                  <a:lnTo>
                    <a:pt x="84" y="55"/>
                  </a:lnTo>
                  <a:lnTo>
                    <a:pt x="101" y="65"/>
                  </a:lnTo>
                  <a:lnTo>
                    <a:pt x="117" y="76"/>
                  </a:lnTo>
                  <a:lnTo>
                    <a:pt x="133" y="87"/>
                  </a:lnTo>
                  <a:lnTo>
                    <a:pt x="149" y="97"/>
                  </a:lnTo>
                  <a:lnTo>
                    <a:pt x="165" y="108"/>
                  </a:lnTo>
                  <a:lnTo>
                    <a:pt x="180" y="118"/>
                  </a:lnTo>
                </a:path>
              </a:pathLst>
            </a:custGeom>
            <a:noFill/>
            <a:ln w="476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46" name="Freeform 97"/>
            <p:cNvSpPr>
              <a:spLocks/>
            </p:cNvSpPr>
            <p:nvPr/>
          </p:nvSpPr>
          <p:spPr bwMode="auto">
            <a:xfrm flipV="1">
              <a:off x="1701" y="1828"/>
              <a:ext cx="46" cy="25"/>
            </a:xfrm>
            <a:custGeom>
              <a:avLst/>
              <a:gdLst>
                <a:gd name="T0" fmla="*/ 0 w 180"/>
                <a:gd name="T1" fmla="*/ 0 h 118"/>
                <a:gd name="T2" fmla="*/ 0 w 180"/>
                <a:gd name="T3" fmla="*/ 0 h 118"/>
                <a:gd name="T4" fmla="*/ 0 w 180"/>
                <a:gd name="T5" fmla="*/ 0 h 118"/>
                <a:gd name="T6" fmla="*/ 0 w 180"/>
                <a:gd name="T7" fmla="*/ 0 h 118"/>
                <a:gd name="T8" fmla="*/ 0 w 180"/>
                <a:gd name="T9" fmla="*/ 0 h 118"/>
                <a:gd name="T10" fmla="*/ 0 w 180"/>
                <a:gd name="T11" fmla="*/ 0 h 118"/>
                <a:gd name="T12" fmla="*/ 0 w 180"/>
                <a:gd name="T13" fmla="*/ 0 h 118"/>
                <a:gd name="T14" fmla="*/ 0 w 180"/>
                <a:gd name="T15" fmla="*/ 0 h 118"/>
                <a:gd name="T16" fmla="*/ 0 w 180"/>
                <a:gd name="T17" fmla="*/ 0 h 118"/>
                <a:gd name="T18" fmla="*/ 0 w 180"/>
                <a:gd name="T19" fmla="*/ 0 h 118"/>
                <a:gd name="T20" fmla="*/ 0 w 180"/>
                <a:gd name="T21" fmla="*/ 0 h 118"/>
                <a:gd name="T22" fmla="*/ 0 w 180"/>
                <a:gd name="T23" fmla="*/ 0 h 118"/>
                <a:gd name="T24" fmla="*/ 0 w 180"/>
                <a:gd name="T25" fmla="*/ 0 h 11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80" h="118">
                  <a:moveTo>
                    <a:pt x="0" y="0"/>
                  </a:moveTo>
                  <a:lnTo>
                    <a:pt x="11" y="6"/>
                  </a:lnTo>
                  <a:lnTo>
                    <a:pt x="27" y="17"/>
                  </a:lnTo>
                  <a:lnTo>
                    <a:pt x="44" y="28"/>
                  </a:lnTo>
                  <a:lnTo>
                    <a:pt x="60" y="38"/>
                  </a:lnTo>
                  <a:lnTo>
                    <a:pt x="76" y="49"/>
                  </a:lnTo>
                  <a:lnTo>
                    <a:pt x="92" y="59"/>
                  </a:lnTo>
                  <a:lnTo>
                    <a:pt x="108" y="70"/>
                  </a:lnTo>
                  <a:lnTo>
                    <a:pt x="124" y="81"/>
                  </a:lnTo>
                  <a:lnTo>
                    <a:pt x="140" y="91"/>
                  </a:lnTo>
                  <a:lnTo>
                    <a:pt x="156" y="102"/>
                  </a:lnTo>
                  <a:lnTo>
                    <a:pt x="172" y="112"/>
                  </a:lnTo>
                  <a:lnTo>
                    <a:pt x="180" y="118"/>
                  </a:lnTo>
                </a:path>
              </a:pathLst>
            </a:custGeom>
            <a:noFill/>
            <a:ln w="476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47" name="Freeform 98"/>
            <p:cNvSpPr>
              <a:spLocks/>
            </p:cNvSpPr>
            <p:nvPr/>
          </p:nvSpPr>
          <p:spPr bwMode="auto">
            <a:xfrm flipV="1">
              <a:off x="1764" y="1793"/>
              <a:ext cx="45" cy="25"/>
            </a:xfrm>
            <a:custGeom>
              <a:avLst/>
              <a:gdLst>
                <a:gd name="T0" fmla="*/ 0 w 180"/>
                <a:gd name="T1" fmla="*/ 0 h 118"/>
                <a:gd name="T2" fmla="*/ 0 w 180"/>
                <a:gd name="T3" fmla="*/ 0 h 118"/>
                <a:gd name="T4" fmla="*/ 0 w 180"/>
                <a:gd name="T5" fmla="*/ 0 h 118"/>
                <a:gd name="T6" fmla="*/ 0 w 180"/>
                <a:gd name="T7" fmla="*/ 0 h 118"/>
                <a:gd name="T8" fmla="*/ 0 w 180"/>
                <a:gd name="T9" fmla="*/ 0 h 118"/>
                <a:gd name="T10" fmla="*/ 0 w 180"/>
                <a:gd name="T11" fmla="*/ 0 h 118"/>
                <a:gd name="T12" fmla="*/ 0 w 180"/>
                <a:gd name="T13" fmla="*/ 0 h 118"/>
                <a:gd name="T14" fmla="*/ 0 w 180"/>
                <a:gd name="T15" fmla="*/ 0 h 118"/>
                <a:gd name="T16" fmla="*/ 0 w 180"/>
                <a:gd name="T17" fmla="*/ 0 h 118"/>
                <a:gd name="T18" fmla="*/ 0 w 180"/>
                <a:gd name="T19" fmla="*/ 0 h 118"/>
                <a:gd name="T20" fmla="*/ 0 w 180"/>
                <a:gd name="T21" fmla="*/ 0 h 118"/>
                <a:gd name="T22" fmla="*/ 0 w 180"/>
                <a:gd name="T23" fmla="*/ 0 h 118"/>
                <a:gd name="T24" fmla="*/ 0 w 180"/>
                <a:gd name="T25" fmla="*/ 0 h 11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80" h="118">
                  <a:moveTo>
                    <a:pt x="0" y="0"/>
                  </a:moveTo>
                  <a:lnTo>
                    <a:pt x="3" y="1"/>
                  </a:lnTo>
                  <a:lnTo>
                    <a:pt x="19" y="12"/>
                  </a:lnTo>
                  <a:lnTo>
                    <a:pt x="35" y="23"/>
                  </a:lnTo>
                  <a:lnTo>
                    <a:pt x="51" y="33"/>
                  </a:lnTo>
                  <a:lnTo>
                    <a:pt x="67" y="44"/>
                  </a:lnTo>
                  <a:lnTo>
                    <a:pt x="83" y="54"/>
                  </a:lnTo>
                  <a:lnTo>
                    <a:pt x="99" y="65"/>
                  </a:lnTo>
                  <a:lnTo>
                    <a:pt x="115" y="76"/>
                  </a:lnTo>
                  <a:lnTo>
                    <a:pt x="131" y="86"/>
                  </a:lnTo>
                  <a:lnTo>
                    <a:pt x="148" y="97"/>
                  </a:lnTo>
                  <a:lnTo>
                    <a:pt x="164" y="107"/>
                  </a:lnTo>
                  <a:lnTo>
                    <a:pt x="180" y="118"/>
                  </a:lnTo>
                </a:path>
              </a:pathLst>
            </a:custGeom>
            <a:noFill/>
            <a:ln w="476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48" name="Freeform 99"/>
            <p:cNvSpPr>
              <a:spLocks/>
            </p:cNvSpPr>
            <p:nvPr/>
          </p:nvSpPr>
          <p:spPr bwMode="auto">
            <a:xfrm flipV="1">
              <a:off x="1826" y="1756"/>
              <a:ext cx="46" cy="26"/>
            </a:xfrm>
            <a:custGeom>
              <a:avLst/>
              <a:gdLst>
                <a:gd name="T0" fmla="*/ 0 w 180"/>
                <a:gd name="T1" fmla="*/ 0 h 119"/>
                <a:gd name="T2" fmla="*/ 0 w 180"/>
                <a:gd name="T3" fmla="*/ 0 h 119"/>
                <a:gd name="T4" fmla="*/ 0 w 180"/>
                <a:gd name="T5" fmla="*/ 0 h 119"/>
                <a:gd name="T6" fmla="*/ 0 w 180"/>
                <a:gd name="T7" fmla="*/ 0 h 119"/>
                <a:gd name="T8" fmla="*/ 0 w 180"/>
                <a:gd name="T9" fmla="*/ 0 h 119"/>
                <a:gd name="T10" fmla="*/ 0 w 180"/>
                <a:gd name="T11" fmla="*/ 0 h 119"/>
                <a:gd name="T12" fmla="*/ 0 w 180"/>
                <a:gd name="T13" fmla="*/ 0 h 119"/>
                <a:gd name="T14" fmla="*/ 0 w 180"/>
                <a:gd name="T15" fmla="*/ 0 h 119"/>
                <a:gd name="T16" fmla="*/ 0 w 180"/>
                <a:gd name="T17" fmla="*/ 0 h 119"/>
                <a:gd name="T18" fmla="*/ 0 w 180"/>
                <a:gd name="T19" fmla="*/ 0 h 119"/>
                <a:gd name="T20" fmla="*/ 0 w 180"/>
                <a:gd name="T21" fmla="*/ 0 h 119"/>
                <a:gd name="T22" fmla="*/ 0 w 180"/>
                <a:gd name="T23" fmla="*/ 0 h 119"/>
                <a:gd name="T24" fmla="*/ 0 w 180"/>
                <a:gd name="T25" fmla="*/ 0 h 11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80" h="119">
                  <a:moveTo>
                    <a:pt x="0" y="0"/>
                  </a:moveTo>
                  <a:lnTo>
                    <a:pt x="10" y="6"/>
                  </a:lnTo>
                  <a:lnTo>
                    <a:pt x="26" y="17"/>
                  </a:lnTo>
                  <a:lnTo>
                    <a:pt x="42" y="27"/>
                  </a:lnTo>
                  <a:lnTo>
                    <a:pt x="58" y="38"/>
                  </a:lnTo>
                  <a:lnTo>
                    <a:pt x="75" y="49"/>
                  </a:lnTo>
                  <a:lnTo>
                    <a:pt x="91" y="59"/>
                  </a:lnTo>
                  <a:lnTo>
                    <a:pt x="107" y="70"/>
                  </a:lnTo>
                  <a:lnTo>
                    <a:pt x="123" y="80"/>
                  </a:lnTo>
                  <a:lnTo>
                    <a:pt x="139" y="91"/>
                  </a:lnTo>
                  <a:lnTo>
                    <a:pt x="155" y="102"/>
                  </a:lnTo>
                  <a:lnTo>
                    <a:pt x="171" y="112"/>
                  </a:lnTo>
                  <a:lnTo>
                    <a:pt x="180" y="119"/>
                  </a:lnTo>
                </a:path>
              </a:pathLst>
            </a:custGeom>
            <a:noFill/>
            <a:ln w="476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49" name="Freeform 100"/>
            <p:cNvSpPr>
              <a:spLocks/>
            </p:cNvSpPr>
            <p:nvPr/>
          </p:nvSpPr>
          <p:spPr bwMode="auto">
            <a:xfrm flipV="1">
              <a:off x="1889" y="1721"/>
              <a:ext cx="45" cy="26"/>
            </a:xfrm>
            <a:custGeom>
              <a:avLst/>
              <a:gdLst>
                <a:gd name="T0" fmla="*/ 0 w 180"/>
                <a:gd name="T1" fmla="*/ 0 h 119"/>
                <a:gd name="T2" fmla="*/ 0 w 180"/>
                <a:gd name="T3" fmla="*/ 0 h 119"/>
                <a:gd name="T4" fmla="*/ 0 w 180"/>
                <a:gd name="T5" fmla="*/ 0 h 119"/>
                <a:gd name="T6" fmla="*/ 0 w 180"/>
                <a:gd name="T7" fmla="*/ 0 h 119"/>
                <a:gd name="T8" fmla="*/ 0 w 180"/>
                <a:gd name="T9" fmla="*/ 0 h 119"/>
                <a:gd name="T10" fmla="*/ 0 w 180"/>
                <a:gd name="T11" fmla="*/ 0 h 119"/>
                <a:gd name="T12" fmla="*/ 0 w 180"/>
                <a:gd name="T13" fmla="*/ 0 h 119"/>
                <a:gd name="T14" fmla="*/ 0 w 180"/>
                <a:gd name="T15" fmla="*/ 0 h 119"/>
                <a:gd name="T16" fmla="*/ 0 w 180"/>
                <a:gd name="T17" fmla="*/ 0 h 119"/>
                <a:gd name="T18" fmla="*/ 0 w 180"/>
                <a:gd name="T19" fmla="*/ 0 h 119"/>
                <a:gd name="T20" fmla="*/ 0 w 180"/>
                <a:gd name="T21" fmla="*/ 0 h 119"/>
                <a:gd name="T22" fmla="*/ 0 w 180"/>
                <a:gd name="T23" fmla="*/ 0 h 119"/>
                <a:gd name="T24" fmla="*/ 0 w 180"/>
                <a:gd name="T25" fmla="*/ 0 h 119"/>
                <a:gd name="T26" fmla="*/ 0 w 180"/>
                <a:gd name="T27" fmla="*/ 0 h 11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80" h="119">
                  <a:moveTo>
                    <a:pt x="0" y="0"/>
                  </a:moveTo>
                  <a:lnTo>
                    <a:pt x="2" y="1"/>
                  </a:lnTo>
                  <a:lnTo>
                    <a:pt x="18" y="12"/>
                  </a:lnTo>
                  <a:lnTo>
                    <a:pt x="34" y="22"/>
                  </a:lnTo>
                  <a:lnTo>
                    <a:pt x="50" y="33"/>
                  </a:lnTo>
                  <a:lnTo>
                    <a:pt x="66" y="44"/>
                  </a:lnTo>
                  <a:lnTo>
                    <a:pt x="82" y="54"/>
                  </a:lnTo>
                  <a:lnTo>
                    <a:pt x="98" y="65"/>
                  </a:lnTo>
                  <a:lnTo>
                    <a:pt x="114" y="75"/>
                  </a:lnTo>
                  <a:lnTo>
                    <a:pt x="130" y="86"/>
                  </a:lnTo>
                  <a:lnTo>
                    <a:pt x="146" y="97"/>
                  </a:lnTo>
                  <a:lnTo>
                    <a:pt x="162" y="107"/>
                  </a:lnTo>
                  <a:lnTo>
                    <a:pt x="179" y="118"/>
                  </a:lnTo>
                  <a:lnTo>
                    <a:pt x="180" y="119"/>
                  </a:lnTo>
                </a:path>
              </a:pathLst>
            </a:custGeom>
            <a:noFill/>
            <a:ln w="476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50" name="Freeform 101"/>
            <p:cNvSpPr>
              <a:spLocks/>
            </p:cNvSpPr>
            <p:nvPr/>
          </p:nvSpPr>
          <p:spPr bwMode="auto">
            <a:xfrm flipV="1">
              <a:off x="1952" y="1685"/>
              <a:ext cx="45" cy="26"/>
            </a:xfrm>
            <a:custGeom>
              <a:avLst/>
              <a:gdLst>
                <a:gd name="T0" fmla="*/ 0 w 180"/>
                <a:gd name="T1" fmla="*/ 0 h 119"/>
                <a:gd name="T2" fmla="*/ 0 w 180"/>
                <a:gd name="T3" fmla="*/ 0 h 119"/>
                <a:gd name="T4" fmla="*/ 0 w 180"/>
                <a:gd name="T5" fmla="*/ 0 h 119"/>
                <a:gd name="T6" fmla="*/ 0 w 180"/>
                <a:gd name="T7" fmla="*/ 0 h 119"/>
                <a:gd name="T8" fmla="*/ 0 w 180"/>
                <a:gd name="T9" fmla="*/ 0 h 119"/>
                <a:gd name="T10" fmla="*/ 0 w 180"/>
                <a:gd name="T11" fmla="*/ 0 h 119"/>
                <a:gd name="T12" fmla="*/ 0 w 180"/>
                <a:gd name="T13" fmla="*/ 0 h 119"/>
                <a:gd name="T14" fmla="*/ 0 w 180"/>
                <a:gd name="T15" fmla="*/ 0 h 119"/>
                <a:gd name="T16" fmla="*/ 0 w 180"/>
                <a:gd name="T17" fmla="*/ 0 h 119"/>
                <a:gd name="T18" fmla="*/ 0 w 180"/>
                <a:gd name="T19" fmla="*/ 0 h 119"/>
                <a:gd name="T20" fmla="*/ 0 w 180"/>
                <a:gd name="T21" fmla="*/ 0 h 119"/>
                <a:gd name="T22" fmla="*/ 0 w 180"/>
                <a:gd name="T23" fmla="*/ 0 h 119"/>
                <a:gd name="T24" fmla="*/ 0 w 180"/>
                <a:gd name="T25" fmla="*/ 0 h 11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80" h="119">
                  <a:moveTo>
                    <a:pt x="0" y="0"/>
                  </a:moveTo>
                  <a:lnTo>
                    <a:pt x="9" y="6"/>
                  </a:lnTo>
                  <a:lnTo>
                    <a:pt x="25" y="16"/>
                  </a:lnTo>
                  <a:lnTo>
                    <a:pt x="41" y="27"/>
                  </a:lnTo>
                  <a:lnTo>
                    <a:pt x="57" y="38"/>
                  </a:lnTo>
                  <a:lnTo>
                    <a:pt x="73" y="48"/>
                  </a:lnTo>
                  <a:lnTo>
                    <a:pt x="89" y="59"/>
                  </a:lnTo>
                  <a:lnTo>
                    <a:pt x="106" y="69"/>
                  </a:lnTo>
                  <a:lnTo>
                    <a:pt x="122" y="80"/>
                  </a:lnTo>
                  <a:lnTo>
                    <a:pt x="138" y="91"/>
                  </a:lnTo>
                  <a:lnTo>
                    <a:pt x="154" y="101"/>
                  </a:lnTo>
                  <a:lnTo>
                    <a:pt x="170" y="112"/>
                  </a:lnTo>
                  <a:lnTo>
                    <a:pt x="180" y="119"/>
                  </a:lnTo>
                </a:path>
              </a:pathLst>
            </a:custGeom>
            <a:noFill/>
            <a:ln w="476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51" name="Freeform 102"/>
            <p:cNvSpPr>
              <a:spLocks/>
            </p:cNvSpPr>
            <p:nvPr/>
          </p:nvSpPr>
          <p:spPr bwMode="auto">
            <a:xfrm flipV="1">
              <a:off x="2015" y="1650"/>
              <a:ext cx="44" cy="25"/>
            </a:xfrm>
            <a:custGeom>
              <a:avLst/>
              <a:gdLst>
                <a:gd name="T0" fmla="*/ 0 w 180"/>
                <a:gd name="T1" fmla="*/ 0 h 119"/>
                <a:gd name="T2" fmla="*/ 0 w 180"/>
                <a:gd name="T3" fmla="*/ 0 h 119"/>
                <a:gd name="T4" fmla="*/ 0 w 180"/>
                <a:gd name="T5" fmla="*/ 0 h 119"/>
                <a:gd name="T6" fmla="*/ 0 w 180"/>
                <a:gd name="T7" fmla="*/ 0 h 119"/>
                <a:gd name="T8" fmla="*/ 0 w 180"/>
                <a:gd name="T9" fmla="*/ 0 h 119"/>
                <a:gd name="T10" fmla="*/ 0 w 180"/>
                <a:gd name="T11" fmla="*/ 0 h 119"/>
                <a:gd name="T12" fmla="*/ 0 w 180"/>
                <a:gd name="T13" fmla="*/ 0 h 119"/>
                <a:gd name="T14" fmla="*/ 0 w 180"/>
                <a:gd name="T15" fmla="*/ 0 h 119"/>
                <a:gd name="T16" fmla="*/ 0 w 180"/>
                <a:gd name="T17" fmla="*/ 0 h 119"/>
                <a:gd name="T18" fmla="*/ 0 w 180"/>
                <a:gd name="T19" fmla="*/ 0 h 119"/>
                <a:gd name="T20" fmla="*/ 0 w 180"/>
                <a:gd name="T21" fmla="*/ 0 h 119"/>
                <a:gd name="T22" fmla="*/ 0 w 180"/>
                <a:gd name="T23" fmla="*/ 0 h 119"/>
                <a:gd name="T24" fmla="*/ 0 w 180"/>
                <a:gd name="T25" fmla="*/ 0 h 11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80" h="119">
                  <a:moveTo>
                    <a:pt x="0" y="0"/>
                  </a:moveTo>
                  <a:lnTo>
                    <a:pt x="16" y="10"/>
                  </a:lnTo>
                  <a:lnTo>
                    <a:pt x="33" y="21"/>
                  </a:lnTo>
                  <a:lnTo>
                    <a:pt x="49" y="32"/>
                  </a:lnTo>
                  <a:lnTo>
                    <a:pt x="65" y="42"/>
                  </a:lnTo>
                  <a:lnTo>
                    <a:pt x="81" y="53"/>
                  </a:lnTo>
                  <a:lnTo>
                    <a:pt x="97" y="63"/>
                  </a:lnTo>
                  <a:lnTo>
                    <a:pt x="113" y="74"/>
                  </a:lnTo>
                  <a:lnTo>
                    <a:pt x="129" y="85"/>
                  </a:lnTo>
                  <a:lnTo>
                    <a:pt x="145" y="95"/>
                  </a:lnTo>
                  <a:lnTo>
                    <a:pt x="161" y="106"/>
                  </a:lnTo>
                  <a:lnTo>
                    <a:pt x="177" y="116"/>
                  </a:lnTo>
                  <a:lnTo>
                    <a:pt x="180" y="119"/>
                  </a:lnTo>
                </a:path>
              </a:pathLst>
            </a:custGeom>
            <a:noFill/>
            <a:ln w="476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52" name="Freeform 103"/>
            <p:cNvSpPr>
              <a:spLocks/>
            </p:cNvSpPr>
            <p:nvPr/>
          </p:nvSpPr>
          <p:spPr bwMode="auto">
            <a:xfrm flipV="1">
              <a:off x="2077" y="1614"/>
              <a:ext cx="45" cy="26"/>
            </a:xfrm>
            <a:custGeom>
              <a:avLst/>
              <a:gdLst>
                <a:gd name="T0" fmla="*/ 0 w 180"/>
                <a:gd name="T1" fmla="*/ 0 h 119"/>
                <a:gd name="T2" fmla="*/ 0 w 180"/>
                <a:gd name="T3" fmla="*/ 0 h 119"/>
                <a:gd name="T4" fmla="*/ 0 w 180"/>
                <a:gd name="T5" fmla="*/ 0 h 119"/>
                <a:gd name="T6" fmla="*/ 0 w 180"/>
                <a:gd name="T7" fmla="*/ 0 h 119"/>
                <a:gd name="T8" fmla="*/ 0 w 180"/>
                <a:gd name="T9" fmla="*/ 0 h 119"/>
                <a:gd name="T10" fmla="*/ 0 w 180"/>
                <a:gd name="T11" fmla="*/ 0 h 119"/>
                <a:gd name="T12" fmla="*/ 0 w 180"/>
                <a:gd name="T13" fmla="*/ 0 h 119"/>
                <a:gd name="T14" fmla="*/ 0 w 180"/>
                <a:gd name="T15" fmla="*/ 0 h 119"/>
                <a:gd name="T16" fmla="*/ 0 w 180"/>
                <a:gd name="T17" fmla="*/ 0 h 119"/>
                <a:gd name="T18" fmla="*/ 0 w 180"/>
                <a:gd name="T19" fmla="*/ 0 h 119"/>
                <a:gd name="T20" fmla="*/ 0 w 180"/>
                <a:gd name="T21" fmla="*/ 0 h 119"/>
                <a:gd name="T22" fmla="*/ 0 w 180"/>
                <a:gd name="T23" fmla="*/ 0 h 119"/>
                <a:gd name="T24" fmla="*/ 0 w 180"/>
                <a:gd name="T25" fmla="*/ 0 h 11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80" h="119">
                  <a:moveTo>
                    <a:pt x="0" y="0"/>
                  </a:moveTo>
                  <a:lnTo>
                    <a:pt x="8" y="5"/>
                  </a:lnTo>
                  <a:lnTo>
                    <a:pt x="24" y="16"/>
                  </a:lnTo>
                  <a:lnTo>
                    <a:pt x="40" y="27"/>
                  </a:lnTo>
                  <a:lnTo>
                    <a:pt x="56" y="37"/>
                  </a:lnTo>
                  <a:lnTo>
                    <a:pt x="72" y="48"/>
                  </a:lnTo>
                  <a:lnTo>
                    <a:pt x="88" y="58"/>
                  </a:lnTo>
                  <a:lnTo>
                    <a:pt x="104" y="69"/>
                  </a:lnTo>
                  <a:lnTo>
                    <a:pt x="120" y="80"/>
                  </a:lnTo>
                  <a:lnTo>
                    <a:pt x="137" y="90"/>
                  </a:lnTo>
                  <a:lnTo>
                    <a:pt x="153" y="101"/>
                  </a:lnTo>
                  <a:lnTo>
                    <a:pt x="169" y="111"/>
                  </a:lnTo>
                  <a:lnTo>
                    <a:pt x="180" y="119"/>
                  </a:lnTo>
                </a:path>
              </a:pathLst>
            </a:custGeom>
            <a:noFill/>
            <a:ln w="476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53" name="Freeform 104"/>
            <p:cNvSpPr>
              <a:spLocks/>
            </p:cNvSpPr>
            <p:nvPr/>
          </p:nvSpPr>
          <p:spPr bwMode="auto">
            <a:xfrm flipV="1">
              <a:off x="2140" y="1579"/>
              <a:ext cx="45" cy="25"/>
            </a:xfrm>
            <a:custGeom>
              <a:avLst/>
              <a:gdLst>
                <a:gd name="T0" fmla="*/ 0 w 180"/>
                <a:gd name="T1" fmla="*/ 0 h 119"/>
                <a:gd name="T2" fmla="*/ 0 w 180"/>
                <a:gd name="T3" fmla="*/ 0 h 119"/>
                <a:gd name="T4" fmla="*/ 0 w 180"/>
                <a:gd name="T5" fmla="*/ 0 h 119"/>
                <a:gd name="T6" fmla="*/ 0 w 180"/>
                <a:gd name="T7" fmla="*/ 0 h 119"/>
                <a:gd name="T8" fmla="*/ 0 w 180"/>
                <a:gd name="T9" fmla="*/ 0 h 119"/>
                <a:gd name="T10" fmla="*/ 0 w 180"/>
                <a:gd name="T11" fmla="*/ 0 h 119"/>
                <a:gd name="T12" fmla="*/ 0 w 180"/>
                <a:gd name="T13" fmla="*/ 0 h 119"/>
                <a:gd name="T14" fmla="*/ 0 w 180"/>
                <a:gd name="T15" fmla="*/ 0 h 119"/>
                <a:gd name="T16" fmla="*/ 0 w 180"/>
                <a:gd name="T17" fmla="*/ 0 h 119"/>
                <a:gd name="T18" fmla="*/ 0 w 180"/>
                <a:gd name="T19" fmla="*/ 0 h 119"/>
                <a:gd name="T20" fmla="*/ 0 w 180"/>
                <a:gd name="T21" fmla="*/ 0 h 119"/>
                <a:gd name="T22" fmla="*/ 0 w 180"/>
                <a:gd name="T23" fmla="*/ 0 h 119"/>
                <a:gd name="T24" fmla="*/ 0 w 180"/>
                <a:gd name="T25" fmla="*/ 0 h 11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80" h="119">
                  <a:moveTo>
                    <a:pt x="0" y="0"/>
                  </a:moveTo>
                  <a:lnTo>
                    <a:pt x="15" y="10"/>
                  </a:lnTo>
                  <a:lnTo>
                    <a:pt x="31" y="21"/>
                  </a:lnTo>
                  <a:lnTo>
                    <a:pt x="47" y="31"/>
                  </a:lnTo>
                  <a:lnTo>
                    <a:pt x="64" y="42"/>
                  </a:lnTo>
                  <a:lnTo>
                    <a:pt x="80" y="52"/>
                  </a:lnTo>
                  <a:lnTo>
                    <a:pt x="96" y="63"/>
                  </a:lnTo>
                  <a:lnTo>
                    <a:pt x="112" y="74"/>
                  </a:lnTo>
                  <a:lnTo>
                    <a:pt x="128" y="84"/>
                  </a:lnTo>
                  <a:lnTo>
                    <a:pt x="144" y="95"/>
                  </a:lnTo>
                  <a:lnTo>
                    <a:pt x="160" y="105"/>
                  </a:lnTo>
                  <a:lnTo>
                    <a:pt x="176" y="116"/>
                  </a:lnTo>
                  <a:lnTo>
                    <a:pt x="180" y="119"/>
                  </a:lnTo>
                </a:path>
              </a:pathLst>
            </a:custGeom>
            <a:noFill/>
            <a:ln w="476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54" name="Freeform 105"/>
            <p:cNvSpPr>
              <a:spLocks/>
            </p:cNvSpPr>
            <p:nvPr/>
          </p:nvSpPr>
          <p:spPr bwMode="auto">
            <a:xfrm flipV="1">
              <a:off x="2203" y="1551"/>
              <a:ext cx="29" cy="17"/>
            </a:xfrm>
            <a:custGeom>
              <a:avLst/>
              <a:gdLst>
                <a:gd name="T0" fmla="*/ 0 w 119"/>
                <a:gd name="T1" fmla="*/ 0 h 78"/>
                <a:gd name="T2" fmla="*/ 0 w 119"/>
                <a:gd name="T3" fmla="*/ 0 h 78"/>
                <a:gd name="T4" fmla="*/ 0 w 119"/>
                <a:gd name="T5" fmla="*/ 0 h 78"/>
                <a:gd name="T6" fmla="*/ 0 w 119"/>
                <a:gd name="T7" fmla="*/ 0 h 78"/>
                <a:gd name="T8" fmla="*/ 0 w 119"/>
                <a:gd name="T9" fmla="*/ 0 h 78"/>
                <a:gd name="T10" fmla="*/ 0 w 119"/>
                <a:gd name="T11" fmla="*/ 0 h 78"/>
                <a:gd name="T12" fmla="*/ 0 w 119"/>
                <a:gd name="T13" fmla="*/ 0 h 78"/>
                <a:gd name="T14" fmla="*/ 0 w 119"/>
                <a:gd name="T15" fmla="*/ 0 h 78"/>
                <a:gd name="T16" fmla="*/ 0 w 119"/>
                <a:gd name="T17" fmla="*/ 0 h 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19" h="78">
                  <a:moveTo>
                    <a:pt x="0" y="0"/>
                  </a:moveTo>
                  <a:lnTo>
                    <a:pt x="7" y="4"/>
                  </a:lnTo>
                  <a:lnTo>
                    <a:pt x="23" y="15"/>
                  </a:lnTo>
                  <a:lnTo>
                    <a:pt x="39" y="25"/>
                  </a:lnTo>
                  <a:lnTo>
                    <a:pt x="55" y="36"/>
                  </a:lnTo>
                  <a:lnTo>
                    <a:pt x="71" y="46"/>
                  </a:lnTo>
                  <a:lnTo>
                    <a:pt x="87" y="57"/>
                  </a:lnTo>
                  <a:lnTo>
                    <a:pt x="103" y="68"/>
                  </a:lnTo>
                  <a:lnTo>
                    <a:pt x="119" y="78"/>
                  </a:lnTo>
                </a:path>
              </a:pathLst>
            </a:custGeom>
            <a:noFill/>
            <a:ln w="476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55" name="Rectangle 107"/>
            <p:cNvSpPr>
              <a:spLocks noChangeArrowheads="1"/>
            </p:cNvSpPr>
            <p:nvPr/>
          </p:nvSpPr>
          <p:spPr bwMode="auto">
            <a:xfrm>
              <a:off x="1466" y="942"/>
              <a:ext cx="647"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10% FBS, R</a:t>
              </a:r>
              <a:r>
                <a:rPr lang="en-GB" sz="800" baseline="30000">
                  <a:solidFill>
                    <a:srgbClr val="000000"/>
                  </a:solidFill>
                </a:rPr>
                <a:t>2</a:t>
              </a:r>
              <a:r>
                <a:rPr lang="en-GB" sz="800">
                  <a:solidFill>
                    <a:srgbClr val="000000"/>
                  </a:solidFill>
                </a:rPr>
                <a:t> = 0.9950</a:t>
              </a:r>
            </a:p>
          </p:txBody>
        </p:sp>
        <p:sp>
          <p:nvSpPr>
            <p:cNvPr id="256" name="Rectangle 108"/>
            <p:cNvSpPr>
              <a:spLocks noChangeArrowheads="1"/>
            </p:cNvSpPr>
            <p:nvPr/>
          </p:nvSpPr>
          <p:spPr bwMode="auto">
            <a:xfrm>
              <a:off x="1466" y="1008"/>
              <a:ext cx="647" cy="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25% FBS, R</a:t>
              </a:r>
              <a:r>
                <a:rPr lang="en-GB" sz="800" baseline="30000">
                  <a:solidFill>
                    <a:srgbClr val="000000"/>
                  </a:solidFill>
                </a:rPr>
                <a:t>2</a:t>
              </a:r>
              <a:r>
                <a:rPr lang="en-GB" sz="800">
                  <a:solidFill>
                    <a:srgbClr val="000000"/>
                  </a:solidFill>
                </a:rPr>
                <a:t> = 0.9888</a:t>
              </a:r>
              <a:endParaRPr lang="en-GB" sz="800"/>
            </a:p>
          </p:txBody>
        </p:sp>
        <p:sp>
          <p:nvSpPr>
            <p:cNvPr id="257" name="Rectangle 109"/>
            <p:cNvSpPr>
              <a:spLocks noChangeArrowheads="1"/>
            </p:cNvSpPr>
            <p:nvPr/>
          </p:nvSpPr>
          <p:spPr bwMode="auto">
            <a:xfrm>
              <a:off x="1466" y="1074"/>
              <a:ext cx="640"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50% FBS, R</a:t>
              </a:r>
              <a:r>
                <a:rPr lang="en-GB" sz="800" baseline="30000">
                  <a:solidFill>
                    <a:srgbClr val="000000"/>
                  </a:solidFill>
                </a:rPr>
                <a:t>2 </a:t>
              </a:r>
              <a:r>
                <a:rPr lang="en-GB" sz="800">
                  <a:solidFill>
                    <a:srgbClr val="000000"/>
                  </a:solidFill>
                </a:rPr>
                <a:t>= 0.9924</a:t>
              </a:r>
              <a:endParaRPr lang="en-GB" sz="800"/>
            </a:p>
          </p:txBody>
        </p:sp>
        <p:sp>
          <p:nvSpPr>
            <p:cNvPr id="258" name="Oval 111"/>
            <p:cNvSpPr>
              <a:spLocks noChangeArrowheads="1"/>
            </p:cNvSpPr>
            <p:nvPr/>
          </p:nvSpPr>
          <p:spPr bwMode="auto">
            <a:xfrm>
              <a:off x="1316" y="959"/>
              <a:ext cx="32" cy="32"/>
            </a:xfrm>
            <a:prstGeom prst="ellipse">
              <a:avLst/>
            </a:prstGeom>
            <a:solidFill>
              <a:srgbClr val="000000"/>
            </a:solidFill>
            <a:ln w="4826">
              <a:solidFill>
                <a:srgbClr val="000000"/>
              </a:solidFill>
              <a:round/>
              <a:headEnd/>
              <a:tailEnd/>
            </a:ln>
          </p:spPr>
          <p:txBody>
            <a:bodyPr/>
            <a:lstStyle/>
            <a:p>
              <a:endParaRPr lang="en-US"/>
            </a:p>
          </p:txBody>
        </p:sp>
        <p:sp>
          <p:nvSpPr>
            <p:cNvPr id="259" name="Line 112"/>
            <p:cNvSpPr>
              <a:spLocks noChangeShapeType="1"/>
            </p:cNvSpPr>
            <p:nvPr/>
          </p:nvSpPr>
          <p:spPr bwMode="auto">
            <a:xfrm>
              <a:off x="1231" y="967"/>
              <a:ext cx="188" cy="0"/>
            </a:xfrm>
            <a:prstGeom prst="line">
              <a:avLst/>
            </a:prstGeom>
            <a:noFill/>
            <a:ln w="8001">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60" name="Oval 114"/>
            <p:cNvSpPr>
              <a:spLocks noChangeArrowheads="1"/>
            </p:cNvSpPr>
            <p:nvPr/>
          </p:nvSpPr>
          <p:spPr bwMode="auto">
            <a:xfrm>
              <a:off x="1316" y="1022"/>
              <a:ext cx="32" cy="32"/>
            </a:xfrm>
            <a:prstGeom prst="ellipse">
              <a:avLst/>
            </a:prstGeom>
            <a:solidFill>
              <a:srgbClr val="FFFFFF"/>
            </a:solidFill>
            <a:ln w="4826">
              <a:solidFill>
                <a:srgbClr val="000000"/>
              </a:solidFill>
              <a:round/>
              <a:headEnd/>
              <a:tailEnd/>
            </a:ln>
          </p:spPr>
          <p:txBody>
            <a:bodyPr/>
            <a:lstStyle/>
            <a:p>
              <a:endParaRPr lang="en-US"/>
            </a:p>
          </p:txBody>
        </p:sp>
        <p:grpSp>
          <p:nvGrpSpPr>
            <p:cNvPr id="261" name="Group 115"/>
            <p:cNvGrpSpPr>
              <a:grpSpLocks/>
            </p:cNvGrpSpPr>
            <p:nvPr/>
          </p:nvGrpSpPr>
          <p:grpSpPr bwMode="auto">
            <a:xfrm>
              <a:off x="1231" y="1030"/>
              <a:ext cx="185" cy="1"/>
              <a:chOff x="931" y="2925"/>
              <a:chExt cx="221" cy="1"/>
            </a:xfrm>
          </p:grpSpPr>
          <p:sp>
            <p:nvSpPr>
              <p:cNvPr id="266" name="Line 116"/>
              <p:cNvSpPr>
                <a:spLocks noChangeShapeType="1"/>
              </p:cNvSpPr>
              <p:nvPr/>
            </p:nvSpPr>
            <p:spPr bwMode="auto">
              <a:xfrm>
                <a:off x="931" y="2925"/>
                <a:ext cx="27" cy="1"/>
              </a:xfrm>
              <a:prstGeom prst="line">
                <a:avLst/>
              </a:prstGeom>
              <a:noFill/>
              <a:ln w="4826">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67" name="Line 117"/>
              <p:cNvSpPr>
                <a:spLocks noChangeShapeType="1"/>
              </p:cNvSpPr>
              <p:nvPr/>
            </p:nvSpPr>
            <p:spPr bwMode="auto">
              <a:xfrm>
                <a:off x="970" y="2925"/>
                <a:ext cx="27" cy="1"/>
              </a:xfrm>
              <a:prstGeom prst="line">
                <a:avLst/>
              </a:prstGeom>
              <a:noFill/>
              <a:ln w="4826">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68" name="Line 118"/>
              <p:cNvSpPr>
                <a:spLocks noChangeShapeType="1"/>
              </p:cNvSpPr>
              <p:nvPr/>
            </p:nvSpPr>
            <p:spPr bwMode="auto">
              <a:xfrm>
                <a:off x="1009" y="2925"/>
                <a:ext cx="27" cy="1"/>
              </a:xfrm>
              <a:prstGeom prst="line">
                <a:avLst/>
              </a:prstGeom>
              <a:noFill/>
              <a:ln w="4826">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69" name="Line 119"/>
              <p:cNvSpPr>
                <a:spLocks noChangeShapeType="1"/>
              </p:cNvSpPr>
              <p:nvPr/>
            </p:nvSpPr>
            <p:spPr bwMode="auto">
              <a:xfrm>
                <a:off x="1048" y="2925"/>
                <a:ext cx="27" cy="1"/>
              </a:xfrm>
              <a:prstGeom prst="line">
                <a:avLst/>
              </a:prstGeom>
              <a:noFill/>
              <a:ln w="4826">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70" name="Line 120"/>
              <p:cNvSpPr>
                <a:spLocks noChangeShapeType="1"/>
              </p:cNvSpPr>
              <p:nvPr/>
            </p:nvSpPr>
            <p:spPr bwMode="auto">
              <a:xfrm>
                <a:off x="1087" y="2925"/>
                <a:ext cx="26" cy="1"/>
              </a:xfrm>
              <a:prstGeom prst="line">
                <a:avLst/>
              </a:prstGeom>
              <a:noFill/>
              <a:ln w="4826">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71" name="Line 121"/>
              <p:cNvSpPr>
                <a:spLocks noChangeShapeType="1"/>
              </p:cNvSpPr>
              <p:nvPr/>
            </p:nvSpPr>
            <p:spPr bwMode="auto">
              <a:xfrm>
                <a:off x="1125" y="2925"/>
                <a:ext cx="27" cy="1"/>
              </a:xfrm>
              <a:prstGeom prst="line">
                <a:avLst/>
              </a:prstGeom>
              <a:noFill/>
              <a:ln w="4826">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grpSp>
        <p:sp>
          <p:nvSpPr>
            <p:cNvPr id="262" name="Freeform 123"/>
            <p:cNvSpPr>
              <a:spLocks/>
            </p:cNvSpPr>
            <p:nvPr/>
          </p:nvSpPr>
          <p:spPr bwMode="auto">
            <a:xfrm>
              <a:off x="1314" y="1091"/>
              <a:ext cx="27" cy="27"/>
            </a:xfrm>
            <a:custGeom>
              <a:avLst/>
              <a:gdLst>
                <a:gd name="T0" fmla="*/ 17 w 26"/>
                <a:gd name="T1" fmla="*/ 50 h 22"/>
                <a:gd name="T2" fmla="*/ 30 w 26"/>
                <a:gd name="T3" fmla="*/ 0 h 22"/>
                <a:gd name="T4" fmla="*/ 0 w 26"/>
                <a:gd name="T5" fmla="*/ 0 h 22"/>
                <a:gd name="T6" fmla="*/ 17 w 26"/>
                <a:gd name="T7" fmla="*/ 50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6" h="22">
                  <a:moveTo>
                    <a:pt x="13" y="22"/>
                  </a:moveTo>
                  <a:lnTo>
                    <a:pt x="26" y="0"/>
                  </a:lnTo>
                  <a:lnTo>
                    <a:pt x="0" y="0"/>
                  </a:lnTo>
                  <a:lnTo>
                    <a:pt x="13" y="22"/>
                  </a:lnTo>
                  <a:close/>
                </a:path>
              </a:pathLst>
            </a:custGeom>
            <a:solidFill>
              <a:srgbClr val="000000"/>
            </a:solidFill>
            <a:ln w="4826">
              <a:solidFill>
                <a:srgbClr val="000000"/>
              </a:solidFill>
              <a:prstDash val="solid"/>
              <a:round/>
              <a:headEnd/>
              <a:tailEnd/>
            </a:ln>
          </p:spPr>
          <p:txBody>
            <a:bodyPr/>
            <a:lstStyle/>
            <a:p>
              <a:endParaRPr lang="en-GB"/>
            </a:p>
          </p:txBody>
        </p:sp>
        <p:sp>
          <p:nvSpPr>
            <p:cNvPr id="263" name="Line 125"/>
            <p:cNvSpPr>
              <a:spLocks noChangeShapeType="1"/>
            </p:cNvSpPr>
            <p:nvPr/>
          </p:nvSpPr>
          <p:spPr bwMode="auto">
            <a:xfrm>
              <a:off x="1239" y="1098"/>
              <a:ext cx="45" cy="0"/>
            </a:xfrm>
            <a:prstGeom prst="line">
              <a:avLst/>
            </a:prstGeom>
            <a:noFill/>
            <a:ln w="4826">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64" name="Line 126"/>
            <p:cNvSpPr>
              <a:spLocks noChangeShapeType="1"/>
            </p:cNvSpPr>
            <p:nvPr/>
          </p:nvSpPr>
          <p:spPr bwMode="auto">
            <a:xfrm>
              <a:off x="1302" y="1098"/>
              <a:ext cx="45" cy="0"/>
            </a:xfrm>
            <a:prstGeom prst="line">
              <a:avLst/>
            </a:prstGeom>
            <a:noFill/>
            <a:ln w="4826">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65" name="Line 127"/>
            <p:cNvSpPr>
              <a:spLocks noChangeShapeType="1"/>
            </p:cNvSpPr>
            <p:nvPr/>
          </p:nvSpPr>
          <p:spPr bwMode="auto">
            <a:xfrm>
              <a:off x="1365" y="1098"/>
              <a:ext cx="44" cy="0"/>
            </a:xfrm>
            <a:prstGeom prst="line">
              <a:avLst/>
            </a:prstGeom>
            <a:noFill/>
            <a:ln w="4826">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grpSp>
      <p:sp>
        <p:nvSpPr>
          <p:cNvPr id="284" name="Text Box 201"/>
          <p:cNvSpPr txBox="1">
            <a:spLocks noChangeArrowheads="1"/>
          </p:cNvSpPr>
          <p:nvPr/>
        </p:nvSpPr>
        <p:spPr bwMode="auto">
          <a:xfrm>
            <a:off x="1212850" y="992560"/>
            <a:ext cx="271463"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GB" sz="1200" b="1"/>
              <a:t>A</a:t>
            </a:r>
          </a:p>
        </p:txBody>
      </p:sp>
      <p:grpSp>
        <p:nvGrpSpPr>
          <p:cNvPr id="285" name="Group 408"/>
          <p:cNvGrpSpPr>
            <a:grpSpLocks/>
          </p:cNvGrpSpPr>
          <p:nvPr/>
        </p:nvGrpSpPr>
        <p:grpSpPr bwMode="auto">
          <a:xfrm>
            <a:off x="3716338" y="1281485"/>
            <a:ext cx="2305051" cy="2514600"/>
            <a:chOff x="2477" y="885"/>
            <a:chExt cx="1452" cy="1584"/>
          </a:xfrm>
        </p:grpSpPr>
        <p:sp>
          <p:nvSpPr>
            <p:cNvPr id="286" name="Freeform 184"/>
            <p:cNvSpPr>
              <a:spLocks/>
            </p:cNvSpPr>
            <p:nvPr/>
          </p:nvSpPr>
          <p:spPr bwMode="auto">
            <a:xfrm>
              <a:off x="2888" y="1151"/>
              <a:ext cx="884" cy="848"/>
            </a:xfrm>
            <a:custGeom>
              <a:avLst/>
              <a:gdLst>
                <a:gd name="T0" fmla="*/ 0 w 290"/>
                <a:gd name="T1" fmla="*/ 696743 h 160"/>
                <a:gd name="T2" fmla="*/ 69168 w 290"/>
                <a:gd name="T3" fmla="*/ 348820 h 160"/>
                <a:gd name="T4" fmla="*/ 138312 w 290"/>
                <a:gd name="T5" fmla="*/ 0 h 160"/>
                <a:gd name="T6" fmla="*/ 0 60000 65536"/>
                <a:gd name="T7" fmla="*/ 0 60000 65536"/>
                <a:gd name="T8" fmla="*/ 0 60000 65536"/>
              </a:gdLst>
              <a:ahLst/>
              <a:cxnLst>
                <a:cxn ang="T6">
                  <a:pos x="T0" y="T1"/>
                </a:cxn>
                <a:cxn ang="T7">
                  <a:pos x="T2" y="T3"/>
                </a:cxn>
                <a:cxn ang="T8">
                  <a:pos x="T4" y="T5"/>
                </a:cxn>
              </a:cxnLst>
              <a:rect l="0" t="0" r="r" b="b"/>
              <a:pathLst>
                <a:path w="290" h="160">
                  <a:moveTo>
                    <a:pt x="0" y="160"/>
                  </a:moveTo>
                  <a:lnTo>
                    <a:pt x="145" y="80"/>
                  </a:lnTo>
                  <a:lnTo>
                    <a:pt x="290" y="0"/>
                  </a:lnTo>
                </a:path>
              </a:pathLst>
            </a:custGeom>
            <a:noFill/>
            <a:ln w="12700">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87" name="Rectangle 173"/>
            <p:cNvSpPr>
              <a:spLocks noChangeArrowheads="1"/>
            </p:cNvSpPr>
            <p:nvPr/>
          </p:nvSpPr>
          <p:spPr bwMode="auto">
            <a:xfrm rot="16200000">
              <a:off x="2263" y="1520"/>
              <a:ext cx="506"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p>
              <a:r>
                <a:rPr lang="en-GB" sz="800" b="1" dirty="0">
                  <a:solidFill>
                    <a:srgbClr val="000000"/>
                  </a:solidFill>
                </a:rPr>
                <a:t>Prolactin (</a:t>
              </a:r>
              <a:r>
                <a:rPr lang="en-GB" sz="800" b="1" dirty="0" err="1">
                  <a:solidFill>
                    <a:srgbClr val="000000"/>
                  </a:solidFill>
                </a:rPr>
                <a:t>pg</a:t>
              </a:r>
              <a:r>
                <a:rPr lang="en-GB" sz="800" b="1" dirty="0">
                  <a:solidFill>
                    <a:srgbClr val="000000"/>
                  </a:solidFill>
                </a:rPr>
                <a:t>/ml)</a:t>
              </a:r>
              <a:endParaRPr lang="en-GB" sz="800" dirty="0"/>
            </a:p>
          </p:txBody>
        </p:sp>
        <p:sp>
          <p:nvSpPr>
            <p:cNvPr id="288" name="Line 157"/>
            <p:cNvSpPr>
              <a:spLocks noChangeShapeType="1"/>
            </p:cNvSpPr>
            <p:nvPr/>
          </p:nvSpPr>
          <p:spPr bwMode="auto">
            <a:xfrm>
              <a:off x="2777" y="922"/>
              <a:ext cx="1" cy="1311"/>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89" name="Line 159"/>
            <p:cNvSpPr>
              <a:spLocks noChangeShapeType="1"/>
            </p:cNvSpPr>
            <p:nvPr/>
          </p:nvSpPr>
          <p:spPr bwMode="auto">
            <a:xfrm>
              <a:off x="2765" y="2232"/>
              <a:ext cx="11" cy="1"/>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90" name="Line 160"/>
            <p:cNvSpPr>
              <a:spLocks noChangeShapeType="1"/>
            </p:cNvSpPr>
            <p:nvPr/>
          </p:nvSpPr>
          <p:spPr bwMode="auto">
            <a:xfrm>
              <a:off x="2765" y="1975"/>
              <a:ext cx="11" cy="1"/>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91" name="Line 161"/>
            <p:cNvSpPr>
              <a:spLocks noChangeShapeType="1"/>
            </p:cNvSpPr>
            <p:nvPr/>
          </p:nvSpPr>
          <p:spPr bwMode="auto">
            <a:xfrm>
              <a:off x="2765" y="1709"/>
              <a:ext cx="11" cy="1"/>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92" name="Line 162"/>
            <p:cNvSpPr>
              <a:spLocks noChangeShapeType="1"/>
            </p:cNvSpPr>
            <p:nvPr/>
          </p:nvSpPr>
          <p:spPr bwMode="auto">
            <a:xfrm>
              <a:off x="2765" y="1450"/>
              <a:ext cx="11" cy="1"/>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93" name="Line 163"/>
            <p:cNvSpPr>
              <a:spLocks noChangeShapeType="1"/>
            </p:cNvSpPr>
            <p:nvPr/>
          </p:nvSpPr>
          <p:spPr bwMode="auto">
            <a:xfrm>
              <a:off x="2765" y="1184"/>
              <a:ext cx="11" cy="1"/>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94" name="Line 164"/>
            <p:cNvSpPr>
              <a:spLocks noChangeShapeType="1"/>
            </p:cNvSpPr>
            <p:nvPr/>
          </p:nvSpPr>
          <p:spPr bwMode="auto">
            <a:xfrm>
              <a:off x="2765" y="924"/>
              <a:ext cx="11" cy="1"/>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95" name="Line 165"/>
            <p:cNvSpPr>
              <a:spLocks noChangeShapeType="1"/>
            </p:cNvSpPr>
            <p:nvPr/>
          </p:nvSpPr>
          <p:spPr bwMode="auto">
            <a:xfrm>
              <a:off x="2777" y="2233"/>
              <a:ext cx="1126" cy="1"/>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96" name="Line 166"/>
            <p:cNvSpPr>
              <a:spLocks noChangeShapeType="1"/>
            </p:cNvSpPr>
            <p:nvPr/>
          </p:nvSpPr>
          <p:spPr bwMode="auto">
            <a:xfrm flipV="1">
              <a:off x="2777" y="2233"/>
              <a:ext cx="1" cy="16"/>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97" name="Rectangle 167"/>
            <p:cNvSpPr>
              <a:spLocks noChangeArrowheads="1"/>
            </p:cNvSpPr>
            <p:nvPr/>
          </p:nvSpPr>
          <p:spPr bwMode="auto">
            <a:xfrm>
              <a:off x="2697" y="2195"/>
              <a:ext cx="36"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p>
              <a:r>
                <a:rPr lang="en-GB" sz="800">
                  <a:solidFill>
                    <a:srgbClr val="000000"/>
                  </a:solidFill>
                </a:rPr>
                <a:t>0</a:t>
              </a:r>
              <a:endParaRPr lang="en-GB" sz="800"/>
            </a:p>
          </p:txBody>
        </p:sp>
        <p:sp>
          <p:nvSpPr>
            <p:cNvPr id="298" name="Rectangle 168"/>
            <p:cNvSpPr>
              <a:spLocks noChangeArrowheads="1"/>
            </p:cNvSpPr>
            <p:nvPr/>
          </p:nvSpPr>
          <p:spPr bwMode="auto">
            <a:xfrm>
              <a:off x="2615" y="1937"/>
              <a:ext cx="144"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p>
              <a:r>
                <a:rPr lang="en-GB" sz="800">
                  <a:solidFill>
                    <a:srgbClr val="000000"/>
                  </a:solidFill>
                </a:rPr>
                <a:t>1000</a:t>
              </a:r>
              <a:endParaRPr lang="en-GB" sz="800"/>
            </a:p>
          </p:txBody>
        </p:sp>
        <p:sp>
          <p:nvSpPr>
            <p:cNvPr id="299" name="Rectangle 169"/>
            <p:cNvSpPr>
              <a:spLocks noChangeArrowheads="1"/>
            </p:cNvSpPr>
            <p:nvPr/>
          </p:nvSpPr>
          <p:spPr bwMode="auto">
            <a:xfrm>
              <a:off x="2615" y="1670"/>
              <a:ext cx="144"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p>
              <a:r>
                <a:rPr lang="en-GB" sz="800">
                  <a:solidFill>
                    <a:srgbClr val="000000"/>
                  </a:solidFill>
                </a:rPr>
                <a:t>2000</a:t>
              </a:r>
              <a:endParaRPr lang="en-GB" sz="800"/>
            </a:p>
          </p:txBody>
        </p:sp>
        <p:sp>
          <p:nvSpPr>
            <p:cNvPr id="300" name="Rectangle 170"/>
            <p:cNvSpPr>
              <a:spLocks noChangeArrowheads="1"/>
            </p:cNvSpPr>
            <p:nvPr/>
          </p:nvSpPr>
          <p:spPr bwMode="auto">
            <a:xfrm>
              <a:off x="2615" y="1410"/>
              <a:ext cx="144"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p>
              <a:r>
                <a:rPr lang="en-GB" sz="800">
                  <a:solidFill>
                    <a:srgbClr val="000000"/>
                  </a:solidFill>
                </a:rPr>
                <a:t>3000</a:t>
              </a:r>
              <a:endParaRPr lang="en-GB" sz="800"/>
            </a:p>
          </p:txBody>
        </p:sp>
        <p:sp>
          <p:nvSpPr>
            <p:cNvPr id="301" name="Rectangle 171"/>
            <p:cNvSpPr>
              <a:spLocks noChangeArrowheads="1"/>
            </p:cNvSpPr>
            <p:nvPr/>
          </p:nvSpPr>
          <p:spPr bwMode="auto">
            <a:xfrm>
              <a:off x="2615" y="1145"/>
              <a:ext cx="144"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p>
              <a:r>
                <a:rPr lang="en-GB" sz="800">
                  <a:solidFill>
                    <a:srgbClr val="000000"/>
                  </a:solidFill>
                </a:rPr>
                <a:t>4000</a:t>
              </a:r>
              <a:endParaRPr lang="en-GB" sz="800"/>
            </a:p>
          </p:txBody>
        </p:sp>
        <p:sp>
          <p:nvSpPr>
            <p:cNvPr id="302" name="Rectangle 172"/>
            <p:cNvSpPr>
              <a:spLocks noChangeArrowheads="1"/>
            </p:cNvSpPr>
            <p:nvPr/>
          </p:nvSpPr>
          <p:spPr bwMode="auto">
            <a:xfrm>
              <a:off x="2615" y="885"/>
              <a:ext cx="144"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p>
              <a:r>
                <a:rPr lang="en-GB" sz="800">
                  <a:solidFill>
                    <a:srgbClr val="000000"/>
                  </a:solidFill>
                </a:rPr>
                <a:t>5000</a:t>
              </a:r>
              <a:endParaRPr lang="en-GB" sz="800"/>
            </a:p>
          </p:txBody>
        </p:sp>
        <p:sp>
          <p:nvSpPr>
            <p:cNvPr id="303" name="Line 175"/>
            <p:cNvSpPr>
              <a:spLocks noChangeShapeType="1"/>
            </p:cNvSpPr>
            <p:nvPr/>
          </p:nvSpPr>
          <p:spPr bwMode="auto">
            <a:xfrm flipV="1">
              <a:off x="2888" y="2233"/>
              <a:ext cx="1" cy="16"/>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304" name="Line 176"/>
            <p:cNvSpPr>
              <a:spLocks noChangeShapeType="1"/>
            </p:cNvSpPr>
            <p:nvPr/>
          </p:nvSpPr>
          <p:spPr bwMode="auto">
            <a:xfrm flipV="1">
              <a:off x="3181" y="2233"/>
              <a:ext cx="0" cy="16"/>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305" name="Line 177"/>
            <p:cNvSpPr>
              <a:spLocks noChangeShapeType="1"/>
            </p:cNvSpPr>
            <p:nvPr/>
          </p:nvSpPr>
          <p:spPr bwMode="auto">
            <a:xfrm flipV="1">
              <a:off x="3772" y="2233"/>
              <a:ext cx="1" cy="16"/>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306" name="Freeform 178"/>
            <p:cNvSpPr>
              <a:spLocks/>
            </p:cNvSpPr>
            <p:nvPr/>
          </p:nvSpPr>
          <p:spPr bwMode="auto">
            <a:xfrm>
              <a:off x="3756" y="1156"/>
              <a:ext cx="37" cy="53"/>
            </a:xfrm>
            <a:custGeom>
              <a:avLst/>
              <a:gdLst>
                <a:gd name="T0" fmla="*/ 6 w 55"/>
                <a:gd name="T1" fmla="*/ 0 h 55"/>
                <a:gd name="T2" fmla="*/ 11 w 55"/>
                <a:gd name="T3" fmla="*/ 24 h 55"/>
                <a:gd name="T4" fmla="*/ 6 w 55"/>
                <a:gd name="T5" fmla="*/ 47 h 55"/>
                <a:gd name="T6" fmla="*/ 0 w 55"/>
                <a:gd name="T7" fmla="*/ 24 h 55"/>
                <a:gd name="T8" fmla="*/ 6 w 55"/>
                <a:gd name="T9" fmla="*/ 0 h 5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5" h="55">
                  <a:moveTo>
                    <a:pt x="28" y="0"/>
                  </a:moveTo>
                  <a:lnTo>
                    <a:pt x="55" y="28"/>
                  </a:lnTo>
                  <a:lnTo>
                    <a:pt x="28" y="55"/>
                  </a:lnTo>
                  <a:lnTo>
                    <a:pt x="0" y="28"/>
                  </a:lnTo>
                  <a:lnTo>
                    <a:pt x="28" y="0"/>
                  </a:lnTo>
                  <a:close/>
                </a:path>
              </a:pathLst>
            </a:custGeom>
            <a:solidFill>
              <a:srgbClr val="C0C0C0"/>
            </a:solidFill>
            <a:ln w="12700">
              <a:solidFill>
                <a:srgbClr val="000000"/>
              </a:solidFill>
              <a:prstDash val="solid"/>
              <a:round/>
              <a:headEnd/>
              <a:tailEnd/>
            </a:ln>
          </p:spPr>
          <p:txBody>
            <a:bodyPr/>
            <a:lstStyle/>
            <a:p>
              <a:endParaRPr lang="en-GB"/>
            </a:p>
          </p:txBody>
        </p:sp>
        <p:sp>
          <p:nvSpPr>
            <p:cNvPr id="307" name="Freeform 179"/>
            <p:cNvSpPr>
              <a:spLocks/>
            </p:cNvSpPr>
            <p:nvPr/>
          </p:nvSpPr>
          <p:spPr bwMode="auto">
            <a:xfrm>
              <a:off x="3166" y="1681"/>
              <a:ext cx="37" cy="53"/>
            </a:xfrm>
            <a:custGeom>
              <a:avLst/>
              <a:gdLst>
                <a:gd name="T0" fmla="*/ 5 w 55"/>
                <a:gd name="T1" fmla="*/ 0 h 55"/>
                <a:gd name="T2" fmla="*/ 11 w 55"/>
                <a:gd name="T3" fmla="*/ 23 h 55"/>
                <a:gd name="T4" fmla="*/ 5 w 55"/>
                <a:gd name="T5" fmla="*/ 47 h 55"/>
                <a:gd name="T6" fmla="*/ 0 w 55"/>
                <a:gd name="T7" fmla="*/ 23 h 55"/>
                <a:gd name="T8" fmla="*/ 5 w 55"/>
                <a:gd name="T9" fmla="*/ 0 h 5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5" h="55">
                  <a:moveTo>
                    <a:pt x="27" y="0"/>
                  </a:moveTo>
                  <a:lnTo>
                    <a:pt x="55" y="27"/>
                  </a:lnTo>
                  <a:lnTo>
                    <a:pt x="27" y="55"/>
                  </a:lnTo>
                  <a:lnTo>
                    <a:pt x="0" y="27"/>
                  </a:lnTo>
                  <a:lnTo>
                    <a:pt x="27" y="0"/>
                  </a:lnTo>
                  <a:close/>
                </a:path>
              </a:pathLst>
            </a:custGeom>
            <a:solidFill>
              <a:srgbClr val="C0C0C0"/>
            </a:solidFill>
            <a:ln w="12700">
              <a:solidFill>
                <a:srgbClr val="000000"/>
              </a:solidFill>
              <a:prstDash val="solid"/>
              <a:round/>
              <a:headEnd/>
              <a:tailEnd/>
            </a:ln>
          </p:spPr>
          <p:txBody>
            <a:bodyPr/>
            <a:lstStyle/>
            <a:p>
              <a:endParaRPr lang="en-GB"/>
            </a:p>
          </p:txBody>
        </p:sp>
        <p:sp>
          <p:nvSpPr>
            <p:cNvPr id="308" name="Freeform 180"/>
            <p:cNvSpPr>
              <a:spLocks/>
            </p:cNvSpPr>
            <p:nvPr/>
          </p:nvSpPr>
          <p:spPr bwMode="auto">
            <a:xfrm>
              <a:off x="2873" y="1946"/>
              <a:ext cx="37" cy="53"/>
            </a:xfrm>
            <a:custGeom>
              <a:avLst/>
              <a:gdLst>
                <a:gd name="T0" fmla="*/ 5 w 55"/>
                <a:gd name="T1" fmla="*/ 0 h 55"/>
                <a:gd name="T2" fmla="*/ 11 w 55"/>
                <a:gd name="T3" fmla="*/ 23 h 55"/>
                <a:gd name="T4" fmla="*/ 5 w 55"/>
                <a:gd name="T5" fmla="*/ 47 h 55"/>
                <a:gd name="T6" fmla="*/ 0 w 55"/>
                <a:gd name="T7" fmla="*/ 23 h 55"/>
                <a:gd name="T8" fmla="*/ 5 w 55"/>
                <a:gd name="T9" fmla="*/ 0 h 5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5" h="55">
                  <a:moveTo>
                    <a:pt x="27" y="0"/>
                  </a:moveTo>
                  <a:lnTo>
                    <a:pt x="55" y="27"/>
                  </a:lnTo>
                  <a:lnTo>
                    <a:pt x="27" y="55"/>
                  </a:lnTo>
                  <a:lnTo>
                    <a:pt x="0" y="27"/>
                  </a:lnTo>
                  <a:lnTo>
                    <a:pt x="27" y="0"/>
                  </a:lnTo>
                  <a:close/>
                </a:path>
              </a:pathLst>
            </a:custGeom>
            <a:solidFill>
              <a:srgbClr val="C0C0C0"/>
            </a:solidFill>
            <a:ln w="12700">
              <a:solidFill>
                <a:srgbClr val="000000"/>
              </a:solidFill>
              <a:prstDash val="solid"/>
              <a:round/>
              <a:headEnd/>
              <a:tailEnd/>
            </a:ln>
          </p:spPr>
          <p:txBody>
            <a:bodyPr/>
            <a:lstStyle/>
            <a:p>
              <a:endParaRPr lang="en-GB"/>
            </a:p>
          </p:txBody>
        </p:sp>
        <p:sp>
          <p:nvSpPr>
            <p:cNvPr id="309" name="Rectangle 181"/>
            <p:cNvSpPr>
              <a:spLocks noChangeArrowheads="1"/>
            </p:cNvSpPr>
            <p:nvPr/>
          </p:nvSpPr>
          <p:spPr bwMode="auto">
            <a:xfrm>
              <a:off x="3760" y="1114"/>
              <a:ext cx="34" cy="34"/>
            </a:xfrm>
            <a:prstGeom prst="rect">
              <a:avLst/>
            </a:prstGeom>
            <a:solidFill>
              <a:srgbClr val="000000"/>
            </a:solidFill>
            <a:ln>
              <a:noFill/>
            </a:ln>
            <a:extLst>
              <a:ext uri="{91240B29-F687-4F45-9708-019B960494DF}">
                <a14:hiddenLine xmlns:a14="http://schemas.microsoft.com/office/drawing/2010/main" w="12700">
                  <a:solidFill>
                    <a:srgbClr val="000000"/>
                  </a:solidFill>
                  <a:miter lim="800000"/>
                  <a:headEnd/>
                  <a:tailEnd/>
                </a14:hiddenLine>
              </a:ext>
            </a:extLst>
          </p:spPr>
          <p:txBody>
            <a:bodyPr/>
            <a:lstStyle/>
            <a:p>
              <a:endParaRPr lang="en-US"/>
            </a:p>
          </p:txBody>
        </p:sp>
        <p:sp>
          <p:nvSpPr>
            <p:cNvPr id="310" name="Rectangle 182"/>
            <p:cNvSpPr>
              <a:spLocks noChangeArrowheads="1"/>
            </p:cNvSpPr>
            <p:nvPr/>
          </p:nvSpPr>
          <p:spPr bwMode="auto">
            <a:xfrm>
              <a:off x="3168" y="1740"/>
              <a:ext cx="34" cy="34"/>
            </a:xfrm>
            <a:prstGeom prst="rect">
              <a:avLst/>
            </a:prstGeom>
            <a:solidFill>
              <a:srgbClr val="000000"/>
            </a:solidFill>
            <a:ln>
              <a:noFill/>
            </a:ln>
            <a:extLst>
              <a:ext uri="{91240B29-F687-4F45-9708-019B960494DF}">
                <a14:hiddenLine xmlns:a14="http://schemas.microsoft.com/office/drawing/2010/main" w="12700">
                  <a:solidFill>
                    <a:srgbClr val="000000"/>
                  </a:solidFill>
                  <a:miter lim="800000"/>
                  <a:headEnd/>
                  <a:tailEnd/>
                </a14:hiddenLine>
              </a:ext>
            </a:extLst>
          </p:spPr>
          <p:txBody>
            <a:bodyPr/>
            <a:lstStyle/>
            <a:p>
              <a:endParaRPr lang="en-US"/>
            </a:p>
          </p:txBody>
        </p:sp>
        <p:sp>
          <p:nvSpPr>
            <p:cNvPr id="311" name="Rectangle 183"/>
            <p:cNvSpPr>
              <a:spLocks noChangeArrowheads="1"/>
            </p:cNvSpPr>
            <p:nvPr/>
          </p:nvSpPr>
          <p:spPr bwMode="auto">
            <a:xfrm>
              <a:off x="2876" y="1951"/>
              <a:ext cx="34" cy="34"/>
            </a:xfrm>
            <a:prstGeom prst="rect">
              <a:avLst/>
            </a:prstGeom>
            <a:solidFill>
              <a:srgbClr val="000000"/>
            </a:solidFill>
            <a:ln>
              <a:noFill/>
            </a:ln>
            <a:extLst>
              <a:ext uri="{91240B29-F687-4F45-9708-019B960494DF}">
                <a14:hiddenLine xmlns:a14="http://schemas.microsoft.com/office/drawing/2010/main" w="12700">
                  <a:solidFill>
                    <a:srgbClr val="000000"/>
                  </a:solidFill>
                  <a:miter lim="800000"/>
                  <a:headEnd/>
                  <a:tailEnd/>
                </a14:hiddenLine>
              </a:ext>
            </a:extLst>
          </p:spPr>
          <p:txBody>
            <a:bodyPr/>
            <a:lstStyle/>
            <a:p>
              <a:endParaRPr lang="en-US"/>
            </a:p>
          </p:txBody>
        </p:sp>
        <p:grpSp>
          <p:nvGrpSpPr>
            <p:cNvPr id="312" name="Group 401"/>
            <p:cNvGrpSpPr>
              <a:grpSpLocks/>
            </p:cNvGrpSpPr>
            <p:nvPr/>
          </p:nvGrpSpPr>
          <p:grpSpPr bwMode="auto">
            <a:xfrm>
              <a:off x="3386" y="1108"/>
              <a:ext cx="317" cy="77"/>
              <a:chOff x="3249" y="1655"/>
              <a:chExt cx="317" cy="77"/>
            </a:xfrm>
          </p:grpSpPr>
          <p:sp>
            <p:nvSpPr>
              <p:cNvPr id="325" name="Rectangle 186"/>
              <p:cNvSpPr>
                <a:spLocks noChangeArrowheads="1"/>
              </p:cNvSpPr>
              <p:nvPr/>
            </p:nvSpPr>
            <p:spPr bwMode="auto">
              <a:xfrm>
                <a:off x="3249" y="1655"/>
                <a:ext cx="64"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p>
                <a:r>
                  <a:rPr lang="en-GB" sz="800">
                    <a:solidFill>
                      <a:srgbClr val="000000"/>
                    </a:solidFill>
                  </a:rPr>
                  <a:t>R </a:t>
                </a:r>
                <a:endParaRPr lang="en-GB" sz="800"/>
              </a:p>
            </p:txBody>
          </p:sp>
          <p:sp>
            <p:nvSpPr>
              <p:cNvPr id="326" name="Rectangle 187"/>
              <p:cNvSpPr>
                <a:spLocks noChangeArrowheads="1"/>
              </p:cNvSpPr>
              <p:nvPr/>
            </p:nvSpPr>
            <p:spPr bwMode="auto">
              <a:xfrm>
                <a:off x="3294" y="1655"/>
                <a:ext cx="22" cy="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p>
                <a:r>
                  <a:rPr lang="en-GB" sz="800" baseline="30000">
                    <a:solidFill>
                      <a:srgbClr val="000000"/>
                    </a:solidFill>
                  </a:rPr>
                  <a:t>2</a:t>
                </a:r>
              </a:p>
            </p:txBody>
          </p:sp>
          <p:sp>
            <p:nvSpPr>
              <p:cNvPr id="327" name="Rectangle 188"/>
              <p:cNvSpPr>
                <a:spLocks noChangeArrowheads="1"/>
              </p:cNvSpPr>
              <p:nvPr/>
            </p:nvSpPr>
            <p:spPr bwMode="auto">
              <a:xfrm>
                <a:off x="3294" y="1655"/>
                <a:ext cx="2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p>
                <a:r>
                  <a:rPr lang="en-GB" sz="800">
                    <a:solidFill>
                      <a:srgbClr val="000000"/>
                    </a:solidFill>
                  </a:rPr>
                  <a:t> = 0.9924</a:t>
                </a:r>
                <a:endParaRPr lang="en-GB" sz="800"/>
              </a:p>
            </p:txBody>
          </p:sp>
        </p:grpSp>
        <p:sp>
          <p:nvSpPr>
            <p:cNvPr id="313" name="Rectangle 189"/>
            <p:cNvSpPr>
              <a:spLocks noChangeArrowheads="1"/>
            </p:cNvSpPr>
            <p:nvPr/>
          </p:nvSpPr>
          <p:spPr bwMode="auto">
            <a:xfrm>
              <a:off x="2852" y="2280"/>
              <a:ext cx="230"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p>
              <a:r>
                <a:rPr lang="en-GB" sz="800">
                  <a:solidFill>
                    <a:srgbClr val="000000"/>
                  </a:solidFill>
                </a:rPr>
                <a:t>1 in 100</a:t>
              </a:r>
              <a:endParaRPr lang="en-GB" sz="800"/>
            </a:p>
          </p:txBody>
        </p:sp>
        <p:sp>
          <p:nvSpPr>
            <p:cNvPr id="314" name="Rectangle 190"/>
            <p:cNvSpPr>
              <a:spLocks noChangeArrowheads="1"/>
            </p:cNvSpPr>
            <p:nvPr/>
          </p:nvSpPr>
          <p:spPr bwMode="auto">
            <a:xfrm>
              <a:off x="3144" y="2280"/>
              <a:ext cx="194"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p>
              <a:r>
                <a:rPr lang="en-GB" sz="800">
                  <a:solidFill>
                    <a:srgbClr val="000000"/>
                  </a:solidFill>
                </a:rPr>
                <a:t>1 in 50</a:t>
              </a:r>
              <a:endParaRPr lang="en-GB" sz="800"/>
            </a:p>
          </p:txBody>
        </p:sp>
        <p:sp>
          <p:nvSpPr>
            <p:cNvPr id="315" name="Rectangle 191"/>
            <p:cNvSpPr>
              <a:spLocks noChangeArrowheads="1"/>
            </p:cNvSpPr>
            <p:nvPr/>
          </p:nvSpPr>
          <p:spPr bwMode="auto">
            <a:xfrm>
              <a:off x="3735" y="2280"/>
              <a:ext cx="194"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p>
              <a:r>
                <a:rPr lang="en-GB" sz="800">
                  <a:solidFill>
                    <a:srgbClr val="000000"/>
                  </a:solidFill>
                </a:rPr>
                <a:t>1 in 25</a:t>
              </a:r>
              <a:endParaRPr lang="en-GB" sz="800"/>
            </a:p>
          </p:txBody>
        </p:sp>
        <p:sp>
          <p:nvSpPr>
            <p:cNvPr id="316" name="Rectangle 192"/>
            <p:cNvSpPr>
              <a:spLocks noChangeArrowheads="1"/>
            </p:cNvSpPr>
            <p:nvPr/>
          </p:nvSpPr>
          <p:spPr bwMode="auto">
            <a:xfrm>
              <a:off x="3135" y="2392"/>
              <a:ext cx="45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p>
              <a:r>
                <a:rPr lang="en-GB" sz="800" b="1">
                  <a:solidFill>
                    <a:srgbClr val="000000"/>
                  </a:solidFill>
                </a:rPr>
                <a:t>Dilution Factor</a:t>
              </a:r>
              <a:endParaRPr lang="en-GB" sz="800"/>
            </a:p>
          </p:txBody>
        </p:sp>
        <p:sp>
          <p:nvSpPr>
            <p:cNvPr id="317" name="Rectangle 193"/>
            <p:cNvSpPr>
              <a:spLocks noChangeArrowheads="1"/>
            </p:cNvSpPr>
            <p:nvPr/>
          </p:nvSpPr>
          <p:spPr bwMode="auto">
            <a:xfrm>
              <a:off x="3294" y="1734"/>
              <a:ext cx="531" cy="308"/>
            </a:xfrm>
            <a:prstGeom prst="rect">
              <a:avLst/>
            </a:prstGeom>
            <a:solidFill>
              <a:srgbClr val="FFFFFF"/>
            </a:solidFill>
            <a:ln>
              <a:noFill/>
            </a:ln>
            <a:extLst>
              <a:ext uri="{91240B29-F687-4F45-9708-019B960494DF}">
                <a14:hiddenLine xmlns:a14="http://schemas.microsoft.com/office/drawing/2010/main" w="12700">
                  <a:solidFill>
                    <a:srgbClr val="000000"/>
                  </a:solidFill>
                  <a:miter lim="800000"/>
                  <a:headEnd/>
                  <a:tailEnd/>
                </a14:hiddenLine>
              </a:ext>
            </a:extLst>
          </p:spPr>
          <p:txBody>
            <a:bodyPr/>
            <a:lstStyle/>
            <a:p>
              <a:endParaRPr lang="en-US"/>
            </a:p>
          </p:txBody>
        </p:sp>
        <p:grpSp>
          <p:nvGrpSpPr>
            <p:cNvPr id="318" name="Group 402"/>
            <p:cNvGrpSpPr>
              <a:grpSpLocks/>
            </p:cNvGrpSpPr>
            <p:nvPr/>
          </p:nvGrpSpPr>
          <p:grpSpPr bwMode="auto">
            <a:xfrm>
              <a:off x="3295" y="1876"/>
              <a:ext cx="607" cy="276"/>
              <a:chOff x="3169" y="2299"/>
              <a:chExt cx="607" cy="276"/>
            </a:xfrm>
          </p:grpSpPr>
          <p:sp>
            <p:nvSpPr>
              <p:cNvPr id="319" name="Freeform 194"/>
              <p:cNvSpPr>
                <a:spLocks/>
              </p:cNvSpPr>
              <p:nvPr/>
            </p:nvSpPr>
            <p:spPr bwMode="auto">
              <a:xfrm>
                <a:off x="3197" y="2319"/>
                <a:ext cx="37" cy="52"/>
              </a:xfrm>
              <a:custGeom>
                <a:avLst/>
                <a:gdLst>
                  <a:gd name="T0" fmla="*/ 41 w 33"/>
                  <a:gd name="T1" fmla="*/ 0 h 33"/>
                  <a:gd name="T2" fmla="*/ 85 w 33"/>
                  <a:gd name="T3" fmla="*/ 161 h 33"/>
                  <a:gd name="T4" fmla="*/ 41 w 33"/>
                  <a:gd name="T5" fmla="*/ 332 h 33"/>
                  <a:gd name="T6" fmla="*/ 0 w 33"/>
                  <a:gd name="T7" fmla="*/ 161 h 33"/>
                  <a:gd name="T8" fmla="*/ 41 w 33"/>
                  <a:gd name="T9" fmla="*/ 0 h 3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3" h="33">
                    <a:moveTo>
                      <a:pt x="16" y="0"/>
                    </a:moveTo>
                    <a:lnTo>
                      <a:pt x="33" y="16"/>
                    </a:lnTo>
                    <a:lnTo>
                      <a:pt x="16" y="33"/>
                    </a:lnTo>
                    <a:lnTo>
                      <a:pt x="0" y="16"/>
                    </a:lnTo>
                    <a:lnTo>
                      <a:pt x="16" y="0"/>
                    </a:lnTo>
                    <a:close/>
                  </a:path>
                </a:pathLst>
              </a:custGeom>
              <a:solidFill>
                <a:srgbClr val="C0C0C0"/>
              </a:solidFill>
              <a:ln w="12700">
                <a:solidFill>
                  <a:srgbClr val="000000"/>
                </a:solidFill>
                <a:prstDash val="solid"/>
                <a:round/>
                <a:headEnd/>
                <a:tailEnd/>
              </a:ln>
            </p:spPr>
            <p:txBody>
              <a:bodyPr/>
              <a:lstStyle/>
              <a:p>
                <a:endParaRPr lang="en-GB"/>
              </a:p>
            </p:txBody>
          </p:sp>
          <p:sp>
            <p:nvSpPr>
              <p:cNvPr id="320" name="Rectangle 195"/>
              <p:cNvSpPr>
                <a:spLocks noChangeArrowheads="1"/>
              </p:cNvSpPr>
              <p:nvPr/>
            </p:nvSpPr>
            <p:spPr bwMode="auto">
              <a:xfrm>
                <a:off x="3252" y="2299"/>
                <a:ext cx="287"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p>
                <a:r>
                  <a:rPr lang="en-GB" sz="800" dirty="0">
                    <a:solidFill>
                      <a:srgbClr val="000000"/>
                    </a:solidFill>
                  </a:rPr>
                  <a:t>Expected </a:t>
                </a:r>
                <a:endParaRPr lang="en-GB" sz="800" dirty="0"/>
              </a:p>
            </p:txBody>
          </p:sp>
          <p:sp>
            <p:nvSpPr>
              <p:cNvPr id="321" name="Rectangle 196"/>
              <p:cNvSpPr>
                <a:spLocks noChangeArrowheads="1"/>
              </p:cNvSpPr>
              <p:nvPr/>
            </p:nvSpPr>
            <p:spPr bwMode="auto">
              <a:xfrm>
                <a:off x="3194" y="2414"/>
                <a:ext cx="34" cy="34"/>
              </a:xfrm>
              <a:prstGeom prst="rect">
                <a:avLst/>
              </a:prstGeom>
              <a:solidFill>
                <a:srgbClr val="000000"/>
              </a:solidFill>
              <a:ln>
                <a:noFill/>
              </a:ln>
              <a:extLst>
                <a:ext uri="{91240B29-F687-4F45-9708-019B960494DF}">
                  <a14:hiddenLine xmlns:a14="http://schemas.microsoft.com/office/drawing/2010/main" w="12700">
                    <a:solidFill>
                      <a:srgbClr val="000000"/>
                    </a:solidFill>
                    <a:miter lim="800000"/>
                    <a:headEnd/>
                    <a:tailEnd/>
                  </a14:hiddenLine>
                </a:ext>
              </a:extLst>
            </p:spPr>
            <p:txBody>
              <a:bodyPr/>
              <a:lstStyle/>
              <a:p>
                <a:endParaRPr lang="en-US"/>
              </a:p>
            </p:txBody>
          </p:sp>
          <p:sp>
            <p:nvSpPr>
              <p:cNvPr id="322" name="Rectangle 197"/>
              <p:cNvSpPr>
                <a:spLocks noChangeArrowheads="1"/>
              </p:cNvSpPr>
              <p:nvPr/>
            </p:nvSpPr>
            <p:spPr bwMode="auto">
              <a:xfrm>
                <a:off x="3252" y="2398"/>
                <a:ext cx="304"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p>
                <a:r>
                  <a:rPr lang="en-GB" sz="800">
                    <a:solidFill>
                      <a:srgbClr val="000000"/>
                    </a:solidFill>
                  </a:rPr>
                  <a:t>Measured </a:t>
                </a:r>
                <a:endParaRPr lang="en-GB" sz="800"/>
              </a:p>
            </p:txBody>
          </p:sp>
          <p:sp>
            <p:nvSpPr>
              <p:cNvPr id="323" name="Line 198"/>
              <p:cNvSpPr>
                <a:spLocks noChangeShapeType="1"/>
              </p:cNvSpPr>
              <p:nvPr/>
            </p:nvSpPr>
            <p:spPr bwMode="auto">
              <a:xfrm>
                <a:off x="3169" y="2536"/>
                <a:ext cx="73" cy="1"/>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324" name="Rectangle 199"/>
              <p:cNvSpPr>
                <a:spLocks noChangeArrowheads="1"/>
              </p:cNvSpPr>
              <p:nvPr/>
            </p:nvSpPr>
            <p:spPr bwMode="auto">
              <a:xfrm>
                <a:off x="3251" y="2498"/>
                <a:ext cx="525"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p>
                <a:r>
                  <a:rPr lang="en-GB" sz="800">
                    <a:solidFill>
                      <a:srgbClr val="000000"/>
                    </a:solidFill>
                  </a:rPr>
                  <a:t>Linear (Measured)</a:t>
                </a:r>
                <a:endParaRPr lang="en-GB" sz="800"/>
              </a:p>
            </p:txBody>
          </p:sp>
        </p:grpSp>
      </p:grpSp>
      <p:sp>
        <p:nvSpPr>
          <p:cNvPr id="328" name="Text Box 201"/>
          <p:cNvSpPr txBox="1">
            <a:spLocks noChangeArrowheads="1"/>
          </p:cNvSpPr>
          <p:nvPr/>
        </p:nvSpPr>
        <p:spPr bwMode="auto">
          <a:xfrm>
            <a:off x="3790950" y="992560"/>
            <a:ext cx="358775"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GB" sz="1200" b="1"/>
              <a:t>B</a:t>
            </a:r>
          </a:p>
        </p:txBody>
      </p:sp>
      <p:sp>
        <p:nvSpPr>
          <p:cNvPr id="329" name="Rectangle 407"/>
          <p:cNvSpPr>
            <a:spLocks noChangeArrowheads="1"/>
          </p:cNvSpPr>
          <p:nvPr/>
        </p:nvSpPr>
        <p:spPr bwMode="auto">
          <a:xfrm>
            <a:off x="1052513" y="3993195"/>
            <a:ext cx="5256212" cy="36601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nSpc>
                <a:spcPct val="150000"/>
              </a:lnSpc>
            </a:pPr>
            <a:r>
              <a:rPr lang="en-GB" sz="1200" dirty="0">
                <a:latin typeface="Times New Roman" pitchFamily="18" charset="0"/>
              </a:rPr>
              <a:t>A. % </a:t>
            </a:r>
            <a:r>
              <a:rPr lang="en-GB" sz="1200" dirty="0" smtClean="0">
                <a:latin typeface="Times New Roman" pitchFamily="18" charset="0"/>
              </a:rPr>
              <a:t>Foetal </a:t>
            </a:r>
            <a:r>
              <a:rPr lang="en-GB" sz="1200" dirty="0">
                <a:latin typeface="Times New Roman" pitchFamily="18" charset="0"/>
              </a:rPr>
              <a:t>Bovine Serum (FBS) diluent test. The graph illustrates the base of the prolactin standard curves </a:t>
            </a:r>
            <a:r>
              <a:rPr lang="en-GB" sz="1200" dirty="0" smtClean="0">
                <a:latin typeface="Times New Roman" pitchFamily="18" charset="0"/>
              </a:rPr>
              <a:t>(prolactin vs. optical density; OD) generated </a:t>
            </a:r>
            <a:r>
              <a:rPr lang="en-GB" sz="1200" dirty="0">
                <a:latin typeface="Times New Roman" pitchFamily="18" charset="0"/>
              </a:rPr>
              <a:t>using diluents made from three </a:t>
            </a:r>
            <a:r>
              <a:rPr lang="en-GB" sz="1200" dirty="0" smtClean="0">
                <a:latin typeface="Times New Roman" pitchFamily="18" charset="0"/>
              </a:rPr>
              <a:t>concentrations of FBS (10</a:t>
            </a:r>
            <a:r>
              <a:rPr lang="en-GB" sz="1200" dirty="0">
                <a:latin typeface="Times New Roman" pitchFamily="18" charset="0"/>
              </a:rPr>
              <a:t>%, 25% and 50%) in PBS. The 10% FBS diluent provided the most accurate standard curve: using a 4-parameter logistic curve fit, r</a:t>
            </a:r>
            <a:r>
              <a:rPr lang="en-GB" sz="1200" baseline="30000" dirty="0">
                <a:latin typeface="Times New Roman" pitchFamily="18" charset="0"/>
              </a:rPr>
              <a:t>2 </a:t>
            </a:r>
            <a:r>
              <a:rPr lang="en-GB" sz="1200" dirty="0">
                <a:latin typeface="Times New Roman" pitchFamily="18" charset="0"/>
              </a:rPr>
              <a:t>was 0.9950 at 10% FBS, 0.9888 at 25% FBS and 0.9924 at 50% FBS over the range of concentrations expected to be encountered experimentally. </a:t>
            </a:r>
          </a:p>
          <a:p>
            <a:pPr>
              <a:lnSpc>
                <a:spcPct val="150000"/>
              </a:lnSpc>
            </a:pPr>
            <a:r>
              <a:rPr lang="en-GB" sz="1200" dirty="0">
                <a:latin typeface="Times New Roman" pitchFamily="18" charset="0"/>
              </a:rPr>
              <a:t>B. Sample dilution range. A plasma sample was spiked with 100ng/ml prolactin, diluted by a factor of 25 and then serially diluted to give dilution factors of 50 and 100. The graph displays the expected prolactin concentration in </a:t>
            </a:r>
            <a:r>
              <a:rPr lang="en-GB" sz="1200" dirty="0" err="1">
                <a:latin typeface="Times New Roman" pitchFamily="18" charset="0"/>
              </a:rPr>
              <a:t>pg</a:t>
            </a:r>
            <a:r>
              <a:rPr lang="en-GB" sz="1200" dirty="0">
                <a:latin typeface="Times New Roman" pitchFamily="18" charset="0"/>
              </a:rPr>
              <a:t>/ml for each dilution (4000, 2000 and 1000pg/ml; grey diamonds) and the measured prolactin concentration (black squares). Serial dilutions were performed to test for linearity and a straight line fitted to the measured samples (r</a:t>
            </a:r>
            <a:r>
              <a:rPr lang="en-GB" sz="1200" baseline="30000" dirty="0">
                <a:latin typeface="Times New Roman" pitchFamily="18" charset="0"/>
              </a:rPr>
              <a:t>2</a:t>
            </a:r>
            <a:r>
              <a:rPr lang="en-GB" sz="1200" dirty="0">
                <a:latin typeface="Times New Roman" pitchFamily="18" charset="0"/>
              </a:rPr>
              <a:t>=0.9924). </a:t>
            </a:r>
          </a:p>
        </p:txBody>
      </p:sp>
      <p:sp>
        <p:nvSpPr>
          <p:cNvPr id="330" name="TextBox 329"/>
          <p:cNvSpPr txBox="1"/>
          <p:nvPr/>
        </p:nvSpPr>
        <p:spPr>
          <a:xfrm>
            <a:off x="6042774" y="9392525"/>
            <a:ext cx="338554"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63</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1862849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Group 34"/>
          <p:cNvGrpSpPr>
            <a:grpSpLocks/>
          </p:cNvGrpSpPr>
          <p:nvPr/>
        </p:nvGrpSpPr>
        <p:grpSpPr bwMode="auto">
          <a:xfrm>
            <a:off x="2708275" y="1547813"/>
            <a:ext cx="1457325" cy="2376487"/>
            <a:chOff x="1706" y="975"/>
            <a:chExt cx="918" cy="1497"/>
          </a:xfrm>
        </p:grpSpPr>
        <p:grpSp>
          <p:nvGrpSpPr>
            <p:cNvPr id="32" name="Group 206"/>
            <p:cNvGrpSpPr>
              <a:grpSpLocks/>
            </p:cNvGrpSpPr>
            <p:nvPr/>
          </p:nvGrpSpPr>
          <p:grpSpPr bwMode="auto">
            <a:xfrm>
              <a:off x="2128" y="2229"/>
              <a:ext cx="227" cy="72"/>
              <a:chOff x="1506" y="3222"/>
              <a:chExt cx="210" cy="54"/>
            </a:xfrm>
          </p:grpSpPr>
          <p:sp>
            <p:nvSpPr>
              <p:cNvPr id="55" name="Rectangle 207"/>
              <p:cNvSpPr>
                <a:spLocks noChangeArrowheads="1"/>
              </p:cNvSpPr>
              <p:nvPr/>
            </p:nvSpPr>
            <p:spPr bwMode="auto">
              <a:xfrm>
                <a:off x="1506" y="3234"/>
                <a:ext cx="210" cy="42"/>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56" name="Line 208"/>
              <p:cNvSpPr>
                <a:spLocks noChangeShapeType="1"/>
              </p:cNvSpPr>
              <p:nvPr/>
            </p:nvSpPr>
            <p:spPr bwMode="auto">
              <a:xfrm flipV="1">
                <a:off x="1608" y="3222"/>
                <a:ext cx="1" cy="12"/>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57" name="Line 209"/>
              <p:cNvSpPr>
                <a:spLocks noChangeShapeType="1"/>
              </p:cNvSpPr>
              <p:nvPr/>
            </p:nvSpPr>
            <p:spPr bwMode="auto">
              <a:xfrm>
                <a:off x="1590" y="3222"/>
                <a:ext cx="42" cy="1"/>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grpSp>
        <p:grpSp>
          <p:nvGrpSpPr>
            <p:cNvPr id="33" name="Group 210"/>
            <p:cNvGrpSpPr>
              <a:grpSpLocks/>
            </p:cNvGrpSpPr>
            <p:nvPr/>
          </p:nvGrpSpPr>
          <p:grpSpPr bwMode="auto">
            <a:xfrm>
              <a:off x="2352" y="1219"/>
              <a:ext cx="221" cy="1082"/>
              <a:chOff x="2016" y="2466"/>
              <a:chExt cx="204" cy="810"/>
            </a:xfrm>
          </p:grpSpPr>
          <p:sp>
            <p:nvSpPr>
              <p:cNvPr id="52" name="Rectangle 211"/>
              <p:cNvSpPr>
                <a:spLocks noChangeArrowheads="1"/>
              </p:cNvSpPr>
              <p:nvPr/>
            </p:nvSpPr>
            <p:spPr bwMode="auto">
              <a:xfrm>
                <a:off x="2016" y="2502"/>
                <a:ext cx="204" cy="774"/>
              </a:xfrm>
              <a:prstGeom prst="rect">
                <a:avLst/>
              </a:prstGeom>
              <a:solidFill>
                <a:srgbClr val="C0C0C0"/>
              </a:solidFill>
              <a:ln w="12700">
                <a:solidFill>
                  <a:srgbClr val="000000"/>
                </a:solidFill>
                <a:miter lim="800000"/>
                <a:headEnd/>
                <a:tailEnd/>
              </a:ln>
            </p:spPr>
            <p:txBody>
              <a:bodyPr/>
              <a:lstStyle/>
              <a:p>
                <a:endParaRPr lang="en-US"/>
              </a:p>
            </p:txBody>
          </p:sp>
          <p:sp>
            <p:nvSpPr>
              <p:cNvPr id="53" name="Line 212"/>
              <p:cNvSpPr>
                <a:spLocks noChangeShapeType="1"/>
              </p:cNvSpPr>
              <p:nvPr/>
            </p:nvSpPr>
            <p:spPr bwMode="auto">
              <a:xfrm flipV="1">
                <a:off x="2118" y="2466"/>
                <a:ext cx="1" cy="36"/>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54" name="Line 213"/>
              <p:cNvSpPr>
                <a:spLocks noChangeShapeType="1"/>
              </p:cNvSpPr>
              <p:nvPr/>
            </p:nvSpPr>
            <p:spPr bwMode="auto">
              <a:xfrm>
                <a:off x="2100" y="2466"/>
                <a:ext cx="42" cy="1"/>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grpSp>
        <p:sp>
          <p:nvSpPr>
            <p:cNvPr id="34" name="Line 214"/>
            <p:cNvSpPr>
              <a:spLocks noChangeShapeType="1"/>
            </p:cNvSpPr>
            <p:nvPr/>
          </p:nvSpPr>
          <p:spPr bwMode="auto">
            <a:xfrm>
              <a:off x="1965" y="1024"/>
              <a:ext cx="1" cy="1282"/>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35" name="Line 215"/>
            <p:cNvSpPr>
              <a:spLocks noChangeShapeType="1"/>
            </p:cNvSpPr>
            <p:nvPr/>
          </p:nvSpPr>
          <p:spPr bwMode="auto">
            <a:xfrm>
              <a:off x="1944" y="2302"/>
              <a:ext cx="680" cy="2"/>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36" name="Line 217"/>
            <p:cNvSpPr>
              <a:spLocks noChangeShapeType="1"/>
            </p:cNvSpPr>
            <p:nvPr/>
          </p:nvSpPr>
          <p:spPr bwMode="auto">
            <a:xfrm>
              <a:off x="1946" y="2054"/>
              <a:ext cx="16" cy="1"/>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37" name="Line 218"/>
            <p:cNvSpPr>
              <a:spLocks noChangeShapeType="1"/>
            </p:cNvSpPr>
            <p:nvPr/>
          </p:nvSpPr>
          <p:spPr bwMode="auto">
            <a:xfrm>
              <a:off x="1946" y="1797"/>
              <a:ext cx="16" cy="2"/>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38" name="Line 219"/>
            <p:cNvSpPr>
              <a:spLocks noChangeShapeType="1"/>
            </p:cNvSpPr>
            <p:nvPr/>
          </p:nvSpPr>
          <p:spPr bwMode="auto">
            <a:xfrm>
              <a:off x="1947" y="1541"/>
              <a:ext cx="16" cy="1"/>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39" name="Line 220"/>
            <p:cNvSpPr>
              <a:spLocks noChangeShapeType="1"/>
            </p:cNvSpPr>
            <p:nvPr/>
          </p:nvSpPr>
          <p:spPr bwMode="auto">
            <a:xfrm>
              <a:off x="1947" y="1285"/>
              <a:ext cx="16" cy="1"/>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0" name="Line 221"/>
            <p:cNvSpPr>
              <a:spLocks noChangeShapeType="1"/>
            </p:cNvSpPr>
            <p:nvPr/>
          </p:nvSpPr>
          <p:spPr bwMode="auto">
            <a:xfrm>
              <a:off x="1947" y="1028"/>
              <a:ext cx="16" cy="1"/>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grpSp>
          <p:nvGrpSpPr>
            <p:cNvPr id="41" name="Group 33"/>
            <p:cNvGrpSpPr>
              <a:grpSpLocks/>
            </p:cNvGrpSpPr>
            <p:nvPr/>
          </p:nvGrpSpPr>
          <p:grpSpPr bwMode="auto">
            <a:xfrm>
              <a:off x="1782" y="988"/>
              <a:ext cx="145" cy="1360"/>
              <a:chOff x="1782" y="1020"/>
              <a:chExt cx="145" cy="1360"/>
            </a:xfrm>
          </p:grpSpPr>
          <p:sp>
            <p:nvSpPr>
              <p:cNvPr id="46" name="Rectangle 222"/>
              <p:cNvSpPr>
                <a:spLocks noChangeArrowheads="1"/>
              </p:cNvSpPr>
              <p:nvPr/>
            </p:nvSpPr>
            <p:spPr bwMode="auto">
              <a:xfrm>
                <a:off x="1891" y="2302"/>
                <a:ext cx="36"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p>
                <a:r>
                  <a:rPr lang="en-GB" sz="800" b="1">
                    <a:solidFill>
                      <a:srgbClr val="000000"/>
                    </a:solidFill>
                  </a:rPr>
                  <a:t>0</a:t>
                </a:r>
                <a:endParaRPr lang="en-GB" sz="800" b="1"/>
              </a:p>
            </p:txBody>
          </p:sp>
          <p:sp>
            <p:nvSpPr>
              <p:cNvPr id="47" name="Rectangle 223"/>
              <p:cNvSpPr>
                <a:spLocks noChangeArrowheads="1"/>
              </p:cNvSpPr>
              <p:nvPr/>
            </p:nvSpPr>
            <p:spPr bwMode="auto">
              <a:xfrm>
                <a:off x="1839" y="2046"/>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p>
                <a:r>
                  <a:rPr lang="en-GB" sz="800" b="1">
                    <a:solidFill>
                      <a:srgbClr val="000000"/>
                    </a:solidFill>
                  </a:rPr>
                  <a:t>20</a:t>
                </a:r>
                <a:endParaRPr lang="en-GB" sz="800" b="1"/>
              </a:p>
            </p:txBody>
          </p:sp>
          <p:sp>
            <p:nvSpPr>
              <p:cNvPr id="48" name="Rectangle 224"/>
              <p:cNvSpPr>
                <a:spLocks noChangeArrowheads="1"/>
              </p:cNvSpPr>
              <p:nvPr/>
            </p:nvSpPr>
            <p:spPr bwMode="auto">
              <a:xfrm>
                <a:off x="1839" y="1789"/>
                <a:ext cx="72"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p>
                <a:r>
                  <a:rPr lang="en-GB" sz="800" b="1">
                    <a:solidFill>
                      <a:srgbClr val="000000"/>
                    </a:solidFill>
                  </a:rPr>
                  <a:t>40</a:t>
                </a:r>
                <a:endParaRPr lang="en-GB" sz="800" b="1"/>
              </a:p>
            </p:txBody>
          </p:sp>
          <p:sp>
            <p:nvSpPr>
              <p:cNvPr id="49" name="Rectangle 225"/>
              <p:cNvSpPr>
                <a:spLocks noChangeArrowheads="1"/>
              </p:cNvSpPr>
              <p:nvPr/>
            </p:nvSpPr>
            <p:spPr bwMode="auto">
              <a:xfrm>
                <a:off x="1839" y="1533"/>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p>
                <a:r>
                  <a:rPr lang="en-GB" sz="800" b="1">
                    <a:solidFill>
                      <a:srgbClr val="000000"/>
                    </a:solidFill>
                  </a:rPr>
                  <a:t>60</a:t>
                </a:r>
                <a:endParaRPr lang="en-GB" sz="800" b="1"/>
              </a:p>
            </p:txBody>
          </p:sp>
          <p:sp>
            <p:nvSpPr>
              <p:cNvPr id="50" name="Rectangle 226"/>
              <p:cNvSpPr>
                <a:spLocks noChangeArrowheads="1"/>
              </p:cNvSpPr>
              <p:nvPr/>
            </p:nvSpPr>
            <p:spPr bwMode="auto">
              <a:xfrm>
                <a:off x="1839" y="1276"/>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p>
                <a:r>
                  <a:rPr lang="en-GB" sz="800" b="1">
                    <a:solidFill>
                      <a:srgbClr val="000000"/>
                    </a:solidFill>
                  </a:rPr>
                  <a:t>80</a:t>
                </a:r>
                <a:endParaRPr lang="en-GB" sz="800" b="1"/>
              </a:p>
            </p:txBody>
          </p:sp>
          <p:sp>
            <p:nvSpPr>
              <p:cNvPr id="51" name="Rectangle 227"/>
              <p:cNvSpPr>
                <a:spLocks noChangeArrowheads="1"/>
              </p:cNvSpPr>
              <p:nvPr/>
            </p:nvSpPr>
            <p:spPr bwMode="auto">
              <a:xfrm>
                <a:off x="1782" y="1020"/>
                <a:ext cx="126"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p>
                <a:r>
                  <a:rPr lang="en-GB" sz="800" b="1">
                    <a:solidFill>
                      <a:srgbClr val="000000"/>
                    </a:solidFill>
                  </a:rPr>
                  <a:t> 100</a:t>
                </a:r>
                <a:endParaRPr lang="en-GB" sz="800" b="1"/>
              </a:p>
            </p:txBody>
          </p:sp>
        </p:grpSp>
        <p:sp>
          <p:nvSpPr>
            <p:cNvPr id="42" name="Rectangle 228"/>
            <p:cNvSpPr>
              <a:spLocks noChangeArrowheads="1"/>
            </p:cNvSpPr>
            <p:nvPr/>
          </p:nvSpPr>
          <p:spPr bwMode="auto">
            <a:xfrm>
              <a:off x="2148" y="2395"/>
              <a:ext cx="118"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p>
              <a:r>
                <a:rPr lang="en-GB" sz="800" b="1">
                  <a:solidFill>
                    <a:srgbClr val="000000"/>
                  </a:solidFill>
                </a:rPr>
                <a:t>Veh</a:t>
              </a:r>
              <a:endParaRPr lang="en-GB" sz="800" b="1"/>
            </a:p>
          </p:txBody>
        </p:sp>
        <p:sp>
          <p:nvSpPr>
            <p:cNvPr id="43" name="Rectangle 229"/>
            <p:cNvSpPr>
              <a:spLocks noChangeArrowheads="1"/>
            </p:cNvSpPr>
            <p:nvPr/>
          </p:nvSpPr>
          <p:spPr bwMode="auto">
            <a:xfrm>
              <a:off x="2388" y="2395"/>
              <a:ext cx="110"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p>
              <a:r>
                <a:rPr lang="en-GB" sz="800" b="1">
                  <a:solidFill>
                    <a:srgbClr val="000000"/>
                  </a:solidFill>
                </a:rPr>
                <a:t>DA </a:t>
              </a:r>
              <a:endParaRPr lang="en-GB" sz="800" b="1"/>
            </a:p>
          </p:txBody>
        </p:sp>
        <p:sp>
          <p:nvSpPr>
            <p:cNvPr id="44" name="Rectangle 230"/>
            <p:cNvSpPr>
              <a:spLocks noChangeArrowheads="1"/>
            </p:cNvSpPr>
            <p:nvPr/>
          </p:nvSpPr>
          <p:spPr bwMode="auto">
            <a:xfrm rot="-5400000">
              <a:off x="1492" y="1582"/>
              <a:ext cx="506"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p>
              <a:r>
                <a:rPr lang="en-GB" sz="800" b="1">
                  <a:solidFill>
                    <a:srgbClr val="000000"/>
                  </a:solidFill>
                </a:rPr>
                <a:t>Prolactin (ng/ml)</a:t>
              </a:r>
              <a:endParaRPr lang="en-GB" sz="800" b="1"/>
            </a:p>
          </p:txBody>
        </p:sp>
        <p:sp>
          <p:nvSpPr>
            <p:cNvPr id="45" name="Text Box 231"/>
            <p:cNvSpPr txBox="1">
              <a:spLocks noChangeArrowheads="1"/>
            </p:cNvSpPr>
            <p:nvPr/>
          </p:nvSpPr>
          <p:spPr bwMode="auto">
            <a:xfrm>
              <a:off x="2353" y="975"/>
              <a:ext cx="228"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t>**</a:t>
              </a:r>
            </a:p>
          </p:txBody>
        </p:sp>
      </p:grpSp>
      <p:sp>
        <p:nvSpPr>
          <p:cNvPr id="58" name="Rectangle 31"/>
          <p:cNvSpPr>
            <a:spLocks noChangeArrowheads="1"/>
          </p:cNvSpPr>
          <p:nvPr/>
        </p:nvSpPr>
        <p:spPr bwMode="auto">
          <a:xfrm>
            <a:off x="1052513" y="3926997"/>
            <a:ext cx="5256212" cy="19981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50000"/>
              </a:lnSpc>
            </a:pPr>
            <a:r>
              <a:rPr lang="en-GB" sz="1200" dirty="0">
                <a:latin typeface="Times New Roman" pitchFamily="18" charset="0"/>
              </a:rPr>
              <a:t>Effect of </a:t>
            </a:r>
            <a:r>
              <a:rPr lang="en-GB" sz="1200" dirty="0" smtClean="0">
                <a:latin typeface="Times New Roman" pitchFamily="18" charset="0"/>
              </a:rPr>
              <a:t>a dopamine antagonist on </a:t>
            </a:r>
            <a:r>
              <a:rPr lang="en-GB" sz="1200" dirty="0">
                <a:latin typeface="Times New Roman" pitchFamily="18" charset="0"/>
              </a:rPr>
              <a:t>plasma prolactin </a:t>
            </a:r>
            <a:r>
              <a:rPr lang="en-GB" sz="1200" dirty="0" smtClean="0">
                <a:latin typeface="Times New Roman" pitchFamily="18" charset="0"/>
              </a:rPr>
              <a:t>concentration, measured </a:t>
            </a:r>
            <a:r>
              <a:rPr lang="en-GB" sz="1200" dirty="0">
                <a:latin typeface="Times New Roman" pitchFamily="18" charset="0"/>
              </a:rPr>
              <a:t>using the adapted prolactin ELISA. Virgin female C57/Bl6 mice were injected i.p. with vehicle (</a:t>
            </a:r>
            <a:r>
              <a:rPr lang="en-GB" sz="1200" dirty="0" err="1">
                <a:latin typeface="Times New Roman" pitchFamily="18" charset="0"/>
              </a:rPr>
              <a:t>veh</a:t>
            </a:r>
            <a:r>
              <a:rPr lang="en-GB" sz="1200" dirty="0">
                <a:latin typeface="Times New Roman" pitchFamily="18" charset="0"/>
              </a:rPr>
              <a:t>; isotonic saline; 100µl; white bar) or </a:t>
            </a:r>
            <a:r>
              <a:rPr lang="en-GB" sz="1200" dirty="0" smtClean="0">
                <a:latin typeface="Times New Roman" pitchFamily="18" charset="0"/>
              </a:rPr>
              <a:t>a dopamine </a:t>
            </a:r>
            <a:r>
              <a:rPr lang="en-GB" sz="1200" dirty="0">
                <a:latin typeface="Times New Roman" pitchFamily="18" charset="0"/>
              </a:rPr>
              <a:t>antagonist (DA; metoclopramide; 1µg/g bodyweight; grey bar) and decapitated 30min later to provide plasma. The plasma was diluted 1 in 25 in 10% FBS before being assayed. Data are mean ± </a:t>
            </a:r>
            <a:r>
              <a:rPr lang="en-GB" sz="1200" dirty="0" smtClean="0">
                <a:latin typeface="Times New Roman" pitchFamily="18" charset="0"/>
              </a:rPr>
              <a:t>SEM. The dopamine antagonist </a:t>
            </a:r>
            <a:r>
              <a:rPr lang="en-GB" sz="1200" dirty="0">
                <a:latin typeface="Times New Roman" pitchFamily="18" charset="0"/>
              </a:rPr>
              <a:t>significantly increased plasma </a:t>
            </a:r>
            <a:r>
              <a:rPr lang="en-GB" sz="1200" dirty="0" smtClean="0">
                <a:latin typeface="Times New Roman" pitchFamily="18" charset="0"/>
              </a:rPr>
              <a:t>prolactin as expected </a:t>
            </a:r>
            <a:r>
              <a:rPr lang="en-GB" sz="1200" dirty="0">
                <a:latin typeface="Times New Roman" pitchFamily="18" charset="0"/>
              </a:rPr>
              <a:t>(Student’s t test, **p&lt;0.01). </a:t>
            </a:r>
          </a:p>
        </p:txBody>
      </p:sp>
      <p:sp>
        <p:nvSpPr>
          <p:cNvPr id="59" name="Text Box 203"/>
          <p:cNvSpPr txBox="1">
            <a:spLocks noChangeArrowheads="1"/>
          </p:cNvSpPr>
          <p:nvPr/>
        </p:nvSpPr>
        <p:spPr bwMode="auto">
          <a:xfrm>
            <a:off x="1012825" y="468313"/>
            <a:ext cx="4864100" cy="646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a:latin typeface="Times New Roman" pitchFamily="18" charset="0"/>
              </a:rPr>
              <a:t>Figure 2.7: Positive control for validation of ELISA for mouse plasma  </a:t>
            </a:r>
          </a:p>
          <a:p>
            <a:pPr eaLnBrk="1" hangingPunct="1"/>
            <a:r>
              <a:rPr lang="en-GB" sz="1200" b="1">
                <a:latin typeface="Times New Roman" pitchFamily="18" charset="0"/>
              </a:rPr>
              <a:t>                   prolactin analysis.</a:t>
            </a:r>
            <a:endParaRPr lang="en-GB" sz="1200">
              <a:latin typeface="Times New Roman" pitchFamily="18" charset="0"/>
            </a:endParaRPr>
          </a:p>
          <a:p>
            <a:pPr eaLnBrk="1" hangingPunct="1"/>
            <a:r>
              <a:rPr lang="en-GB" sz="1200" b="1">
                <a:latin typeface="Times New Roman" pitchFamily="18" charset="0"/>
              </a:rPr>
              <a:t> </a:t>
            </a:r>
          </a:p>
        </p:txBody>
      </p:sp>
      <p:sp>
        <p:nvSpPr>
          <p:cNvPr id="60" name="TextBox 59"/>
          <p:cNvSpPr txBox="1"/>
          <p:nvPr/>
        </p:nvSpPr>
        <p:spPr>
          <a:xfrm>
            <a:off x="6042774" y="9392525"/>
            <a:ext cx="338554"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65</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30004323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Text Box 203"/>
          <p:cNvSpPr txBox="1">
            <a:spLocks noChangeArrowheads="1"/>
          </p:cNvSpPr>
          <p:nvPr/>
        </p:nvSpPr>
        <p:spPr bwMode="auto">
          <a:xfrm>
            <a:off x="1012825" y="476250"/>
            <a:ext cx="5295900" cy="646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a:latin typeface="Times New Roman" pitchFamily="18" charset="0"/>
              </a:rPr>
              <a:t>Figure 2.9: Development and validation of ELISA for mouse plasma IL-6 </a:t>
            </a:r>
          </a:p>
          <a:p>
            <a:pPr eaLnBrk="1" hangingPunct="1"/>
            <a:r>
              <a:rPr lang="en-GB" sz="1200" b="1">
                <a:latin typeface="Times New Roman" pitchFamily="18" charset="0"/>
              </a:rPr>
              <a:t>                    analysis.</a:t>
            </a:r>
            <a:endParaRPr lang="en-GB" sz="1200">
              <a:latin typeface="Times New Roman" pitchFamily="18" charset="0"/>
            </a:endParaRPr>
          </a:p>
          <a:p>
            <a:pPr eaLnBrk="1" hangingPunct="1"/>
            <a:r>
              <a:rPr lang="en-GB" sz="1200" b="1">
                <a:latin typeface="Times New Roman" pitchFamily="18" charset="0"/>
              </a:rPr>
              <a:t> </a:t>
            </a:r>
          </a:p>
        </p:txBody>
      </p:sp>
      <p:sp>
        <p:nvSpPr>
          <p:cNvPr id="170" name="Text Box 201"/>
          <p:cNvSpPr txBox="1">
            <a:spLocks noChangeArrowheads="1"/>
          </p:cNvSpPr>
          <p:nvPr/>
        </p:nvSpPr>
        <p:spPr bwMode="auto">
          <a:xfrm>
            <a:off x="1284288" y="992560"/>
            <a:ext cx="271462"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GB" sz="1200" b="1"/>
              <a:t>A</a:t>
            </a:r>
          </a:p>
        </p:txBody>
      </p:sp>
      <p:sp>
        <p:nvSpPr>
          <p:cNvPr id="171" name="Text Box 201"/>
          <p:cNvSpPr txBox="1">
            <a:spLocks noChangeArrowheads="1"/>
          </p:cNvSpPr>
          <p:nvPr/>
        </p:nvSpPr>
        <p:spPr bwMode="auto">
          <a:xfrm>
            <a:off x="3862388" y="992560"/>
            <a:ext cx="358775"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GB" sz="1200" b="1"/>
              <a:t>B</a:t>
            </a:r>
          </a:p>
        </p:txBody>
      </p:sp>
      <p:sp>
        <p:nvSpPr>
          <p:cNvPr id="172" name="Rectangle 407"/>
          <p:cNvSpPr>
            <a:spLocks noChangeArrowheads="1"/>
          </p:cNvSpPr>
          <p:nvPr/>
        </p:nvSpPr>
        <p:spPr bwMode="auto">
          <a:xfrm>
            <a:off x="1052513" y="4016896"/>
            <a:ext cx="5329237" cy="33831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nSpc>
                <a:spcPct val="150000"/>
              </a:lnSpc>
            </a:pPr>
            <a:r>
              <a:rPr lang="en-GB" sz="1200" dirty="0">
                <a:latin typeface="Times New Roman" pitchFamily="18" charset="0"/>
              </a:rPr>
              <a:t>A. % </a:t>
            </a:r>
            <a:r>
              <a:rPr lang="en-GB" sz="1200" dirty="0" smtClean="0">
                <a:latin typeface="Times New Roman" pitchFamily="18" charset="0"/>
              </a:rPr>
              <a:t>Foetal </a:t>
            </a:r>
            <a:r>
              <a:rPr lang="en-GB" sz="1200" dirty="0">
                <a:latin typeface="Times New Roman" pitchFamily="18" charset="0"/>
              </a:rPr>
              <a:t>Bovine Serum (FBS) diluent test. The graph illustrates the base of the IL-6 standard curves </a:t>
            </a:r>
            <a:r>
              <a:rPr lang="en-GB" sz="1200" dirty="0" smtClean="0">
                <a:latin typeface="Times New Roman" pitchFamily="18" charset="0"/>
              </a:rPr>
              <a:t>(IL-6 </a:t>
            </a:r>
            <a:r>
              <a:rPr lang="en-GB" sz="1200" dirty="0">
                <a:latin typeface="Times New Roman" pitchFamily="18" charset="0"/>
              </a:rPr>
              <a:t>vs. optical density; OD) generated using diluents made from three concentrations of </a:t>
            </a:r>
            <a:r>
              <a:rPr lang="en-GB" sz="1200" dirty="0" smtClean="0">
                <a:latin typeface="Times New Roman" pitchFamily="18" charset="0"/>
              </a:rPr>
              <a:t>FBS (10</a:t>
            </a:r>
            <a:r>
              <a:rPr lang="en-GB" sz="1200" dirty="0">
                <a:latin typeface="Times New Roman" pitchFamily="18" charset="0"/>
              </a:rPr>
              <a:t>%, 25% and 50%) in PBS. The 10% FBS diluent provided the most accurate standard curve: using a 4-parameter logistic curve fit, r</a:t>
            </a:r>
            <a:r>
              <a:rPr lang="en-GB" sz="1200" baseline="30000" dirty="0">
                <a:latin typeface="Times New Roman" pitchFamily="18" charset="0"/>
              </a:rPr>
              <a:t>2</a:t>
            </a:r>
            <a:r>
              <a:rPr lang="en-GB" sz="1200" dirty="0">
                <a:latin typeface="Times New Roman" pitchFamily="18" charset="0"/>
              </a:rPr>
              <a:t> was 0.9999 at 10% FBS, 0.9996 at 25% FBS and 0.9977 at 50% FBS over the range of concentrations expected to be encountered experimentally. </a:t>
            </a:r>
          </a:p>
          <a:p>
            <a:pPr>
              <a:lnSpc>
                <a:spcPct val="150000"/>
              </a:lnSpc>
            </a:pPr>
            <a:r>
              <a:rPr lang="en-GB" sz="1200" dirty="0">
                <a:latin typeface="Times New Roman" pitchFamily="18" charset="0"/>
              </a:rPr>
              <a:t>B. Sample dilution range. A plasma sample was spiked with 2500pg/ml IL-6, diluted by a factor of 25 and then serially diluted to give dilution factors of 50 and 100. The graph displays the expected prolactin concentration in </a:t>
            </a:r>
            <a:r>
              <a:rPr lang="en-GB" sz="1200" dirty="0" err="1">
                <a:latin typeface="Times New Roman" pitchFamily="18" charset="0"/>
              </a:rPr>
              <a:t>pg</a:t>
            </a:r>
            <a:r>
              <a:rPr lang="en-GB" sz="1200" dirty="0">
                <a:latin typeface="Times New Roman" pitchFamily="18" charset="0"/>
              </a:rPr>
              <a:t>/ml for each dilution (100, 50 and 25 </a:t>
            </a:r>
            <a:r>
              <a:rPr lang="en-GB" sz="1200" dirty="0" err="1">
                <a:latin typeface="Times New Roman" pitchFamily="18" charset="0"/>
              </a:rPr>
              <a:t>pg</a:t>
            </a:r>
            <a:r>
              <a:rPr lang="en-GB" sz="1200" dirty="0">
                <a:latin typeface="Times New Roman" pitchFamily="18" charset="0"/>
              </a:rPr>
              <a:t>/ml; grey diamonds) and the measured </a:t>
            </a:r>
            <a:r>
              <a:rPr lang="en-GB" sz="1200" dirty="0" smtClean="0">
                <a:latin typeface="Times New Roman" pitchFamily="18" charset="0"/>
              </a:rPr>
              <a:t>IL-6 concentration </a:t>
            </a:r>
            <a:r>
              <a:rPr lang="en-GB" sz="1200" dirty="0">
                <a:latin typeface="Times New Roman" pitchFamily="18" charset="0"/>
              </a:rPr>
              <a:t>(black squares). Serial dilutions were performed to test for linearity and a straight line fitted to the measured samples (r</a:t>
            </a:r>
            <a:r>
              <a:rPr lang="en-GB" sz="1200" baseline="30000" dirty="0">
                <a:latin typeface="Times New Roman" pitchFamily="18" charset="0"/>
              </a:rPr>
              <a:t>2</a:t>
            </a:r>
            <a:r>
              <a:rPr lang="en-GB" sz="1200" dirty="0">
                <a:latin typeface="Times New Roman" pitchFamily="18" charset="0"/>
              </a:rPr>
              <a:t>=0.9976). </a:t>
            </a:r>
          </a:p>
        </p:txBody>
      </p:sp>
      <p:grpSp>
        <p:nvGrpSpPr>
          <p:cNvPr id="173" name="Group 818"/>
          <p:cNvGrpSpPr>
            <a:grpSpLocks/>
          </p:cNvGrpSpPr>
          <p:nvPr/>
        </p:nvGrpSpPr>
        <p:grpSpPr bwMode="auto">
          <a:xfrm>
            <a:off x="3787776" y="1279897"/>
            <a:ext cx="2227263" cy="2514600"/>
            <a:chOff x="2477" y="884"/>
            <a:chExt cx="1403" cy="1584"/>
          </a:xfrm>
        </p:grpSpPr>
        <p:sp>
          <p:nvSpPr>
            <p:cNvPr id="174" name="Line 292"/>
            <p:cNvSpPr>
              <a:spLocks noChangeShapeType="1"/>
            </p:cNvSpPr>
            <p:nvPr/>
          </p:nvSpPr>
          <p:spPr bwMode="auto">
            <a:xfrm>
              <a:off x="2701" y="2227"/>
              <a:ext cx="113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5" name="Line 294"/>
            <p:cNvSpPr>
              <a:spLocks noChangeShapeType="1"/>
            </p:cNvSpPr>
            <p:nvPr/>
          </p:nvSpPr>
          <p:spPr bwMode="auto">
            <a:xfrm flipV="1">
              <a:off x="2812" y="2227"/>
              <a:ext cx="0" cy="1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6" name="Line 295"/>
            <p:cNvSpPr>
              <a:spLocks noChangeShapeType="1"/>
            </p:cNvSpPr>
            <p:nvPr/>
          </p:nvSpPr>
          <p:spPr bwMode="auto">
            <a:xfrm flipV="1">
              <a:off x="3102" y="2227"/>
              <a:ext cx="1" cy="1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7" name="Line 297"/>
            <p:cNvSpPr>
              <a:spLocks noChangeShapeType="1"/>
            </p:cNvSpPr>
            <p:nvPr/>
          </p:nvSpPr>
          <p:spPr bwMode="auto">
            <a:xfrm flipV="1">
              <a:off x="3687" y="2227"/>
              <a:ext cx="1" cy="1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8" name="Freeform 299"/>
            <p:cNvSpPr>
              <a:spLocks/>
            </p:cNvSpPr>
            <p:nvPr/>
          </p:nvSpPr>
          <p:spPr bwMode="auto">
            <a:xfrm>
              <a:off x="3675" y="1126"/>
              <a:ext cx="36" cy="52"/>
            </a:xfrm>
            <a:custGeom>
              <a:avLst/>
              <a:gdLst>
                <a:gd name="T0" fmla="*/ 23 w 36"/>
                <a:gd name="T1" fmla="*/ 0 h 35"/>
                <a:gd name="T2" fmla="*/ 45 w 36"/>
                <a:gd name="T3" fmla="*/ 282 h 35"/>
                <a:gd name="T4" fmla="*/ 23 w 36"/>
                <a:gd name="T5" fmla="*/ 535 h 35"/>
                <a:gd name="T6" fmla="*/ 0 w 36"/>
                <a:gd name="T7" fmla="*/ 282 h 35"/>
                <a:gd name="T8" fmla="*/ 23 w 36"/>
                <a:gd name="T9" fmla="*/ 0 h 3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6" h="35">
                  <a:moveTo>
                    <a:pt x="18" y="0"/>
                  </a:moveTo>
                  <a:lnTo>
                    <a:pt x="36" y="18"/>
                  </a:lnTo>
                  <a:lnTo>
                    <a:pt x="18" y="35"/>
                  </a:lnTo>
                  <a:lnTo>
                    <a:pt x="0" y="18"/>
                  </a:lnTo>
                  <a:lnTo>
                    <a:pt x="18" y="0"/>
                  </a:lnTo>
                  <a:close/>
                </a:path>
              </a:pathLst>
            </a:custGeom>
            <a:solidFill>
              <a:srgbClr val="C0C0C0"/>
            </a:solidFill>
            <a:ln w="12700">
              <a:solidFill>
                <a:schemeClr val="tx1"/>
              </a:solidFill>
              <a:prstDash val="solid"/>
              <a:round/>
              <a:headEnd/>
              <a:tailEnd/>
            </a:ln>
          </p:spPr>
          <p:txBody>
            <a:bodyPr/>
            <a:lstStyle/>
            <a:p>
              <a:endParaRPr lang="en-GB"/>
            </a:p>
          </p:txBody>
        </p:sp>
        <p:sp>
          <p:nvSpPr>
            <p:cNvPr id="179" name="Freeform 300"/>
            <p:cNvSpPr>
              <a:spLocks/>
            </p:cNvSpPr>
            <p:nvPr/>
          </p:nvSpPr>
          <p:spPr bwMode="auto">
            <a:xfrm>
              <a:off x="3090" y="1666"/>
              <a:ext cx="36" cy="52"/>
            </a:xfrm>
            <a:custGeom>
              <a:avLst/>
              <a:gdLst>
                <a:gd name="T0" fmla="*/ 23 w 36"/>
                <a:gd name="T1" fmla="*/ 0 h 35"/>
                <a:gd name="T2" fmla="*/ 45 w 36"/>
                <a:gd name="T3" fmla="*/ 282 h 35"/>
                <a:gd name="T4" fmla="*/ 23 w 36"/>
                <a:gd name="T5" fmla="*/ 535 h 35"/>
                <a:gd name="T6" fmla="*/ 0 w 36"/>
                <a:gd name="T7" fmla="*/ 282 h 35"/>
                <a:gd name="T8" fmla="*/ 23 w 36"/>
                <a:gd name="T9" fmla="*/ 0 h 3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6" h="35">
                  <a:moveTo>
                    <a:pt x="18" y="0"/>
                  </a:moveTo>
                  <a:lnTo>
                    <a:pt x="36" y="18"/>
                  </a:lnTo>
                  <a:lnTo>
                    <a:pt x="18" y="35"/>
                  </a:lnTo>
                  <a:lnTo>
                    <a:pt x="0" y="18"/>
                  </a:lnTo>
                  <a:lnTo>
                    <a:pt x="18" y="0"/>
                  </a:lnTo>
                  <a:close/>
                </a:path>
              </a:pathLst>
            </a:custGeom>
            <a:solidFill>
              <a:srgbClr val="C0C0C0"/>
            </a:solidFill>
            <a:ln w="12700">
              <a:solidFill>
                <a:schemeClr val="tx1"/>
              </a:solidFill>
              <a:prstDash val="solid"/>
              <a:round/>
              <a:headEnd/>
              <a:tailEnd/>
            </a:ln>
          </p:spPr>
          <p:txBody>
            <a:bodyPr/>
            <a:lstStyle/>
            <a:p>
              <a:endParaRPr lang="en-GB"/>
            </a:p>
          </p:txBody>
        </p:sp>
        <p:sp>
          <p:nvSpPr>
            <p:cNvPr id="180" name="Freeform 301"/>
            <p:cNvSpPr>
              <a:spLocks/>
            </p:cNvSpPr>
            <p:nvPr/>
          </p:nvSpPr>
          <p:spPr bwMode="auto">
            <a:xfrm>
              <a:off x="2800" y="1940"/>
              <a:ext cx="36" cy="53"/>
            </a:xfrm>
            <a:custGeom>
              <a:avLst/>
              <a:gdLst>
                <a:gd name="T0" fmla="*/ 23 w 36"/>
                <a:gd name="T1" fmla="*/ 0 h 35"/>
                <a:gd name="T2" fmla="*/ 45 w 36"/>
                <a:gd name="T3" fmla="*/ 309 h 35"/>
                <a:gd name="T4" fmla="*/ 23 w 36"/>
                <a:gd name="T5" fmla="*/ 603 h 35"/>
                <a:gd name="T6" fmla="*/ 0 w 36"/>
                <a:gd name="T7" fmla="*/ 309 h 35"/>
                <a:gd name="T8" fmla="*/ 23 w 36"/>
                <a:gd name="T9" fmla="*/ 0 h 3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6" h="35">
                  <a:moveTo>
                    <a:pt x="18" y="0"/>
                  </a:moveTo>
                  <a:lnTo>
                    <a:pt x="36" y="18"/>
                  </a:lnTo>
                  <a:lnTo>
                    <a:pt x="18" y="35"/>
                  </a:lnTo>
                  <a:lnTo>
                    <a:pt x="0" y="18"/>
                  </a:lnTo>
                  <a:lnTo>
                    <a:pt x="18" y="0"/>
                  </a:lnTo>
                  <a:close/>
                </a:path>
              </a:pathLst>
            </a:custGeom>
            <a:solidFill>
              <a:srgbClr val="C0C0C0"/>
            </a:solidFill>
            <a:ln w="12700">
              <a:solidFill>
                <a:schemeClr val="tx1"/>
              </a:solidFill>
              <a:prstDash val="solid"/>
              <a:round/>
              <a:headEnd/>
              <a:tailEnd/>
            </a:ln>
          </p:spPr>
          <p:txBody>
            <a:bodyPr/>
            <a:lstStyle/>
            <a:p>
              <a:endParaRPr lang="en-GB"/>
            </a:p>
          </p:txBody>
        </p:sp>
        <p:sp>
          <p:nvSpPr>
            <p:cNvPr id="181" name="Rectangle 302"/>
            <p:cNvSpPr>
              <a:spLocks noChangeArrowheads="1"/>
            </p:cNvSpPr>
            <p:nvPr/>
          </p:nvSpPr>
          <p:spPr bwMode="auto">
            <a:xfrm>
              <a:off x="3675" y="1170"/>
              <a:ext cx="34" cy="34"/>
            </a:xfrm>
            <a:prstGeom prst="rect">
              <a:avLst/>
            </a:prstGeom>
            <a:solidFill>
              <a:schemeClr val="tx1"/>
            </a:solidFill>
            <a:ln w="9525">
              <a:solidFill>
                <a:srgbClr val="000000"/>
              </a:solidFill>
              <a:miter lim="800000"/>
              <a:headEnd/>
              <a:tailEnd/>
            </a:ln>
          </p:spPr>
          <p:txBody>
            <a:bodyPr/>
            <a:lstStyle/>
            <a:p>
              <a:endParaRPr lang="en-US"/>
            </a:p>
          </p:txBody>
        </p:sp>
        <p:sp>
          <p:nvSpPr>
            <p:cNvPr id="182" name="Rectangle 303"/>
            <p:cNvSpPr>
              <a:spLocks noChangeArrowheads="1"/>
            </p:cNvSpPr>
            <p:nvPr/>
          </p:nvSpPr>
          <p:spPr bwMode="auto">
            <a:xfrm>
              <a:off x="3090" y="1709"/>
              <a:ext cx="34" cy="34"/>
            </a:xfrm>
            <a:prstGeom prst="rect">
              <a:avLst/>
            </a:prstGeom>
            <a:solidFill>
              <a:schemeClr val="tx1"/>
            </a:solidFill>
            <a:ln w="9525">
              <a:solidFill>
                <a:srgbClr val="000000"/>
              </a:solidFill>
              <a:miter lim="800000"/>
              <a:headEnd/>
              <a:tailEnd/>
            </a:ln>
          </p:spPr>
          <p:txBody>
            <a:bodyPr/>
            <a:lstStyle/>
            <a:p>
              <a:endParaRPr lang="en-US"/>
            </a:p>
          </p:txBody>
        </p:sp>
        <p:sp>
          <p:nvSpPr>
            <p:cNvPr id="183" name="Rectangle 304"/>
            <p:cNvSpPr>
              <a:spLocks noChangeArrowheads="1"/>
            </p:cNvSpPr>
            <p:nvPr/>
          </p:nvSpPr>
          <p:spPr bwMode="auto">
            <a:xfrm>
              <a:off x="2799" y="1929"/>
              <a:ext cx="34" cy="34"/>
            </a:xfrm>
            <a:prstGeom prst="rect">
              <a:avLst/>
            </a:prstGeom>
            <a:solidFill>
              <a:schemeClr val="tx1"/>
            </a:solidFill>
            <a:ln w="9525">
              <a:solidFill>
                <a:srgbClr val="000000"/>
              </a:solidFill>
              <a:miter lim="800000"/>
              <a:headEnd/>
              <a:tailEnd/>
            </a:ln>
          </p:spPr>
          <p:txBody>
            <a:bodyPr/>
            <a:lstStyle/>
            <a:p>
              <a:endParaRPr lang="en-US"/>
            </a:p>
          </p:txBody>
        </p:sp>
        <p:sp>
          <p:nvSpPr>
            <p:cNvPr id="184" name="Freeform 305"/>
            <p:cNvSpPr>
              <a:spLocks/>
            </p:cNvSpPr>
            <p:nvPr/>
          </p:nvSpPr>
          <p:spPr bwMode="auto">
            <a:xfrm>
              <a:off x="2812" y="1197"/>
              <a:ext cx="875" cy="760"/>
            </a:xfrm>
            <a:custGeom>
              <a:avLst/>
              <a:gdLst>
                <a:gd name="T0" fmla="*/ 0 w 223"/>
                <a:gd name="T1" fmla="*/ 20284543 h 138"/>
                <a:gd name="T2" fmla="*/ 2452590 w 223"/>
                <a:gd name="T3" fmla="*/ 10157466 h 138"/>
                <a:gd name="T4" fmla="*/ 4882947 w 223"/>
                <a:gd name="T5" fmla="*/ 0 h 138"/>
                <a:gd name="T6" fmla="*/ 0 60000 65536"/>
                <a:gd name="T7" fmla="*/ 0 60000 65536"/>
                <a:gd name="T8" fmla="*/ 0 60000 65536"/>
              </a:gdLst>
              <a:ahLst/>
              <a:cxnLst>
                <a:cxn ang="T6">
                  <a:pos x="T0" y="T1"/>
                </a:cxn>
                <a:cxn ang="T7">
                  <a:pos x="T2" y="T3"/>
                </a:cxn>
                <a:cxn ang="T8">
                  <a:pos x="T4" y="T5"/>
                </a:cxn>
              </a:cxnLst>
              <a:rect l="0" t="0" r="r" b="b"/>
              <a:pathLst>
                <a:path w="223" h="138">
                  <a:moveTo>
                    <a:pt x="0" y="138"/>
                  </a:moveTo>
                  <a:lnTo>
                    <a:pt x="112" y="69"/>
                  </a:lnTo>
                  <a:lnTo>
                    <a:pt x="223" y="0"/>
                  </a:lnTo>
                </a:path>
              </a:pathLst>
            </a:custGeom>
            <a:noFill/>
            <a:ln w="12700">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185" name="Rectangle 306"/>
            <p:cNvSpPr>
              <a:spLocks noChangeArrowheads="1"/>
            </p:cNvSpPr>
            <p:nvPr/>
          </p:nvSpPr>
          <p:spPr bwMode="auto">
            <a:xfrm>
              <a:off x="3294" y="1137"/>
              <a:ext cx="46"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R</a:t>
              </a:r>
              <a:endParaRPr lang="en-GB"/>
            </a:p>
          </p:txBody>
        </p:sp>
        <p:sp>
          <p:nvSpPr>
            <p:cNvPr id="186" name="Rectangle 307"/>
            <p:cNvSpPr>
              <a:spLocks noChangeArrowheads="1"/>
            </p:cNvSpPr>
            <p:nvPr/>
          </p:nvSpPr>
          <p:spPr bwMode="auto">
            <a:xfrm>
              <a:off x="3340" y="1137"/>
              <a:ext cx="22" cy="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500">
                  <a:solidFill>
                    <a:srgbClr val="000000"/>
                  </a:solidFill>
                </a:rPr>
                <a:t>2</a:t>
              </a:r>
              <a:endParaRPr lang="en-GB"/>
            </a:p>
          </p:txBody>
        </p:sp>
        <p:sp>
          <p:nvSpPr>
            <p:cNvPr id="187" name="Rectangle 308"/>
            <p:cNvSpPr>
              <a:spLocks noChangeArrowheads="1"/>
            </p:cNvSpPr>
            <p:nvPr/>
          </p:nvSpPr>
          <p:spPr bwMode="auto">
            <a:xfrm>
              <a:off x="3339" y="1137"/>
              <a:ext cx="289"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  = 0.9976</a:t>
              </a:r>
              <a:endParaRPr lang="en-GB"/>
            </a:p>
          </p:txBody>
        </p:sp>
        <p:sp>
          <p:nvSpPr>
            <p:cNvPr id="188" name="Rectangle 317"/>
            <p:cNvSpPr>
              <a:spLocks noChangeArrowheads="1"/>
            </p:cNvSpPr>
            <p:nvPr/>
          </p:nvSpPr>
          <p:spPr bwMode="auto">
            <a:xfrm>
              <a:off x="2744" y="2277"/>
              <a:ext cx="21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1in 100</a:t>
              </a:r>
              <a:endParaRPr lang="en-GB"/>
            </a:p>
          </p:txBody>
        </p:sp>
        <p:sp>
          <p:nvSpPr>
            <p:cNvPr id="189" name="Rectangle 318"/>
            <p:cNvSpPr>
              <a:spLocks noChangeArrowheads="1"/>
            </p:cNvSpPr>
            <p:nvPr/>
          </p:nvSpPr>
          <p:spPr bwMode="auto">
            <a:xfrm>
              <a:off x="3037" y="2277"/>
              <a:ext cx="194"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1 in 50</a:t>
              </a:r>
              <a:endParaRPr lang="en-GB"/>
            </a:p>
          </p:txBody>
        </p:sp>
        <p:sp>
          <p:nvSpPr>
            <p:cNvPr id="190" name="Rectangle 320"/>
            <p:cNvSpPr>
              <a:spLocks noChangeArrowheads="1"/>
            </p:cNvSpPr>
            <p:nvPr/>
          </p:nvSpPr>
          <p:spPr bwMode="auto">
            <a:xfrm>
              <a:off x="3630" y="2277"/>
              <a:ext cx="194"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1 in 25</a:t>
              </a:r>
              <a:endParaRPr lang="en-GB"/>
            </a:p>
          </p:txBody>
        </p:sp>
        <p:sp>
          <p:nvSpPr>
            <p:cNvPr id="191" name="Rectangle 322"/>
            <p:cNvSpPr>
              <a:spLocks noChangeArrowheads="1"/>
            </p:cNvSpPr>
            <p:nvPr/>
          </p:nvSpPr>
          <p:spPr bwMode="auto">
            <a:xfrm>
              <a:off x="3095" y="2391"/>
              <a:ext cx="45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1">
                  <a:solidFill>
                    <a:srgbClr val="000000"/>
                  </a:solidFill>
                </a:rPr>
                <a:t>Dilution Factor</a:t>
              </a:r>
              <a:endParaRPr lang="en-GB"/>
            </a:p>
          </p:txBody>
        </p:sp>
        <p:sp>
          <p:nvSpPr>
            <p:cNvPr id="192" name="Rectangle 316"/>
            <p:cNvSpPr>
              <a:spLocks noChangeArrowheads="1"/>
            </p:cNvSpPr>
            <p:nvPr/>
          </p:nvSpPr>
          <p:spPr bwMode="auto">
            <a:xfrm>
              <a:off x="2687" y="2277"/>
              <a:ext cx="36"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0</a:t>
              </a:r>
              <a:endParaRPr lang="en-GB"/>
            </a:p>
          </p:txBody>
        </p:sp>
        <p:sp>
          <p:nvSpPr>
            <p:cNvPr id="193" name="Line 284"/>
            <p:cNvSpPr>
              <a:spLocks noChangeShapeType="1"/>
            </p:cNvSpPr>
            <p:nvPr/>
          </p:nvSpPr>
          <p:spPr bwMode="auto">
            <a:xfrm>
              <a:off x="2699" y="923"/>
              <a:ext cx="1" cy="130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94" name="Line 286"/>
            <p:cNvSpPr>
              <a:spLocks noChangeShapeType="1"/>
            </p:cNvSpPr>
            <p:nvPr/>
          </p:nvSpPr>
          <p:spPr bwMode="auto">
            <a:xfrm>
              <a:off x="2687" y="2011"/>
              <a:ext cx="1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95" name="Line 287"/>
            <p:cNvSpPr>
              <a:spLocks noChangeShapeType="1"/>
            </p:cNvSpPr>
            <p:nvPr/>
          </p:nvSpPr>
          <p:spPr bwMode="auto">
            <a:xfrm>
              <a:off x="2687" y="1792"/>
              <a:ext cx="12"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96" name="Line 288"/>
            <p:cNvSpPr>
              <a:spLocks noChangeShapeType="1"/>
            </p:cNvSpPr>
            <p:nvPr/>
          </p:nvSpPr>
          <p:spPr bwMode="auto">
            <a:xfrm>
              <a:off x="2687" y="1577"/>
              <a:ext cx="1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97" name="Line 289"/>
            <p:cNvSpPr>
              <a:spLocks noChangeShapeType="1"/>
            </p:cNvSpPr>
            <p:nvPr/>
          </p:nvSpPr>
          <p:spPr bwMode="auto">
            <a:xfrm>
              <a:off x="2687" y="1357"/>
              <a:ext cx="1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98" name="Line 290"/>
            <p:cNvSpPr>
              <a:spLocks noChangeShapeType="1"/>
            </p:cNvSpPr>
            <p:nvPr/>
          </p:nvSpPr>
          <p:spPr bwMode="auto">
            <a:xfrm>
              <a:off x="2687" y="1143"/>
              <a:ext cx="1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99" name="Line 291"/>
            <p:cNvSpPr>
              <a:spLocks noChangeShapeType="1"/>
            </p:cNvSpPr>
            <p:nvPr/>
          </p:nvSpPr>
          <p:spPr bwMode="auto">
            <a:xfrm>
              <a:off x="2687" y="923"/>
              <a:ext cx="1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00" name="Line 293"/>
            <p:cNvSpPr>
              <a:spLocks noChangeShapeType="1"/>
            </p:cNvSpPr>
            <p:nvPr/>
          </p:nvSpPr>
          <p:spPr bwMode="auto">
            <a:xfrm flipV="1">
              <a:off x="2699" y="2227"/>
              <a:ext cx="1" cy="1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01" name="Rectangle 309"/>
            <p:cNvSpPr>
              <a:spLocks noChangeArrowheads="1"/>
            </p:cNvSpPr>
            <p:nvPr/>
          </p:nvSpPr>
          <p:spPr bwMode="auto">
            <a:xfrm>
              <a:off x="2624" y="2187"/>
              <a:ext cx="35"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0</a:t>
              </a:r>
              <a:endParaRPr lang="en-GB"/>
            </a:p>
          </p:txBody>
        </p:sp>
        <p:sp>
          <p:nvSpPr>
            <p:cNvPr id="202" name="Rectangle 310"/>
            <p:cNvSpPr>
              <a:spLocks noChangeArrowheads="1"/>
            </p:cNvSpPr>
            <p:nvPr/>
          </p:nvSpPr>
          <p:spPr bwMode="auto">
            <a:xfrm>
              <a:off x="2591" y="1973"/>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20</a:t>
              </a:r>
              <a:endParaRPr lang="en-GB"/>
            </a:p>
          </p:txBody>
        </p:sp>
        <p:sp>
          <p:nvSpPr>
            <p:cNvPr id="203" name="Rectangle 311"/>
            <p:cNvSpPr>
              <a:spLocks noChangeArrowheads="1"/>
            </p:cNvSpPr>
            <p:nvPr/>
          </p:nvSpPr>
          <p:spPr bwMode="auto">
            <a:xfrm>
              <a:off x="2591" y="1753"/>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40</a:t>
              </a:r>
              <a:endParaRPr lang="en-GB"/>
            </a:p>
          </p:txBody>
        </p:sp>
        <p:sp>
          <p:nvSpPr>
            <p:cNvPr id="204" name="Rectangle 312"/>
            <p:cNvSpPr>
              <a:spLocks noChangeArrowheads="1"/>
            </p:cNvSpPr>
            <p:nvPr/>
          </p:nvSpPr>
          <p:spPr bwMode="auto">
            <a:xfrm>
              <a:off x="2591" y="1539"/>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60</a:t>
              </a:r>
              <a:endParaRPr lang="en-GB"/>
            </a:p>
          </p:txBody>
        </p:sp>
        <p:sp>
          <p:nvSpPr>
            <p:cNvPr id="205" name="Rectangle 313"/>
            <p:cNvSpPr>
              <a:spLocks noChangeArrowheads="1"/>
            </p:cNvSpPr>
            <p:nvPr/>
          </p:nvSpPr>
          <p:spPr bwMode="auto">
            <a:xfrm>
              <a:off x="2591" y="1319"/>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80</a:t>
              </a:r>
              <a:endParaRPr lang="en-GB"/>
            </a:p>
          </p:txBody>
        </p:sp>
        <p:sp>
          <p:nvSpPr>
            <p:cNvPr id="206" name="Rectangle 314"/>
            <p:cNvSpPr>
              <a:spLocks noChangeArrowheads="1"/>
            </p:cNvSpPr>
            <p:nvPr/>
          </p:nvSpPr>
          <p:spPr bwMode="auto">
            <a:xfrm>
              <a:off x="2568" y="1104"/>
              <a:ext cx="108"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100</a:t>
              </a:r>
              <a:endParaRPr lang="en-GB"/>
            </a:p>
          </p:txBody>
        </p:sp>
        <p:sp>
          <p:nvSpPr>
            <p:cNvPr id="207" name="Rectangle 315"/>
            <p:cNvSpPr>
              <a:spLocks noChangeArrowheads="1"/>
            </p:cNvSpPr>
            <p:nvPr/>
          </p:nvSpPr>
          <p:spPr bwMode="auto">
            <a:xfrm>
              <a:off x="2568" y="884"/>
              <a:ext cx="108"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120</a:t>
              </a:r>
              <a:endParaRPr lang="en-GB"/>
            </a:p>
          </p:txBody>
        </p:sp>
        <p:sp>
          <p:nvSpPr>
            <p:cNvPr id="208" name="Rectangle 323"/>
            <p:cNvSpPr>
              <a:spLocks noChangeArrowheads="1"/>
            </p:cNvSpPr>
            <p:nvPr/>
          </p:nvSpPr>
          <p:spPr bwMode="auto">
            <a:xfrm rot="16200000">
              <a:off x="2342" y="1525"/>
              <a:ext cx="348"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1" dirty="0" smtClean="0">
                  <a:solidFill>
                    <a:srgbClr val="000000"/>
                  </a:solidFill>
                </a:rPr>
                <a:t>IL-6 (</a:t>
              </a:r>
              <a:r>
                <a:rPr lang="en-GB" sz="800" b="1" dirty="0" err="1" smtClean="0">
                  <a:solidFill>
                    <a:srgbClr val="000000"/>
                  </a:solidFill>
                </a:rPr>
                <a:t>pg</a:t>
              </a:r>
              <a:r>
                <a:rPr lang="en-GB" sz="800" b="1" dirty="0" smtClean="0">
                  <a:solidFill>
                    <a:srgbClr val="000000"/>
                  </a:solidFill>
                </a:rPr>
                <a:t>/ml)</a:t>
              </a:r>
              <a:endParaRPr lang="en-GB" dirty="0"/>
            </a:p>
          </p:txBody>
        </p:sp>
        <p:sp>
          <p:nvSpPr>
            <p:cNvPr id="209" name="Freeform 324"/>
            <p:cNvSpPr>
              <a:spLocks/>
            </p:cNvSpPr>
            <p:nvPr/>
          </p:nvSpPr>
          <p:spPr bwMode="auto">
            <a:xfrm>
              <a:off x="3285" y="1859"/>
              <a:ext cx="36" cy="52"/>
            </a:xfrm>
            <a:custGeom>
              <a:avLst/>
              <a:gdLst>
                <a:gd name="T0" fmla="*/ 23 w 36"/>
                <a:gd name="T1" fmla="*/ 0 h 35"/>
                <a:gd name="T2" fmla="*/ 45 w 36"/>
                <a:gd name="T3" fmla="*/ 259 h 35"/>
                <a:gd name="T4" fmla="*/ 23 w 36"/>
                <a:gd name="T5" fmla="*/ 535 h 35"/>
                <a:gd name="T6" fmla="*/ 0 w 36"/>
                <a:gd name="T7" fmla="*/ 259 h 35"/>
                <a:gd name="T8" fmla="*/ 23 w 36"/>
                <a:gd name="T9" fmla="*/ 0 h 3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6" h="35">
                  <a:moveTo>
                    <a:pt x="18" y="0"/>
                  </a:moveTo>
                  <a:lnTo>
                    <a:pt x="36" y="17"/>
                  </a:lnTo>
                  <a:lnTo>
                    <a:pt x="18" y="35"/>
                  </a:lnTo>
                  <a:lnTo>
                    <a:pt x="0" y="17"/>
                  </a:lnTo>
                  <a:lnTo>
                    <a:pt x="18" y="0"/>
                  </a:lnTo>
                  <a:close/>
                </a:path>
              </a:pathLst>
            </a:custGeom>
            <a:solidFill>
              <a:srgbClr val="C0C0C0"/>
            </a:solidFill>
            <a:ln w="12700">
              <a:solidFill>
                <a:schemeClr val="tx1"/>
              </a:solidFill>
              <a:prstDash val="solid"/>
              <a:round/>
              <a:headEnd/>
              <a:tailEnd/>
            </a:ln>
          </p:spPr>
          <p:txBody>
            <a:bodyPr/>
            <a:lstStyle/>
            <a:p>
              <a:endParaRPr lang="en-GB"/>
            </a:p>
          </p:txBody>
        </p:sp>
        <p:sp>
          <p:nvSpPr>
            <p:cNvPr id="210" name="Rectangle 325"/>
            <p:cNvSpPr>
              <a:spLocks noChangeArrowheads="1"/>
            </p:cNvSpPr>
            <p:nvPr/>
          </p:nvSpPr>
          <p:spPr bwMode="auto">
            <a:xfrm>
              <a:off x="3355" y="1837"/>
              <a:ext cx="269"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Expected</a:t>
              </a:r>
              <a:endParaRPr lang="en-GB"/>
            </a:p>
          </p:txBody>
        </p:sp>
        <p:sp>
          <p:nvSpPr>
            <p:cNvPr id="211" name="Rectangle 326"/>
            <p:cNvSpPr>
              <a:spLocks noChangeArrowheads="1"/>
            </p:cNvSpPr>
            <p:nvPr/>
          </p:nvSpPr>
          <p:spPr bwMode="auto">
            <a:xfrm>
              <a:off x="3285" y="1963"/>
              <a:ext cx="34" cy="34"/>
            </a:xfrm>
            <a:prstGeom prst="rect">
              <a:avLst/>
            </a:prstGeom>
            <a:solidFill>
              <a:schemeClr val="tx1"/>
            </a:solidFill>
            <a:ln w="9525">
              <a:solidFill>
                <a:srgbClr val="000000"/>
              </a:solidFill>
              <a:miter lim="800000"/>
              <a:headEnd/>
              <a:tailEnd/>
            </a:ln>
          </p:spPr>
          <p:txBody>
            <a:bodyPr/>
            <a:lstStyle/>
            <a:p>
              <a:endParaRPr lang="en-US"/>
            </a:p>
          </p:txBody>
        </p:sp>
        <p:sp>
          <p:nvSpPr>
            <p:cNvPr id="212" name="Rectangle 327"/>
            <p:cNvSpPr>
              <a:spLocks noChangeArrowheads="1"/>
            </p:cNvSpPr>
            <p:nvPr/>
          </p:nvSpPr>
          <p:spPr bwMode="auto">
            <a:xfrm>
              <a:off x="3355" y="1941"/>
              <a:ext cx="286"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Measured</a:t>
              </a:r>
              <a:endParaRPr lang="en-GB"/>
            </a:p>
          </p:txBody>
        </p:sp>
        <p:sp>
          <p:nvSpPr>
            <p:cNvPr id="213" name="Line 328"/>
            <p:cNvSpPr>
              <a:spLocks noChangeShapeType="1"/>
            </p:cNvSpPr>
            <p:nvPr/>
          </p:nvSpPr>
          <p:spPr bwMode="auto">
            <a:xfrm>
              <a:off x="3249" y="2084"/>
              <a:ext cx="95" cy="1"/>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14" name="Rectangle 329"/>
            <p:cNvSpPr>
              <a:spLocks noChangeArrowheads="1"/>
            </p:cNvSpPr>
            <p:nvPr/>
          </p:nvSpPr>
          <p:spPr bwMode="auto">
            <a:xfrm>
              <a:off x="3355" y="2046"/>
              <a:ext cx="525"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Linear (Measured)</a:t>
              </a:r>
              <a:endParaRPr lang="en-GB"/>
            </a:p>
          </p:txBody>
        </p:sp>
      </p:grpSp>
      <p:grpSp>
        <p:nvGrpSpPr>
          <p:cNvPr id="215" name="Group 819"/>
          <p:cNvGrpSpPr>
            <a:grpSpLocks/>
          </p:cNvGrpSpPr>
          <p:nvPr/>
        </p:nvGrpSpPr>
        <p:grpSpPr bwMode="auto">
          <a:xfrm>
            <a:off x="1212850" y="1278310"/>
            <a:ext cx="2432050" cy="2522537"/>
            <a:chOff x="855" y="839"/>
            <a:chExt cx="1532" cy="1621"/>
          </a:xfrm>
        </p:grpSpPr>
        <p:sp>
          <p:nvSpPr>
            <p:cNvPr id="216" name="Rectangle 9"/>
            <p:cNvSpPr>
              <a:spLocks noChangeArrowheads="1"/>
            </p:cNvSpPr>
            <p:nvPr/>
          </p:nvSpPr>
          <p:spPr bwMode="auto">
            <a:xfrm>
              <a:off x="1636" y="2381"/>
              <a:ext cx="348" cy="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1" dirty="0" smtClean="0">
                  <a:solidFill>
                    <a:srgbClr val="000000"/>
                  </a:solidFill>
                </a:rPr>
                <a:t>IL-6 </a:t>
              </a:r>
              <a:r>
                <a:rPr lang="en-GB" sz="800" b="1" dirty="0">
                  <a:solidFill>
                    <a:srgbClr val="000000"/>
                  </a:solidFill>
                </a:rPr>
                <a:t>(</a:t>
              </a:r>
              <a:r>
                <a:rPr lang="en-GB" sz="800" b="1" dirty="0" err="1">
                  <a:solidFill>
                    <a:srgbClr val="000000"/>
                  </a:solidFill>
                </a:rPr>
                <a:t>pg</a:t>
              </a:r>
              <a:r>
                <a:rPr lang="en-GB" sz="800" b="1" dirty="0">
                  <a:solidFill>
                    <a:srgbClr val="000000"/>
                  </a:solidFill>
                </a:rPr>
                <a:t>/ml)</a:t>
              </a:r>
              <a:endParaRPr lang="en-GB" sz="800" b="1" dirty="0"/>
            </a:p>
          </p:txBody>
        </p:sp>
        <p:sp>
          <p:nvSpPr>
            <p:cNvPr id="217" name="Line 10"/>
            <p:cNvSpPr>
              <a:spLocks noChangeShapeType="1"/>
            </p:cNvSpPr>
            <p:nvPr/>
          </p:nvSpPr>
          <p:spPr bwMode="auto">
            <a:xfrm>
              <a:off x="1124" y="2235"/>
              <a:ext cx="1263" cy="0"/>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18" name="Line 11"/>
            <p:cNvSpPr>
              <a:spLocks noChangeShapeType="1"/>
            </p:cNvSpPr>
            <p:nvPr/>
          </p:nvSpPr>
          <p:spPr bwMode="auto">
            <a:xfrm flipV="1">
              <a:off x="1124" y="2235"/>
              <a:ext cx="0" cy="10"/>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19" name="Line 12"/>
            <p:cNvSpPr>
              <a:spLocks noChangeShapeType="1"/>
            </p:cNvSpPr>
            <p:nvPr/>
          </p:nvSpPr>
          <p:spPr bwMode="auto">
            <a:xfrm flipV="1">
              <a:off x="1485" y="2235"/>
              <a:ext cx="0" cy="10"/>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20" name="Line 13"/>
            <p:cNvSpPr>
              <a:spLocks noChangeShapeType="1"/>
            </p:cNvSpPr>
            <p:nvPr/>
          </p:nvSpPr>
          <p:spPr bwMode="auto">
            <a:xfrm flipV="1">
              <a:off x="1846" y="2235"/>
              <a:ext cx="0" cy="10"/>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21" name="Line 14"/>
            <p:cNvSpPr>
              <a:spLocks noChangeShapeType="1"/>
            </p:cNvSpPr>
            <p:nvPr/>
          </p:nvSpPr>
          <p:spPr bwMode="auto">
            <a:xfrm flipV="1">
              <a:off x="2207" y="2235"/>
              <a:ext cx="0" cy="10"/>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22" name="Rectangle 15"/>
            <p:cNvSpPr>
              <a:spLocks noChangeArrowheads="1"/>
            </p:cNvSpPr>
            <p:nvPr/>
          </p:nvSpPr>
          <p:spPr bwMode="auto">
            <a:xfrm>
              <a:off x="1114" y="2259"/>
              <a:ext cx="36" cy="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0</a:t>
              </a:r>
              <a:endParaRPr lang="en-GB" sz="800"/>
            </a:p>
          </p:txBody>
        </p:sp>
        <p:sp>
          <p:nvSpPr>
            <p:cNvPr id="223" name="Rectangle 16"/>
            <p:cNvSpPr>
              <a:spLocks noChangeArrowheads="1"/>
            </p:cNvSpPr>
            <p:nvPr/>
          </p:nvSpPr>
          <p:spPr bwMode="auto">
            <a:xfrm>
              <a:off x="1465" y="2259"/>
              <a:ext cx="72" cy="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20</a:t>
              </a:r>
              <a:endParaRPr lang="en-GB" sz="800"/>
            </a:p>
          </p:txBody>
        </p:sp>
        <p:sp>
          <p:nvSpPr>
            <p:cNvPr id="224" name="Rectangle 17"/>
            <p:cNvSpPr>
              <a:spLocks noChangeArrowheads="1"/>
            </p:cNvSpPr>
            <p:nvPr/>
          </p:nvSpPr>
          <p:spPr bwMode="auto">
            <a:xfrm>
              <a:off x="1824" y="2259"/>
              <a:ext cx="72" cy="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40</a:t>
              </a:r>
              <a:endParaRPr lang="en-GB" sz="800"/>
            </a:p>
          </p:txBody>
        </p:sp>
        <p:sp>
          <p:nvSpPr>
            <p:cNvPr id="225" name="Rectangle 18"/>
            <p:cNvSpPr>
              <a:spLocks noChangeArrowheads="1"/>
            </p:cNvSpPr>
            <p:nvPr/>
          </p:nvSpPr>
          <p:spPr bwMode="auto">
            <a:xfrm>
              <a:off x="2187" y="2259"/>
              <a:ext cx="72" cy="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60</a:t>
              </a:r>
              <a:endParaRPr lang="en-GB" sz="800"/>
            </a:p>
          </p:txBody>
        </p:sp>
        <p:sp>
          <p:nvSpPr>
            <p:cNvPr id="226" name="Line 21"/>
            <p:cNvSpPr>
              <a:spLocks noChangeShapeType="1"/>
            </p:cNvSpPr>
            <p:nvPr/>
          </p:nvSpPr>
          <p:spPr bwMode="auto">
            <a:xfrm flipV="1">
              <a:off x="1124" y="883"/>
              <a:ext cx="0" cy="1352"/>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27" name="Line 22"/>
            <p:cNvSpPr>
              <a:spLocks noChangeShapeType="1"/>
            </p:cNvSpPr>
            <p:nvPr/>
          </p:nvSpPr>
          <p:spPr bwMode="auto">
            <a:xfrm>
              <a:off x="1110" y="2058"/>
              <a:ext cx="13" cy="0"/>
            </a:xfrm>
            <a:prstGeom prst="line">
              <a:avLst/>
            </a:prstGeom>
            <a:noFill/>
            <a:ln w="8001">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28" name="Line 23"/>
            <p:cNvSpPr>
              <a:spLocks noChangeShapeType="1"/>
            </p:cNvSpPr>
            <p:nvPr/>
          </p:nvSpPr>
          <p:spPr bwMode="auto">
            <a:xfrm>
              <a:off x="1110" y="1862"/>
              <a:ext cx="13" cy="0"/>
            </a:xfrm>
            <a:prstGeom prst="line">
              <a:avLst/>
            </a:prstGeom>
            <a:noFill/>
            <a:ln w="8001">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29" name="Line 24"/>
            <p:cNvSpPr>
              <a:spLocks noChangeShapeType="1"/>
            </p:cNvSpPr>
            <p:nvPr/>
          </p:nvSpPr>
          <p:spPr bwMode="auto">
            <a:xfrm>
              <a:off x="1110" y="1666"/>
              <a:ext cx="13" cy="1"/>
            </a:xfrm>
            <a:prstGeom prst="line">
              <a:avLst/>
            </a:prstGeom>
            <a:noFill/>
            <a:ln w="8001">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30" name="Line 25"/>
            <p:cNvSpPr>
              <a:spLocks noChangeShapeType="1"/>
            </p:cNvSpPr>
            <p:nvPr/>
          </p:nvSpPr>
          <p:spPr bwMode="auto">
            <a:xfrm>
              <a:off x="1110" y="1470"/>
              <a:ext cx="13" cy="1"/>
            </a:xfrm>
            <a:prstGeom prst="line">
              <a:avLst/>
            </a:prstGeom>
            <a:noFill/>
            <a:ln w="8001">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31" name="Line 26"/>
            <p:cNvSpPr>
              <a:spLocks noChangeShapeType="1"/>
            </p:cNvSpPr>
            <p:nvPr/>
          </p:nvSpPr>
          <p:spPr bwMode="auto">
            <a:xfrm>
              <a:off x="1110" y="1274"/>
              <a:ext cx="13" cy="1"/>
            </a:xfrm>
            <a:prstGeom prst="line">
              <a:avLst/>
            </a:prstGeom>
            <a:noFill/>
            <a:ln w="8001">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32" name="Line 27"/>
            <p:cNvSpPr>
              <a:spLocks noChangeShapeType="1"/>
            </p:cNvSpPr>
            <p:nvPr/>
          </p:nvSpPr>
          <p:spPr bwMode="auto">
            <a:xfrm>
              <a:off x="1110" y="1078"/>
              <a:ext cx="13" cy="1"/>
            </a:xfrm>
            <a:prstGeom prst="line">
              <a:avLst/>
            </a:prstGeom>
            <a:noFill/>
            <a:ln w="8001">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33" name="Line 28"/>
            <p:cNvSpPr>
              <a:spLocks noChangeShapeType="1"/>
            </p:cNvSpPr>
            <p:nvPr/>
          </p:nvSpPr>
          <p:spPr bwMode="auto">
            <a:xfrm>
              <a:off x="1110" y="883"/>
              <a:ext cx="13" cy="0"/>
            </a:xfrm>
            <a:prstGeom prst="line">
              <a:avLst/>
            </a:prstGeom>
            <a:noFill/>
            <a:ln w="8001">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34" name="Rectangle 29"/>
            <p:cNvSpPr>
              <a:spLocks noChangeArrowheads="1"/>
            </p:cNvSpPr>
            <p:nvPr/>
          </p:nvSpPr>
          <p:spPr bwMode="auto">
            <a:xfrm>
              <a:off x="969" y="2014"/>
              <a:ext cx="126" cy="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0.00</a:t>
              </a:r>
              <a:endParaRPr lang="en-GB" sz="800"/>
            </a:p>
          </p:txBody>
        </p:sp>
        <p:sp>
          <p:nvSpPr>
            <p:cNvPr id="235" name="Rectangle 30"/>
            <p:cNvSpPr>
              <a:spLocks noChangeArrowheads="1"/>
            </p:cNvSpPr>
            <p:nvPr/>
          </p:nvSpPr>
          <p:spPr bwMode="auto">
            <a:xfrm>
              <a:off x="969" y="1820"/>
              <a:ext cx="126" cy="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0.05</a:t>
              </a:r>
              <a:endParaRPr lang="en-GB" sz="800"/>
            </a:p>
          </p:txBody>
        </p:sp>
        <p:sp>
          <p:nvSpPr>
            <p:cNvPr id="236" name="Rectangle 31"/>
            <p:cNvSpPr>
              <a:spLocks noChangeArrowheads="1"/>
            </p:cNvSpPr>
            <p:nvPr/>
          </p:nvSpPr>
          <p:spPr bwMode="auto">
            <a:xfrm>
              <a:off x="969" y="1624"/>
              <a:ext cx="126"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0.10</a:t>
              </a:r>
              <a:endParaRPr lang="en-GB" sz="800"/>
            </a:p>
          </p:txBody>
        </p:sp>
        <p:sp>
          <p:nvSpPr>
            <p:cNvPr id="237" name="Rectangle 32"/>
            <p:cNvSpPr>
              <a:spLocks noChangeArrowheads="1"/>
            </p:cNvSpPr>
            <p:nvPr/>
          </p:nvSpPr>
          <p:spPr bwMode="auto">
            <a:xfrm>
              <a:off x="969" y="1427"/>
              <a:ext cx="126"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0.15</a:t>
              </a:r>
              <a:endParaRPr lang="en-GB" sz="800"/>
            </a:p>
          </p:txBody>
        </p:sp>
        <p:sp>
          <p:nvSpPr>
            <p:cNvPr id="238" name="Rectangle 33"/>
            <p:cNvSpPr>
              <a:spLocks noChangeArrowheads="1"/>
            </p:cNvSpPr>
            <p:nvPr/>
          </p:nvSpPr>
          <p:spPr bwMode="auto">
            <a:xfrm>
              <a:off x="969" y="1230"/>
              <a:ext cx="126"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0.20</a:t>
              </a:r>
              <a:endParaRPr lang="en-GB" sz="800"/>
            </a:p>
          </p:txBody>
        </p:sp>
        <p:sp>
          <p:nvSpPr>
            <p:cNvPr id="239" name="Rectangle 34"/>
            <p:cNvSpPr>
              <a:spLocks noChangeArrowheads="1"/>
            </p:cNvSpPr>
            <p:nvPr/>
          </p:nvSpPr>
          <p:spPr bwMode="auto">
            <a:xfrm>
              <a:off x="969" y="1035"/>
              <a:ext cx="126"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0.25</a:t>
              </a:r>
              <a:endParaRPr lang="en-GB" sz="800"/>
            </a:p>
          </p:txBody>
        </p:sp>
        <p:sp>
          <p:nvSpPr>
            <p:cNvPr id="240" name="Rectangle 35"/>
            <p:cNvSpPr>
              <a:spLocks noChangeArrowheads="1"/>
            </p:cNvSpPr>
            <p:nvPr/>
          </p:nvSpPr>
          <p:spPr bwMode="auto">
            <a:xfrm>
              <a:off x="969" y="839"/>
              <a:ext cx="126" cy="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0.30</a:t>
              </a:r>
              <a:endParaRPr lang="en-GB" sz="800"/>
            </a:p>
          </p:txBody>
        </p:sp>
        <p:sp>
          <p:nvSpPr>
            <p:cNvPr id="241" name="Oval 37"/>
            <p:cNvSpPr>
              <a:spLocks noChangeArrowheads="1"/>
            </p:cNvSpPr>
            <p:nvPr/>
          </p:nvSpPr>
          <p:spPr bwMode="auto">
            <a:xfrm>
              <a:off x="2242" y="1069"/>
              <a:ext cx="32" cy="32"/>
            </a:xfrm>
            <a:prstGeom prst="ellipse">
              <a:avLst/>
            </a:prstGeom>
            <a:solidFill>
              <a:srgbClr val="000000"/>
            </a:solidFill>
            <a:ln w="4826">
              <a:solidFill>
                <a:srgbClr val="000000"/>
              </a:solidFill>
              <a:round/>
              <a:headEnd/>
              <a:tailEnd/>
            </a:ln>
          </p:spPr>
          <p:txBody>
            <a:bodyPr/>
            <a:lstStyle/>
            <a:p>
              <a:endParaRPr lang="en-US"/>
            </a:p>
          </p:txBody>
        </p:sp>
        <p:sp>
          <p:nvSpPr>
            <p:cNvPr id="242" name="Oval 38"/>
            <p:cNvSpPr>
              <a:spLocks noChangeArrowheads="1"/>
            </p:cNvSpPr>
            <p:nvPr/>
          </p:nvSpPr>
          <p:spPr bwMode="auto">
            <a:xfrm>
              <a:off x="1678" y="1554"/>
              <a:ext cx="32" cy="32"/>
            </a:xfrm>
            <a:prstGeom prst="ellipse">
              <a:avLst/>
            </a:prstGeom>
            <a:solidFill>
              <a:srgbClr val="000000"/>
            </a:solidFill>
            <a:ln w="8001">
              <a:solidFill>
                <a:srgbClr val="000000"/>
              </a:solidFill>
              <a:round/>
              <a:headEnd/>
              <a:tailEnd/>
            </a:ln>
          </p:spPr>
          <p:txBody>
            <a:bodyPr/>
            <a:lstStyle/>
            <a:p>
              <a:endParaRPr lang="en-US"/>
            </a:p>
          </p:txBody>
        </p:sp>
        <p:sp>
          <p:nvSpPr>
            <p:cNvPr id="243" name="Oval 39"/>
            <p:cNvSpPr>
              <a:spLocks noChangeArrowheads="1"/>
            </p:cNvSpPr>
            <p:nvPr/>
          </p:nvSpPr>
          <p:spPr bwMode="auto">
            <a:xfrm>
              <a:off x="1396" y="1798"/>
              <a:ext cx="32" cy="32"/>
            </a:xfrm>
            <a:prstGeom prst="ellipse">
              <a:avLst/>
            </a:prstGeom>
            <a:solidFill>
              <a:srgbClr val="000000"/>
            </a:solidFill>
            <a:ln w="8001">
              <a:solidFill>
                <a:srgbClr val="000000"/>
              </a:solidFill>
              <a:round/>
              <a:headEnd/>
              <a:tailEnd/>
            </a:ln>
          </p:spPr>
          <p:txBody>
            <a:bodyPr/>
            <a:lstStyle/>
            <a:p>
              <a:endParaRPr lang="en-US"/>
            </a:p>
          </p:txBody>
        </p:sp>
        <p:sp>
          <p:nvSpPr>
            <p:cNvPr id="244" name="Oval 40"/>
            <p:cNvSpPr>
              <a:spLocks noChangeArrowheads="1"/>
            </p:cNvSpPr>
            <p:nvPr/>
          </p:nvSpPr>
          <p:spPr bwMode="auto">
            <a:xfrm>
              <a:off x="1255" y="1930"/>
              <a:ext cx="32" cy="32"/>
            </a:xfrm>
            <a:prstGeom prst="ellipse">
              <a:avLst/>
            </a:prstGeom>
            <a:solidFill>
              <a:srgbClr val="000000"/>
            </a:solidFill>
            <a:ln w="8001">
              <a:solidFill>
                <a:srgbClr val="000000"/>
              </a:solidFill>
              <a:round/>
              <a:headEnd/>
              <a:tailEnd/>
            </a:ln>
          </p:spPr>
          <p:txBody>
            <a:bodyPr/>
            <a:lstStyle/>
            <a:p>
              <a:endParaRPr lang="en-US"/>
            </a:p>
          </p:txBody>
        </p:sp>
        <p:sp>
          <p:nvSpPr>
            <p:cNvPr id="245" name="Oval 41"/>
            <p:cNvSpPr>
              <a:spLocks noChangeArrowheads="1"/>
            </p:cNvSpPr>
            <p:nvPr/>
          </p:nvSpPr>
          <p:spPr bwMode="auto">
            <a:xfrm>
              <a:off x="1185" y="1990"/>
              <a:ext cx="17" cy="14"/>
            </a:xfrm>
            <a:prstGeom prst="ellipse">
              <a:avLst/>
            </a:prstGeom>
            <a:solidFill>
              <a:srgbClr val="000000"/>
            </a:solidFill>
            <a:ln w="7938">
              <a:solidFill>
                <a:srgbClr val="000000"/>
              </a:solidFill>
              <a:round/>
              <a:headEnd/>
              <a:tailEnd/>
            </a:ln>
          </p:spPr>
          <p:txBody>
            <a:bodyPr/>
            <a:lstStyle/>
            <a:p>
              <a:endParaRPr lang="en-US"/>
            </a:p>
          </p:txBody>
        </p:sp>
        <p:sp>
          <p:nvSpPr>
            <p:cNvPr id="246" name="Oval 42"/>
            <p:cNvSpPr>
              <a:spLocks noChangeArrowheads="1"/>
            </p:cNvSpPr>
            <p:nvPr/>
          </p:nvSpPr>
          <p:spPr bwMode="auto">
            <a:xfrm>
              <a:off x="2242" y="954"/>
              <a:ext cx="32" cy="32"/>
            </a:xfrm>
            <a:prstGeom prst="ellipse">
              <a:avLst/>
            </a:prstGeom>
            <a:solidFill>
              <a:srgbClr val="FFFFFF"/>
            </a:solidFill>
            <a:ln w="4826">
              <a:solidFill>
                <a:srgbClr val="000000"/>
              </a:solidFill>
              <a:round/>
              <a:headEnd/>
              <a:tailEnd/>
            </a:ln>
          </p:spPr>
          <p:txBody>
            <a:bodyPr/>
            <a:lstStyle/>
            <a:p>
              <a:endParaRPr lang="en-US"/>
            </a:p>
          </p:txBody>
        </p:sp>
        <p:sp>
          <p:nvSpPr>
            <p:cNvPr id="247" name="Oval 43"/>
            <p:cNvSpPr>
              <a:spLocks noChangeArrowheads="1"/>
            </p:cNvSpPr>
            <p:nvPr/>
          </p:nvSpPr>
          <p:spPr bwMode="auto">
            <a:xfrm>
              <a:off x="1678" y="1538"/>
              <a:ext cx="32" cy="32"/>
            </a:xfrm>
            <a:prstGeom prst="ellipse">
              <a:avLst/>
            </a:prstGeom>
            <a:solidFill>
              <a:srgbClr val="FFFFFF"/>
            </a:solidFill>
            <a:ln w="4826">
              <a:solidFill>
                <a:srgbClr val="000000"/>
              </a:solidFill>
              <a:round/>
              <a:headEnd/>
              <a:tailEnd/>
            </a:ln>
          </p:spPr>
          <p:txBody>
            <a:bodyPr/>
            <a:lstStyle/>
            <a:p>
              <a:endParaRPr lang="en-US"/>
            </a:p>
          </p:txBody>
        </p:sp>
        <p:sp>
          <p:nvSpPr>
            <p:cNvPr id="248" name="Oval 44"/>
            <p:cNvSpPr>
              <a:spLocks noChangeArrowheads="1"/>
            </p:cNvSpPr>
            <p:nvPr/>
          </p:nvSpPr>
          <p:spPr bwMode="auto">
            <a:xfrm>
              <a:off x="1396" y="1819"/>
              <a:ext cx="32" cy="32"/>
            </a:xfrm>
            <a:prstGeom prst="ellipse">
              <a:avLst/>
            </a:prstGeom>
            <a:solidFill>
              <a:srgbClr val="FFFFFF"/>
            </a:solidFill>
            <a:ln w="4826">
              <a:solidFill>
                <a:srgbClr val="000000"/>
              </a:solidFill>
              <a:round/>
              <a:headEnd/>
              <a:tailEnd/>
            </a:ln>
          </p:spPr>
          <p:txBody>
            <a:bodyPr/>
            <a:lstStyle/>
            <a:p>
              <a:endParaRPr lang="en-US"/>
            </a:p>
          </p:txBody>
        </p:sp>
        <p:sp>
          <p:nvSpPr>
            <p:cNvPr id="249" name="Oval 45"/>
            <p:cNvSpPr>
              <a:spLocks noChangeArrowheads="1"/>
            </p:cNvSpPr>
            <p:nvPr/>
          </p:nvSpPr>
          <p:spPr bwMode="auto">
            <a:xfrm>
              <a:off x="1255" y="1952"/>
              <a:ext cx="32" cy="32"/>
            </a:xfrm>
            <a:prstGeom prst="ellipse">
              <a:avLst/>
            </a:prstGeom>
            <a:solidFill>
              <a:srgbClr val="FFFFFF"/>
            </a:solidFill>
            <a:ln w="4826">
              <a:solidFill>
                <a:srgbClr val="000000"/>
              </a:solidFill>
              <a:round/>
              <a:headEnd/>
              <a:tailEnd/>
            </a:ln>
          </p:spPr>
          <p:txBody>
            <a:bodyPr/>
            <a:lstStyle/>
            <a:p>
              <a:endParaRPr lang="en-US"/>
            </a:p>
          </p:txBody>
        </p:sp>
        <p:sp>
          <p:nvSpPr>
            <p:cNvPr id="250" name="Oval 46"/>
            <p:cNvSpPr>
              <a:spLocks noChangeArrowheads="1"/>
            </p:cNvSpPr>
            <p:nvPr/>
          </p:nvSpPr>
          <p:spPr bwMode="auto">
            <a:xfrm>
              <a:off x="1185" y="1974"/>
              <a:ext cx="32" cy="32"/>
            </a:xfrm>
            <a:prstGeom prst="ellipse">
              <a:avLst/>
            </a:prstGeom>
            <a:solidFill>
              <a:srgbClr val="FFFFFF"/>
            </a:solidFill>
            <a:ln w="4826">
              <a:solidFill>
                <a:srgbClr val="000000"/>
              </a:solidFill>
              <a:round/>
              <a:headEnd/>
              <a:tailEnd/>
            </a:ln>
          </p:spPr>
          <p:txBody>
            <a:bodyPr/>
            <a:lstStyle/>
            <a:p>
              <a:endParaRPr lang="en-US"/>
            </a:p>
          </p:txBody>
        </p:sp>
        <p:sp>
          <p:nvSpPr>
            <p:cNvPr id="251" name="Freeform 47"/>
            <p:cNvSpPr>
              <a:spLocks/>
            </p:cNvSpPr>
            <p:nvPr/>
          </p:nvSpPr>
          <p:spPr bwMode="auto">
            <a:xfrm>
              <a:off x="2240" y="1013"/>
              <a:ext cx="27" cy="27"/>
            </a:xfrm>
            <a:custGeom>
              <a:avLst/>
              <a:gdLst>
                <a:gd name="T0" fmla="*/ 1 w 41"/>
                <a:gd name="T1" fmla="*/ 3 h 35"/>
                <a:gd name="T2" fmla="*/ 2 w 41"/>
                <a:gd name="T3" fmla="*/ 0 h 35"/>
                <a:gd name="T4" fmla="*/ 0 w 41"/>
                <a:gd name="T5" fmla="*/ 0 h 35"/>
                <a:gd name="T6" fmla="*/ 1 w 41"/>
                <a:gd name="T7" fmla="*/ 3 h 3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1" h="35">
                  <a:moveTo>
                    <a:pt x="20" y="35"/>
                  </a:moveTo>
                  <a:lnTo>
                    <a:pt x="41" y="0"/>
                  </a:lnTo>
                  <a:lnTo>
                    <a:pt x="0" y="0"/>
                  </a:lnTo>
                  <a:lnTo>
                    <a:pt x="20" y="35"/>
                  </a:lnTo>
                  <a:close/>
                </a:path>
              </a:pathLst>
            </a:custGeom>
            <a:solidFill>
              <a:srgbClr val="000000"/>
            </a:solidFill>
            <a:ln w="4826">
              <a:solidFill>
                <a:srgbClr val="000000"/>
              </a:solidFill>
              <a:prstDash val="solid"/>
              <a:round/>
              <a:headEnd/>
              <a:tailEnd/>
            </a:ln>
          </p:spPr>
          <p:txBody>
            <a:bodyPr/>
            <a:lstStyle/>
            <a:p>
              <a:endParaRPr lang="en-GB"/>
            </a:p>
          </p:txBody>
        </p:sp>
        <p:sp>
          <p:nvSpPr>
            <p:cNvPr id="252" name="Freeform 48"/>
            <p:cNvSpPr>
              <a:spLocks/>
            </p:cNvSpPr>
            <p:nvPr/>
          </p:nvSpPr>
          <p:spPr bwMode="auto">
            <a:xfrm>
              <a:off x="1675" y="1545"/>
              <a:ext cx="27" cy="27"/>
            </a:xfrm>
            <a:custGeom>
              <a:avLst/>
              <a:gdLst>
                <a:gd name="T0" fmla="*/ 1 w 40"/>
                <a:gd name="T1" fmla="*/ 3 h 35"/>
                <a:gd name="T2" fmla="*/ 2 w 40"/>
                <a:gd name="T3" fmla="*/ 0 h 35"/>
                <a:gd name="T4" fmla="*/ 0 w 40"/>
                <a:gd name="T5" fmla="*/ 0 h 35"/>
                <a:gd name="T6" fmla="*/ 1 w 40"/>
                <a:gd name="T7" fmla="*/ 3 h 3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0" h="35">
                  <a:moveTo>
                    <a:pt x="20" y="35"/>
                  </a:moveTo>
                  <a:lnTo>
                    <a:pt x="40" y="0"/>
                  </a:lnTo>
                  <a:lnTo>
                    <a:pt x="0" y="0"/>
                  </a:lnTo>
                  <a:lnTo>
                    <a:pt x="20" y="35"/>
                  </a:lnTo>
                  <a:close/>
                </a:path>
              </a:pathLst>
            </a:custGeom>
            <a:solidFill>
              <a:srgbClr val="000000"/>
            </a:solidFill>
            <a:ln w="4826">
              <a:solidFill>
                <a:srgbClr val="000000"/>
              </a:solidFill>
              <a:prstDash val="solid"/>
              <a:round/>
              <a:headEnd/>
              <a:tailEnd/>
            </a:ln>
          </p:spPr>
          <p:txBody>
            <a:bodyPr/>
            <a:lstStyle/>
            <a:p>
              <a:endParaRPr lang="en-GB"/>
            </a:p>
          </p:txBody>
        </p:sp>
        <p:sp>
          <p:nvSpPr>
            <p:cNvPr id="253" name="Freeform 49"/>
            <p:cNvSpPr>
              <a:spLocks/>
            </p:cNvSpPr>
            <p:nvPr/>
          </p:nvSpPr>
          <p:spPr bwMode="auto">
            <a:xfrm>
              <a:off x="1395" y="1807"/>
              <a:ext cx="22" cy="16"/>
            </a:xfrm>
            <a:custGeom>
              <a:avLst/>
              <a:gdLst>
                <a:gd name="T0" fmla="*/ 1 w 40"/>
                <a:gd name="T1" fmla="*/ 0 h 35"/>
                <a:gd name="T2" fmla="*/ 1 w 40"/>
                <a:gd name="T3" fmla="*/ 0 h 35"/>
                <a:gd name="T4" fmla="*/ 0 w 40"/>
                <a:gd name="T5" fmla="*/ 0 h 35"/>
                <a:gd name="T6" fmla="*/ 1 w 40"/>
                <a:gd name="T7" fmla="*/ 0 h 3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0" h="35">
                  <a:moveTo>
                    <a:pt x="20" y="35"/>
                  </a:moveTo>
                  <a:lnTo>
                    <a:pt x="40" y="0"/>
                  </a:lnTo>
                  <a:lnTo>
                    <a:pt x="0" y="0"/>
                  </a:lnTo>
                  <a:lnTo>
                    <a:pt x="20" y="35"/>
                  </a:lnTo>
                  <a:close/>
                </a:path>
              </a:pathLst>
            </a:custGeom>
            <a:solidFill>
              <a:srgbClr val="000000"/>
            </a:solidFill>
            <a:ln w="4826">
              <a:solidFill>
                <a:srgbClr val="000000"/>
              </a:solidFill>
              <a:prstDash val="solid"/>
              <a:round/>
              <a:headEnd/>
              <a:tailEnd/>
            </a:ln>
          </p:spPr>
          <p:txBody>
            <a:bodyPr/>
            <a:lstStyle/>
            <a:p>
              <a:endParaRPr lang="en-GB"/>
            </a:p>
          </p:txBody>
        </p:sp>
        <p:sp>
          <p:nvSpPr>
            <p:cNvPr id="254" name="Freeform 50"/>
            <p:cNvSpPr>
              <a:spLocks/>
            </p:cNvSpPr>
            <p:nvPr/>
          </p:nvSpPr>
          <p:spPr bwMode="auto">
            <a:xfrm>
              <a:off x="1253" y="1917"/>
              <a:ext cx="27" cy="27"/>
            </a:xfrm>
            <a:custGeom>
              <a:avLst/>
              <a:gdLst>
                <a:gd name="T0" fmla="*/ 1 w 40"/>
                <a:gd name="T1" fmla="*/ 3 h 35"/>
                <a:gd name="T2" fmla="*/ 2 w 40"/>
                <a:gd name="T3" fmla="*/ 0 h 35"/>
                <a:gd name="T4" fmla="*/ 0 w 40"/>
                <a:gd name="T5" fmla="*/ 0 h 35"/>
                <a:gd name="T6" fmla="*/ 1 w 40"/>
                <a:gd name="T7" fmla="*/ 3 h 3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0" h="35">
                  <a:moveTo>
                    <a:pt x="20" y="35"/>
                  </a:moveTo>
                  <a:lnTo>
                    <a:pt x="40" y="0"/>
                  </a:lnTo>
                  <a:lnTo>
                    <a:pt x="0" y="0"/>
                  </a:lnTo>
                  <a:lnTo>
                    <a:pt x="20" y="35"/>
                  </a:lnTo>
                  <a:close/>
                </a:path>
              </a:pathLst>
            </a:custGeom>
            <a:solidFill>
              <a:srgbClr val="000000"/>
            </a:solidFill>
            <a:ln w="4826">
              <a:solidFill>
                <a:srgbClr val="000000"/>
              </a:solidFill>
              <a:prstDash val="solid"/>
              <a:round/>
              <a:headEnd/>
              <a:tailEnd/>
            </a:ln>
          </p:spPr>
          <p:txBody>
            <a:bodyPr/>
            <a:lstStyle/>
            <a:p>
              <a:endParaRPr lang="en-GB"/>
            </a:p>
          </p:txBody>
        </p:sp>
        <p:sp>
          <p:nvSpPr>
            <p:cNvPr id="255" name="Freeform 51"/>
            <p:cNvSpPr>
              <a:spLocks/>
            </p:cNvSpPr>
            <p:nvPr/>
          </p:nvSpPr>
          <p:spPr bwMode="auto">
            <a:xfrm>
              <a:off x="1183" y="2001"/>
              <a:ext cx="22" cy="15"/>
            </a:xfrm>
            <a:custGeom>
              <a:avLst/>
              <a:gdLst>
                <a:gd name="T0" fmla="*/ 1 w 40"/>
                <a:gd name="T1" fmla="*/ 0 h 35"/>
                <a:gd name="T2" fmla="*/ 1 w 40"/>
                <a:gd name="T3" fmla="*/ 0 h 35"/>
                <a:gd name="T4" fmla="*/ 0 w 40"/>
                <a:gd name="T5" fmla="*/ 0 h 35"/>
                <a:gd name="T6" fmla="*/ 1 w 40"/>
                <a:gd name="T7" fmla="*/ 0 h 3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0" h="35">
                  <a:moveTo>
                    <a:pt x="20" y="35"/>
                  </a:moveTo>
                  <a:lnTo>
                    <a:pt x="40" y="0"/>
                  </a:lnTo>
                  <a:lnTo>
                    <a:pt x="0" y="0"/>
                  </a:lnTo>
                  <a:lnTo>
                    <a:pt x="20" y="35"/>
                  </a:lnTo>
                  <a:close/>
                </a:path>
              </a:pathLst>
            </a:custGeom>
            <a:solidFill>
              <a:srgbClr val="000000"/>
            </a:solidFill>
            <a:ln w="4826">
              <a:solidFill>
                <a:srgbClr val="000000"/>
              </a:solidFill>
              <a:prstDash val="solid"/>
              <a:round/>
              <a:headEnd/>
              <a:tailEnd/>
            </a:ln>
          </p:spPr>
          <p:txBody>
            <a:bodyPr/>
            <a:lstStyle/>
            <a:p>
              <a:endParaRPr lang="en-GB"/>
            </a:p>
          </p:txBody>
        </p:sp>
        <p:sp>
          <p:nvSpPr>
            <p:cNvPr id="256" name="Freeform 53"/>
            <p:cNvSpPr>
              <a:spLocks/>
            </p:cNvSpPr>
            <p:nvPr/>
          </p:nvSpPr>
          <p:spPr bwMode="auto">
            <a:xfrm flipV="1">
              <a:off x="1194" y="1983"/>
              <a:ext cx="20" cy="18"/>
            </a:xfrm>
            <a:custGeom>
              <a:avLst/>
              <a:gdLst>
                <a:gd name="T0" fmla="*/ 0 w 79"/>
                <a:gd name="T1" fmla="*/ 0 h 90"/>
                <a:gd name="T2" fmla="*/ 0 w 79"/>
                <a:gd name="T3" fmla="*/ 0 h 90"/>
                <a:gd name="T4" fmla="*/ 0 w 79"/>
                <a:gd name="T5" fmla="*/ 0 h 90"/>
                <a:gd name="T6" fmla="*/ 0 w 79"/>
                <a:gd name="T7" fmla="*/ 0 h 90"/>
                <a:gd name="T8" fmla="*/ 0 w 79"/>
                <a:gd name="T9" fmla="*/ 0 h 90"/>
                <a:gd name="T10" fmla="*/ 0 w 79"/>
                <a:gd name="T11" fmla="*/ 0 h 9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9" h="90">
                  <a:moveTo>
                    <a:pt x="0" y="0"/>
                  </a:moveTo>
                  <a:lnTo>
                    <a:pt x="15" y="19"/>
                  </a:lnTo>
                  <a:lnTo>
                    <a:pt x="31" y="37"/>
                  </a:lnTo>
                  <a:lnTo>
                    <a:pt x="48" y="55"/>
                  </a:lnTo>
                  <a:lnTo>
                    <a:pt x="64" y="73"/>
                  </a:lnTo>
                  <a:lnTo>
                    <a:pt x="79" y="90"/>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57" name="Freeform 54"/>
            <p:cNvSpPr>
              <a:spLocks/>
            </p:cNvSpPr>
            <p:nvPr/>
          </p:nvSpPr>
          <p:spPr bwMode="auto">
            <a:xfrm flipV="1">
              <a:off x="1222" y="1957"/>
              <a:ext cx="20" cy="19"/>
            </a:xfrm>
            <a:custGeom>
              <a:avLst/>
              <a:gdLst>
                <a:gd name="T0" fmla="*/ 0 w 81"/>
                <a:gd name="T1" fmla="*/ 0 h 90"/>
                <a:gd name="T2" fmla="*/ 0 w 81"/>
                <a:gd name="T3" fmla="*/ 0 h 90"/>
                <a:gd name="T4" fmla="*/ 0 w 81"/>
                <a:gd name="T5" fmla="*/ 0 h 90"/>
                <a:gd name="T6" fmla="*/ 0 w 81"/>
                <a:gd name="T7" fmla="*/ 0 h 90"/>
                <a:gd name="T8" fmla="*/ 0 w 81"/>
                <a:gd name="T9" fmla="*/ 0 h 90"/>
                <a:gd name="T10" fmla="*/ 0 w 81"/>
                <a:gd name="T11" fmla="*/ 0 h 90"/>
                <a:gd name="T12" fmla="*/ 0 w 81"/>
                <a:gd name="T13" fmla="*/ 0 h 9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1" h="90">
                  <a:moveTo>
                    <a:pt x="0" y="0"/>
                  </a:moveTo>
                  <a:lnTo>
                    <a:pt x="5" y="6"/>
                  </a:lnTo>
                  <a:lnTo>
                    <a:pt x="21" y="24"/>
                  </a:lnTo>
                  <a:lnTo>
                    <a:pt x="38" y="43"/>
                  </a:lnTo>
                  <a:lnTo>
                    <a:pt x="54" y="61"/>
                  </a:lnTo>
                  <a:lnTo>
                    <a:pt x="70" y="79"/>
                  </a:lnTo>
                  <a:lnTo>
                    <a:pt x="81" y="90"/>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58" name="Freeform 55"/>
            <p:cNvSpPr>
              <a:spLocks/>
            </p:cNvSpPr>
            <p:nvPr/>
          </p:nvSpPr>
          <p:spPr bwMode="auto">
            <a:xfrm flipV="1">
              <a:off x="1249" y="1932"/>
              <a:ext cx="32" cy="32"/>
            </a:xfrm>
            <a:custGeom>
              <a:avLst/>
              <a:gdLst>
                <a:gd name="T0" fmla="*/ 0 w 81"/>
                <a:gd name="T1" fmla="*/ 0 h 90"/>
                <a:gd name="T2" fmla="*/ 0 w 81"/>
                <a:gd name="T3" fmla="*/ 0 h 90"/>
                <a:gd name="T4" fmla="*/ 0 w 81"/>
                <a:gd name="T5" fmla="*/ 0 h 90"/>
                <a:gd name="T6" fmla="*/ 0 w 81"/>
                <a:gd name="T7" fmla="*/ 0 h 90"/>
                <a:gd name="T8" fmla="*/ 0 w 81"/>
                <a:gd name="T9" fmla="*/ 0 h 90"/>
                <a:gd name="T10" fmla="*/ 0 w 81"/>
                <a:gd name="T11" fmla="*/ 0 h 90"/>
                <a:gd name="T12" fmla="*/ 0 w 81"/>
                <a:gd name="T13" fmla="*/ 0 h 9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1" h="90">
                  <a:moveTo>
                    <a:pt x="0" y="0"/>
                  </a:moveTo>
                  <a:lnTo>
                    <a:pt x="10" y="12"/>
                  </a:lnTo>
                  <a:lnTo>
                    <a:pt x="27" y="30"/>
                  </a:lnTo>
                  <a:lnTo>
                    <a:pt x="43" y="48"/>
                  </a:lnTo>
                  <a:lnTo>
                    <a:pt x="59" y="66"/>
                  </a:lnTo>
                  <a:lnTo>
                    <a:pt x="76" y="85"/>
                  </a:lnTo>
                  <a:lnTo>
                    <a:pt x="81" y="90"/>
                  </a:lnTo>
                </a:path>
              </a:pathLst>
            </a:custGeom>
            <a:noFill/>
            <a:ln w="1651">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59" name="Freeform 56"/>
            <p:cNvSpPr>
              <a:spLocks/>
            </p:cNvSpPr>
            <p:nvPr/>
          </p:nvSpPr>
          <p:spPr bwMode="auto">
            <a:xfrm flipV="1">
              <a:off x="1277" y="1906"/>
              <a:ext cx="20" cy="19"/>
            </a:xfrm>
            <a:custGeom>
              <a:avLst/>
              <a:gdLst>
                <a:gd name="T0" fmla="*/ 0 w 81"/>
                <a:gd name="T1" fmla="*/ 0 h 90"/>
                <a:gd name="T2" fmla="*/ 0 w 81"/>
                <a:gd name="T3" fmla="*/ 0 h 90"/>
                <a:gd name="T4" fmla="*/ 0 w 81"/>
                <a:gd name="T5" fmla="*/ 0 h 90"/>
                <a:gd name="T6" fmla="*/ 0 w 81"/>
                <a:gd name="T7" fmla="*/ 0 h 90"/>
                <a:gd name="T8" fmla="*/ 0 w 81"/>
                <a:gd name="T9" fmla="*/ 0 h 90"/>
                <a:gd name="T10" fmla="*/ 0 w 81"/>
                <a:gd name="T11" fmla="*/ 0 h 9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90">
                  <a:moveTo>
                    <a:pt x="0" y="0"/>
                  </a:moveTo>
                  <a:lnTo>
                    <a:pt x="16" y="17"/>
                  </a:lnTo>
                  <a:lnTo>
                    <a:pt x="32" y="35"/>
                  </a:lnTo>
                  <a:lnTo>
                    <a:pt x="49" y="54"/>
                  </a:lnTo>
                  <a:lnTo>
                    <a:pt x="65" y="72"/>
                  </a:lnTo>
                  <a:lnTo>
                    <a:pt x="81" y="90"/>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60" name="Freeform 57"/>
            <p:cNvSpPr>
              <a:spLocks/>
            </p:cNvSpPr>
            <p:nvPr/>
          </p:nvSpPr>
          <p:spPr bwMode="auto">
            <a:xfrm flipV="1">
              <a:off x="1305" y="1880"/>
              <a:ext cx="20" cy="19"/>
            </a:xfrm>
            <a:custGeom>
              <a:avLst/>
              <a:gdLst>
                <a:gd name="T0" fmla="*/ 0 w 81"/>
                <a:gd name="T1" fmla="*/ 0 h 90"/>
                <a:gd name="T2" fmla="*/ 0 w 81"/>
                <a:gd name="T3" fmla="*/ 0 h 90"/>
                <a:gd name="T4" fmla="*/ 0 w 81"/>
                <a:gd name="T5" fmla="*/ 0 h 90"/>
                <a:gd name="T6" fmla="*/ 0 w 81"/>
                <a:gd name="T7" fmla="*/ 0 h 90"/>
                <a:gd name="T8" fmla="*/ 0 w 81"/>
                <a:gd name="T9" fmla="*/ 0 h 90"/>
                <a:gd name="T10" fmla="*/ 0 w 81"/>
                <a:gd name="T11" fmla="*/ 0 h 90"/>
                <a:gd name="T12" fmla="*/ 0 w 81"/>
                <a:gd name="T13" fmla="*/ 0 h 9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1" h="90">
                  <a:moveTo>
                    <a:pt x="0" y="0"/>
                  </a:moveTo>
                  <a:lnTo>
                    <a:pt x="4" y="5"/>
                  </a:lnTo>
                  <a:lnTo>
                    <a:pt x="20" y="23"/>
                  </a:lnTo>
                  <a:lnTo>
                    <a:pt x="37" y="41"/>
                  </a:lnTo>
                  <a:lnTo>
                    <a:pt x="53" y="59"/>
                  </a:lnTo>
                  <a:lnTo>
                    <a:pt x="69" y="78"/>
                  </a:lnTo>
                  <a:lnTo>
                    <a:pt x="81" y="90"/>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61" name="Freeform 58"/>
            <p:cNvSpPr>
              <a:spLocks/>
            </p:cNvSpPr>
            <p:nvPr/>
          </p:nvSpPr>
          <p:spPr bwMode="auto">
            <a:xfrm flipV="1">
              <a:off x="1332" y="1854"/>
              <a:ext cx="21" cy="19"/>
            </a:xfrm>
            <a:custGeom>
              <a:avLst/>
              <a:gdLst>
                <a:gd name="T0" fmla="*/ 0 w 81"/>
                <a:gd name="T1" fmla="*/ 0 h 90"/>
                <a:gd name="T2" fmla="*/ 0 w 81"/>
                <a:gd name="T3" fmla="*/ 0 h 90"/>
                <a:gd name="T4" fmla="*/ 0 w 81"/>
                <a:gd name="T5" fmla="*/ 0 h 90"/>
                <a:gd name="T6" fmla="*/ 0 w 81"/>
                <a:gd name="T7" fmla="*/ 0 h 90"/>
                <a:gd name="T8" fmla="*/ 0 w 81"/>
                <a:gd name="T9" fmla="*/ 0 h 90"/>
                <a:gd name="T10" fmla="*/ 0 w 81"/>
                <a:gd name="T11" fmla="*/ 0 h 90"/>
                <a:gd name="T12" fmla="*/ 0 w 81"/>
                <a:gd name="T13" fmla="*/ 0 h 9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1" h="90">
                  <a:moveTo>
                    <a:pt x="0" y="0"/>
                  </a:moveTo>
                  <a:lnTo>
                    <a:pt x="8" y="10"/>
                  </a:lnTo>
                  <a:lnTo>
                    <a:pt x="25" y="28"/>
                  </a:lnTo>
                  <a:lnTo>
                    <a:pt x="41" y="47"/>
                  </a:lnTo>
                  <a:lnTo>
                    <a:pt x="57" y="65"/>
                  </a:lnTo>
                  <a:lnTo>
                    <a:pt x="74" y="83"/>
                  </a:lnTo>
                  <a:lnTo>
                    <a:pt x="81" y="90"/>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62" name="Freeform 59"/>
            <p:cNvSpPr>
              <a:spLocks/>
            </p:cNvSpPr>
            <p:nvPr/>
          </p:nvSpPr>
          <p:spPr bwMode="auto">
            <a:xfrm flipV="1">
              <a:off x="1360" y="1829"/>
              <a:ext cx="20" cy="19"/>
            </a:xfrm>
            <a:custGeom>
              <a:avLst/>
              <a:gdLst>
                <a:gd name="T0" fmla="*/ 0 w 81"/>
                <a:gd name="T1" fmla="*/ 0 h 90"/>
                <a:gd name="T2" fmla="*/ 0 w 81"/>
                <a:gd name="T3" fmla="*/ 0 h 90"/>
                <a:gd name="T4" fmla="*/ 0 w 81"/>
                <a:gd name="T5" fmla="*/ 0 h 90"/>
                <a:gd name="T6" fmla="*/ 0 w 81"/>
                <a:gd name="T7" fmla="*/ 0 h 90"/>
                <a:gd name="T8" fmla="*/ 0 w 81"/>
                <a:gd name="T9" fmla="*/ 0 h 90"/>
                <a:gd name="T10" fmla="*/ 0 w 81"/>
                <a:gd name="T11" fmla="*/ 0 h 90"/>
                <a:gd name="T12" fmla="*/ 0 w 81"/>
                <a:gd name="T13" fmla="*/ 0 h 9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1" h="90">
                  <a:moveTo>
                    <a:pt x="0" y="0"/>
                  </a:moveTo>
                  <a:lnTo>
                    <a:pt x="15" y="16"/>
                  </a:lnTo>
                  <a:lnTo>
                    <a:pt x="31" y="34"/>
                  </a:lnTo>
                  <a:lnTo>
                    <a:pt x="48" y="52"/>
                  </a:lnTo>
                  <a:lnTo>
                    <a:pt x="64" y="70"/>
                  </a:lnTo>
                  <a:lnTo>
                    <a:pt x="80" y="89"/>
                  </a:lnTo>
                  <a:lnTo>
                    <a:pt x="81" y="90"/>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63" name="Freeform 60"/>
            <p:cNvSpPr>
              <a:spLocks/>
            </p:cNvSpPr>
            <p:nvPr/>
          </p:nvSpPr>
          <p:spPr bwMode="auto">
            <a:xfrm flipV="1">
              <a:off x="1388" y="1803"/>
              <a:ext cx="20" cy="19"/>
            </a:xfrm>
            <a:custGeom>
              <a:avLst/>
              <a:gdLst>
                <a:gd name="T0" fmla="*/ 0 w 81"/>
                <a:gd name="T1" fmla="*/ 0 h 90"/>
                <a:gd name="T2" fmla="*/ 0 w 81"/>
                <a:gd name="T3" fmla="*/ 0 h 90"/>
                <a:gd name="T4" fmla="*/ 0 w 81"/>
                <a:gd name="T5" fmla="*/ 0 h 90"/>
                <a:gd name="T6" fmla="*/ 0 w 81"/>
                <a:gd name="T7" fmla="*/ 0 h 90"/>
                <a:gd name="T8" fmla="*/ 0 w 81"/>
                <a:gd name="T9" fmla="*/ 0 h 90"/>
                <a:gd name="T10" fmla="*/ 0 w 81"/>
                <a:gd name="T11" fmla="*/ 0 h 90"/>
                <a:gd name="T12" fmla="*/ 0 w 81"/>
                <a:gd name="T13" fmla="*/ 0 h 9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1" h="90">
                  <a:moveTo>
                    <a:pt x="0" y="0"/>
                  </a:moveTo>
                  <a:lnTo>
                    <a:pt x="2" y="3"/>
                  </a:lnTo>
                  <a:lnTo>
                    <a:pt x="18" y="21"/>
                  </a:lnTo>
                  <a:lnTo>
                    <a:pt x="35" y="40"/>
                  </a:lnTo>
                  <a:lnTo>
                    <a:pt x="51" y="58"/>
                  </a:lnTo>
                  <a:lnTo>
                    <a:pt x="67" y="76"/>
                  </a:lnTo>
                  <a:lnTo>
                    <a:pt x="81" y="90"/>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64" name="Freeform 61"/>
            <p:cNvSpPr>
              <a:spLocks/>
            </p:cNvSpPr>
            <p:nvPr/>
          </p:nvSpPr>
          <p:spPr bwMode="auto">
            <a:xfrm flipV="1">
              <a:off x="1415" y="1778"/>
              <a:ext cx="20" cy="19"/>
            </a:xfrm>
            <a:custGeom>
              <a:avLst/>
              <a:gdLst>
                <a:gd name="T0" fmla="*/ 0 w 81"/>
                <a:gd name="T1" fmla="*/ 0 h 90"/>
                <a:gd name="T2" fmla="*/ 0 w 81"/>
                <a:gd name="T3" fmla="*/ 0 h 90"/>
                <a:gd name="T4" fmla="*/ 0 w 81"/>
                <a:gd name="T5" fmla="*/ 0 h 90"/>
                <a:gd name="T6" fmla="*/ 0 w 81"/>
                <a:gd name="T7" fmla="*/ 0 h 90"/>
                <a:gd name="T8" fmla="*/ 0 w 81"/>
                <a:gd name="T9" fmla="*/ 0 h 90"/>
                <a:gd name="T10" fmla="*/ 0 w 81"/>
                <a:gd name="T11" fmla="*/ 0 h 90"/>
                <a:gd name="T12" fmla="*/ 0 w 81"/>
                <a:gd name="T13" fmla="*/ 0 h 9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1" h="90">
                  <a:moveTo>
                    <a:pt x="0" y="0"/>
                  </a:moveTo>
                  <a:lnTo>
                    <a:pt x="7" y="9"/>
                  </a:lnTo>
                  <a:lnTo>
                    <a:pt x="24" y="27"/>
                  </a:lnTo>
                  <a:lnTo>
                    <a:pt x="40" y="45"/>
                  </a:lnTo>
                  <a:lnTo>
                    <a:pt x="56" y="63"/>
                  </a:lnTo>
                  <a:lnTo>
                    <a:pt x="73" y="82"/>
                  </a:lnTo>
                  <a:lnTo>
                    <a:pt x="81" y="90"/>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65" name="Freeform 62"/>
            <p:cNvSpPr>
              <a:spLocks/>
            </p:cNvSpPr>
            <p:nvPr/>
          </p:nvSpPr>
          <p:spPr bwMode="auto">
            <a:xfrm flipV="1">
              <a:off x="1442" y="1752"/>
              <a:ext cx="21" cy="19"/>
            </a:xfrm>
            <a:custGeom>
              <a:avLst/>
              <a:gdLst>
                <a:gd name="T0" fmla="*/ 0 w 81"/>
                <a:gd name="T1" fmla="*/ 0 h 90"/>
                <a:gd name="T2" fmla="*/ 0 w 81"/>
                <a:gd name="T3" fmla="*/ 0 h 90"/>
                <a:gd name="T4" fmla="*/ 0 w 81"/>
                <a:gd name="T5" fmla="*/ 0 h 90"/>
                <a:gd name="T6" fmla="*/ 0 w 81"/>
                <a:gd name="T7" fmla="*/ 0 h 90"/>
                <a:gd name="T8" fmla="*/ 0 w 81"/>
                <a:gd name="T9" fmla="*/ 0 h 90"/>
                <a:gd name="T10" fmla="*/ 0 w 81"/>
                <a:gd name="T11" fmla="*/ 0 h 90"/>
                <a:gd name="T12" fmla="*/ 0 w 81"/>
                <a:gd name="T13" fmla="*/ 0 h 9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1" h="90">
                  <a:moveTo>
                    <a:pt x="0" y="0"/>
                  </a:moveTo>
                  <a:lnTo>
                    <a:pt x="13" y="14"/>
                  </a:lnTo>
                  <a:lnTo>
                    <a:pt x="29" y="33"/>
                  </a:lnTo>
                  <a:lnTo>
                    <a:pt x="45" y="51"/>
                  </a:lnTo>
                  <a:lnTo>
                    <a:pt x="62" y="69"/>
                  </a:lnTo>
                  <a:lnTo>
                    <a:pt x="78" y="87"/>
                  </a:lnTo>
                  <a:lnTo>
                    <a:pt x="81" y="90"/>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66" name="Freeform 63"/>
            <p:cNvSpPr>
              <a:spLocks/>
            </p:cNvSpPr>
            <p:nvPr/>
          </p:nvSpPr>
          <p:spPr bwMode="auto">
            <a:xfrm flipV="1">
              <a:off x="1471" y="1726"/>
              <a:ext cx="20" cy="19"/>
            </a:xfrm>
            <a:custGeom>
              <a:avLst/>
              <a:gdLst>
                <a:gd name="T0" fmla="*/ 0 w 81"/>
                <a:gd name="T1" fmla="*/ 0 h 90"/>
                <a:gd name="T2" fmla="*/ 0 w 81"/>
                <a:gd name="T3" fmla="*/ 0 h 90"/>
                <a:gd name="T4" fmla="*/ 0 w 81"/>
                <a:gd name="T5" fmla="*/ 0 h 90"/>
                <a:gd name="T6" fmla="*/ 0 w 81"/>
                <a:gd name="T7" fmla="*/ 0 h 90"/>
                <a:gd name="T8" fmla="*/ 0 w 81"/>
                <a:gd name="T9" fmla="*/ 0 h 90"/>
                <a:gd name="T10" fmla="*/ 0 w 81"/>
                <a:gd name="T11" fmla="*/ 0 h 90"/>
                <a:gd name="T12" fmla="*/ 0 w 81"/>
                <a:gd name="T13" fmla="*/ 0 h 9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1" h="90">
                  <a:moveTo>
                    <a:pt x="0" y="0"/>
                  </a:moveTo>
                  <a:lnTo>
                    <a:pt x="1" y="2"/>
                  </a:lnTo>
                  <a:lnTo>
                    <a:pt x="17" y="20"/>
                  </a:lnTo>
                  <a:lnTo>
                    <a:pt x="34" y="38"/>
                  </a:lnTo>
                  <a:lnTo>
                    <a:pt x="50" y="56"/>
                  </a:lnTo>
                  <a:lnTo>
                    <a:pt x="66" y="75"/>
                  </a:lnTo>
                  <a:lnTo>
                    <a:pt x="81" y="90"/>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67" name="Freeform 64"/>
            <p:cNvSpPr>
              <a:spLocks/>
            </p:cNvSpPr>
            <p:nvPr/>
          </p:nvSpPr>
          <p:spPr bwMode="auto">
            <a:xfrm flipV="1">
              <a:off x="1498" y="1701"/>
              <a:ext cx="20" cy="18"/>
            </a:xfrm>
            <a:custGeom>
              <a:avLst/>
              <a:gdLst>
                <a:gd name="T0" fmla="*/ 0 w 81"/>
                <a:gd name="T1" fmla="*/ 0 h 90"/>
                <a:gd name="T2" fmla="*/ 0 w 81"/>
                <a:gd name="T3" fmla="*/ 0 h 90"/>
                <a:gd name="T4" fmla="*/ 0 w 81"/>
                <a:gd name="T5" fmla="*/ 0 h 90"/>
                <a:gd name="T6" fmla="*/ 0 w 81"/>
                <a:gd name="T7" fmla="*/ 0 h 90"/>
                <a:gd name="T8" fmla="*/ 0 w 81"/>
                <a:gd name="T9" fmla="*/ 0 h 90"/>
                <a:gd name="T10" fmla="*/ 0 w 81"/>
                <a:gd name="T11" fmla="*/ 0 h 90"/>
                <a:gd name="T12" fmla="*/ 0 w 81"/>
                <a:gd name="T13" fmla="*/ 0 h 9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1" h="90">
                  <a:moveTo>
                    <a:pt x="0" y="0"/>
                  </a:moveTo>
                  <a:lnTo>
                    <a:pt x="6" y="7"/>
                  </a:lnTo>
                  <a:lnTo>
                    <a:pt x="23" y="25"/>
                  </a:lnTo>
                  <a:lnTo>
                    <a:pt x="39" y="44"/>
                  </a:lnTo>
                  <a:lnTo>
                    <a:pt x="55" y="62"/>
                  </a:lnTo>
                  <a:lnTo>
                    <a:pt x="72" y="80"/>
                  </a:lnTo>
                  <a:lnTo>
                    <a:pt x="81" y="90"/>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68" name="Freeform 65"/>
            <p:cNvSpPr>
              <a:spLocks/>
            </p:cNvSpPr>
            <p:nvPr/>
          </p:nvSpPr>
          <p:spPr bwMode="auto">
            <a:xfrm flipV="1">
              <a:off x="1525" y="1675"/>
              <a:ext cx="21" cy="19"/>
            </a:xfrm>
            <a:custGeom>
              <a:avLst/>
              <a:gdLst>
                <a:gd name="T0" fmla="*/ 0 w 81"/>
                <a:gd name="T1" fmla="*/ 0 h 90"/>
                <a:gd name="T2" fmla="*/ 0 w 81"/>
                <a:gd name="T3" fmla="*/ 0 h 90"/>
                <a:gd name="T4" fmla="*/ 0 w 81"/>
                <a:gd name="T5" fmla="*/ 0 h 90"/>
                <a:gd name="T6" fmla="*/ 0 w 81"/>
                <a:gd name="T7" fmla="*/ 0 h 90"/>
                <a:gd name="T8" fmla="*/ 0 w 81"/>
                <a:gd name="T9" fmla="*/ 0 h 90"/>
                <a:gd name="T10" fmla="*/ 0 w 81"/>
                <a:gd name="T11" fmla="*/ 0 h 90"/>
                <a:gd name="T12" fmla="*/ 0 w 81"/>
                <a:gd name="T13" fmla="*/ 0 h 9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1" h="90">
                  <a:moveTo>
                    <a:pt x="0" y="0"/>
                  </a:moveTo>
                  <a:lnTo>
                    <a:pt x="12" y="13"/>
                  </a:lnTo>
                  <a:lnTo>
                    <a:pt x="28" y="31"/>
                  </a:lnTo>
                  <a:lnTo>
                    <a:pt x="44" y="49"/>
                  </a:lnTo>
                  <a:lnTo>
                    <a:pt x="61" y="68"/>
                  </a:lnTo>
                  <a:lnTo>
                    <a:pt x="77" y="86"/>
                  </a:lnTo>
                  <a:lnTo>
                    <a:pt x="81" y="90"/>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69" name="Freeform 66"/>
            <p:cNvSpPr>
              <a:spLocks/>
            </p:cNvSpPr>
            <p:nvPr/>
          </p:nvSpPr>
          <p:spPr bwMode="auto">
            <a:xfrm flipV="1">
              <a:off x="1553" y="1650"/>
              <a:ext cx="21" cy="18"/>
            </a:xfrm>
            <a:custGeom>
              <a:avLst/>
              <a:gdLst>
                <a:gd name="T0" fmla="*/ 0 w 82"/>
                <a:gd name="T1" fmla="*/ 0 h 90"/>
                <a:gd name="T2" fmla="*/ 0 w 82"/>
                <a:gd name="T3" fmla="*/ 0 h 90"/>
                <a:gd name="T4" fmla="*/ 0 w 82"/>
                <a:gd name="T5" fmla="*/ 0 h 90"/>
                <a:gd name="T6" fmla="*/ 0 w 82"/>
                <a:gd name="T7" fmla="*/ 0 h 90"/>
                <a:gd name="T8" fmla="*/ 0 w 82"/>
                <a:gd name="T9" fmla="*/ 0 h 90"/>
                <a:gd name="T10" fmla="*/ 0 w 82"/>
                <a:gd name="T11" fmla="*/ 0 h 9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2" h="90">
                  <a:moveTo>
                    <a:pt x="0" y="0"/>
                  </a:moveTo>
                  <a:lnTo>
                    <a:pt x="16" y="18"/>
                  </a:lnTo>
                  <a:lnTo>
                    <a:pt x="33" y="37"/>
                  </a:lnTo>
                  <a:lnTo>
                    <a:pt x="49" y="55"/>
                  </a:lnTo>
                  <a:lnTo>
                    <a:pt x="65" y="73"/>
                  </a:lnTo>
                  <a:lnTo>
                    <a:pt x="82" y="90"/>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70" name="Freeform 67"/>
            <p:cNvSpPr>
              <a:spLocks/>
            </p:cNvSpPr>
            <p:nvPr/>
          </p:nvSpPr>
          <p:spPr bwMode="auto">
            <a:xfrm flipV="1">
              <a:off x="1581" y="1624"/>
              <a:ext cx="20" cy="19"/>
            </a:xfrm>
            <a:custGeom>
              <a:avLst/>
              <a:gdLst>
                <a:gd name="T0" fmla="*/ 0 w 81"/>
                <a:gd name="T1" fmla="*/ 0 h 90"/>
                <a:gd name="T2" fmla="*/ 0 w 81"/>
                <a:gd name="T3" fmla="*/ 0 h 90"/>
                <a:gd name="T4" fmla="*/ 0 w 81"/>
                <a:gd name="T5" fmla="*/ 0 h 90"/>
                <a:gd name="T6" fmla="*/ 0 w 81"/>
                <a:gd name="T7" fmla="*/ 0 h 90"/>
                <a:gd name="T8" fmla="*/ 0 w 81"/>
                <a:gd name="T9" fmla="*/ 0 h 90"/>
                <a:gd name="T10" fmla="*/ 0 w 81"/>
                <a:gd name="T11" fmla="*/ 0 h 90"/>
                <a:gd name="T12" fmla="*/ 0 w 81"/>
                <a:gd name="T13" fmla="*/ 0 h 9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1" h="90">
                  <a:moveTo>
                    <a:pt x="0" y="0"/>
                  </a:moveTo>
                  <a:lnTo>
                    <a:pt x="5" y="6"/>
                  </a:lnTo>
                  <a:lnTo>
                    <a:pt x="22" y="24"/>
                  </a:lnTo>
                  <a:lnTo>
                    <a:pt x="38" y="42"/>
                  </a:lnTo>
                  <a:lnTo>
                    <a:pt x="54" y="60"/>
                  </a:lnTo>
                  <a:lnTo>
                    <a:pt x="71" y="79"/>
                  </a:lnTo>
                  <a:lnTo>
                    <a:pt x="81" y="90"/>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71" name="Freeform 68"/>
            <p:cNvSpPr>
              <a:spLocks/>
            </p:cNvSpPr>
            <p:nvPr/>
          </p:nvSpPr>
          <p:spPr bwMode="auto">
            <a:xfrm flipV="1">
              <a:off x="1608" y="1598"/>
              <a:ext cx="21" cy="19"/>
            </a:xfrm>
            <a:custGeom>
              <a:avLst/>
              <a:gdLst>
                <a:gd name="T0" fmla="*/ 0 w 81"/>
                <a:gd name="T1" fmla="*/ 0 h 90"/>
                <a:gd name="T2" fmla="*/ 0 w 81"/>
                <a:gd name="T3" fmla="*/ 0 h 90"/>
                <a:gd name="T4" fmla="*/ 0 w 81"/>
                <a:gd name="T5" fmla="*/ 0 h 90"/>
                <a:gd name="T6" fmla="*/ 0 w 81"/>
                <a:gd name="T7" fmla="*/ 0 h 90"/>
                <a:gd name="T8" fmla="*/ 0 w 81"/>
                <a:gd name="T9" fmla="*/ 0 h 90"/>
                <a:gd name="T10" fmla="*/ 0 w 81"/>
                <a:gd name="T11" fmla="*/ 0 h 90"/>
                <a:gd name="T12" fmla="*/ 0 w 81"/>
                <a:gd name="T13" fmla="*/ 0 h 9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1" h="90">
                  <a:moveTo>
                    <a:pt x="0" y="0"/>
                  </a:moveTo>
                  <a:lnTo>
                    <a:pt x="10" y="11"/>
                  </a:lnTo>
                  <a:lnTo>
                    <a:pt x="26" y="30"/>
                  </a:lnTo>
                  <a:lnTo>
                    <a:pt x="42" y="48"/>
                  </a:lnTo>
                  <a:lnTo>
                    <a:pt x="59" y="66"/>
                  </a:lnTo>
                  <a:lnTo>
                    <a:pt x="75" y="84"/>
                  </a:lnTo>
                  <a:lnTo>
                    <a:pt x="81" y="90"/>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72" name="Freeform 69"/>
            <p:cNvSpPr>
              <a:spLocks/>
            </p:cNvSpPr>
            <p:nvPr/>
          </p:nvSpPr>
          <p:spPr bwMode="auto">
            <a:xfrm flipV="1">
              <a:off x="1636" y="1572"/>
              <a:ext cx="20" cy="20"/>
            </a:xfrm>
            <a:custGeom>
              <a:avLst/>
              <a:gdLst>
                <a:gd name="T0" fmla="*/ 0 w 81"/>
                <a:gd name="T1" fmla="*/ 0 h 90"/>
                <a:gd name="T2" fmla="*/ 0 w 81"/>
                <a:gd name="T3" fmla="*/ 0 h 90"/>
                <a:gd name="T4" fmla="*/ 0 w 81"/>
                <a:gd name="T5" fmla="*/ 0 h 90"/>
                <a:gd name="T6" fmla="*/ 0 w 81"/>
                <a:gd name="T7" fmla="*/ 0 h 90"/>
                <a:gd name="T8" fmla="*/ 0 w 81"/>
                <a:gd name="T9" fmla="*/ 0 h 90"/>
                <a:gd name="T10" fmla="*/ 0 w 81"/>
                <a:gd name="T11" fmla="*/ 0 h 9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90">
                  <a:moveTo>
                    <a:pt x="0" y="0"/>
                  </a:moveTo>
                  <a:lnTo>
                    <a:pt x="15" y="17"/>
                  </a:lnTo>
                  <a:lnTo>
                    <a:pt x="32" y="35"/>
                  </a:lnTo>
                  <a:lnTo>
                    <a:pt x="48" y="53"/>
                  </a:lnTo>
                  <a:lnTo>
                    <a:pt x="64" y="72"/>
                  </a:lnTo>
                  <a:lnTo>
                    <a:pt x="81" y="90"/>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73" name="Freeform 70"/>
            <p:cNvSpPr>
              <a:spLocks/>
            </p:cNvSpPr>
            <p:nvPr/>
          </p:nvSpPr>
          <p:spPr bwMode="auto">
            <a:xfrm flipV="1">
              <a:off x="1664" y="1547"/>
              <a:ext cx="20" cy="19"/>
            </a:xfrm>
            <a:custGeom>
              <a:avLst/>
              <a:gdLst>
                <a:gd name="T0" fmla="*/ 0 w 81"/>
                <a:gd name="T1" fmla="*/ 0 h 90"/>
                <a:gd name="T2" fmla="*/ 0 w 81"/>
                <a:gd name="T3" fmla="*/ 0 h 90"/>
                <a:gd name="T4" fmla="*/ 0 w 81"/>
                <a:gd name="T5" fmla="*/ 0 h 90"/>
                <a:gd name="T6" fmla="*/ 0 w 81"/>
                <a:gd name="T7" fmla="*/ 0 h 90"/>
                <a:gd name="T8" fmla="*/ 0 w 81"/>
                <a:gd name="T9" fmla="*/ 0 h 90"/>
                <a:gd name="T10" fmla="*/ 0 w 81"/>
                <a:gd name="T11" fmla="*/ 0 h 90"/>
                <a:gd name="T12" fmla="*/ 0 w 81"/>
                <a:gd name="T13" fmla="*/ 0 h 9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1" h="90">
                  <a:moveTo>
                    <a:pt x="0" y="0"/>
                  </a:moveTo>
                  <a:lnTo>
                    <a:pt x="3" y="4"/>
                  </a:lnTo>
                  <a:lnTo>
                    <a:pt x="20" y="23"/>
                  </a:lnTo>
                  <a:lnTo>
                    <a:pt x="36" y="41"/>
                  </a:lnTo>
                  <a:lnTo>
                    <a:pt x="52" y="59"/>
                  </a:lnTo>
                  <a:lnTo>
                    <a:pt x="69" y="77"/>
                  </a:lnTo>
                  <a:lnTo>
                    <a:pt x="81" y="90"/>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74" name="Freeform 71"/>
            <p:cNvSpPr>
              <a:spLocks/>
            </p:cNvSpPr>
            <p:nvPr/>
          </p:nvSpPr>
          <p:spPr bwMode="auto">
            <a:xfrm flipV="1">
              <a:off x="1691" y="1521"/>
              <a:ext cx="21" cy="19"/>
            </a:xfrm>
            <a:custGeom>
              <a:avLst/>
              <a:gdLst>
                <a:gd name="T0" fmla="*/ 0 w 81"/>
                <a:gd name="T1" fmla="*/ 0 h 90"/>
                <a:gd name="T2" fmla="*/ 0 w 81"/>
                <a:gd name="T3" fmla="*/ 0 h 90"/>
                <a:gd name="T4" fmla="*/ 0 w 81"/>
                <a:gd name="T5" fmla="*/ 0 h 90"/>
                <a:gd name="T6" fmla="*/ 0 w 81"/>
                <a:gd name="T7" fmla="*/ 0 h 90"/>
                <a:gd name="T8" fmla="*/ 0 w 81"/>
                <a:gd name="T9" fmla="*/ 0 h 90"/>
                <a:gd name="T10" fmla="*/ 0 w 81"/>
                <a:gd name="T11" fmla="*/ 0 h 90"/>
                <a:gd name="T12" fmla="*/ 0 w 81"/>
                <a:gd name="T13" fmla="*/ 0 h 9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1" h="90">
                  <a:moveTo>
                    <a:pt x="0" y="0"/>
                  </a:moveTo>
                  <a:lnTo>
                    <a:pt x="9" y="10"/>
                  </a:lnTo>
                  <a:lnTo>
                    <a:pt x="25" y="28"/>
                  </a:lnTo>
                  <a:lnTo>
                    <a:pt x="41" y="46"/>
                  </a:lnTo>
                  <a:lnTo>
                    <a:pt x="58" y="65"/>
                  </a:lnTo>
                  <a:lnTo>
                    <a:pt x="74" y="83"/>
                  </a:lnTo>
                  <a:lnTo>
                    <a:pt x="81" y="90"/>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75" name="Freeform 72"/>
            <p:cNvSpPr>
              <a:spLocks/>
            </p:cNvSpPr>
            <p:nvPr/>
          </p:nvSpPr>
          <p:spPr bwMode="auto">
            <a:xfrm flipV="1">
              <a:off x="1719" y="1496"/>
              <a:ext cx="21" cy="19"/>
            </a:xfrm>
            <a:custGeom>
              <a:avLst/>
              <a:gdLst>
                <a:gd name="T0" fmla="*/ 0 w 81"/>
                <a:gd name="T1" fmla="*/ 0 h 90"/>
                <a:gd name="T2" fmla="*/ 0 w 81"/>
                <a:gd name="T3" fmla="*/ 0 h 90"/>
                <a:gd name="T4" fmla="*/ 0 w 81"/>
                <a:gd name="T5" fmla="*/ 0 h 90"/>
                <a:gd name="T6" fmla="*/ 0 w 81"/>
                <a:gd name="T7" fmla="*/ 0 h 90"/>
                <a:gd name="T8" fmla="*/ 0 w 81"/>
                <a:gd name="T9" fmla="*/ 0 h 90"/>
                <a:gd name="T10" fmla="*/ 0 w 81"/>
                <a:gd name="T11" fmla="*/ 0 h 90"/>
                <a:gd name="T12" fmla="*/ 0 w 81"/>
                <a:gd name="T13" fmla="*/ 0 h 9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1" h="90">
                  <a:moveTo>
                    <a:pt x="0" y="0"/>
                  </a:moveTo>
                  <a:lnTo>
                    <a:pt x="13" y="16"/>
                  </a:lnTo>
                  <a:lnTo>
                    <a:pt x="30" y="34"/>
                  </a:lnTo>
                  <a:lnTo>
                    <a:pt x="46" y="52"/>
                  </a:lnTo>
                  <a:lnTo>
                    <a:pt x="62" y="70"/>
                  </a:lnTo>
                  <a:lnTo>
                    <a:pt x="79" y="88"/>
                  </a:lnTo>
                  <a:lnTo>
                    <a:pt x="81" y="90"/>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76" name="Freeform 73"/>
            <p:cNvSpPr>
              <a:spLocks/>
            </p:cNvSpPr>
            <p:nvPr/>
          </p:nvSpPr>
          <p:spPr bwMode="auto">
            <a:xfrm flipV="1">
              <a:off x="1747" y="1470"/>
              <a:ext cx="20" cy="19"/>
            </a:xfrm>
            <a:custGeom>
              <a:avLst/>
              <a:gdLst>
                <a:gd name="T0" fmla="*/ 0 w 81"/>
                <a:gd name="T1" fmla="*/ 0 h 90"/>
                <a:gd name="T2" fmla="*/ 0 w 81"/>
                <a:gd name="T3" fmla="*/ 0 h 90"/>
                <a:gd name="T4" fmla="*/ 0 w 81"/>
                <a:gd name="T5" fmla="*/ 0 h 90"/>
                <a:gd name="T6" fmla="*/ 0 w 81"/>
                <a:gd name="T7" fmla="*/ 0 h 90"/>
                <a:gd name="T8" fmla="*/ 0 w 81"/>
                <a:gd name="T9" fmla="*/ 0 h 90"/>
                <a:gd name="T10" fmla="*/ 0 w 81"/>
                <a:gd name="T11" fmla="*/ 0 h 90"/>
                <a:gd name="T12" fmla="*/ 0 w 81"/>
                <a:gd name="T13" fmla="*/ 0 h 9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1" h="90">
                  <a:moveTo>
                    <a:pt x="0" y="0"/>
                  </a:moveTo>
                  <a:lnTo>
                    <a:pt x="2" y="3"/>
                  </a:lnTo>
                  <a:lnTo>
                    <a:pt x="19" y="21"/>
                  </a:lnTo>
                  <a:lnTo>
                    <a:pt x="35" y="39"/>
                  </a:lnTo>
                  <a:lnTo>
                    <a:pt x="51" y="58"/>
                  </a:lnTo>
                  <a:lnTo>
                    <a:pt x="68" y="76"/>
                  </a:lnTo>
                  <a:lnTo>
                    <a:pt x="81" y="90"/>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77" name="Freeform 74"/>
            <p:cNvSpPr>
              <a:spLocks/>
            </p:cNvSpPr>
            <p:nvPr/>
          </p:nvSpPr>
          <p:spPr bwMode="auto">
            <a:xfrm flipV="1">
              <a:off x="1774" y="1445"/>
              <a:ext cx="21" cy="19"/>
            </a:xfrm>
            <a:custGeom>
              <a:avLst/>
              <a:gdLst>
                <a:gd name="T0" fmla="*/ 0 w 80"/>
                <a:gd name="T1" fmla="*/ 0 h 90"/>
                <a:gd name="T2" fmla="*/ 0 w 80"/>
                <a:gd name="T3" fmla="*/ 0 h 90"/>
                <a:gd name="T4" fmla="*/ 0 w 80"/>
                <a:gd name="T5" fmla="*/ 0 h 90"/>
                <a:gd name="T6" fmla="*/ 0 w 80"/>
                <a:gd name="T7" fmla="*/ 0 h 90"/>
                <a:gd name="T8" fmla="*/ 0 w 80"/>
                <a:gd name="T9" fmla="*/ 0 h 90"/>
                <a:gd name="T10" fmla="*/ 0 w 80"/>
                <a:gd name="T11" fmla="*/ 0 h 90"/>
                <a:gd name="T12" fmla="*/ 0 w 80"/>
                <a:gd name="T13" fmla="*/ 0 h 9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0" h="90">
                  <a:moveTo>
                    <a:pt x="0" y="0"/>
                  </a:moveTo>
                  <a:lnTo>
                    <a:pt x="7" y="8"/>
                  </a:lnTo>
                  <a:lnTo>
                    <a:pt x="23" y="27"/>
                  </a:lnTo>
                  <a:lnTo>
                    <a:pt x="39" y="45"/>
                  </a:lnTo>
                  <a:lnTo>
                    <a:pt x="56" y="63"/>
                  </a:lnTo>
                  <a:lnTo>
                    <a:pt x="72" y="81"/>
                  </a:lnTo>
                  <a:lnTo>
                    <a:pt x="80" y="90"/>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78" name="Freeform 75"/>
            <p:cNvSpPr>
              <a:spLocks/>
            </p:cNvSpPr>
            <p:nvPr/>
          </p:nvSpPr>
          <p:spPr bwMode="auto">
            <a:xfrm flipV="1">
              <a:off x="1802" y="1419"/>
              <a:ext cx="20" cy="19"/>
            </a:xfrm>
            <a:custGeom>
              <a:avLst/>
              <a:gdLst>
                <a:gd name="T0" fmla="*/ 0 w 81"/>
                <a:gd name="T1" fmla="*/ 0 h 90"/>
                <a:gd name="T2" fmla="*/ 0 w 81"/>
                <a:gd name="T3" fmla="*/ 0 h 90"/>
                <a:gd name="T4" fmla="*/ 0 w 81"/>
                <a:gd name="T5" fmla="*/ 0 h 90"/>
                <a:gd name="T6" fmla="*/ 0 w 81"/>
                <a:gd name="T7" fmla="*/ 0 h 90"/>
                <a:gd name="T8" fmla="*/ 0 w 81"/>
                <a:gd name="T9" fmla="*/ 0 h 90"/>
                <a:gd name="T10" fmla="*/ 0 w 81"/>
                <a:gd name="T11" fmla="*/ 0 h 90"/>
                <a:gd name="T12" fmla="*/ 0 w 81"/>
                <a:gd name="T13" fmla="*/ 0 h 9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1" h="90">
                  <a:moveTo>
                    <a:pt x="0" y="0"/>
                  </a:moveTo>
                  <a:lnTo>
                    <a:pt x="12" y="14"/>
                  </a:lnTo>
                  <a:lnTo>
                    <a:pt x="28" y="32"/>
                  </a:lnTo>
                  <a:lnTo>
                    <a:pt x="45" y="51"/>
                  </a:lnTo>
                  <a:lnTo>
                    <a:pt x="61" y="69"/>
                  </a:lnTo>
                  <a:lnTo>
                    <a:pt x="78" y="87"/>
                  </a:lnTo>
                  <a:lnTo>
                    <a:pt x="81" y="90"/>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79" name="Freeform 76"/>
            <p:cNvSpPr>
              <a:spLocks/>
            </p:cNvSpPr>
            <p:nvPr/>
          </p:nvSpPr>
          <p:spPr bwMode="auto">
            <a:xfrm flipV="1">
              <a:off x="1830" y="1393"/>
              <a:ext cx="20" cy="19"/>
            </a:xfrm>
            <a:custGeom>
              <a:avLst/>
              <a:gdLst>
                <a:gd name="T0" fmla="*/ 0 w 80"/>
                <a:gd name="T1" fmla="*/ 0 h 90"/>
                <a:gd name="T2" fmla="*/ 0 w 80"/>
                <a:gd name="T3" fmla="*/ 0 h 90"/>
                <a:gd name="T4" fmla="*/ 0 w 80"/>
                <a:gd name="T5" fmla="*/ 0 h 90"/>
                <a:gd name="T6" fmla="*/ 0 w 80"/>
                <a:gd name="T7" fmla="*/ 0 h 90"/>
                <a:gd name="T8" fmla="*/ 0 w 80"/>
                <a:gd name="T9" fmla="*/ 0 h 90"/>
                <a:gd name="T10" fmla="*/ 0 w 80"/>
                <a:gd name="T11" fmla="*/ 0 h 90"/>
                <a:gd name="T12" fmla="*/ 0 w 80"/>
                <a:gd name="T13" fmla="*/ 0 h 9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0" h="90">
                  <a:moveTo>
                    <a:pt x="0" y="0"/>
                  </a:moveTo>
                  <a:lnTo>
                    <a:pt x="0" y="1"/>
                  </a:lnTo>
                  <a:lnTo>
                    <a:pt x="17" y="20"/>
                  </a:lnTo>
                  <a:lnTo>
                    <a:pt x="33" y="38"/>
                  </a:lnTo>
                  <a:lnTo>
                    <a:pt x="49" y="56"/>
                  </a:lnTo>
                  <a:lnTo>
                    <a:pt x="66" y="74"/>
                  </a:lnTo>
                  <a:lnTo>
                    <a:pt x="80" y="90"/>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80" name="Freeform 77"/>
            <p:cNvSpPr>
              <a:spLocks/>
            </p:cNvSpPr>
            <p:nvPr/>
          </p:nvSpPr>
          <p:spPr bwMode="auto">
            <a:xfrm flipV="1">
              <a:off x="1857" y="1368"/>
              <a:ext cx="21" cy="18"/>
            </a:xfrm>
            <a:custGeom>
              <a:avLst/>
              <a:gdLst>
                <a:gd name="T0" fmla="*/ 0 w 80"/>
                <a:gd name="T1" fmla="*/ 0 h 90"/>
                <a:gd name="T2" fmla="*/ 0 w 80"/>
                <a:gd name="T3" fmla="*/ 0 h 90"/>
                <a:gd name="T4" fmla="*/ 0 w 80"/>
                <a:gd name="T5" fmla="*/ 0 h 90"/>
                <a:gd name="T6" fmla="*/ 0 w 80"/>
                <a:gd name="T7" fmla="*/ 0 h 90"/>
                <a:gd name="T8" fmla="*/ 0 w 80"/>
                <a:gd name="T9" fmla="*/ 0 h 90"/>
                <a:gd name="T10" fmla="*/ 0 w 80"/>
                <a:gd name="T11" fmla="*/ 0 h 90"/>
                <a:gd name="T12" fmla="*/ 0 w 80"/>
                <a:gd name="T13" fmla="*/ 0 h 9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0" h="90">
                  <a:moveTo>
                    <a:pt x="0" y="0"/>
                  </a:moveTo>
                  <a:lnTo>
                    <a:pt x="6" y="7"/>
                  </a:lnTo>
                  <a:lnTo>
                    <a:pt x="22" y="25"/>
                  </a:lnTo>
                  <a:lnTo>
                    <a:pt x="38" y="43"/>
                  </a:lnTo>
                  <a:lnTo>
                    <a:pt x="55" y="62"/>
                  </a:lnTo>
                  <a:lnTo>
                    <a:pt x="71" y="80"/>
                  </a:lnTo>
                  <a:lnTo>
                    <a:pt x="80" y="90"/>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81" name="Freeform 78"/>
            <p:cNvSpPr>
              <a:spLocks/>
            </p:cNvSpPr>
            <p:nvPr/>
          </p:nvSpPr>
          <p:spPr bwMode="auto">
            <a:xfrm flipV="1">
              <a:off x="1885" y="1342"/>
              <a:ext cx="20" cy="19"/>
            </a:xfrm>
            <a:custGeom>
              <a:avLst/>
              <a:gdLst>
                <a:gd name="T0" fmla="*/ 0 w 79"/>
                <a:gd name="T1" fmla="*/ 0 h 90"/>
                <a:gd name="T2" fmla="*/ 0 w 79"/>
                <a:gd name="T3" fmla="*/ 0 h 90"/>
                <a:gd name="T4" fmla="*/ 0 w 79"/>
                <a:gd name="T5" fmla="*/ 0 h 90"/>
                <a:gd name="T6" fmla="*/ 0 w 79"/>
                <a:gd name="T7" fmla="*/ 0 h 90"/>
                <a:gd name="T8" fmla="*/ 0 w 79"/>
                <a:gd name="T9" fmla="*/ 0 h 90"/>
                <a:gd name="T10" fmla="*/ 0 w 79"/>
                <a:gd name="T11" fmla="*/ 0 h 90"/>
                <a:gd name="T12" fmla="*/ 0 w 79"/>
                <a:gd name="T13" fmla="*/ 0 h 9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9" h="90">
                  <a:moveTo>
                    <a:pt x="0" y="0"/>
                  </a:moveTo>
                  <a:lnTo>
                    <a:pt x="10" y="13"/>
                  </a:lnTo>
                  <a:lnTo>
                    <a:pt x="26" y="31"/>
                  </a:lnTo>
                  <a:lnTo>
                    <a:pt x="43" y="49"/>
                  </a:lnTo>
                  <a:lnTo>
                    <a:pt x="59" y="67"/>
                  </a:lnTo>
                  <a:lnTo>
                    <a:pt x="75" y="86"/>
                  </a:lnTo>
                  <a:lnTo>
                    <a:pt x="79" y="90"/>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82" name="Freeform 79"/>
            <p:cNvSpPr>
              <a:spLocks/>
            </p:cNvSpPr>
            <p:nvPr/>
          </p:nvSpPr>
          <p:spPr bwMode="auto">
            <a:xfrm flipV="1">
              <a:off x="1912" y="1316"/>
              <a:ext cx="21" cy="19"/>
            </a:xfrm>
            <a:custGeom>
              <a:avLst/>
              <a:gdLst>
                <a:gd name="T0" fmla="*/ 0 w 82"/>
                <a:gd name="T1" fmla="*/ 0 h 90"/>
                <a:gd name="T2" fmla="*/ 0 w 82"/>
                <a:gd name="T3" fmla="*/ 0 h 90"/>
                <a:gd name="T4" fmla="*/ 0 w 82"/>
                <a:gd name="T5" fmla="*/ 0 h 90"/>
                <a:gd name="T6" fmla="*/ 0 w 82"/>
                <a:gd name="T7" fmla="*/ 0 h 90"/>
                <a:gd name="T8" fmla="*/ 0 w 82"/>
                <a:gd name="T9" fmla="*/ 0 h 90"/>
                <a:gd name="T10" fmla="*/ 0 w 82"/>
                <a:gd name="T11" fmla="*/ 0 h 9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2" h="90">
                  <a:moveTo>
                    <a:pt x="0" y="0"/>
                  </a:moveTo>
                  <a:lnTo>
                    <a:pt x="17" y="18"/>
                  </a:lnTo>
                  <a:lnTo>
                    <a:pt x="33" y="36"/>
                  </a:lnTo>
                  <a:lnTo>
                    <a:pt x="49" y="55"/>
                  </a:lnTo>
                  <a:lnTo>
                    <a:pt x="66" y="73"/>
                  </a:lnTo>
                  <a:lnTo>
                    <a:pt x="82" y="90"/>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83" name="Freeform 80"/>
            <p:cNvSpPr>
              <a:spLocks/>
            </p:cNvSpPr>
            <p:nvPr/>
          </p:nvSpPr>
          <p:spPr bwMode="auto">
            <a:xfrm flipV="1">
              <a:off x="1940" y="1291"/>
              <a:ext cx="21" cy="19"/>
            </a:xfrm>
            <a:custGeom>
              <a:avLst/>
              <a:gdLst>
                <a:gd name="T0" fmla="*/ 0 w 81"/>
                <a:gd name="T1" fmla="*/ 0 h 90"/>
                <a:gd name="T2" fmla="*/ 0 w 81"/>
                <a:gd name="T3" fmla="*/ 0 h 90"/>
                <a:gd name="T4" fmla="*/ 0 w 81"/>
                <a:gd name="T5" fmla="*/ 0 h 90"/>
                <a:gd name="T6" fmla="*/ 0 w 81"/>
                <a:gd name="T7" fmla="*/ 0 h 90"/>
                <a:gd name="T8" fmla="*/ 0 w 81"/>
                <a:gd name="T9" fmla="*/ 0 h 90"/>
                <a:gd name="T10" fmla="*/ 0 w 81"/>
                <a:gd name="T11" fmla="*/ 0 h 90"/>
                <a:gd name="T12" fmla="*/ 0 w 81"/>
                <a:gd name="T13" fmla="*/ 0 h 9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1" h="90">
                  <a:moveTo>
                    <a:pt x="0" y="0"/>
                  </a:moveTo>
                  <a:lnTo>
                    <a:pt x="5" y="6"/>
                  </a:lnTo>
                  <a:lnTo>
                    <a:pt x="21" y="24"/>
                  </a:lnTo>
                  <a:lnTo>
                    <a:pt x="37" y="42"/>
                  </a:lnTo>
                  <a:lnTo>
                    <a:pt x="54" y="60"/>
                  </a:lnTo>
                  <a:lnTo>
                    <a:pt x="70" y="78"/>
                  </a:lnTo>
                  <a:lnTo>
                    <a:pt x="81" y="90"/>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84" name="Freeform 81"/>
            <p:cNvSpPr>
              <a:spLocks/>
            </p:cNvSpPr>
            <p:nvPr/>
          </p:nvSpPr>
          <p:spPr bwMode="auto">
            <a:xfrm flipV="1">
              <a:off x="1968" y="1265"/>
              <a:ext cx="20" cy="19"/>
            </a:xfrm>
            <a:custGeom>
              <a:avLst/>
              <a:gdLst>
                <a:gd name="T0" fmla="*/ 0 w 80"/>
                <a:gd name="T1" fmla="*/ 0 h 90"/>
                <a:gd name="T2" fmla="*/ 0 w 80"/>
                <a:gd name="T3" fmla="*/ 0 h 90"/>
                <a:gd name="T4" fmla="*/ 0 w 80"/>
                <a:gd name="T5" fmla="*/ 0 h 90"/>
                <a:gd name="T6" fmla="*/ 0 w 80"/>
                <a:gd name="T7" fmla="*/ 0 h 90"/>
                <a:gd name="T8" fmla="*/ 0 w 80"/>
                <a:gd name="T9" fmla="*/ 0 h 90"/>
                <a:gd name="T10" fmla="*/ 0 w 80"/>
                <a:gd name="T11" fmla="*/ 0 h 90"/>
                <a:gd name="T12" fmla="*/ 0 w 80"/>
                <a:gd name="T13" fmla="*/ 0 h 9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0" h="90">
                  <a:moveTo>
                    <a:pt x="0" y="0"/>
                  </a:moveTo>
                  <a:lnTo>
                    <a:pt x="9" y="11"/>
                  </a:lnTo>
                  <a:lnTo>
                    <a:pt x="25" y="29"/>
                  </a:lnTo>
                  <a:lnTo>
                    <a:pt x="42" y="48"/>
                  </a:lnTo>
                  <a:lnTo>
                    <a:pt x="58" y="66"/>
                  </a:lnTo>
                  <a:lnTo>
                    <a:pt x="74" y="84"/>
                  </a:lnTo>
                  <a:lnTo>
                    <a:pt x="80" y="90"/>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85" name="Freeform 82"/>
            <p:cNvSpPr>
              <a:spLocks/>
            </p:cNvSpPr>
            <p:nvPr/>
          </p:nvSpPr>
          <p:spPr bwMode="auto">
            <a:xfrm flipV="1">
              <a:off x="1995" y="1239"/>
              <a:ext cx="21" cy="20"/>
            </a:xfrm>
            <a:custGeom>
              <a:avLst/>
              <a:gdLst>
                <a:gd name="T0" fmla="*/ 0 w 81"/>
                <a:gd name="T1" fmla="*/ 0 h 90"/>
                <a:gd name="T2" fmla="*/ 0 w 81"/>
                <a:gd name="T3" fmla="*/ 0 h 90"/>
                <a:gd name="T4" fmla="*/ 0 w 81"/>
                <a:gd name="T5" fmla="*/ 0 h 90"/>
                <a:gd name="T6" fmla="*/ 0 w 81"/>
                <a:gd name="T7" fmla="*/ 0 h 90"/>
                <a:gd name="T8" fmla="*/ 0 w 81"/>
                <a:gd name="T9" fmla="*/ 0 h 90"/>
                <a:gd name="T10" fmla="*/ 0 w 81"/>
                <a:gd name="T11" fmla="*/ 0 h 9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1" h="90">
                  <a:moveTo>
                    <a:pt x="0" y="0"/>
                  </a:moveTo>
                  <a:lnTo>
                    <a:pt x="16" y="17"/>
                  </a:lnTo>
                  <a:lnTo>
                    <a:pt x="32" y="35"/>
                  </a:lnTo>
                  <a:lnTo>
                    <a:pt x="48" y="53"/>
                  </a:lnTo>
                  <a:lnTo>
                    <a:pt x="65" y="71"/>
                  </a:lnTo>
                  <a:lnTo>
                    <a:pt x="81" y="90"/>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86" name="Freeform 83"/>
            <p:cNvSpPr>
              <a:spLocks/>
            </p:cNvSpPr>
            <p:nvPr/>
          </p:nvSpPr>
          <p:spPr bwMode="auto">
            <a:xfrm flipV="1">
              <a:off x="2023" y="1214"/>
              <a:ext cx="21" cy="19"/>
            </a:xfrm>
            <a:custGeom>
              <a:avLst/>
              <a:gdLst>
                <a:gd name="T0" fmla="*/ 0 w 80"/>
                <a:gd name="T1" fmla="*/ 0 h 90"/>
                <a:gd name="T2" fmla="*/ 0 w 80"/>
                <a:gd name="T3" fmla="*/ 0 h 90"/>
                <a:gd name="T4" fmla="*/ 0 w 80"/>
                <a:gd name="T5" fmla="*/ 0 h 90"/>
                <a:gd name="T6" fmla="*/ 0 w 80"/>
                <a:gd name="T7" fmla="*/ 0 h 90"/>
                <a:gd name="T8" fmla="*/ 0 w 80"/>
                <a:gd name="T9" fmla="*/ 0 h 90"/>
                <a:gd name="T10" fmla="*/ 0 w 80"/>
                <a:gd name="T11" fmla="*/ 0 h 90"/>
                <a:gd name="T12" fmla="*/ 0 w 80"/>
                <a:gd name="T13" fmla="*/ 0 h 9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0" h="90">
                  <a:moveTo>
                    <a:pt x="0" y="0"/>
                  </a:moveTo>
                  <a:lnTo>
                    <a:pt x="3" y="4"/>
                  </a:lnTo>
                  <a:lnTo>
                    <a:pt x="19" y="22"/>
                  </a:lnTo>
                  <a:lnTo>
                    <a:pt x="35" y="41"/>
                  </a:lnTo>
                  <a:lnTo>
                    <a:pt x="52" y="59"/>
                  </a:lnTo>
                  <a:lnTo>
                    <a:pt x="68" y="77"/>
                  </a:lnTo>
                  <a:lnTo>
                    <a:pt x="80" y="90"/>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87" name="Freeform 84"/>
            <p:cNvSpPr>
              <a:spLocks/>
            </p:cNvSpPr>
            <p:nvPr/>
          </p:nvSpPr>
          <p:spPr bwMode="auto">
            <a:xfrm flipV="1">
              <a:off x="2051" y="1188"/>
              <a:ext cx="20" cy="19"/>
            </a:xfrm>
            <a:custGeom>
              <a:avLst/>
              <a:gdLst>
                <a:gd name="T0" fmla="*/ 0 w 80"/>
                <a:gd name="T1" fmla="*/ 0 h 90"/>
                <a:gd name="T2" fmla="*/ 0 w 80"/>
                <a:gd name="T3" fmla="*/ 0 h 90"/>
                <a:gd name="T4" fmla="*/ 0 w 80"/>
                <a:gd name="T5" fmla="*/ 0 h 90"/>
                <a:gd name="T6" fmla="*/ 0 w 80"/>
                <a:gd name="T7" fmla="*/ 0 h 90"/>
                <a:gd name="T8" fmla="*/ 0 w 80"/>
                <a:gd name="T9" fmla="*/ 0 h 90"/>
                <a:gd name="T10" fmla="*/ 0 w 80"/>
                <a:gd name="T11" fmla="*/ 0 h 90"/>
                <a:gd name="T12" fmla="*/ 0 w 80"/>
                <a:gd name="T13" fmla="*/ 0 h 9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0" h="90">
                  <a:moveTo>
                    <a:pt x="0" y="0"/>
                  </a:moveTo>
                  <a:lnTo>
                    <a:pt x="8" y="10"/>
                  </a:lnTo>
                  <a:lnTo>
                    <a:pt x="24" y="28"/>
                  </a:lnTo>
                  <a:lnTo>
                    <a:pt x="41" y="46"/>
                  </a:lnTo>
                  <a:lnTo>
                    <a:pt x="57" y="64"/>
                  </a:lnTo>
                  <a:lnTo>
                    <a:pt x="73" y="83"/>
                  </a:lnTo>
                  <a:lnTo>
                    <a:pt x="80" y="90"/>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88" name="Freeform 85"/>
            <p:cNvSpPr>
              <a:spLocks/>
            </p:cNvSpPr>
            <p:nvPr/>
          </p:nvSpPr>
          <p:spPr bwMode="auto">
            <a:xfrm flipV="1">
              <a:off x="2078" y="1163"/>
              <a:ext cx="21" cy="19"/>
            </a:xfrm>
            <a:custGeom>
              <a:avLst/>
              <a:gdLst>
                <a:gd name="T0" fmla="*/ 0 w 81"/>
                <a:gd name="T1" fmla="*/ 0 h 90"/>
                <a:gd name="T2" fmla="*/ 0 w 81"/>
                <a:gd name="T3" fmla="*/ 0 h 90"/>
                <a:gd name="T4" fmla="*/ 0 w 81"/>
                <a:gd name="T5" fmla="*/ 0 h 90"/>
                <a:gd name="T6" fmla="*/ 0 w 81"/>
                <a:gd name="T7" fmla="*/ 0 h 90"/>
                <a:gd name="T8" fmla="*/ 0 w 81"/>
                <a:gd name="T9" fmla="*/ 0 h 90"/>
                <a:gd name="T10" fmla="*/ 0 w 81"/>
                <a:gd name="T11" fmla="*/ 0 h 90"/>
                <a:gd name="T12" fmla="*/ 0 w 81"/>
                <a:gd name="T13" fmla="*/ 0 h 9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1" h="90">
                  <a:moveTo>
                    <a:pt x="0" y="0"/>
                  </a:moveTo>
                  <a:lnTo>
                    <a:pt x="13" y="15"/>
                  </a:lnTo>
                  <a:lnTo>
                    <a:pt x="30" y="34"/>
                  </a:lnTo>
                  <a:lnTo>
                    <a:pt x="46" y="52"/>
                  </a:lnTo>
                  <a:lnTo>
                    <a:pt x="63" y="70"/>
                  </a:lnTo>
                  <a:lnTo>
                    <a:pt x="79" y="88"/>
                  </a:lnTo>
                  <a:lnTo>
                    <a:pt x="81" y="90"/>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89" name="Freeform 86"/>
            <p:cNvSpPr>
              <a:spLocks/>
            </p:cNvSpPr>
            <p:nvPr/>
          </p:nvSpPr>
          <p:spPr bwMode="auto">
            <a:xfrm flipV="1">
              <a:off x="2106" y="1137"/>
              <a:ext cx="20" cy="19"/>
            </a:xfrm>
            <a:custGeom>
              <a:avLst/>
              <a:gdLst>
                <a:gd name="T0" fmla="*/ 0 w 80"/>
                <a:gd name="T1" fmla="*/ 0 h 90"/>
                <a:gd name="T2" fmla="*/ 0 w 80"/>
                <a:gd name="T3" fmla="*/ 0 h 90"/>
                <a:gd name="T4" fmla="*/ 0 w 80"/>
                <a:gd name="T5" fmla="*/ 0 h 90"/>
                <a:gd name="T6" fmla="*/ 0 w 80"/>
                <a:gd name="T7" fmla="*/ 0 h 90"/>
                <a:gd name="T8" fmla="*/ 0 w 80"/>
                <a:gd name="T9" fmla="*/ 0 h 90"/>
                <a:gd name="T10" fmla="*/ 0 w 80"/>
                <a:gd name="T11" fmla="*/ 0 h 90"/>
                <a:gd name="T12" fmla="*/ 0 w 80"/>
                <a:gd name="T13" fmla="*/ 0 h 9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0" h="90">
                  <a:moveTo>
                    <a:pt x="0" y="0"/>
                  </a:moveTo>
                  <a:lnTo>
                    <a:pt x="2" y="3"/>
                  </a:lnTo>
                  <a:lnTo>
                    <a:pt x="18" y="21"/>
                  </a:lnTo>
                  <a:lnTo>
                    <a:pt x="34" y="39"/>
                  </a:lnTo>
                  <a:lnTo>
                    <a:pt x="51" y="57"/>
                  </a:lnTo>
                  <a:lnTo>
                    <a:pt x="67" y="76"/>
                  </a:lnTo>
                  <a:lnTo>
                    <a:pt x="80" y="90"/>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90" name="Freeform 87"/>
            <p:cNvSpPr>
              <a:spLocks/>
            </p:cNvSpPr>
            <p:nvPr/>
          </p:nvSpPr>
          <p:spPr bwMode="auto">
            <a:xfrm flipV="1">
              <a:off x="2134" y="1112"/>
              <a:ext cx="20" cy="18"/>
            </a:xfrm>
            <a:custGeom>
              <a:avLst/>
              <a:gdLst>
                <a:gd name="T0" fmla="*/ 0 w 81"/>
                <a:gd name="T1" fmla="*/ 0 h 90"/>
                <a:gd name="T2" fmla="*/ 0 w 81"/>
                <a:gd name="T3" fmla="*/ 0 h 90"/>
                <a:gd name="T4" fmla="*/ 0 w 81"/>
                <a:gd name="T5" fmla="*/ 0 h 90"/>
                <a:gd name="T6" fmla="*/ 0 w 81"/>
                <a:gd name="T7" fmla="*/ 0 h 90"/>
                <a:gd name="T8" fmla="*/ 0 w 81"/>
                <a:gd name="T9" fmla="*/ 0 h 90"/>
                <a:gd name="T10" fmla="*/ 0 w 81"/>
                <a:gd name="T11" fmla="*/ 0 h 90"/>
                <a:gd name="T12" fmla="*/ 0 w 81"/>
                <a:gd name="T13" fmla="*/ 0 h 9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1" h="90">
                  <a:moveTo>
                    <a:pt x="0" y="0"/>
                  </a:moveTo>
                  <a:lnTo>
                    <a:pt x="7" y="8"/>
                  </a:lnTo>
                  <a:lnTo>
                    <a:pt x="23" y="26"/>
                  </a:lnTo>
                  <a:lnTo>
                    <a:pt x="40" y="45"/>
                  </a:lnTo>
                  <a:lnTo>
                    <a:pt x="56" y="63"/>
                  </a:lnTo>
                  <a:lnTo>
                    <a:pt x="72" y="81"/>
                  </a:lnTo>
                  <a:lnTo>
                    <a:pt x="81" y="90"/>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91" name="Freeform 88"/>
            <p:cNvSpPr>
              <a:spLocks/>
            </p:cNvSpPr>
            <p:nvPr/>
          </p:nvSpPr>
          <p:spPr bwMode="auto">
            <a:xfrm flipV="1">
              <a:off x="2161" y="1086"/>
              <a:ext cx="21" cy="19"/>
            </a:xfrm>
            <a:custGeom>
              <a:avLst/>
              <a:gdLst>
                <a:gd name="T0" fmla="*/ 0 w 81"/>
                <a:gd name="T1" fmla="*/ 0 h 90"/>
                <a:gd name="T2" fmla="*/ 0 w 81"/>
                <a:gd name="T3" fmla="*/ 0 h 90"/>
                <a:gd name="T4" fmla="*/ 0 w 81"/>
                <a:gd name="T5" fmla="*/ 0 h 90"/>
                <a:gd name="T6" fmla="*/ 0 w 81"/>
                <a:gd name="T7" fmla="*/ 0 h 90"/>
                <a:gd name="T8" fmla="*/ 0 w 81"/>
                <a:gd name="T9" fmla="*/ 0 h 90"/>
                <a:gd name="T10" fmla="*/ 0 w 81"/>
                <a:gd name="T11" fmla="*/ 0 h 90"/>
                <a:gd name="T12" fmla="*/ 0 w 81"/>
                <a:gd name="T13" fmla="*/ 0 h 9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1" h="90">
                  <a:moveTo>
                    <a:pt x="0" y="0"/>
                  </a:moveTo>
                  <a:lnTo>
                    <a:pt x="12" y="14"/>
                  </a:lnTo>
                  <a:lnTo>
                    <a:pt x="29" y="32"/>
                  </a:lnTo>
                  <a:lnTo>
                    <a:pt x="45" y="50"/>
                  </a:lnTo>
                  <a:lnTo>
                    <a:pt x="62" y="68"/>
                  </a:lnTo>
                  <a:lnTo>
                    <a:pt x="78" y="87"/>
                  </a:lnTo>
                  <a:lnTo>
                    <a:pt x="81" y="90"/>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92" name="Freeform 89"/>
            <p:cNvSpPr>
              <a:spLocks/>
            </p:cNvSpPr>
            <p:nvPr/>
          </p:nvSpPr>
          <p:spPr bwMode="auto">
            <a:xfrm flipV="1">
              <a:off x="2189" y="1060"/>
              <a:ext cx="21" cy="19"/>
            </a:xfrm>
            <a:custGeom>
              <a:avLst/>
              <a:gdLst>
                <a:gd name="T0" fmla="*/ 0 w 80"/>
                <a:gd name="T1" fmla="*/ 0 h 90"/>
                <a:gd name="T2" fmla="*/ 0 w 80"/>
                <a:gd name="T3" fmla="*/ 0 h 90"/>
                <a:gd name="T4" fmla="*/ 0 w 80"/>
                <a:gd name="T5" fmla="*/ 0 h 90"/>
                <a:gd name="T6" fmla="*/ 0 w 80"/>
                <a:gd name="T7" fmla="*/ 0 h 90"/>
                <a:gd name="T8" fmla="*/ 0 w 80"/>
                <a:gd name="T9" fmla="*/ 0 h 90"/>
                <a:gd name="T10" fmla="*/ 0 w 80"/>
                <a:gd name="T11" fmla="*/ 0 h 90"/>
                <a:gd name="T12" fmla="*/ 0 w 80"/>
                <a:gd name="T13" fmla="*/ 0 h 9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0" h="90">
                  <a:moveTo>
                    <a:pt x="0" y="0"/>
                  </a:moveTo>
                  <a:lnTo>
                    <a:pt x="0" y="1"/>
                  </a:lnTo>
                  <a:lnTo>
                    <a:pt x="16" y="19"/>
                  </a:lnTo>
                  <a:lnTo>
                    <a:pt x="32" y="38"/>
                  </a:lnTo>
                  <a:lnTo>
                    <a:pt x="49" y="56"/>
                  </a:lnTo>
                  <a:lnTo>
                    <a:pt x="65" y="74"/>
                  </a:lnTo>
                  <a:lnTo>
                    <a:pt x="80" y="90"/>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93" name="Freeform 90"/>
            <p:cNvSpPr>
              <a:spLocks/>
            </p:cNvSpPr>
            <p:nvPr/>
          </p:nvSpPr>
          <p:spPr bwMode="auto">
            <a:xfrm flipV="1">
              <a:off x="2217" y="1035"/>
              <a:ext cx="20" cy="18"/>
            </a:xfrm>
            <a:custGeom>
              <a:avLst/>
              <a:gdLst>
                <a:gd name="T0" fmla="*/ 0 w 81"/>
                <a:gd name="T1" fmla="*/ 0 h 90"/>
                <a:gd name="T2" fmla="*/ 0 w 81"/>
                <a:gd name="T3" fmla="*/ 0 h 90"/>
                <a:gd name="T4" fmla="*/ 0 w 81"/>
                <a:gd name="T5" fmla="*/ 0 h 90"/>
                <a:gd name="T6" fmla="*/ 0 w 81"/>
                <a:gd name="T7" fmla="*/ 0 h 90"/>
                <a:gd name="T8" fmla="*/ 0 w 81"/>
                <a:gd name="T9" fmla="*/ 0 h 90"/>
                <a:gd name="T10" fmla="*/ 0 w 81"/>
                <a:gd name="T11" fmla="*/ 0 h 90"/>
                <a:gd name="T12" fmla="*/ 0 w 81"/>
                <a:gd name="T13" fmla="*/ 0 h 9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1" h="90">
                  <a:moveTo>
                    <a:pt x="0" y="0"/>
                  </a:moveTo>
                  <a:lnTo>
                    <a:pt x="6" y="7"/>
                  </a:lnTo>
                  <a:lnTo>
                    <a:pt x="22" y="25"/>
                  </a:lnTo>
                  <a:lnTo>
                    <a:pt x="39" y="43"/>
                  </a:lnTo>
                  <a:lnTo>
                    <a:pt x="55" y="61"/>
                  </a:lnTo>
                  <a:lnTo>
                    <a:pt x="71" y="80"/>
                  </a:lnTo>
                  <a:lnTo>
                    <a:pt x="81" y="90"/>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94" name="Freeform 91"/>
            <p:cNvSpPr>
              <a:spLocks/>
            </p:cNvSpPr>
            <p:nvPr/>
          </p:nvSpPr>
          <p:spPr bwMode="auto">
            <a:xfrm flipV="1">
              <a:off x="2244" y="1022"/>
              <a:ext cx="7" cy="6"/>
            </a:xfrm>
            <a:custGeom>
              <a:avLst/>
              <a:gdLst>
                <a:gd name="T0" fmla="*/ 0 w 27"/>
                <a:gd name="T1" fmla="*/ 0 h 31"/>
                <a:gd name="T2" fmla="*/ 0 w 27"/>
                <a:gd name="T3" fmla="*/ 0 h 31"/>
                <a:gd name="T4" fmla="*/ 0 w 27"/>
                <a:gd name="T5" fmla="*/ 0 h 31"/>
                <a:gd name="T6" fmla="*/ 0 60000 65536"/>
                <a:gd name="T7" fmla="*/ 0 60000 65536"/>
                <a:gd name="T8" fmla="*/ 0 60000 65536"/>
              </a:gdLst>
              <a:ahLst/>
              <a:cxnLst>
                <a:cxn ang="T6">
                  <a:pos x="T0" y="T1"/>
                </a:cxn>
                <a:cxn ang="T7">
                  <a:pos x="T2" y="T3"/>
                </a:cxn>
                <a:cxn ang="T8">
                  <a:pos x="T4" y="T5"/>
                </a:cxn>
              </a:cxnLst>
              <a:rect l="0" t="0" r="r" b="b"/>
              <a:pathLst>
                <a:path w="27" h="31">
                  <a:moveTo>
                    <a:pt x="0" y="0"/>
                  </a:moveTo>
                  <a:lnTo>
                    <a:pt x="10" y="12"/>
                  </a:lnTo>
                  <a:lnTo>
                    <a:pt x="27" y="31"/>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95" name="Freeform 92"/>
            <p:cNvSpPr>
              <a:spLocks/>
            </p:cNvSpPr>
            <p:nvPr/>
          </p:nvSpPr>
          <p:spPr bwMode="auto">
            <a:xfrm flipV="1">
              <a:off x="1194" y="1979"/>
              <a:ext cx="38" cy="38"/>
            </a:xfrm>
            <a:custGeom>
              <a:avLst/>
              <a:gdLst>
                <a:gd name="T0" fmla="*/ 0 w 151"/>
                <a:gd name="T1" fmla="*/ 0 h 180"/>
                <a:gd name="T2" fmla="*/ 0 w 151"/>
                <a:gd name="T3" fmla="*/ 0 h 180"/>
                <a:gd name="T4" fmla="*/ 0 w 151"/>
                <a:gd name="T5" fmla="*/ 0 h 180"/>
                <a:gd name="T6" fmla="*/ 0 w 151"/>
                <a:gd name="T7" fmla="*/ 0 h 180"/>
                <a:gd name="T8" fmla="*/ 0 w 151"/>
                <a:gd name="T9" fmla="*/ 0 h 180"/>
                <a:gd name="T10" fmla="*/ 0 w 151"/>
                <a:gd name="T11" fmla="*/ 0 h 180"/>
                <a:gd name="T12" fmla="*/ 0 w 151"/>
                <a:gd name="T13" fmla="*/ 0 h 180"/>
                <a:gd name="T14" fmla="*/ 0 w 151"/>
                <a:gd name="T15" fmla="*/ 0 h 180"/>
                <a:gd name="T16" fmla="*/ 0 w 151"/>
                <a:gd name="T17" fmla="*/ 0 h 180"/>
                <a:gd name="T18" fmla="*/ 0 w 151"/>
                <a:gd name="T19" fmla="*/ 0 h 180"/>
                <a:gd name="T20" fmla="*/ 0 w 151"/>
                <a:gd name="T21" fmla="*/ 0 h 18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51" h="180">
                  <a:moveTo>
                    <a:pt x="0" y="0"/>
                  </a:moveTo>
                  <a:lnTo>
                    <a:pt x="15" y="20"/>
                  </a:lnTo>
                  <a:lnTo>
                    <a:pt x="31" y="39"/>
                  </a:lnTo>
                  <a:lnTo>
                    <a:pt x="48" y="58"/>
                  </a:lnTo>
                  <a:lnTo>
                    <a:pt x="64" y="78"/>
                  </a:lnTo>
                  <a:lnTo>
                    <a:pt x="80" y="97"/>
                  </a:lnTo>
                  <a:lnTo>
                    <a:pt x="97" y="117"/>
                  </a:lnTo>
                  <a:lnTo>
                    <a:pt x="113" y="136"/>
                  </a:lnTo>
                  <a:lnTo>
                    <a:pt x="129" y="155"/>
                  </a:lnTo>
                  <a:lnTo>
                    <a:pt x="146" y="175"/>
                  </a:lnTo>
                  <a:lnTo>
                    <a:pt x="151" y="180"/>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96" name="Freeform 93"/>
            <p:cNvSpPr>
              <a:spLocks/>
            </p:cNvSpPr>
            <p:nvPr/>
          </p:nvSpPr>
          <p:spPr bwMode="auto">
            <a:xfrm flipV="1">
              <a:off x="1237" y="1928"/>
              <a:ext cx="39" cy="38"/>
            </a:xfrm>
            <a:custGeom>
              <a:avLst/>
              <a:gdLst>
                <a:gd name="T0" fmla="*/ 0 w 151"/>
                <a:gd name="T1" fmla="*/ 0 h 180"/>
                <a:gd name="T2" fmla="*/ 0 w 151"/>
                <a:gd name="T3" fmla="*/ 0 h 180"/>
                <a:gd name="T4" fmla="*/ 0 w 151"/>
                <a:gd name="T5" fmla="*/ 0 h 180"/>
                <a:gd name="T6" fmla="*/ 0 w 151"/>
                <a:gd name="T7" fmla="*/ 0 h 180"/>
                <a:gd name="T8" fmla="*/ 0 w 151"/>
                <a:gd name="T9" fmla="*/ 0 h 180"/>
                <a:gd name="T10" fmla="*/ 0 w 151"/>
                <a:gd name="T11" fmla="*/ 0 h 180"/>
                <a:gd name="T12" fmla="*/ 0 w 151"/>
                <a:gd name="T13" fmla="*/ 0 h 180"/>
                <a:gd name="T14" fmla="*/ 0 w 151"/>
                <a:gd name="T15" fmla="*/ 0 h 180"/>
                <a:gd name="T16" fmla="*/ 0 w 151"/>
                <a:gd name="T17" fmla="*/ 0 h 180"/>
                <a:gd name="T18" fmla="*/ 0 w 151"/>
                <a:gd name="T19" fmla="*/ 0 h 180"/>
                <a:gd name="T20" fmla="*/ 0 w 151"/>
                <a:gd name="T21" fmla="*/ 0 h 18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51" h="180">
                  <a:moveTo>
                    <a:pt x="0" y="0"/>
                  </a:moveTo>
                  <a:lnTo>
                    <a:pt x="8" y="10"/>
                  </a:lnTo>
                  <a:lnTo>
                    <a:pt x="24" y="30"/>
                  </a:lnTo>
                  <a:lnTo>
                    <a:pt x="41" y="49"/>
                  </a:lnTo>
                  <a:lnTo>
                    <a:pt x="57" y="69"/>
                  </a:lnTo>
                  <a:lnTo>
                    <a:pt x="73" y="88"/>
                  </a:lnTo>
                  <a:lnTo>
                    <a:pt x="90" y="107"/>
                  </a:lnTo>
                  <a:lnTo>
                    <a:pt x="106" y="127"/>
                  </a:lnTo>
                  <a:lnTo>
                    <a:pt x="122" y="146"/>
                  </a:lnTo>
                  <a:lnTo>
                    <a:pt x="139" y="166"/>
                  </a:lnTo>
                  <a:lnTo>
                    <a:pt x="151" y="180"/>
                  </a:lnTo>
                </a:path>
              </a:pathLst>
            </a:custGeom>
            <a:noFill/>
            <a:ln w="1651">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97" name="Freeform 94"/>
            <p:cNvSpPr>
              <a:spLocks/>
            </p:cNvSpPr>
            <p:nvPr/>
          </p:nvSpPr>
          <p:spPr bwMode="auto">
            <a:xfrm flipV="1">
              <a:off x="1297" y="1878"/>
              <a:ext cx="38" cy="37"/>
            </a:xfrm>
            <a:custGeom>
              <a:avLst/>
              <a:gdLst>
                <a:gd name="T0" fmla="*/ 0 w 151"/>
                <a:gd name="T1" fmla="*/ 0 h 180"/>
                <a:gd name="T2" fmla="*/ 0 w 151"/>
                <a:gd name="T3" fmla="*/ 0 h 180"/>
                <a:gd name="T4" fmla="*/ 0 w 151"/>
                <a:gd name="T5" fmla="*/ 0 h 180"/>
                <a:gd name="T6" fmla="*/ 0 w 151"/>
                <a:gd name="T7" fmla="*/ 0 h 180"/>
                <a:gd name="T8" fmla="*/ 0 w 151"/>
                <a:gd name="T9" fmla="*/ 0 h 180"/>
                <a:gd name="T10" fmla="*/ 0 w 151"/>
                <a:gd name="T11" fmla="*/ 0 h 180"/>
                <a:gd name="T12" fmla="*/ 0 w 151"/>
                <a:gd name="T13" fmla="*/ 0 h 180"/>
                <a:gd name="T14" fmla="*/ 0 w 151"/>
                <a:gd name="T15" fmla="*/ 0 h 180"/>
                <a:gd name="T16" fmla="*/ 0 w 151"/>
                <a:gd name="T17" fmla="*/ 0 h 180"/>
                <a:gd name="T18" fmla="*/ 0 w 151"/>
                <a:gd name="T19" fmla="*/ 0 h 180"/>
                <a:gd name="T20" fmla="*/ 0 w 151"/>
                <a:gd name="T21" fmla="*/ 0 h 180"/>
                <a:gd name="T22" fmla="*/ 0 w 151"/>
                <a:gd name="T23" fmla="*/ 0 h 18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1" h="180">
                  <a:moveTo>
                    <a:pt x="0" y="0"/>
                  </a:moveTo>
                  <a:lnTo>
                    <a:pt x="0" y="1"/>
                  </a:lnTo>
                  <a:lnTo>
                    <a:pt x="17" y="21"/>
                  </a:lnTo>
                  <a:lnTo>
                    <a:pt x="33" y="40"/>
                  </a:lnTo>
                  <a:lnTo>
                    <a:pt x="49" y="59"/>
                  </a:lnTo>
                  <a:lnTo>
                    <a:pt x="66" y="79"/>
                  </a:lnTo>
                  <a:lnTo>
                    <a:pt x="82" y="98"/>
                  </a:lnTo>
                  <a:lnTo>
                    <a:pt x="98" y="118"/>
                  </a:lnTo>
                  <a:lnTo>
                    <a:pt x="115" y="137"/>
                  </a:lnTo>
                  <a:lnTo>
                    <a:pt x="131" y="156"/>
                  </a:lnTo>
                  <a:lnTo>
                    <a:pt x="147" y="176"/>
                  </a:lnTo>
                  <a:lnTo>
                    <a:pt x="151" y="180"/>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98" name="Freeform 95"/>
            <p:cNvSpPr>
              <a:spLocks/>
            </p:cNvSpPr>
            <p:nvPr/>
          </p:nvSpPr>
          <p:spPr bwMode="auto">
            <a:xfrm flipV="1">
              <a:off x="1349" y="1827"/>
              <a:ext cx="38" cy="38"/>
            </a:xfrm>
            <a:custGeom>
              <a:avLst/>
              <a:gdLst>
                <a:gd name="T0" fmla="*/ 0 w 151"/>
                <a:gd name="T1" fmla="*/ 0 h 180"/>
                <a:gd name="T2" fmla="*/ 0 w 151"/>
                <a:gd name="T3" fmla="*/ 0 h 180"/>
                <a:gd name="T4" fmla="*/ 0 w 151"/>
                <a:gd name="T5" fmla="*/ 0 h 180"/>
                <a:gd name="T6" fmla="*/ 0 w 151"/>
                <a:gd name="T7" fmla="*/ 0 h 180"/>
                <a:gd name="T8" fmla="*/ 0 w 151"/>
                <a:gd name="T9" fmla="*/ 0 h 180"/>
                <a:gd name="T10" fmla="*/ 0 w 151"/>
                <a:gd name="T11" fmla="*/ 0 h 180"/>
                <a:gd name="T12" fmla="*/ 0 w 151"/>
                <a:gd name="T13" fmla="*/ 0 h 180"/>
                <a:gd name="T14" fmla="*/ 0 w 151"/>
                <a:gd name="T15" fmla="*/ 0 h 180"/>
                <a:gd name="T16" fmla="*/ 0 w 151"/>
                <a:gd name="T17" fmla="*/ 0 h 180"/>
                <a:gd name="T18" fmla="*/ 0 w 151"/>
                <a:gd name="T19" fmla="*/ 0 h 180"/>
                <a:gd name="T20" fmla="*/ 0 w 151"/>
                <a:gd name="T21" fmla="*/ 0 h 18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51" h="180">
                  <a:moveTo>
                    <a:pt x="0" y="0"/>
                  </a:moveTo>
                  <a:lnTo>
                    <a:pt x="9" y="11"/>
                  </a:lnTo>
                  <a:lnTo>
                    <a:pt x="25" y="31"/>
                  </a:lnTo>
                  <a:lnTo>
                    <a:pt x="41" y="50"/>
                  </a:lnTo>
                  <a:lnTo>
                    <a:pt x="58" y="70"/>
                  </a:lnTo>
                  <a:lnTo>
                    <a:pt x="74" y="89"/>
                  </a:lnTo>
                  <a:lnTo>
                    <a:pt x="91" y="108"/>
                  </a:lnTo>
                  <a:lnTo>
                    <a:pt x="107" y="128"/>
                  </a:lnTo>
                  <a:lnTo>
                    <a:pt x="123" y="147"/>
                  </a:lnTo>
                  <a:lnTo>
                    <a:pt x="140" y="167"/>
                  </a:lnTo>
                  <a:lnTo>
                    <a:pt x="151" y="180"/>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99" name="Freeform 96"/>
            <p:cNvSpPr>
              <a:spLocks/>
            </p:cNvSpPr>
            <p:nvPr/>
          </p:nvSpPr>
          <p:spPr bwMode="auto">
            <a:xfrm flipV="1">
              <a:off x="1400" y="1776"/>
              <a:ext cx="38" cy="38"/>
            </a:xfrm>
            <a:custGeom>
              <a:avLst/>
              <a:gdLst>
                <a:gd name="T0" fmla="*/ 0 w 151"/>
                <a:gd name="T1" fmla="*/ 0 h 180"/>
                <a:gd name="T2" fmla="*/ 0 w 151"/>
                <a:gd name="T3" fmla="*/ 0 h 180"/>
                <a:gd name="T4" fmla="*/ 0 w 151"/>
                <a:gd name="T5" fmla="*/ 0 h 180"/>
                <a:gd name="T6" fmla="*/ 0 w 151"/>
                <a:gd name="T7" fmla="*/ 0 h 180"/>
                <a:gd name="T8" fmla="*/ 0 w 151"/>
                <a:gd name="T9" fmla="*/ 0 h 180"/>
                <a:gd name="T10" fmla="*/ 0 w 151"/>
                <a:gd name="T11" fmla="*/ 0 h 180"/>
                <a:gd name="T12" fmla="*/ 0 w 151"/>
                <a:gd name="T13" fmla="*/ 0 h 180"/>
                <a:gd name="T14" fmla="*/ 0 w 151"/>
                <a:gd name="T15" fmla="*/ 0 h 180"/>
                <a:gd name="T16" fmla="*/ 0 w 151"/>
                <a:gd name="T17" fmla="*/ 0 h 180"/>
                <a:gd name="T18" fmla="*/ 0 w 151"/>
                <a:gd name="T19" fmla="*/ 0 h 180"/>
                <a:gd name="T20" fmla="*/ 0 w 151"/>
                <a:gd name="T21" fmla="*/ 0 h 180"/>
                <a:gd name="T22" fmla="*/ 0 w 151"/>
                <a:gd name="T23" fmla="*/ 0 h 18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1" h="180">
                  <a:moveTo>
                    <a:pt x="0" y="0"/>
                  </a:moveTo>
                  <a:lnTo>
                    <a:pt x="1" y="2"/>
                  </a:lnTo>
                  <a:lnTo>
                    <a:pt x="17" y="22"/>
                  </a:lnTo>
                  <a:lnTo>
                    <a:pt x="34" y="41"/>
                  </a:lnTo>
                  <a:lnTo>
                    <a:pt x="50" y="60"/>
                  </a:lnTo>
                  <a:lnTo>
                    <a:pt x="66" y="80"/>
                  </a:lnTo>
                  <a:lnTo>
                    <a:pt x="83" y="99"/>
                  </a:lnTo>
                  <a:lnTo>
                    <a:pt x="99" y="119"/>
                  </a:lnTo>
                  <a:lnTo>
                    <a:pt x="115" y="138"/>
                  </a:lnTo>
                  <a:lnTo>
                    <a:pt x="132" y="157"/>
                  </a:lnTo>
                  <a:lnTo>
                    <a:pt x="148" y="177"/>
                  </a:lnTo>
                  <a:lnTo>
                    <a:pt x="151" y="180"/>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300" name="Freeform 97"/>
            <p:cNvSpPr>
              <a:spLocks/>
            </p:cNvSpPr>
            <p:nvPr/>
          </p:nvSpPr>
          <p:spPr bwMode="auto">
            <a:xfrm flipV="1">
              <a:off x="1452" y="1725"/>
              <a:ext cx="38" cy="38"/>
            </a:xfrm>
            <a:custGeom>
              <a:avLst/>
              <a:gdLst>
                <a:gd name="T0" fmla="*/ 0 w 152"/>
                <a:gd name="T1" fmla="*/ 0 h 180"/>
                <a:gd name="T2" fmla="*/ 0 w 152"/>
                <a:gd name="T3" fmla="*/ 0 h 180"/>
                <a:gd name="T4" fmla="*/ 0 w 152"/>
                <a:gd name="T5" fmla="*/ 0 h 180"/>
                <a:gd name="T6" fmla="*/ 0 w 152"/>
                <a:gd name="T7" fmla="*/ 0 h 180"/>
                <a:gd name="T8" fmla="*/ 0 w 152"/>
                <a:gd name="T9" fmla="*/ 0 h 180"/>
                <a:gd name="T10" fmla="*/ 0 w 152"/>
                <a:gd name="T11" fmla="*/ 0 h 180"/>
                <a:gd name="T12" fmla="*/ 0 w 152"/>
                <a:gd name="T13" fmla="*/ 0 h 180"/>
                <a:gd name="T14" fmla="*/ 0 w 152"/>
                <a:gd name="T15" fmla="*/ 0 h 180"/>
                <a:gd name="T16" fmla="*/ 0 w 152"/>
                <a:gd name="T17" fmla="*/ 0 h 180"/>
                <a:gd name="T18" fmla="*/ 0 w 152"/>
                <a:gd name="T19" fmla="*/ 0 h 180"/>
                <a:gd name="T20" fmla="*/ 0 w 152"/>
                <a:gd name="T21" fmla="*/ 0 h 18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52" h="180">
                  <a:moveTo>
                    <a:pt x="0" y="0"/>
                  </a:moveTo>
                  <a:lnTo>
                    <a:pt x="10" y="12"/>
                  </a:lnTo>
                  <a:lnTo>
                    <a:pt x="27" y="32"/>
                  </a:lnTo>
                  <a:lnTo>
                    <a:pt x="43" y="51"/>
                  </a:lnTo>
                  <a:lnTo>
                    <a:pt x="60" y="71"/>
                  </a:lnTo>
                  <a:lnTo>
                    <a:pt x="76" y="90"/>
                  </a:lnTo>
                  <a:lnTo>
                    <a:pt x="92" y="109"/>
                  </a:lnTo>
                  <a:lnTo>
                    <a:pt x="109" y="129"/>
                  </a:lnTo>
                  <a:lnTo>
                    <a:pt x="125" y="148"/>
                  </a:lnTo>
                  <a:lnTo>
                    <a:pt x="141" y="168"/>
                  </a:lnTo>
                  <a:lnTo>
                    <a:pt x="152" y="180"/>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301" name="Freeform 98"/>
            <p:cNvSpPr>
              <a:spLocks/>
            </p:cNvSpPr>
            <p:nvPr/>
          </p:nvSpPr>
          <p:spPr bwMode="auto">
            <a:xfrm flipV="1">
              <a:off x="1503" y="1674"/>
              <a:ext cx="39" cy="38"/>
            </a:xfrm>
            <a:custGeom>
              <a:avLst/>
              <a:gdLst>
                <a:gd name="T0" fmla="*/ 0 w 151"/>
                <a:gd name="T1" fmla="*/ 0 h 180"/>
                <a:gd name="T2" fmla="*/ 0 w 151"/>
                <a:gd name="T3" fmla="*/ 0 h 180"/>
                <a:gd name="T4" fmla="*/ 0 w 151"/>
                <a:gd name="T5" fmla="*/ 0 h 180"/>
                <a:gd name="T6" fmla="*/ 0 w 151"/>
                <a:gd name="T7" fmla="*/ 0 h 180"/>
                <a:gd name="T8" fmla="*/ 0 w 151"/>
                <a:gd name="T9" fmla="*/ 0 h 180"/>
                <a:gd name="T10" fmla="*/ 0 w 151"/>
                <a:gd name="T11" fmla="*/ 0 h 180"/>
                <a:gd name="T12" fmla="*/ 0 w 151"/>
                <a:gd name="T13" fmla="*/ 0 h 180"/>
                <a:gd name="T14" fmla="*/ 0 w 151"/>
                <a:gd name="T15" fmla="*/ 0 h 180"/>
                <a:gd name="T16" fmla="*/ 0 w 151"/>
                <a:gd name="T17" fmla="*/ 0 h 180"/>
                <a:gd name="T18" fmla="*/ 0 w 151"/>
                <a:gd name="T19" fmla="*/ 0 h 180"/>
                <a:gd name="T20" fmla="*/ 0 w 151"/>
                <a:gd name="T21" fmla="*/ 0 h 180"/>
                <a:gd name="T22" fmla="*/ 0 w 151"/>
                <a:gd name="T23" fmla="*/ 0 h 18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1" h="180">
                  <a:moveTo>
                    <a:pt x="0" y="0"/>
                  </a:moveTo>
                  <a:lnTo>
                    <a:pt x="2" y="3"/>
                  </a:lnTo>
                  <a:lnTo>
                    <a:pt x="18" y="23"/>
                  </a:lnTo>
                  <a:lnTo>
                    <a:pt x="34" y="42"/>
                  </a:lnTo>
                  <a:lnTo>
                    <a:pt x="51" y="61"/>
                  </a:lnTo>
                  <a:lnTo>
                    <a:pt x="67" y="81"/>
                  </a:lnTo>
                  <a:lnTo>
                    <a:pt x="83" y="100"/>
                  </a:lnTo>
                  <a:lnTo>
                    <a:pt x="100" y="120"/>
                  </a:lnTo>
                  <a:lnTo>
                    <a:pt x="116" y="139"/>
                  </a:lnTo>
                  <a:lnTo>
                    <a:pt x="132" y="158"/>
                  </a:lnTo>
                  <a:lnTo>
                    <a:pt x="149" y="178"/>
                  </a:lnTo>
                  <a:lnTo>
                    <a:pt x="151" y="180"/>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302" name="Freeform 99"/>
            <p:cNvSpPr>
              <a:spLocks/>
            </p:cNvSpPr>
            <p:nvPr/>
          </p:nvSpPr>
          <p:spPr bwMode="auto">
            <a:xfrm flipV="1">
              <a:off x="1555" y="1624"/>
              <a:ext cx="38" cy="37"/>
            </a:xfrm>
            <a:custGeom>
              <a:avLst/>
              <a:gdLst>
                <a:gd name="T0" fmla="*/ 0 w 151"/>
                <a:gd name="T1" fmla="*/ 0 h 180"/>
                <a:gd name="T2" fmla="*/ 0 w 151"/>
                <a:gd name="T3" fmla="*/ 0 h 180"/>
                <a:gd name="T4" fmla="*/ 0 w 151"/>
                <a:gd name="T5" fmla="*/ 0 h 180"/>
                <a:gd name="T6" fmla="*/ 0 w 151"/>
                <a:gd name="T7" fmla="*/ 0 h 180"/>
                <a:gd name="T8" fmla="*/ 0 w 151"/>
                <a:gd name="T9" fmla="*/ 0 h 180"/>
                <a:gd name="T10" fmla="*/ 0 w 151"/>
                <a:gd name="T11" fmla="*/ 0 h 180"/>
                <a:gd name="T12" fmla="*/ 0 w 151"/>
                <a:gd name="T13" fmla="*/ 0 h 180"/>
                <a:gd name="T14" fmla="*/ 0 w 151"/>
                <a:gd name="T15" fmla="*/ 0 h 180"/>
                <a:gd name="T16" fmla="*/ 0 w 151"/>
                <a:gd name="T17" fmla="*/ 0 h 180"/>
                <a:gd name="T18" fmla="*/ 0 w 151"/>
                <a:gd name="T19" fmla="*/ 0 h 180"/>
                <a:gd name="T20" fmla="*/ 0 w 151"/>
                <a:gd name="T21" fmla="*/ 0 h 18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51" h="180">
                  <a:moveTo>
                    <a:pt x="0" y="0"/>
                  </a:moveTo>
                  <a:lnTo>
                    <a:pt x="10" y="13"/>
                  </a:lnTo>
                  <a:lnTo>
                    <a:pt x="27" y="33"/>
                  </a:lnTo>
                  <a:lnTo>
                    <a:pt x="43" y="52"/>
                  </a:lnTo>
                  <a:lnTo>
                    <a:pt x="59" y="72"/>
                  </a:lnTo>
                  <a:lnTo>
                    <a:pt x="76" y="91"/>
                  </a:lnTo>
                  <a:lnTo>
                    <a:pt x="92" y="110"/>
                  </a:lnTo>
                  <a:lnTo>
                    <a:pt x="108" y="130"/>
                  </a:lnTo>
                  <a:lnTo>
                    <a:pt x="125" y="149"/>
                  </a:lnTo>
                  <a:lnTo>
                    <a:pt x="141" y="169"/>
                  </a:lnTo>
                  <a:lnTo>
                    <a:pt x="151" y="180"/>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303" name="Freeform 100"/>
            <p:cNvSpPr>
              <a:spLocks/>
            </p:cNvSpPr>
            <p:nvPr/>
          </p:nvSpPr>
          <p:spPr bwMode="auto">
            <a:xfrm flipV="1">
              <a:off x="1606" y="1572"/>
              <a:ext cx="39" cy="39"/>
            </a:xfrm>
            <a:custGeom>
              <a:avLst/>
              <a:gdLst>
                <a:gd name="T0" fmla="*/ 0 w 152"/>
                <a:gd name="T1" fmla="*/ 0 h 180"/>
                <a:gd name="T2" fmla="*/ 0 w 152"/>
                <a:gd name="T3" fmla="*/ 0 h 180"/>
                <a:gd name="T4" fmla="*/ 0 w 152"/>
                <a:gd name="T5" fmla="*/ 0 h 180"/>
                <a:gd name="T6" fmla="*/ 0 w 152"/>
                <a:gd name="T7" fmla="*/ 0 h 180"/>
                <a:gd name="T8" fmla="*/ 0 w 152"/>
                <a:gd name="T9" fmla="*/ 0 h 180"/>
                <a:gd name="T10" fmla="*/ 0 w 152"/>
                <a:gd name="T11" fmla="*/ 0 h 180"/>
                <a:gd name="T12" fmla="*/ 0 w 152"/>
                <a:gd name="T13" fmla="*/ 0 h 180"/>
                <a:gd name="T14" fmla="*/ 0 w 152"/>
                <a:gd name="T15" fmla="*/ 0 h 180"/>
                <a:gd name="T16" fmla="*/ 0 w 152"/>
                <a:gd name="T17" fmla="*/ 0 h 180"/>
                <a:gd name="T18" fmla="*/ 0 w 152"/>
                <a:gd name="T19" fmla="*/ 0 h 180"/>
                <a:gd name="T20" fmla="*/ 0 w 152"/>
                <a:gd name="T21" fmla="*/ 0 h 180"/>
                <a:gd name="T22" fmla="*/ 0 w 152"/>
                <a:gd name="T23" fmla="*/ 0 h 18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2" h="180">
                  <a:moveTo>
                    <a:pt x="0" y="0"/>
                  </a:moveTo>
                  <a:lnTo>
                    <a:pt x="3" y="4"/>
                  </a:lnTo>
                  <a:lnTo>
                    <a:pt x="20" y="24"/>
                  </a:lnTo>
                  <a:lnTo>
                    <a:pt x="36" y="43"/>
                  </a:lnTo>
                  <a:lnTo>
                    <a:pt x="52" y="62"/>
                  </a:lnTo>
                  <a:lnTo>
                    <a:pt x="69" y="82"/>
                  </a:lnTo>
                  <a:lnTo>
                    <a:pt x="85" y="101"/>
                  </a:lnTo>
                  <a:lnTo>
                    <a:pt x="101" y="121"/>
                  </a:lnTo>
                  <a:lnTo>
                    <a:pt x="118" y="140"/>
                  </a:lnTo>
                  <a:lnTo>
                    <a:pt x="134" y="159"/>
                  </a:lnTo>
                  <a:lnTo>
                    <a:pt x="151" y="179"/>
                  </a:lnTo>
                  <a:lnTo>
                    <a:pt x="152" y="180"/>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304" name="Freeform 101"/>
            <p:cNvSpPr>
              <a:spLocks/>
            </p:cNvSpPr>
            <p:nvPr/>
          </p:nvSpPr>
          <p:spPr bwMode="auto">
            <a:xfrm flipV="1">
              <a:off x="1657" y="1522"/>
              <a:ext cx="38" cy="37"/>
            </a:xfrm>
            <a:custGeom>
              <a:avLst/>
              <a:gdLst>
                <a:gd name="T0" fmla="*/ 0 w 151"/>
                <a:gd name="T1" fmla="*/ 0 h 180"/>
                <a:gd name="T2" fmla="*/ 0 w 151"/>
                <a:gd name="T3" fmla="*/ 0 h 180"/>
                <a:gd name="T4" fmla="*/ 0 w 151"/>
                <a:gd name="T5" fmla="*/ 0 h 180"/>
                <a:gd name="T6" fmla="*/ 0 w 151"/>
                <a:gd name="T7" fmla="*/ 0 h 180"/>
                <a:gd name="T8" fmla="*/ 0 w 151"/>
                <a:gd name="T9" fmla="*/ 0 h 180"/>
                <a:gd name="T10" fmla="*/ 0 w 151"/>
                <a:gd name="T11" fmla="*/ 0 h 180"/>
                <a:gd name="T12" fmla="*/ 0 w 151"/>
                <a:gd name="T13" fmla="*/ 0 h 180"/>
                <a:gd name="T14" fmla="*/ 0 w 151"/>
                <a:gd name="T15" fmla="*/ 0 h 180"/>
                <a:gd name="T16" fmla="*/ 0 w 151"/>
                <a:gd name="T17" fmla="*/ 0 h 180"/>
                <a:gd name="T18" fmla="*/ 0 w 151"/>
                <a:gd name="T19" fmla="*/ 0 h 180"/>
                <a:gd name="T20" fmla="*/ 0 w 151"/>
                <a:gd name="T21" fmla="*/ 0 h 18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51" h="180">
                  <a:moveTo>
                    <a:pt x="0" y="0"/>
                  </a:moveTo>
                  <a:lnTo>
                    <a:pt x="11" y="14"/>
                  </a:lnTo>
                  <a:lnTo>
                    <a:pt x="27" y="34"/>
                  </a:lnTo>
                  <a:lnTo>
                    <a:pt x="44" y="53"/>
                  </a:lnTo>
                  <a:lnTo>
                    <a:pt x="60" y="73"/>
                  </a:lnTo>
                  <a:lnTo>
                    <a:pt x="76" y="92"/>
                  </a:lnTo>
                  <a:lnTo>
                    <a:pt x="93" y="111"/>
                  </a:lnTo>
                  <a:lnTo>
                    <a:pt x="109" y="131"/>
                  </a:lnTo>
                  <a:lnTo>
                    <a:pt x="125" y="150"/>
                  </a:lnTo>
                  <a:lnTo>
                    <a:pt x="142" y="170"/>
                  </a:lnTo>
                  <a:lnTo>
                    <a:pt x="151" y="180"/>
                  </a:lnTo>
                </a:path>
              </a:pathLst>
            </a:custGeom>
            <a:noFill/>
            <a:ln w="1651">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305" name="Freeform 102"/>
            <p:cNvSpPr>
              <a:spLocks/>
            </p:cNvSpPr>
            <p:nvPr/>
          </p:nvSpPr>
          <p:spPr bwMode="auto">
            <a:xfrm flipV="1">
              <a:off x="1709" y="1471"/>
              <a:ext cx="38" cy="38"/>
            </a:xfrm>
            <a:custGeom>
              <a:avLst/>
              <a:gdLst>
                <a:gd name="T0" fmla="*/ 0 w 151"/>
                <a:gd name="T1" fmla="*/ 0 h 180"/>
                <a:gd name="T2" fmla="*/ 0 w 151"/>
                <a:gd name="T3" fmla="*/ 0 h 180"/>
                <a:gd name="T4" fmla="*/ 0 w 151"/>
                <a:gd name="T5" fmla="*/ 0 h 180"/>
                <a:gd name="T6" fmla="*/ 0 w 151"/>
                <a:gd name="T7" fmla="*/ 0 h 180"/>
                <a:gd name="T8" fmla="*/ 0 w 151"/>
                <a:gd name="T9" fmla="*/ 0 h 180"/>
                <a:gd name="T10" fmla="*/ 0 w 151"/>
                <a:gd name="T11" fmla="*/ 0 h 180"/>
                <a:gd name="T12" fmla="*/ 0 w 151"/>
                <a:gd name="T13" fmla="*/ 0 h 180"/>
                <a:gd name="T14" fmla="*/ 0 w 151"/>
                <a:gd name="T15" fmla="*/ 0 h 180"/>
                <a:gd name="T16" fmla="*/ 0 w 151"/>
                <a:gd name="T17" fmla="*/ 0 h 180"/>
                <a:gd name="T18" fmla="*/ 0 w 151"/>
                <a:gd name="T19" fmla="*/ 0 h 180"/>
                <a:gd name="T20" fmla="*/ 0 w 151"/>
                <a:gd name="T21" fmla="*/ 0 h 18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51" h="180">
                  <a:moveTo>
                    <a:pt x="0" y="0"/>
                  </a:moveTo>
                  <a:lnTo>
                    <a:pt x="4" y="5"/>
                  </a:lnTo>
                  <a:lnTo>
                    <a:pt x="20" y="25"/>
                  </a:lnTo>
                  <a:lnTo>
                    <a:pt x="37" y="44"/>
                  </a:lnTo>
                  <a:lnTo>
                    <a:pt x="53" y="63"/>
                  </a:lnTo>
                  <a:lnTo>
                    <a:pt x="70" y="83"/>
                  </a:lnTo>
                  <a:lnTo>
                    <a:pt x="86" y="102"/>
                  </a:lnTo>
                  <a:lnTo>
                    <a:pt x="102" y="122"/>
                  </a:lnTo>
                  <a:lnTo>
                    <a:pt x="119" y="141"/>
                  </a:lnTo>
                  <a:lnTo>
                    <a:pt x="135" y="160"/>
                  </a:lnTo>
                  <a:lnTo>
                    <a:pt x="151" y="180"/>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306" name="Freeform 103"/>
            <p:cNvSpPr>
              <a:spLocks/>
            </p:cNvSpPr>
            <p:nvPr/>
          </p:nvSpPr>
          <p:spPr bwMode="auto">
            <a:xfrm flipV="1">
              <a:off x="1760" y="1420"/>
              <a:ext cx="39" cy="38"/>
            </a:xfrm>
            <a:custGeom>
              <a:avLst/>
              <a:gdLst>
                <a:gd name="T0" fmla="*/ 0 w 152"/>
                <a:gd name="T1" fmla="*/ 0 h 180"/>
                <a:gd name="T2" fmla="*/ 0 w 152"/>
                <a:gd name="T3" fmla="*/ 0 h 180"/>
                <a:gd name="T4" fmla="*/ 0 w 152"/>
                <a:gd name="T5" fmla="*/ 0 h 180"/>
                <a:gd name="T6" fmla="*/ 0 w 152"/>
                <a:gd name="T7" fmla="*/ 0 h 180"/>
                <a:gd name="T8" fmla="*/ 0 w 152"/>
                <a:gd name="T9" fmla="*/ 0 h 180"/>
                <a:gd name="T10" fmla="*/ 0 w 152"/>
                <a:gd name="T11" fmla="*/ 0 h 180"/>
                <a:gd name="T12" fmla="*/ 0 w 152"/>
                <a:gd name="T13" fmla="*/ 0 h 180"/>
                <a:gd name="T14" fmla="*/ 0 w 152"/>
                <a:gd name="T15" fmla="*/ 0 h 180"/>
                <a:gd name="T16" fmla="*/ 0 w 152"/>
                <a:gd name="T17" fmla="*/ 0 h 180"/>
                <a:gd name="T18" fmla="*/ 0 w 152"/>
                <a:gd name="T19" fmla="*/ 0 h 180"/>
                <a:gd name="T20" fmla="*/ 0 w 152"/>
                <a:gd name="T21" fmla="*/ 0 h 18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52" h="180">
                  <a:moveTo>
                    <a:pt x="0" y="0"/>
                  </a:moveTo>
                  <a:lnTo>
                    <a:pt x="13" y="15"/>
                  </a:lnTo>
                  <a:lnTo>
                    <a:pt x="29" y="35"/>
                  </a:lnTo>
                  <a:lnTo>
                    <a:pt x="45" y="54"/>
                  </a:lnTo>
                  <a:lnTo>
                    <a:pt x="62" y="74"/>
                  </a:lnTo>
                  <a:lnTo>
                    <a:pt x="78" y="93"/>
                  </a:lnTo>
                  <a:lnTo>
                    <a:pt x="94" y="112"/>
                  </a:lnTo>
                  <a:lnTo>
                    <a:pt x="111" y="132"/>
                  </a:lnTo>
                  <a:lnTo>
                    <a:pt x="127" y="151"/>
                  </a:lnTo>
                  <a:lnTo>
                    <a:pt x="143" y="171"/>
                  </a:lnTo>
                  <a:lnTo>
                    <a:pt x="152" y="180"/>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307" name="Freeform 104"/>
            <p:cNvSpPr>
              <a:spLocks/>
            </p:cNvSpPr>
            <p:nvPr/>
          </p:nvSpPr>
          <p:spPr bwMode="auto">
            <a:xfrm flipV="1">
              <a:off x="1812" y="1369"/>
              <a:ext cx="38" cy="38"/>
            </a:xfrm>
            <a:custGeom>
              <a:avLst/>
              <a:gdLst>
                <a:gd name="T0" fmla="*/ 0 w 152"/>
                <a:gd name="T1" fmla="*/ 0 h 180"/>
                <a:gd name="T2" fmla="*/ 0 w 152"/>
                <a:gd name="T3" fmla="*/ 0 h 180"/>
                <a:gd name="T4" fmla="*/ 0 w 152"/>
                <a:gd name="T5" fmla="*/ 0 h 180"/>
                <a:gd name="T6" fmla="*/ 0 w 152"/>
                <a:gd name="T7" fmla="*/ 0 h 180"/>
                <a:gd name="T8" fmla="*/ 0 w 152"/>
                <a:gd name="T9" fmla="*/ 0 h 180"/>
                <a:gd name="T10" fmla="*/ 0 w 152"/>
                <a:gd name="T11" fmla="*/ 0 h 180"/>
                <a:gd name="T12" fmla="*/ 0 w 152"/>
                <a:gd name="T13" fmla="*/ 0 h 180"/>
                <a:gd name="T14" fmla="*/ 0 w 152"/>
                <a:gd name="T15" fmla="*/ 0 h 180"/>
                <a:gd name="T16" fmla="*/ 0 w 152"/>
                <a:gd name="T17" fmla="*/ 0 h 180"/>
                <a:gd name="T18" fmla="*/ 0 w 152"/>
                <a:gd name="T19" fmla="*/ 0 h 180"/>
                <a:gd name="T20" fmla="*/ 0 w 152"/>
                <a:gd name="T21" fmla="*/ 0 h 18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52" h="180">
                  <a:moveTo>
                    <a:pt x="0" y="0"/>
                  </a:moveTo>
                  <a:lnTo>
                    <a:pt x="5" y="6"/>
                  </a:lnTo>
                  <a:lnTo>
                    <a:pt x="21" y="26"/>
                  </a:lnTo>
                  <a:lnTo>
                    <a:pt x="38" y="45"/>
                  </a:lnTo>
                  <a:lnTo>
                    <a:pt x="54" y="64"/>
                  </a:lnTo>
                  <a:lnTo>
                    <a:pt x="70" y="84"/>
                  </a:lnTo>
                  <a:lnTo>
                    <a:pt x="87" y="103"/>
                  </a:lnTo>
                  <a:lnTo>
                    <a:pt x="103" y="123"/>
                  </a:lnTo>
                  <a:lnTo>
                    <a:pt x="119" y="142"/>
                  </a:lnTo>
                  <a:lnTo>
                    <a:pt x="136" y="161"/>
                  </a:lnTo>
                  <a:lnTo>
                    <a:pt x="152" y="180"/>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308" name="Freeform 105"/>
            <p:cNvSpPr>
              <a:spLocks/>
            </p:cNvSpPr>
            <p:nvPr/>
          </p:nvSpPr>
          <p:spPr bwMode="auto">
            <a:xfrm flipV="1">
              <a:off x="1864" y="1319"/>
              <a:ext cx="38" cy="37"/>
            </a:xfrm>
            <a:custGeom>
              <a:avLst/>
              <a:gdLst>
                <a:gd name="T0" fmla="*/ 0 w 151"/>
                <a:gd name="T1" fmla="*/ 0 h 180"/>
                <a:gd name="T2" fmla="*/ 0 w 151"/>
                <a:gd name="T3" fmla="*/ 0 h 180"/>
                <a:gd name="T4" fmla="*/ 0 w 151"/>
                <a:gd name="T5" fmla="*/ 0 h 180"/>
                <a:gd name="T6" fmla="*/ 0 w 151"/>
                <a:gd name="T7" fmla="*/ 0 h 180"/>
                <a:gd name="T8" fmla="*/ 0 w 151"/>
                <a:gd name="T9" fmla="*/ 0 h 180"/>
                <a:gd name="T10" fmla="*/ 0 w 151"/>
                <a:gd name="T11" fmla="*/ 0 h 180"/>
                <a:gd name="T12" fmla="*/ 0 w 151"/>
                <a:gd name="T13" fmla="*/ 0 h 180"/>
                <a:gd name="T14" fmla="*/ 0 w 151"/>
                <a:gd name="T15" fmla="*/ 0 h 180"/>
                <a:gd name="T16" fmla="*/ 0 w 151"/>
                <a:gd name="T17" fmla="*/ 0 h 180"/>
                <a:gd name="T18" fmla="*/ 0 w 151"/>
                <a:gd name="T19" fmla="*/ 0 h 180"/>
                <a:gd name="T20" fmla="*/ 0 w 151"/>
                <a:gd name="T21" fmla="*/ 0 h 18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51" h="180">
                  <a:moveTo>
                    <a:pt x="0" y="0"/>
                  </a:moveTo>
                  <a:lnTo>
                    <a:pt x="13" y="16"/>
                  </a:lnTo>
                  <a:lnTo>
                    <a:pt x="30" y="36"/>
                  </a:lnTo>
                  <a:lnTo>
                    <a:pt x="46" y="55"/>
                  </a:lnTo>
                  <a:lnTo>
                    <a:pt x="62" y="75"/>
                  </a:lnTo>
                  <a:lnTo>
                    <a:pt x="79" y="94"/>
                  </a:lnTo>
                  <a:lnTo>
                    <a:pt x="95" y="113"/>
                  </a:lnTo>
                  <a:lnTo>
                    <a:pt x="111" y="133"/>
                  </a:lnTo>
                  <a:lnTo>
                    <a:pt x="128" y="152"/>
                  </a:lnTo>
                  <a:lnTo>
                    <a:pt x="144" y="172"/>
                  </a:lnTo>
                  <a:lnTo>
                    <a:pt x="151" y="180"/>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309" name="Freeform 106"/>
            <p:cNvSpPr>
              <a:spLocks/>
            </p:cNvSpPr>
            <p:nvPr/>
          </p:nvSpPr>
          <p:spPr bwMode="auto">
            <a:xfrm flipV="1">
              <a:off x="1915" y="1268"/>
              <a:ext cx="39" cy="38"/>
            </a:xfrm>
            <a:custGeom>
              <a:avLst/>
              <a:gdLst>
                <a:gd name="T0" fmla="*/ 0 w 152"/>
                <a:gd name="T1" fmla="*/ 0 h 180"/>
                <a:gd name="T2" fmla="*/ 0 w 152"/>
                <a:gd name="T3" fmla="*/ 0 h 180"/>
                <a:gd name="T4" fmla="*/ 0 w 152"/>
                <a:gd name="T5" fmla="*/ 0 h 180"/>
                <a:gd name="T6" fmla="*/ 0 w 152"/>
                <a:gd name="T7" fmla="*/ 0 h 180"/>
                <a:gd name="T8" fmla="*/ 0 w 152"/>
                <a:gd name="T9" fmla="*/ 0 h 180"/>
                <a:gd name="T10" fmla="*/ 0 w 152"/>
                <a:gd name="T11" fmla="*/ 0 h 180"/>
                <a:gd name="T12" fmla="*/ 0 w 152"/>
                <a:gd name="T13" fmla="*/ 0 h 180"/>
                <a:gd name="T14" fmla="*/ 0 w 152"/>
                <a:gd name="T15" fmla="*/ 0 h 180"/>
                <a:gd name="T16" fmla="*/ 0 w 152"/>
                <a:gd name="T17" fmla="*/ 0 h 180"/>
                <a:gd name="T18" fmla="*/ 0 w 152"/>
                <a:gd name="T19" fmla="*/ 0 h 180"/>
                <a:gd name="T20" fmla="*/ 0 w 152"/>
                <a:gd name="T21" fmla="*/ 0 h 18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52" h="180">
                  <a:moveTo>
                    <a:pt x="0" y="0"/>
                  </a:moveTo>
                  <a:lnTo>
                    <a:pt x="6" y="7"/>
                  </a:lnTo>
                  <a:lnTo>
                    <a:pt x="22" y="27"/>
                  </a:lnTo>
                  <a:lnTo>
                    <a:pt x="38" y="46"/>
                  </a:lnTo>
                  <a:lnTo>
                    <a:pt x="55" y="65"/>
                  </a:lnTo>
                  <a:lnTo>
                    <a:pt x="71" y="85"/>
                  </a:lnTo>
                  <a:lnTo>
                    <a:pt x="87" y="104"/>
                  </a:lnTo>
                  <a:lnTo>
                    <a:pt x="104" y="124"/>
                  </a:lnTo>
                  <a:lnTo>
                    <a:pt x="120" y="143"/>
                  </a:lnTo>
                  <a:lnTo>
                    <a:pt x="136" y="162"/>
                  </a:lnTo>
                  <a:lnTo>
                    <a:pt x="152" y="180"/>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310" name="Freeform 107"/>
            <p:cNvSpPr>
              <a:spLocks/>
            </p:cNvSpPr>
            <p:nvPr/>
          </p:nvSpPr>
          <p:spPr bwMode="auto">
            <a:xfrm flipV="1">
              <a:off x="1967" y="1217"/>
              <a:ext cx="38" cy="38"/>
            </a:xfrm>
            <a:custGeom>
              <a:avLst/>
              <a:gdLst>
                <a:gd name="T0" fmla="*/ 0 w 151"/>
                <a:gd name="T1" fmla="*/ 0 h 180"/>
                <a:gd name="T2" fmla="*/ 0 w 151"/>
                <a:gd name="T3" fmla="*/ 0 h 180"/>
                <a:gd name="T4" fmla="*/ 0 w 151"/>
                <a:gd name="T5" fmla="*/ 0 h 180"/>
                <a:gd name="T6" fmla="*/ 0 w 151"/>
                <a:gd name="T7" fmla="*/ 0 h 180"/>
                <a:gd name="T8" fmla="*/ 0 w 151"/>
                <a:gd name="T9" fmla="*/ 0 h 180"/>
                <a:gd name="T10" fmla="*/ 0 w 151"/>
                <a:gd name="T11" fmla="*/ 0 h 180"/>
                <a:gd name="T12" fmla="*/ 0 w 151"/>
                <a:gd name="T13" fmla="*/ 0 h 180"/>
                <a:gd name="T14" fmla="*/ 0 w 151"/>
                <a:gd name="T15" fmla="*/ 0 h 180"/>
                <a:gd name="T16" fmla="*/ 0 w 151"/>
                <a:gd name="T17" fmla="*/ 0 h 180"/>
                <a:gd name="T18" fmla="*/ 0 w 151"/>
                <a:gd name="T19" fmla="*/ 0 h 180"/>
                <a:gd name="T20" fmla="*/ 0 w 151"/>
                <a:gd name="T21" fmla="*/ 0 h 18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51" h="180">
                  <a:moveTo>
                    <a:pt x="0" y="0"/>
                  </a:moveTo>
                  <a:lnTo>
                    <a:pt x="14" y="17"/>
                  </a:lnTo>
                  <a:lnTo>
                    <a:pt x="30" y="37"/>
                  </a:lnTo>
                  <a:lnTo>
                    <a:pt x="47" y="56"/>
                  </a:lnTo>
                  <a:lnTo>
                    <a:pt x="63" y="76"/>
                  </a:lnTo>
                  <a:lnTo>
                    <a:pt x="79" y="95"/>
                  </a:lnTo>
                  <a:lnTo>
                    <a:pt x="96" y="114"/>
                  </a:lnTo>
                  <a:lnTo>
                    <a:pt x="112" y="134"/>
                  </a:lnTo>
                  <a:lnTo>
                    <a:pt x="129" y="153"/>
                  </a:lnTo>
                  <a:lnTo>
                    <a:pt x="145" y="173"/>
                  </a:lnTo>
                  <a:lnTo>
                    <a:pt x="151" y="180"/>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311" name="Freeform 108"/>
            <p:cNvSpPr>
              <a:spLocks/>
            </p:cNvSpPr>
            <p:nvPr/>
          </p:nvSpPr>
          <p:spPr bwMode="auto">
            <a:xfrm flipV="1">
              <a:off x="2018" y="1166"/>
              <a:ext cx="39" cy="38"/>
            </a:xfrm>
            <a:custGeom>
              <a:avLst/>
              <a:gdLst>
                <a:gd name="T0" fmla="*/ 0 w 151"/>
                <a:gd name="T1" fmla="*/ 0 h 180"/>
                <a:gd name="T2" fmla="*/ 0 w 151"/>
                <a:gd name="T3" fmla="*/ 0 h 180"/>
                <a:gd name="T4" fmla="*/ 0 w 151"/>
                <a:gd name="T5" fmla="*/ 0 h 180"/>
                <a:gd name="T6" fmla="*/ 0 w 151"/>
                <a:gd name="T7" fmla="*/ 0 h 180"/>
                <a:gd name="T8" fmla="*/ 0 w 151"/>
                <a:gd name="T9" fmla="*/ 0 h 180"/>
                <a:gd name="T10" fmla="*/ 0 w 151"/>
                <a:gd name="T11" fmla="*/ 0 h 180"/>
                <a:gd name="T12" fmla="*/ 0 w 151"/>
                <a:gd name="T13" fmla="*/ 0 h 180"/>
                <a:gd name="T14" fmla="*/ 0 w 151"/>
                <a:gd name="T15" fmla="*/ 0 h 180"/>
                <a:gd name="T16" fmla="*/ 0 w 151"/>
                <a:gd name="T17" fmla="*/ 0 h 180"/>
                <a:gd name="T18" fmla="*/ 0 w 151"/>
                <a:gd name="T19" fmla="*/ 0 h 180"/>
                <a:gd name="T20" fmla="*/ 0 w 151"/>
                <a:gd name="T21" fmla="*/ 0 h 18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51" h="180">
                  <a:moveTo>
                    <a:pt x="0" y="0"/>
                  </a:moveTo>
                  <a:lnTo>
                    <a:pt x="6" y="8"/>
                  </a:lnTo>
                  <a:lnTo>
                    <a:pt x="23" y="28"/>
                  </a:lnTo>
                  <a:lnTo>
                    <a:pt x="39" y="47"/>
                  </a:lnTo>
                  <a:lnTo>
                    <a:pt x="55" y="66"/>
                  </a:lnTo>
                  <a:lnTo>
                    <a:pt x="72" y="86"/>
                  </a:lnTo>
                  <a:lnTo>
                    <a:pt x="88" y="105"/>
                  </a:lnTo>
                  <a:lnTo>
                    <a:pt x="104" y="125"/>
                  </a:lnTo>
                  <a:lnTo>
                    <a:pt x="121" y="144"/>
                  </a:lnTo>
                  <a:lnTo>
                    <a:pt x="137" y="163"/>
                  </a:lnTo>
                  <a:lnTo>
                    <a:pt x="151" y="180"/>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312" name="Freeform 109"/>
            <p:cNvSpPr>
              <a:spLocks/>
            </p:cNvSpPr>
            <p:nvPr/>
          </p:nvSpPr>
          <p:spPr bwMode="auto">
            <a:xfrm flipV="1">
              <a:off x="2070" y="1115"/>
              <a:ext cx="38" cy="38"/>
            </a:xfrm>
            <a:custGeom>
              <a:avLst/>
              <a:gdLst>
                <a:gd name="T0" fmla="*/ 0 w 153"/>
                <a:gd name="T1" fmla="*/ 0 h 180"/>
                <a:gd name="T2" fmla="*/ 0 w 153"/>
                <a:gd name="T3" fmla="*/ 0 h 180"/>
                <a:gd name="T4" fmla="*/ 0 w 153"/>
                <a:gd name="T5" fmla="*/ 0 h 180"/>
                <a:gd name="T6" fmla="*/ 0 w 153"/>
                <a:gd name="T7" fmla="*/ 0 h 180"/>
                <a:gd name="T8" fmla="*/ 0 w 153"/>
                <a:gd name="T9" fmla="*/ 0 h 180"/>
                <a:gd name="T10" fmla="*/ 0 w 153"/>
                <a:gd name="T11" fmla="*/ 0 h 180"/>
                <a:gd name="T12" fmla="*/ 0 w 153"/>
                <a:gd name="T13" fmla="*/ 0 h 180"/>
                <a:gd name="T14" fmla="*/ 0 w 153"/>
                <a:gd name="T15" fmla="*/ 0 h 180"/>
                <a:gd name="T16" fmla="*/ 0 w 153"/>
                <a:gd name="T17" fmla="*/ 0 h 180"/>
                <a:gd name="T18" fmla="*/ 0 w 153"/>
                <a:gd name="T19" fmla="*/ 0 h 180"/>
                <a:gd name="T20" fmla="*/ 0 w 153"/>
                <a:gd name="T21" fmla="*/ 0 h 18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53" h="180">
                  <a:moveTo>
                    <a:pt x="0" y="0"/>
                  </a:moveTo>
                  <a:lnTo>
                    <a:pt x="16" y="18"/>
                  </a:lnTo>
                  <a:lnTo>
                    <a:pt x="32" y="38"/>
                  </a:lnTo>
                  <a:lnTo>
                    <a:pt x="48" y="57"/>
                  </a:lnTo>
                  <a:lnTo>
                    <a:pt x="65" y="77"/>
                  </a:lnTo>
                  <a:lnTo>
                    <a:pt x="81" y="96"/>
                  </a:lnTo>
                  <a:lnTo>
                    <a:pt x="98" y="115"/>
                  </a:lnTo>
                  <a:lnTo>
                    <a:pt x="114" y="135"/>
                  </a:lnTo>
                  <a:lnTo>
                    <a:pt x="130" y="154"/>
                  </a:lnTo>
                  <a:lnTo>
                    <a:pt x="147" y="174"/>
                  </a:lnTo>
                  <a:lnTo>
                    <a:pt x="153" y="180"/>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313" name="Freeform 110"/>
            <p:cNvSpPr>
              <a:spLocks/>
            </p:cNvSpPr>
            <p:nvPr/>
          </p:nvSpPr>
          <p:spPr bwMode="auto">
            <a:xfrm flipV="1">
              <a:off x="2121" y="1065"/>
              <a:ext cx="39" cy="37"/>
            </a:xfrm>
            <a:custGeom>
              <a:avLst/>
              <a:gdLst>
                <a:gd name="T0" fmla="*/ 0 w 151"/>
                <a:gd name="T1" fmla="*/ 0 h 180"/>
                <a:gd name="T2" fmla="*/ 0 w 151"/>
                <a:gd name="T3" fmla="*/ 0 h 180"/>
                <a:gd name="T4" fmla="*/ 0 w 151"/>
                <a:gd name="T5" fmla="*/ 0 h 180"/>
                <a:gd name="T6" fmla="*/ 0 w 151"/>
                <a:gd name="T7" fmla="*/ 0 h 180"/>
                <a:gd name="T8" fmla="*/ 0 w 151"/>
                <a:gd name="T9" fmla="*/ 0 h 180"/>
                <a:gd name="T10" fmla="*/ 0 w 151"/>
                <a:gd name="T11" fmla="*/ 0 h 180"/>
                <a:gd name="T12" fmla="*/ 0 w 151"/>
                <a:gd name="T13" fmla="*/ 0 h 180"/>
                <a:gd name="T14" fmla="*/ 0 w 151"/>
                <a:gd name="T15" fmla="*/ 0 h 180"/>
                <a:gd name="T16" fmla="*/ 0 w 151"/>
                <a:gd name="T17" fmla="*/ 0 h 180"/>
                <a:gd name="T18" fmla="*/ 0 w 151"/>
                <a:gd name="T19" fmla="*/ 0 h 180"/>
                <a:gd name="T20" fmla="*/ 0 w 151"/>
                <a:gd name="T21" fmla="*/ 0 h 18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51" h="180">
                  <a:moveTo>
                    <a:pt x="0" y="0"/>
                  </a:moveTo>
                  <a:lnTo>
                    <a:pt x="7" y="9"/>
                  </a:lnTo>
                  <a:lnTo>
                    <a:pt x="23" y="29"/>
                  </a:lnTo>
                  <a:lnTo>
                    <a:pt x="40" y="48"/>
                  </a:lnTo>
                  <a:lnTo>
                    <a:pt x="56" y="68"/>
                  </a:lnTo>
                  <a:lnTo>
                    <a:pt x="72" y="87"/>
                  </a:lnTo>
                  <a:lnTo>
                    <a:pt x="89" y="106"/>
                  </a:lnTo>
                  <a:lnTo>
                    <a:pt x="105" y="126"/>
                  </a:lnTo>
                  <a:lnTo>
                    <a:pt x="121" y="145"/>
                  </a:lnTo>
                  <a:lnTo>
                    <a:pt x="138" y="165"/>
                  </a:lnTo>
                  <a:lnTo>
                    <a:pt x="151" y="180"/>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314" name="Freeform 111"/>
            <p:cNvSpPr>
              <a:spLocks/>
            </p:cNvSpPr>
            <p:nvPr/>
          </p:nvSpPr>
          <p:spPr bwMode="auto">
            <a:xfrm flipV="1">
              <a:off x="2173" y="1013"/>
              <a:ext cx="38" cy="39"/>
            </a:xfrm>
            <a:custGeom>
              <a:avLst/>
              <a:gdLst>
                <a:gd name="T0" fmla="*/ 0 w 152"/>
                <a:gd name="T1" fmla="*/ 0 h 180"/>
                <a:gd name="T2" fmla="*/ 0 w 152"/>
                <a:gd name="T3" fmla="*/ 0 h 180"/>
                <a:gd name="T4" fmla="*/ 0 w 152"/>
                <a:gd name="T5" fmla="*/ 0 h 180"/>
                <a:gd name="T6" fmla="*/ 0 w 152"/>
                <a:gd name="T7" fmla="*/ 0 h 180"/>
                <a:gd name="T8" fmla="*/ 0 w 152"/>
                <a:gd name="T9" fmla="*/ 0 h 180"/>
                <a:gd name="T10" fmla="*/ 0 w 152"/>
                <a:gd name="T11" fmla="*/ 0 h 180"/>
                <a:gd name="T12" fmla="*/ 0 w 152"/>
                <a:gd name="T13" fmla="*/ 0 h 180"/>
                <a:gd name="T14" fmla="*/ 0 w 152"/>
                <a:gd name="T15" fmla="*/ 0 h 180"/>
                <a:gd name="T16" fmla="*/ 0 w 152"/>
                <a:gd name="T17" fmla="*/ 0 h 180"/>
                <a:gd name="T18" fmla="*/ 0 w 152"/>
                <a:gd name="T19" fmla="*/ 0 h 180"/>
                <a:gd name="T20" fmla="*/ 0 w 152"/>
                <a:gd name="T21" fmla="*/ 0 h 18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52" h="180">
                  <a:moveTo>
                    <a:pt x="0" y="0"/>
                  </a:moveTo>
                  <a:lnTo>
                    <a:pt x="17" y="20"/>
                  </a:lnTo>
                  <a:lnTo>
                    <a:pt x="33" y="39"/>
                  </a:lnTo>
                  <a:lnTo>
                    <a:pt x="49" y="58"/>
                  </a:lnTo>
                  <a:lnTo>
                    <a:pt x="66" y="78"/>
                  </a:lnTo>
                  <a:lnTo>
                    <a:pt x="82" y="97"/>
                  </a:lnTo>
                  <a:lnTo>
                    <a:pt x="98" y="117"/>
                  </a:lnTo>
                  <a:lnTo>
                    <a:pt x="115" y="136"/>
                  </a:lnTo>
                  <a:lnTo>
                    <a:pt x="131" y="155"/>
                  </a:lnTo>
                  <a:lnTo>
                    <a:pt x="147" y="175"/>
                  </a:lnTo>
                  <a:lnTo>
                    <a:pt x="152" y="180"/>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315" name="Freeform 112"/>
            <p:cNvSpPr>
              <a:spLocks/>
            </p:cNvSpPr>
            <p:nvPr/>
          </p:nvSpPr>
          <p:spPr bwMode="auto">
            <a:xfrm flipV="1">
              <a:off x="2224" y="974"/>
              <a:ext cx="27" cy="26"/>
            </a:xfrm>
            <a:custGeom>
              <a:avLst/>
              <a:gdLst>
                <a:gd name="T0" fmla="*/ 0 w 106"/>
                <a:gd name="T1" fmla="*/ 0 h 127"/>
                <a:gd name="T2" fmla="*/ 0 w 106"/>
                <a:gd name="T3" fmla="*/ 0 h 127"/>
                <a:gd name="T4" fmla="*/ 0 w 106"/>
                <a:gd name="T5" fmla="*/ 0 h 127"/>
                <a:gd name="T6" fmla="*/ 0 w 106"/>
                <a:gd name="T7" fmla="*/ 0 h 127"/>
                <a:gd name="T8" fmla="*/ 0 w 106"/>
                <a:gd name="T9" fmla="*/ 0 h 127"/>
                <a:gd name="T10" fmla="*/ 0 w 106"/>
                <a:gd name="T11" fmla="*/ 0 h 127"/>
                <a:gd name="T12" fmla="*/ 0 w 106"/>
                <a:gd name="T13" fmla="*/ 0 h 127"/>
                <a:gd name="T14" fmla="*/ 0 w 106"/>
                <a:gd name="T15" fmla="*/ 0 h 12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6" h="127">
                  <a:moveTo>
                    <a:pt x="0" y="0"/>
                  </a:moveTo>
                  <a:lnTo>
                    <a:pt x="8" y="10"/>
                  </a:lnTo>
                  <a:lnTo>
                    <a:pt x="24" y="30"/>
                  </a:lnTo>
                  <a:lnTo>
                    <a:pt x="40" y="49"/>
                  </a:lnTo>
                  <a:lnTo>
                    <a:pt x="57" y="69"/>
                  </a:lnTo>
                  <a:lnTo>
                    <a:pt x="73" y="88"/>
                  </a:lnTo>
                  <a:lnTo>
                    <a:pt x="89" y="107"/>
                  </a:lnTo>
                  <a:lnTo>
                    <a:pt x="106" y="127"/>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316" name="Rectangle 254"/>
            <p:cNvSpPr>
              <a:spLocks noChangeArrowheads="1"/>
            </p:cNvSpPr>
            <p:nvPr/>
          </p:nvSpPr>
          <p:spPr bwMode="auto">
            <a:xfrm>
              <a:off x="1443" y="911"/>
              <a:ext cx="647" cy="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10% FBS, R</a:t>
              </a:r>
              <a:r>
                <a:rPr lang="en-GB" sz="800" baseline="30000">
                  <a:solidFill>
                    <a:srgbClr val="000000"/>
                  </a:solidFill>
                </a:rPr>
                <a:t>2</a:t>
              </a:r>
              <a:r>
                <a:rPr lang="en-GB" sz="800">
                  <a:solidFill>
                    <a:srgbClr val="000000"/>
                  </a:solidFill>
                </a:rPr>
                <a:t> = 0.9999</a:t>
              </a:r>
            </a:p>
          </p:txBody>
        </p:sp>
        <p:sp>
          <p:nvSpPr>
            <p:cNvPr id="317" name="Rectangle 255"/>
            <p:cNvSpPr>
              <a:spLocks noChangeArrowheads="1"/>
            </p:cNvSpPr>
            <p:nvPr/>
          </p:nvSpPr>
          <p:spPr bwMode="auto">
            <a:xfrm>
              <a:off x="1443" y="977"/>
              <a:ext cx="647"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25% FBS, R</a:t>
              </a:r>
              <a:r>
                <a:rPr lang="en-GB" sz="800" baseline="30000">
                  <a:solidFill>
                    <a:srgbClr val="000000"/>
                  </a:solidFill>
                </a:rPr>
                <a:t>2</a:t>
              </a:r>
              <a:r>
                <a:rPr lang="en-GB" sz="800">
                  <a:solidFill>
                    <a:srgbClr val="000000"/>
                  </a:solidFill>
                </a:rPr>
                <a:t> = 0.9996</a:t>
              </a:r>
              <a:endParaRPr lang="en-GB" sz="800"/>
            </a:p>
          </p:txBody>
        </p:sp>
        <p:sp>
          <p:nvSpPr>
            <p:cNvPr id="318" name="Rectangle 256"/>
            <p:cNvSpPr>
              <a:spLocks noChangeArrowheads="1"/>
            </p:cNvSpPr>
            <p:nvPr/>
          </p:nvSpPr>
          <p:spPr bwMode="auto">
            <a:xfrm>
              <a:off x="1443" y="1044"/>
              <a:ext cx="640" cy="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50% FBS, R</a:t>
              </a:r>
              <a:r>
                <a:rPr lang="en-GB" sz="800" baseline="30000">
                  <a:solidFill>
                    <a:srgbClr val="000000"/>
                  </a:solidFill>
                </a:rPr>
                <a:t>2 </a:t>
              </a:r>
              <a:r>
                <a:rPr lang="en-GB" sz="800">
                  <a:solidFill>
                    <a:srgbClr val="000000"/>
                  </a:solidFill>
                </a:rPr>
                <a:t>= 0.9977</a:t>
              </a:r>
              <a:endParaRPr lang="en-GB" sz="800"/>
            </a:p>
          </p:txBody>
        </p:sp>
        <p:sp>
          <p:nvSpPr>
            <p:cNvPr id="319" name="Oval 258"/>
            <p:cNvSpPr>
              <a:spLocks noChangeArrowheads="1"/>
            </p:cNvSpPr>
            <p:nvPr/>
          </p:nvSpPr>
          <p:spPr bwMode="auto">
            <a:xfrm>
              <a:off x="1293" y="928"/>
              <a:ext cx="32" cy="32"/>
            </a:xfrm>
            <a:prstGeom prst="ellipse">
              <a:avLst/>
            </a:prstGeom>
            <a:solidFill>
              <a:srgbClr val="000000"/>
            </a:solidFill>
            <a:ln w="4826">
              <a:solidFill>
                <a:srgbClr val="000000"/>
              </a:solidFill>
              <a:round/>
              <a:headEnd/>
              <a:tailEnd/>
            </a:ln>
          </p:spPr>
          <p:txBody>
            <a:bodyPr/>
            <a:lstStyle/>
            <a:p>
              <a:endParaRPr lang="en-US"/>
            </a:p>
          </p:txBody>
        </p:sp>
        <p:sp>
          <p:nvSpPr>
            <p:cNvPr id="320" name="Line 259"/>
            <p:cNvSpPr>
              <a:spLocks noChangeShapeType="1"/>
            </p:cNvSpPr>
            <p:nvPr/>
          </p:nvSpPr>
          <p:spPr bwMode="auto">
            <a:xfrm>
              <a:off x="1208" y="936"/>
              <a:ext cx="188" cy="1"/>
            </a:xfrm>
            <a:prstGeom prst="line">
              <a:avLst/>
            </a:prstGeom>
            <a:noFill/>
            <a:ln w="8001">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321" name="Oval 261"/>
            <p:cNvSpPr>
              <a:spLocks noChangeArrowheads="1"/>
            </p:cNvSpPr>
            <p:nvPr/>
          </p:nvSpPr>
          <p:spPr bwMode="auto">
            <a:xfrm>
              <a:off x="1293" y="991"/>
              <a:ext cx="32" cy="32"/>
            </a:xfrm>
            <a:prstGeom prst="ellipse">
              <a:avLst/>
            </a:prstGeom>
            <a:solidFill>
              <a:srgbClr val="FFFFFF"/>
            </a:solidFill>
            <a:ln w="4826">
              <a:solidFill>
                <a:srgbClr val="000000"/>
              </a:solidFill>
              <a:round/>
              <a:headEnd/>
              <a:tailEnd/>
            </a:ln>
          </p:spPr>
          <p:txBody>
            <a:bodyPr/>
            <a:lstStyle/>
            <a:p>
              <a:endParaRPr lang="en-US"/>
            </a:p>
          </p:txBody>
        </p:sp>
        <p:grpSp>
          <p:nvGrpSpPr>
            <p:cNvPr id="322" name="Group 262"/>
            <p:cNvGrpSpPr>
              <a:grpSpLocks/>
            </p:cNvGrpSpPr>
            <p:nvPr/>
          </p:nvGrpSpPr>
          <p:grpSpPr bwMode="auto">
            <a:xfrm>
              <a:off x="1208" y="999"/>
              <a:ext cx="185" cy="1"/>
              <a:chOff x="931" y="2925"/>
              <a:chExt cx="221" cy="1"/>
            </a:xfrm>
          </p:grpSpPr>
          <p:sp>
            <p:nvSpPr>
              <p:cNvPr id="330" name="Line 263"/>
              <p:cNvSpPr>
                <a:spLocks noChangeShapeType="1"/>
              </p:cNvSpPr>
              <p:nvPr/>
            </p:nvSpPr>
            <p:spPr bwMode="auto">
              <a:xfrm>
                <a:off x="931" y="2925"/>
                <a:ext cx="27" cy="1"/>
              </a:xfrm>
              <a:prstGeom prst="line">
                <a:avLst/>
              </a:prstGeom>
              <a:noFill/>
              <a:ln w="4826">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331" name="Line 264"/>
              <p:cNvSpPr>
                <a:spLocks noChangeShapeType="1"/>
              </p:cNvSpPr>
              <p:nvPr/>
            </p:nvSpPr>
            <p:spPr bwMode="auto">
              <a:xfrm>
                <a:off x="970" y="2925"/>
                <a:ext cx="27" cy="1"/>
              </a:xfrm>
              <a:prstGeom prst="line">
                <a:avLst/>
              </a:prstGeom>
              <a:noFill/>
              <a:ln w="4826">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332" name="Line 265"/>
              <p:cNvSpPr>
                <a:spLocks noChangeShapeType="1"/>
              </p:cNvSpPr>
              <p:nvPr/>
            </p:nvSpPr>
            <p:spPr bwMode="auto">
              <a:xfrm>
                <a:off x="1009" y="2925"/>
                <a:ext cx="27" cy="1"/>
              </a:xfrm>
              <a:prstGeom prst="line">
                <a:avLst/>
              </a:prstGeom>
              <a:noFill/>
              <a:ln w="4826">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333" name="Line 266"/>
              <p:cNvSpPr>
                <a:spLocks noChangeShapeType="1"/>
              </p:cNvSpPr>
              <p:nvPr/>
            </p:nvSpPr>
            <p:spPr bwMode="auto">
              <a:xfrm>
                <a:off x="1048" y="2925"/>
                <a:ext cx="27" cy="1"/>
              </a:xfrm>
              <a:prstGeom prst="line">
                <a:avLst/>
              </a:prstGeom>
              <a:noFill/>
              <a:ln w="4826">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334" name="Line 267"/>
              <p:cNvSpPr>
                <a:spLocks noChangeShapeType="1"/>
              </p:cNvSpPr>
              <p:nvPr/>
            </p:nvSpPr>
            <p:spPr bwMode="auto">
              <a:xfrm>
                <a:off x="1087" y="2925"/>
                <a:ext cx="26" cy="1"/>
              </a:xfrm>
              <a:prstGeom prst="line">
                <a:avLst/>
              </a:prstGeom>
              <a:noFill/>
              <a:ln w="4826">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335" name="Line 268"/>
              <p:cNvSpPr>
                <a:spLocks noChangeShapeType="1"/>
              </p:cNvSpPr>
              <p:nvPr/>
            </p:nvSpPr>
            <p:spPr bwMode="auto">
              <a:xfrm>
                <a:off x="1125" y="2925"/>
                <a:ext cx="27" cy="1"/>
              </a:xfrm>
              <a:prstGeom prst="line">
                <a:avLst/>
              </a:prstGeom>
              <a:noFill/>
              <a:ln w="4826">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grpSp>
        <p:sp>
          <p:nvSpPr>
            <p:cNvPr id="323" name="Freeform 270"/>
            <p:cNvSpPr>
              <a:spLocks/>
            </p:cNvSpPr>
            <p:nvPr/>
          </p:nvSpPr>
          <p:spPr bwMode="auto">
            <a:xfrm>
              <a:off x="1291" y="1060"/>
              <a:ext cx="27" cy="27"/>
            </a:xfrm>
            <a:custGeom>
              <a:avLst/>
              <a:gdLst>
                <a:gd name="T0" fmla="*/ 19 w 26"/>
                <a:gd name="T1" fmla="*/ 75 h 22"/>
                <a:gd name="T2" fmla="*/ 32 w 26"/>
                <a:gd name="T3" fmla="*/ 0 h 22"/>
                <a:gd name="T4" fmla="*/ 0 w 26"/>
                <a:gd name="T5" fmla="*/ 0 h 22"/>
                <a:gd name="T6" fmla="*/ 19 w 26"/>
                <a:gd name="T7" fmla="*/ 75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6" h="22">
                  <a:moveTo>
                    <a:pt x="13" y="22"/>
                  </a:moveTo>
                  <a:lnTo>
                    <a:pt x="26" y="0"/>
                  </a:lnTo>
                  <a:lnTo>
                    <a:pt x="0" y="0"/>
                  </a:lnTo>
                  <a:lnTo>
                    <a:pt x="13" y="22"/>
                  </a:lnTo>
                  <a:close/>
                </a:path>
              </a:pathLst>
            </a:custGeom>
            <a:solidFill>
              <a:srgbClr val="000000"/>
            </a:solidFill>
            <a:ln w="4826">
              <a:solidFill>
                <a:srgbClr val="000000"/>
              </a:solidFill>
              <a:prstDash val="solid"/>
              <a:round/>
              <a:headEnd/>
              <a:tailEnd/>
            </a:ln>
          </p:spPr>
          <p:txBody>
            <a:bodyPr/>
            <a:lstStyle/>
            <a:p>
              <a:endParaRPr lang="en-GB"/>
            </a:p>
          </p:txBody>
        </p:sp>
        <p:grpSp>
          <p:nvGrpSpPr>
            <p:cNvPr id="324" name="Group 271"/>
            <p:cNvGrpSpPr>
              <a:grpSpLocks/>
            </p:cNvGrpSpPr>
            <p:nvPr/>
          </p:nvGrpSpPr>
          <p:grpSpPr bwMode="auto">
            <a:xfrm>
              <a:off x="1216" y="1067"/>
              <a:ext cx="170" cy="1"/>
              <a:chOff x="931" y="2977"/>
              <a:chExt cx="203" cy="1"/>
            </a:xfrm>
          </p:grpSpPr>
          <p:sp>
            <p:nvSpPr>
              <p:cNvPr id="327" name="Line 272"/>
              <p:cNvSpPr>
                <a:spLocks noChangeShapeType="1"/>
              </p:cNvSpPr>
              <p:nvPr/>
            </p:nvSpPr>
            <p:spPr bwMode="auto">
              <a:xfrm>
                <a:off x="931" y="2977"/>
                <a:ext cx="54" cy="1"/>
              </a:xfrm>
              <a:prstGeom prst="line">
                <a:avLst/>
              </a:prstGeom>
              <a:noFill/>
              <a:ln w="4826">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328" name="Line 273"/>
              <p:cNvSpPr>
                <a:spLocks noChangeShapeType="1"/>
              </p:cNvSpPr>
              <p:nvPr/>
            </p:nvSpPr>
            <p:spPr bwMode="auto">
              <a:xfrm>
                <a:off x="1006" y="2977"/>
                <a:ext cx="54" cy="1"/>
              </a:xfrm>
              <a:prstGeom prst="line">
                <a:avLst/>
              </a:prstGeom>
              <a:noFill/>
              <a:ln w="4826">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329" name="Line 274"/>
              <p:cNvSpPr>
                <a:spLocks noChangeShapeType="1"/>
              </p:cNvSpPr>
              <p:nvPr/>
            </p:nvSpPr>
            <p:spPr bwMode="auto">
              <a:xfrm>
                <a:off x="1081" y="2977"/>
                <a:ext cx="53" cy="1"/>
              </a:xfrm>
              <a:prstGeom prst="line">
                <a:avLst/>
              </a:prstGeom>
              <a:noFill/>
              <a:ln w="4826">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grpSp>
        <p:sp>
          <p:nvSpPr>
            <p:cNvPr id="325" name="Rectangle 277"/>
            <p:cNvSpPr>
              <a:spLocks noChangeArrowheads="1"/>
            </p:cNvSpPr>
            <p:nvPr/>
          </p:nvSpPr>
          <p:spPr bwMode="auto">
            <a:xfrm rot="16200000">
              <a:off x="844" y="1547"/>
              <a:ext cx="98" cy="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p>
              <a:r>
                <a:rPr lang="en-GB" sz="800" b="1" dirty="0">
                  <a:solidFill>
                    <a:srgbClr val="000000"/>
                  </a:solidFill>
                </a:rPr>
                <a:t>OD</a:t>
              </a:r>
              <a:endParaRPr lang="en-GB" sz="800" b="1" dirty="0"/>
            </a:p>
          </p:txBody>
        </p:sp>
        <p:sp>
          <p:nvSpPr>
            <p:cNvPr id="326" name="Freeform 52"/>
            <p:cNvSpPr>
              <a:spLocks/>
            </p:cNvSpPr>
            <p:nvPr/>
          </p:nvSpPr>
          <p:spPr bwMode="auto">
            <a:xfrm flipV="1">
              <a:off x="1194" y="1074"/>
              <a:ext cx="1057" cy="921"/>
            </a:xfrm>
            <a:custGeom>
              <a:avLst/>
              <a:gdLst>
                <a:gd name="T0" fmla="*/ 0 w 4185"/>
                <a:gd name="T1" fmla="*/ 0 h 4384"/>
                <a:gd name="T2" fmla="*/ 0 w 4185"/>
                <a:gd name="T3" fmla="*/ 0 h 4384"/>
                <a:gd name="T4" fmla="*/ 0 w 4185"/>
                <a:gd name="T5" fmla="*/ 0 h 4384"/>
                <a:gd name="T6" fmla="*/ 0 w 4185"/>
                <a:gd name="T7" fmla="*/ 0 h 4384"/>
                <a:gd name="T8" fmla="*/ 0 w 4185"/>
                <a:gd name="T9" fmla="*/ 0 h 4384"/>
                <a:gd name="T10" fmla="*/ 0 w 4185"/>
                <a:gd name="T11" fmla="*/ 0 h 4384"/>
                <a:gd name="T12" fmla="*/ 0 w 4185"/>
                <a:gd name="T13" fmla="*/ 0 h 4384"/>
                <a:gd name="T14" fmla="*/ 0 w 4185"/>
                <a:gd name="T15" fmla="*/ 0 h 4384"/>
                <a:gd name="T16" fmla="*/ 0 w 4185"/>
                <a:gd name="T17" fmla="*/ 0 h 4384"/>
                <a:gd name="T18" fmla="*/ 0 w 4185"/>
                <a:gd name="T19" fmla="*/ 0 h 4384"/>
                <a:gd name="T20" fmla="*/ 0 w 4185"/>
                <a:gd name="T21" fmla="*/ 0 h 4384"/>
                <a:gd name="T22" fmla="*/ 0 w 4185"/>
                <a:gd name="T23" fmla="*/ 0 h 4384"/>
                <a:gd name="T24" fmla="*/ 0 w 4185"/>
                <a:gd name="T25" fmla="*/ 0 h 4384"/>
                <a:gd name="T26" fmla="*/ 0 w 4185"/>
                <a:gd name="T27" fmla="*/ 0 h 4384"/>
                <a:gd name="T28" fmla="*/ 0 w 4185"/>
                <a:gd name="T29" fmla="*/ 0 h 4384"/>
                <a:gd name="T30" fmla="*/ 0 w 4185"/>
                <a:gd name="T31" fmla="*/ 0 h 4384"/>
                <a:gd name="T32" fmla="*/ 0 w 4185"/>
                <a:gd name="T33" fmla="*/ 0 h 4384"/>
                <a:gd name="T34" fmla="*/ 0 w 4185"/>
                <a:gd name="T35" fmla="*/ 0 h 4384"/>
                <a:gd name="T36" fmla="*/ 0 w 4185"/>
                <a:gd name="T37" fmla="*/ 0 h 4384"/>
                <a:gd name="T38" fmla="*/ 0 w 4185"/>
                <a:gd name="T39" fmla="*/ 0 h 4384"/>
                <a:gd name="T40" fmla="*/ 0 w 4185"/>
                <a:gd name="T41" fmla="*/ 0 h 4384"/>
                <a:gd name="T42" fmla="*/ 0 w 4185"/>
                <a:gd name="T43" fmla="*/ 0 h 4384"/>
                <a:gd name="T44" fmla="*/ 0 w 4185"/>
                <a:gd name="T45" fmla="*/ 0 h 4384"/>
                <a:gd name="T46" fmla="*/ 0 w 4185"/>
                <a:gd name="T47" fmla="*/ 0 h 4384"/>
                <a:gd name="T48" fmla="*/ 0 w 4185"/>
                <a:gd name="T49" fmla="*/ 0 h 4384"/>
                <a:gd name="T50" fmla="*/ 0 w 4185"/>
                <a:gd name="T51" fmla="*/ 0 h 4384"/>
                <a:gd name="T52" fmla="*/ 0 w 4185"/>
                <a:gd name="T53" fmla="*/ 0 h 4384"/>
                <a:gd name="T54" fmla="*/ 0 w 4185"/>
                <a:gd name="T55" fmla="*/ 0 h 4384"/>
                <a:gd name="T56" fmla="*/ 0 w 4185"/>
                <a:gd name="T57" fmla="*/ 0 h 4384"/>
                <a:gd name="T58" fmla="*/ 0 w 4185"/>
                <a:gd name="T59" fmla="*/ 0 h 4384"/>
                <a:gd name="T60" fmla="*/ 0 w 4185"/>
                <a:gd name="T61" fmla="*/ 0 h 4384"/>
                <a:gd name="T62" fmla="*/ 0 w 4185"/>
                <a:gd name="T63" fmla="*/ 0 h 4384"/>
                <a:gd name="T64" fmla="*/ 0 w 4185"/>
                <a:gd name="T65" fmla="*/ 0 h 4384"/>
                <a:gd name="T66" fmla="*/ 0 w 4185"/>
                <a:gd name="T67" fmla="*/ 0 h 4384"/>
                <a:gd name="T68" fmla="*/ 0 w 4185"/>
                <a:gd name="T69" fmla="*/ 0 h 4384"/>
                <a:gd name="T70" fmla="*/ 0 w 4185"/>
                <a:gd name="T71" fmla="*/ 0 h 4384"/>
                <a:gd name="T72" fmla="*/ 0 w 4185"/>
                <a:gd name="T73" fmla="*/ 0 h 4384"/>
                <a:gd name="T74" fmla="*/ 0 w 4185"/>
                <a:gd name="T75" fmla="*/ 0 h 4384"/>
                <a:gd name="T76" fmla="*/ 0 w 4185"/>
                <a:gd name="T77" fmla="*/ 0 h 4384"/>
                <a:gd name="T78" fmla="*/ 0 w 4185"/>
                <a:gd name="T79" fmla="*/ 0 h 4384"/>
                <a:gd name="T80" fmla="*/ 0 w 4185"/>
                <a:gd name="T81" fmla="*/ 0 h 4384"/>
                <a:gd name="T82" fmla="*/ 0 w 4185"/>
                <a:gd name="T83" fmla="*/ 0 h 4384"/>
                <a:gd name="T84" fmla="*/ 0 w 4185"/>
                <a:gd name="T85" fmla="*/ 0 h 4384"/>
                <a:gd name="T86" fmla="*/ 0 w 4185"/>
                <a:gd name="T87" fmla="*/ 0 h 4384"/>
                <a:gd name="T88" fmla="*/ 0 w 4185"/>
                <a:gd name="T89" fmla="*/ 0 h 4384"/>
                <a:gd name="T90" fmla="*/ 0 w 4185"/>
                <a:gd name="T91" fmla="*/ 0 h 4384"/>
                <a:gd name="T92" fmla="*/ 0 w 4185"/>
                <a:gd name="T93" fmla="*/ 0 h 4384"/>
                <a:gd name="T94" fmla="*/ 0 w 4185"/>
                <a:gd name="T95" fmla="*/ 0 h 4384"/>
                <a:gd name="T96" fmla="*/ 0 w 4185"/>
                <a:gd name="T97" fmla="*/ 0 h 4384"/>
                <a:gd name="T98" fmla="*/ 0 w 4185"/>
                <a:gd name="T99" fmla="*/ 0 h 4384"/>
                <a:gd name="T100" fmla="*/ 0 w 4185"/>
                <a:gd name="T101" fmla="*/ 0 h 4384"/>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4185" h="4384">
                  <a:moveTo>
                    <a:pt x="0" y="0"/>
                  </a:moveTo>
                  <a:lnTo>
                    <a:pt x="16" y="17"/>
                  </a:lnTo>
                  <a:lnTo>
                    <a:pt x="32" y="34"/>
                  </a:lnTo>
                  <a:lnTo>
                    <a:pt x="49" y="51"/>
                  </a:lnTo>
                  <a:lnTo>
                    <a:pt x="65" y="68"/>
                  </a:lnTo>
                  <a:lnTo>
                    <a:pt x="81" y="85"/>
                  </a:lnTo>
                  <a:lnTo>
                    <a:pt x="98" y="102"/>
                  </a:lnTo>
                  <a:lnTo>
                    <a:pt x="114" y="120"/>
                  </a:lnTo>
                  <a:lnTo>
                    <a:pt x="130" y="137"/>
                  </a:lnTo>
                  <a:lnTo>
                    <a:pt x="147" y="154"/>
                  </a:lnTo>
                  <a:lnTo>
                    <a:pt x="163" y="171"/>
                  </a:lnTo>
                  <a:lnTo>
                    <a:pt x="179" y="188"/>
                  </a:lnTo>
                  <a:lnTo>
                    <a:pt x="196" y="205"/>
                  </a:lnTo>
                  <a:lnTo>
                    <a:pt x="212" y="222"/>
                  </a:lnTo>
                  <a:lnTo>
                    <a:pt x="228" y="239"/>
                  </a:lnTo>
                  <a:lnTo>
                    <a:pt x="245" y="257"/>
                  </a:lnTo>
                  <a:lnTo>
                    <a:pt x="261" y="274"/>
                  </a:lnTo>
                  <a:lnTo>
                    <a:pt x="277" y="291"/>
                  </a:lnTo>
                  <a:lnTo>
                    <a:pt x="294" y="308"/>
                  </a:lnTo>
                  <a:lnTo>
                    <a:pt x="310" y="325"/>
                  </a:lnTo>
                  <a:lnTo>
                    <a:pt x="326" y="342"/>
                  </a:lnTo>
                  <a:lnTo>
                    <a:pt x="343" y="359"/>
                  </a:lnTo>
                  <a:lnTo>
                    <a:pt x="359" y="376"/>
                  </a:lnTo>
                  <a:lnTo>
                    <a:pt x="376" y="394"/>
                  </a:lnTo>
                  <a:lnTo>
                    <a:pt x="392" y="411"/>
                  </a:lnTo>
                  <a:lnTo>
                    <a:pt x="408" y="428"/>
                  </a:lnTo>
                  <a:lnTo>
                    <a:pt x="425" y="445"/>
                  </a:lnTo>
                  <a:lnTo>
                    <a:pt x="441" y="462"/>
                  </a:lnTo>
                  <a:lnTo>
                    <a:pt x="457" y="479"/>
                  </a:lnTo>
                  <a:lnTo>
                    <a:pt x="474" y="496"/>
                  </a:lnTo>
                  <a:lnTo>
                    <a:pt x="490" y="513"/>
                  </a:lnTo>
                  <a:lnTo>
                    <a:pt x="506" y="531"/>
                  </a:lnTo>
                  <a:lnTo>
                    <a:pt x="523" y="548"/>
                  </a:lnTo>
                  <a:lnTo>
                    <a:pt x="539" y="565"/>
                  </a:lnTo>
                  <a:lnTo>
                    <a:pt x="555" y="582"/>
                  </a:lnTo>
                  <a:lnTo>
                    <a:pt x="572" y="599"/>
                  </a:lnTo>
                  <a:lnTo>
                    <a:pt x="588" y="616"/>
                  </a:lnTo>
                  <a:lnTo>
                    <a:pt x="604" y="633"/>
                  </a:lnTo>
                  <a:lnTo>
                    <a:pt x="621" y="650"/>
                  </a:lnTo>
                  <a:lnTo>
                    <a:pt x="637" y="668"/>
                  </a:lnTo>
                  <a:lnTo>
                    <a:pt x="653" y="685"/>
                  </a:lnTo>
                  <a:lnTo>
                    <a:pt x="670" y="702"/>
                  </a:lnTo>
                  <a:lnTo>
                    <a:pt x="686" y="719"/>
                  </a:lnTo>
                  <a:lnTo>
                    <a:pt x="703" y="736"/>
                  </a:lnTo>
                  <a:lnTo>
                    <a:pt x="719" y="753"/>
                  </a:lnTo>
                  <a:lnTo>
                    <a:pt x="735" y="770"/>
                  </a:lnTo>
                  <a:lnTo>
                    <a:pt x="752" y="788"/>
                  </a:lnTo>
                  <a:lnTo>
                    <a:pt x="768" y="805"/>
                  </a:lnTo>
                  <a:lnTo>
                    <a:pt x="784" y="822"/>
                  </a:lnTo>
                  <a:lnTo>
                    <a:pt x="801" y="839"/>
                  </a:lnTo>
                  <a:lnTo>
                    <a:pt x="817" y="856"/>
                  </a:lnTo>
                  <a:lnTo>
                    <a:pt x="833" y="873"/>
                  </a:lnTo>
                  <a:lnTo>
                    <a:pt x="850" y="890"/>
                  </a:lnTo>
                  <a:lnTo>
                    <a:pt x="866" y="907"/>
                  </a:lnTo>
                  <a:lnTo>
                    <a:pt x="882" y="925"/>
                  </a:lnTo>
                  <a:lnTo>
                    <a:pt x="899" y="942"/>
                  </a:lnTo>
                  <a:lnTo>
                    <a:pt x="915" y="959"/>
                  </a:lnTo>
                  <a:lnTo>
                    <a:pt x="931" y="976"/>
                  </a:lnTo>
                  <a:lnTo>
                    <a:pt x="948" y="993"/>
                  </a:lnTo>
                  <a:lnTo>
                    <a:pt x="964" y="1010"/>
                  </a:lnTo>
                  <a:lnTo>
                    <a:pt x="980" y="1027"/>
                  </a:lnTo>
                  <a:lnTo>
                    <a:pt x="997" y="1044"/>
                  </a:lnTo>
                  <a:lnTo>
                    <a:pt x="1013" y="1062"/>
                  </a:lnTo>
                  <a:lnTo>
                    <a:pt x="1029" y="1079"/>
                  </a:lnTo>
                  <a:lnTo>
                    <a:pt x="1046" y="1096"/>
                  </a:lnTo>
                  <a:lnTo>
                    <a:pt x="1062" y="1113"/>
                  </a:lnTo>
                  <a:lnTo>
                    <a:pt x="1079" y="1130"/>
                  </a:lnTo>
                  <a:lnTo>
                    <a:pt x="1095" y="1147"/>
                  </a:lnTo>
                  <a:lnTo>
                    <a:pt x="1111" y="1164"/>
                  </a:lnTo>
                  <a:lnTo>
                    <a:pt x="1128" y="1181"/>
                  </a:lnTo>
                  <a:lnTo>
                    <a:pt x="1144" y="1199"/>
                  </a:lnTo>
                  <a:lnTo>
                    <a:pt x="1160" y="1216"/>
                  </a:lnTo>
                  <a:lnTo>
                    <a:pt x="1177" y="1233"/>
                  </a:lnTo>
                  <a:lnTo>
                    <a:pt x="1193" y="1250"/>
                  </a:lnTo>
                  <a:lnTo>
                    <a:pt x="1209" y="1267"/>
                  </a:lnTo>
                  <a:lnTo>
                    <a:pt x="1226" y="1284"/>
                  </a:lnTo>
                  <a:lnTo>
                    <a:pt x="1242" y="1301"/>
                  </a:lnTo>
                  <a:lnTo>
                    <a:pt x="1258" y="1318"/>
                  </a:lnTo>
                  <a:lnTo>
                    <a:pt x="1275" y="1336"/>
                  </a:lnTo>
                  <a:lnTo>
                    <a:pt x="1291" y="1353"/>
                  </a:lnTo>
                  <a:lnTo>
                    <a:pt x="1307" y="1370"/>
                  </a:lnTo>
                  <a:lnTo>
                    <a:pt x="1324" y="1387"/>
                  </a:lnTo>
                  <a:lnTo>
                    <a:pt x="1340" y="1404"/>
                  </a:lnTo>
                  <a:lnTo>
                    <a:pt x="1356" y="1421"/>
                  </a:lnTo>
                  <a:lnTo>
                    <a:pt x="1373" y="1438"/>
                  </a:lnTo>
                  <a:lnTo>
                    <a:pt x="1389" y="1455"/>
                  </a:lnTo>
                  <a:lnTo>
                    <a:pt x="1406" y="1473"/>
                  </a:lnTo>
                  <a:lnTo>
                    <a:pt x="1422" y="1490"/>
                  </a:lnTo>
                  <a:lnTo>
                    <a:pt x="1438" y="1507"/>
                  </a:lnTo>
                  <a:lnTo>
                    <a:pt x="1455" y="1524"/>
                  </a:lnTo>
                  <a:lnTo>
                    <a:pt x="1471" y="1541"/>
                  </a:lnTo>
                  <a:lnTo>
                    <a:pt x="1487" y="1558"/>
                  </a:lnTo>
                  <a:lnTo>
                    <a:pt x="1504" y="1575"/>
                  </a:lnTo>
                  <a:lnTo>
                    <a:pt x="1520" y="1592"/>
                  </a:lnTo>
                  <a:lnTo>
                    <a:pt x="1536" y="1610"/>
                  </a:lnTo>
                  <a:lnTo>
                    <a:pt x="1553" y="1627"/>
                  </a:lnTo>
                  <a:lnTo>
                    <a:pt x="1569" y="1644"/>
                  </a:lnTo>
                  <a:lnTo>
                    <a:pt x="1585" y="1661"/>
                  </a:lnTo>
                  <a:lnTo>
                    <a:pt x="1602" y="1678"/>
                  </a:lnTo>
                  <a:lnTo>
                    <a:pt x="1618" y="1695"/>
                  </a:lnTo>
                  <a:lnTo>
                    <a:pt x="1634" y="1712"/>
                  </a:lnTo>
                  <a:lnTo>
                    <a:pt x="1651" y="1730"/>
                  </a:lnTo>
                  <a:lnTo>
                    <a:pt x="1667" y="1747"/>
                  </a:lnTo>
                  <a:lnTo>
                    <a:pt x="1683" y="1764"/>
                  </a:lnTo>
                  <a:lnTo>
                    <a:pt x="1700" y="1781"/>
                  </a:lnTo>
                  <a:lnTo>
                    <a:pt x="1716" y="1798"/>
                  </a:lnTo>
                  <a:lnTo>
                    <a:pt x="1732" y="1815"/>
                  </a:lnTo>
                  <a:lnTo>
                    <a:pt x="1749" y="1832"/>
                  </a:lnTo>
                  <a:lnTo>
                    <a:pt x="1765" y="1849"/>
                  </a:lnTo>
                  <a:lnTo>
                    <a:pt x="1782" y="1867"/>
                  </a:lnTo>
                  <a:lnTo>
                    <a:pt x="1798" y="1884"/>
                  </a:lnTo>
                  <a:lnTo>
                    <a:pt x="1814" y="1901"/>
                  </a:lnTo>
                  <a:lnTo>
                    <a:pt x="1831" y="1918"/>
                  </a:lnTo>
                  <a:lnTo>
                    <a:pt x="1847" y="1935"/>
                  </a:lnTo>
                  <a:lnTo>
                    <a:pt x="1863" y="1952"/>
                  </a:lnTo>
                  <a:lnTo>
                    <a:pt x="1880" y="1969"/>
                  </a:lnTo>
                  <a:lnTo>
                    <a:pt x="1896" y="1986"/>
                  </a:lnTo>
                  <a:lnTo>
                    <a:pt x="1912" y="2004"/>
                  </a:lnTo>
                  <a:lnTo>
                    <a:pt x="1929" y="2021"/>
                  </a:lnTo>
                  <a:lnTo>
                    <a:pt x="1945" y="2038"/>
                  </a:lnTo>
                  <a:lnTo>
                    <a:pt x="1961" y="2055"/>
                  </a:lnTo>
                  <a:lnTo>
                    <a:pt x="1978" y="2072"/>
                  </a:lnTo>
                  <a:lnTo>
                    <a:pt x="1994" y="2089"/>
                  </a:lnTo>
                  <a:lnTo>
                    <a:pt x="2010" y="2106"/>
                  </a:lnTo>
                  <a:lnTo>
                    <a:pt x="2027" y="2123"/>
                  </a:lnTo>
                  <a:lnTo>
                    <a:pt x="2043" y="2141"/>
                  </a:lnTo>
                  <a:lnTo>
                    <a:pt x="2059" y="2158"/>
                  </a:lnTo>
                  <a:lnTo>
                    <a:pt x="2076" y="2175"/>
                  </a:lnTo>
                  <a:lnTo>
                    <a:pt x="2092" y="2192"/>
                  </a:lnTo>
                  <a:lnTo>
                    <a:pt x="2109" y="2209"/>
                  </a:lnTo>
                  <a:lnTo>
                    <a:pt x="2125" y="2226"/>
                  </a:lnTo>
                  <a:lnTo>
                    <a:pt x="2141" y="2243"/>
                  </a:lnTo>
                  <a:lnTo>
                    <a:pt x="2158" y="2260"/>
                  </a:lnTo>
                  <a:lnTo>
                    <a:pt x="2174" y="2278"/>
                  </a:lnTo>
                  <a:lnTo>
                    <a:pt x="2190" y="2295"/>
                  </a:lnTo>
                  <a:lnTo>
                    <a:pt x="2207" y="2312"/>
                  </a:lnTo>
                  <a:lnTo>
                    <a:pt x="2223" y="2329"/>
                  </a:lnTo>
                  <a:lnTo>
                    <a:pt x="2239" y="2346"/>
                  </a:lnTo>
                  <a:lnTo>
                    <a:pt x="2256" y="2363"/>
                  </a:lnTo>
                  <a:lnTo>
                    <a:pt x="2272" y="2380"/>
                  </a:lnTo>
                  <a:lnTo>
                    <a:pt x="2288" y="2397"/>
                  </a:lnTo>
                  <a:lnTo>
                    <a:pt x="2305" y="2415"/>
                  </a:lnTo>
                  <a:lnTo>
                    <a:pt x="2321" y="2432"/>
                  </a:lnTo>
                  <a:lnTo>
                    <a:pt x="2337" y="2449"/>
                  </a:lnTo>
                  <a:lnTo>
                    <a:pt x="2354" y="2466"/>
                  </a:lnTo>
                  <a:lnTo>
                    <a:pt x="2370" y="2483"/>
                  </a:lnTo>
                  <a:lnTo>
                    <a:pt x="2386" y="2500"/>
                  </a:lnTo>
                  <a:lnTo>
                    <a:pt x="2403" y="2517"/>
                  </a:lnTo>
                  <a:lnTo>
                    <a:pt x="2419" y="2534"/>
                  </a:lnTo>
                  <a:lnTo>
                    <a:pt x="2435" y="2552"/>
                  </a:lnTo>
                  <a:lnTo>
                    <a:pt x="2452" y="2569"/>
                  </a:lnTo>
                  <a:lnTo>
                    <a:pt x="2468" y="2586"/>
                  </a:lnTo>
                  <a:lnTo>
                    <a:pt x="2485" y="2603"/>
                  </a:lnTo>
                  <a:lnTo>
                    <a:pt x="2501" y="2620"/>
                  </a:lnTo>
                  <a:lnTo>
                    <a:pt x="2517" y="2637"/>
                  </a:lnTo>
                  <a:lnTo>
                    <a:pt x="2534" y="2654"/>
                  </a:lnTo>
                  <a:lnTo>
                    <a:pt x="2550" y="2672"/>
                  </a:lnTo>
                  <a:lnTo>
                    <a:pt x="2566" y="2689"/>
                  </a:lnTo>
                  <a:lnTo>
                    <a:pt x="2583" y="2706"/>
                  </a:lnTo>
                  <a:lnTo>
                    <a:pt x="2599" y="2723"/>
                  </a:lnTo>
                  <a:lnTo>
                    <a:pt x="2615" y="2740"/>
                  </a:lnTo>
                  <a:lnTo>
                    <a:pt x="2632" y="2757"/>
                  </a:lnTo>
                  <a:lnTo>
                    <a:pt x="2648" y="2774"/>
                  </a:lnTo>
                  <a:lnTo>
                    <a:pt x="2664" y="2791"/>
                  </a:lnTo>
                  <a:lnTo>
                    <a:pt x="2681" y="2809"/>
                  </a:lnTo>
                  <a:lnTo>
                    <a:pt x="2697" y="2826"/>
                  </a:lnTo>
                  <a:lnTo>
                    <a:pt x="2713" y="2843"/>
                  </a:lnTo>
                  <a:lnTo>
                    <a:pt x="2730" y="2860"/>
                  </a:lnTo>
                  <a:lnTo>
                    <a:pt x="2746" y="2877"/>
                  </a:lnTo>
                  <a:lnTo>
                    <a:pt x="2762" y="2894"/>
                  </a:lnTo>
                  <a:lnTo>
                    <a:pt x="2779" y="2911"/>
                  </a:lnTo>
                  <a:lnTo>
                    <a:pt x="2795" y="2928"/>
                  </a:lnTo>
                  <a:lnTo>
                    <a:pt x="2811" y="2946"/>
                  </a:lnTo>
                  <a:lnTo>
                    <a:pt x="2828" y="2963"/>
                  </a:lnTo>
                  <a:lnTo>
                    <a:pt x="2844" y="2980"/>
                  </a:lnTo>
                  <a:lnTo>
                    <a:pt x="2861" y="2997"/>
                  </a:lnTo>
                  <a:lnTo>
                    <a:pt x="2877" y="3014"/>
                  </a:lnTo>
                  <a:lnTo>
                    <a:pt x="2893" y="3031"/>
                  </a:lnTo>
                  <a:lnTo>
                    <a:pt x="2910" y="3048"/>
                  </a:lnTo>
                  <a:lnTo>
                    <a:pt x="2926" y="3065"/>
                  </a:lnTo>
                  <a:lnTo>
                    <a:pt x="2942" y="3083"/>
                  </a:lnTo>
                  <a:lnTo>
                    <a:pt x="2959" y="3100"/>
                  </a:lnTo>
                  <a:lnTo>
                    <a:pt x="2975" y="3117"/>
                  </a:lnTo>
                  <a:lnTo>
                    <a:pt x="2991" y="3134"/>
                  </a:lnTo>
                  <a:lnTo>
                    <a:pt x="3008" y="3151"/>
                  </a:lnTo>
                  <a:lnTo>
                    <a:pt x="3024" y="3168"/>
                  </a:lnTo>
                  <a:lnTo>
                    <a:pt x="3040" y="3185"/>
                  </a:lnTo>
                  <a:lnTo>
                    <a:pt x="3057" y="3202"/>
                  </a:lnTo>
                  <a:lnTo>
                    <a:pt x="3073" y="3220"/>
                  </a:lnTo>
                  <a:lnTo>
                    <a:pt x="3089" y="3237"/>
                  </a:lnTo>
                  <a:lnTo>
                    <a:pt x="3106" y="3254"/>
                  </a:lnTo>
                  <a:lnTo>
                    <a:pt x="3122" y="3271"/>
                  </a:lnTo>
                  <a:lnTo>
                    <a:pt x="3138" y="3288"/>
                  </a:lnTo>
                  <a:lnTo>
                    <a:pt x="3155" y="3305"/>
                  </a:lnTo>
                  <a:lnTo>
                    <a:pt x="3171" y="3322"/>
                  </a:lnTo>
                  <a:lnTo>
                    <a:pt x="3188" y="3339"/>
                  </a:lnTo>
                  <a:lnTo>
                    <a:pt x="3204" y="3357"/>
                  </a:lnTo>
                  <a:lnTo>
                    <a:pt x="3220" y="3374"/>
                  </a:lnTo>
                  <a:lnTo>
                    <a:pt x="3237" y="3391"/>
                  </a:lnTo>
                  <a:lnTo>
                    <a:pt x="3253" y="3408"/>
                  </a:lnTo>
                  <a:lnTo>
                    <a:pt x="3269" y="3425"/>
                  </a:lnTo>
                  <a:lnTo>
                    <a:pt x="3286" y="3442"/>
                  </a:lnTo>
                  <a:lnTo>
                    <a:pt x="3302" y="3459"/>
                  </a:lnTo>
                  <a:lnTo>
                    <a:pt x="3318" y="3477"/>
                  </a:lnTo>
                  <a:lnTo>
                    <a:pt x="3335" y="3494"/>
                  </a:lnTo>
                  <a:lnTo>
                    <a:pt x="3351" y="3511"/>
                  </a:lnTo>
                  <a:lnTo>
                    <a:pt x="3367" y="3528"/>
                  </a:lnTo>
                  <a:lnTo>
                    <a:pt x="3384" y="3545"/>
                  </a:lnTo>
                  <a:lnTo>
                    <a:pt x="3400" y="3562"/>
                  </a:lnTo>
                  <a:lnTo>
                    <a:pt x="3416" y="3579"/>
                  </a:lnTo>
                  <a:lnTo>
                    <a:pt x="3433" y="3596"/>
                  </a:lnTo>
                  <a:lnTo>
                    <a:pt x="3449" y="3614"/>
                  </a:lnTo>
                  <a:lnTo>
                    <a:pt x="3465" y="3631"/>
                  </a:lnTo>
                  <a:lnTo>
                    <a:pt x="3482" y="3648"/>
                  </a:lnTo>
                  <a:lnTo>
                    <a:pt x="3498" y="3665"/>
                  </a:lnTo>
                  <a:lnTo>
                    <a:pt x="3514" y="3682"/>
                  </a:lnTo>
                  <a:lnTo>
                    <a:pt x="3531" y="3699"/>
                  </a:lnTo>
                  <a:lnTo>
                    <a:pt x="3547" y="3716"/>
                  </a:lnTo>
                  <a:lnTo>
                    <a:pt x="3564" y="3733"/>
                  </a:lnTo>
                  <a:lnTo>
                    <a:pt x="3580" y="3751"/>
                  </a:lnTo>
                  <a:lnTo>
                    <a:pt x="3596" y="3768"/>
                  </a:lnTo>
                  <a:lnTo>
                    <a:pt x="3613" y="3785"/>
                  </a:lnTo>
                  <a:lnTo>
                    <a:pt x="3629" y="3802"/>
                  </a:lnTo>
                  <a:lnTo>
                    <a:pt x="3645" y="3819"/>
                  </a:lnTo>
                  <a:lnTo>
                    <a:pt x="3662" y="3836"/>
                  </a:lnTo>
                  <a:lnTo>
                    <a:pt x="3678" y="3853"/>
                  </a:lnTo>
                  <a:lnTo>
                    <a:pt x="3694" y="3870"/>
                  </a:lnTo>
                  <a:lnTo>
                    <a:pt x="3711" y="3888"/>
                  </a:lnTo>
                  <a:lnTo>
                    <a:pt x="3727" y="3905"/>
                  </a:lnTo>
                  <a:lnTo>
                    <a:pt x="3743" y="3922"/>
                  </a:lnTo>
                  <a:lnTo>
                    <a:pt x="3760" y="3939"/>
                  </a:lnTo>
                  <a:lnTo>
                    <a:pt x="3776" y="3956"/>
                  </a:lnTo>
                  <a:lnTo>
                    <a:pt x="3792" y="3973"/>
                  </a:lnTo>
                  <a:lnTo>
                    <a:pt x="3809" y="3990"/>
                  </a:lnTo>
                  <a:lnTo>
                    <a:pt x="3825" y="4007"/>
                  </a:lnTo>
                  <a:lnTo>
                    <a:pt x="3841" y="4025"/>
                  </a:lnTo>
                  <a:lnTo>
                    <a:pt x="3858" y="4042"/>
                  </a:lnTo>
                  <a:lnTo>
                    <a:pt x="3874" y="4059"/>
                  </a:lnTo>
                  <a:lnTo>
                    <a:pt x="3891" y="4076"/>
                  </a:lnTo>
                  <a:lnTo>
                    <a:pt x="3907" y="4093"/>
                  </a:lnTo>
                  <a:lnTo>
                    <a:pt x="3923" y="4110"/>
                  </a:lnTo>
                  <a:lnTo>
                    <a:pt x="3940" y="4127"/>
                  </a:lnTo>
                  <a:lnTo>
                    <a:pt x="3956" y="4144"/>
                  </a:lnTo>
                  <a:lnTo>
                    <a:pt x="3972" y="4162"/>
                  </a:lnTo>
                  <a:lnTo>
                    <a:pt x="3989" y="4179"/>
                  </a:lnTo>
                  <a:lnTo>
                    <a:pt x="4005" y="4196"/>
                  </a:lnTo>
                  <a:lnTo>
                    <a:pt x="4021" y="4213"/>
                  </a:lnTo>
                  <a:lnTo>
                    <a:pt x="4038" y="4230"/>
                  </a:lnTo>
                  <a:lnTo>
                    <a:pt x="4054" y="4247"/>
                  </a:lnTo>
                  <a:lnTo>
                    <a:pt x="4070" y="4264"/>
                  </a:lnTo>
                  <a:lnTo>
                    <a:pt x="4087" y="4281"/>
                  </a:lnTo>
                  <a:lnTo>
                    <a:pt x="4103" y="4299"/>
                  </a:lnTo>
                  <a:lnTo>
                    <a:pt x="4119" y="4316"/>
                  </a:lnTo>
                  <a:lnTo>
                    <a:pt x="4136" y="4333"/>
                  </a:lnTo>
                  <a:lnTo>
                    <a:pt x="4152" y="4350"/>
                  </a:lnTo>
                  <a:lnTo>
                    <a:pt x="4168" y="4367"/>
                  </a:lnTo>
                  <a:lnTo>
                    <a:pt x="4185" y="4384"/>
                  </a:lnTo>
                </a:path>
              </a:pathLst>
            </a:custGeom>
            <a:noFill/>
            <a:ln w="8001">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grpSp>
      <p:sp>
        <p:nvSpPr>
          <p:cNvPr id="336" name="TextBox 335"/>
          <p:cNvSpPr txBox="1"/>
          <p:nvPr/>
        </p:nvSpPr>
        <p:spPr>
          <a:xfrm>
            <a:off x="6042774" y="9392525"/>
            <a:ext cx="338554"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69</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1061775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p:cNvSpPr>
            <a:spLocks noChangeArrowheads="1"/>
          </p:cNvSpPr>
          <p:nvPr/>
        </p:nvSpPr>
        <p:spPr bwMode="auto">
          <a:xfrm>
            <a:off x="1052513" y="3995738"/>
            <a:ext cx="5256212" cy="19981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50000"/>
              </a:lnSpc>
            </a:pPr>
            <a:r>
              <a:rPr lang="en-GB" sz="1200" dirty="0">
                <a:latin typeface="Times New Roman" pitchFamily="18" charset="0"/>
              </a:rPr>
              <a:t>Effect of LPS </a:t>
            </a:r>
            <a:r>
              <a:rPr lang="en-GB" sz="1200" dirty="0" smtClean="0">
                <a:latin typeface="Times New Roman" pitchFamily="18" charset="0"/>
              </a:rPr>
              <a:t>on plasma IL-6 </a:t>
            </a:r>
            <a:r>
              <a:rPr lang="en-GB" sz="1200" dirty="0">
                <a:latin typeface="Times New Roman" pitchFamily="18" charset="0"/>
              </a:rPr>
              <a:t>concentration as measured using the adapted IL-6 ELISA. </a:t>
            </a:r>
            <a:r>
              <a:rPr lang="en-GB" sz="1200" dirty="0" err="1">
                <a:latin typeface="Times New Roman" pitchFamily="18" charset="0"/>
              </a:rPr>
              <a:t>Pseudopregnant</a:t>
            </a:r>
            <a:r>
              <a:rPr lang="en-GB" sz="1200" dirty="0">
                <a:latin typeface="Times New Roman" pitchFamily="18" charset="0"/>
              </a:rPr>
              <a:t> C57/Bl6 mice were injected </a:t>
            </a:r>
            <a:r>
              <a:rPr lang="en-GB" sz="1200" dirty="0" smtClean="0">
                <a:latin typeface="Times New Roman" pitchFamily="18" charset="0"/>
              </a:rPr>
              <a:t>i.p </a:t>
            </a:r>
            <a:r>
              <a:rPr lang="en-GB" sz="1200" dirty="0">
                <a:latin typeface="Times New Roman" pitchFamily="18" charset="0"/>
              </a:rPr>
              <a:t>with vehicle (</a:t>
            </a:r>
            <a:r>
              <a:rPr lang="en-GB" sz="1200" dirty="0" err="1">
                <a:latin typeface="Times New Roman" pitchFamily="18" charset="0"/>
              </a:rPr>
              <a:t>veh</a:t>
            </a:r>
            <a:r>
              <a:rPr lang="en-GB" sz="1200" dirty="0">
                <a:latin typeface="Times New Roman" pitchFamily="18" charset="0"/>
              </a:rPr>
              <a:t>; isotonic saline; 100µl; n = 7; white bar) or lipopolysaccharide (LPS; 12.5µg/100µl saline; n = 6; black bar) and decapitated 60, 120, or 240 min later to provide </a:t>
            </a:r>
            <a:r>
              <a:rPr lang="en-GB" sz="1200" dirty="0" smtClean="0">
                <a:latin typeface="Times New Roman" pitchFamily="18" charset="0"/>
              </a:rPr>
              <a:t>plasma. The plasma from each group was </a:t>
            </a:r>
            <a:r>
              <a:rPr lang="en-GB" sz="1200" dirty="0">
                <a:latin typeface="Times New Roman" pitchFamily="18" charset="0"/>
              </a:rPr>
              <a:t>diluted 1 in 25 in 10% FBS before being assayed. Data are </a:t>
            </a:r>
            <a:r>
              <a:rPr lang="en-GB" sz="1200" dirty="0" err="1">
                <a:latin typeface="Times New Roman" pitchFamily="18" charset="0"/>
              </a:rPr>
              <a:t>mean±SEM</a:t>
            </a:r>
            <a:r>
              <a:rPr lang="en-GB" sz="1200" dirty="0">
                <a:latin typeface="Times New Roman" pitchFamily="18" charset="0"/>
              </a:rPr>
              <a:t>. </a:t>
            </a:r>
            <a:r>
              <a:rPr lang="en-GB" sz="1200" dirty="0" smtClean="0">
                <a:latin typeface="Times New Roman" pitchFamily="18" charset="0"/>
              </a:rPr>
              <a:t>LPS </a:t>
            </a:r>
            <a:r>
              <a:rPr lang="en-GB" sz="1200" dirty="0">
                <a:latin typeface="Times New Roman" pitchFamily="18" charset="0"/>
              </a:rPr>
              <a:t>treatment significantly increased plasma IL-6 compared to vehicle (pooled time point data; </a:t>
            </a:r>
            <a:r>
              <a:rPr lang="en-GB" sz="1200" dirty="0" smtClean="0">
                <a:latin typeface="Times New Roman" pitchFamily="18" charset="0"/>
              </a:rPr>
              <a:t>Students t-test</a:t>
            </a:r>
            <a:r>
              <a:rPr lang="en-GB" sz="1200" dirty="0">
                <a:latin typeface="Times New Roman" pitchFamily="18" charset="0"/>
              </a:rPr>
              <a:t>, ***p&lt;0.001</a:t>
            </a:r>
            <a:r>
              <a:rPr lang="en-GB" sz="1200" dirty="0" smtClean="0">
                <a:latin typeface="Times New Roman" pitchFamily="18" charset="0"/>
              </a:rPr>
              <a:t>).</a:t>
            </a:r>
            <a:endParaRPr lang="en-GB" sz="1200" dirty="0">
              <a:latin typeface="Times New Roman" pitchFamily="18" charset="0"/>
            </a:endParaRPr>
          </a:p>
        </p:txBody>
      </p:sp>
      <p:sp>
        <p:nvSpPr>
          <p:cNvPr id="33" name="Text Box 203"/>
          <p:cNvSpPr txBox="1">
            <a:spLocks noChangeArrowheads="1"/>
          </p:cNvSpPr>
          <p:nvPr/>
        </p:nvSpPr>
        <p:spPr bwMode="auto">
          <a:xfrm>
            <a:off x="1016000" y="504825"/>
            <a:ext cx="5292725" cy="646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a:latin typeface="Times New Roman" pitchFamily="18" charset="0"/>
              </a:rPr>
              <a:t>Figure 2.10: Positive control for validation of ELISA for mouse plasma IL-6 </a:t>
            </a:r>
          </a:p>
          <a:p>
            <a:pPr eaLnBrk="1" hangingPunct="1"/>
            <a:r>
              <a:rPr lang="en-GB" sz="1200" b="1">
                <a:latin typeface="Times New Roman" pitchFamily="18" charset="0"/>
              </a:rPr>
              <a:t>                      analysis.</a:t>
            </a:r>
            <a:endParaRPr lang="en-GB" sz="1200">
              <a:latin typeface="Times New Roman" pitchFamily="18" charset="0"/>
            </a:endParaRPr>
          </a:p>
          <a:p>
            <a:pPr eaLnBrk="1" hangingPunct="1"/>
            <a:r>
              <a:rPr lang="en-GB" sz="1200" b="1">
                <a:latin typeface="Times New Roman" pitchFamily="18" charset="0"/>
              </a:rPr>
              <a:t> </a:t>
            </a:r>
          </a:p>
        </p:txBody>
      </p:sp>
      <p:grpSp>
        <p:nvGrpSpPr>
          <p:cNvPr id="34" name="Group 68"/>
          <p:cNvGrpSpPr>
            <a:grpSpLocks/>
          </p:cNvGrpSpPr>
          <p:nvPr/>
        </p:nvGrpSpPr>
        <p:grpSpPr bwMode="auto">
          <a:xfrm>
            <a:off x="2654299" y="1403350"/>
            <a:ext cx="1711324" cy="2447925"/>
            <a:chOff x="2658" y="884"/>
            <a:chExt cx="1078" cy="1542"/>
          </a:xfrm>
        </p:grpSpPr>
        <p:sp>
          <p:nvSpPr>
            <p:cNvPr id="35" name="Text Box 231"/>
            <p:cNvSpPr txBox="1">
              <a:spLocks noChangeArrowheads="1"/>
            </p:cNvSpPr>
            <p:nvPr/>
          </p:nvSpPr>
          <p:spPr bwMode="auto">
            <a:xfrm>
              <a:off x="3294" y="884"/>
              <a:ext cx="284"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t>***</a:t>
              </a:r>
            </a:p>
          </p:txBody>
        </p:sp>
        <p:sp>
          <p:nvSpPr>
            <p:cNvPr id="36" name="Rectangle 38"/>
            <p:cNvSpPr>
              <a:spLocks noChangeArrowheads="1"/>
            </p:cNvSpPr>
            <p:nvPr/>
          </p:nvSpPr>
          <p:spPr bwMode="auto">
            <a:xfrm>
              <a:off x="3122" y="2300"/>
              <a:ext cx="224" cy="5"/>
            </a:xfrm>
            <a:prstGeom prst="rect">
              <a:avLst/>
            </a:prstGeom>
            <a:solidFill>
              <a:schemeClr val="bg1"/>
            </a:solidFill>
            <a:ln w="12700">
              <a:solidFill>
                <a:srgbClr val="000000"/>
              </a:solidFill>
              <a:miter lim="800000"/>
              <a:headEnd/>
              <a:tailEnd/>
            </a:ln>
          </p:spPr>
          <p:txBody>
            <a:bodyPr/>
            <a:lstStyle/>
            <a:p>
              <a:endParaRPr lang="en-US"/>
            </a:p>
          </p:txBody>
        </p:sp>
        <p:sp>
          <p:nvSpPr>
            <p:cNvPr id="37" name="Rectangle 39"/>
            <p:cNvSpPr>
              <a:spLocks noChangeArrowheads="1"/>
            </p:cNvSpPr>
            <p:nvPr/>
          </p:nvSpPr>
          <p:spPr bwMode="auto">
            <a:xfrm>
              <a:off x="3346" y="1207"/>
              <a:ext cx="220" cy="1098"/>
            </a:xfrm>
            <a:prstGeom prst="rect">
              <a:avLst/>
            </a:prstGeom>
            <a:solidFill>
              <a:srgbClr val="000000"/>
            </a:solidFill>
            <a:ln w="12700">
              <a:solidFill>
                <a:srgbClr val="000000"/>
              </a:solidFill>
              <a:miter lim="800000"/>
              <a:headEnd/>
              <a:tailEnd/>
            </a:ln>
          </p:spPr>
          <p:txBody>
            <a:bodyPr/>
            <a:lstStyle/>
            <a:p>
              <a:endParaRPr lang="en-US" sz="800" b="1"/>
            </a:p>
          </p:txBody>
        </p:sp>
        <p:sp>
          <p:nvSpPr>
            <p:cNvPr id="38" name="Line 40"/>
            <p:cNvSpPr>
              <a:spLocks noChangeShapeType="1"/>
            </p:cNvSpPr>
            <p:nvPr/>
          </p:nvSpPr>
          <p:spPr bwMode="auto">
            <a:xfrm>
              <a:off x="3234" y="2300"/>
              <a:ext cx="1" cy="1"/>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39" name="Line 41"/>
            <p:cNvSpPr>
              <a:spLocks noChangeShapeType="1"/>
            </p:cNvSpPr>
            <p:nvPr/>
          </p:nvSpPr>
          <p:spPr bwMode="auto">
            <a:xfrm>
              <a:off x="3223" y="2300"/>
              <a:ext cx="27" cy="1"/>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0" name="Line 42"/>
            <p:cNvSpPr>
              <a:spLocks noChangeShapeType="1"/>
            </p:cNvSpPr>
            <p:nvPr/>
          </p:nvSpPr>
          <p:spPr bwMode="auto">
            <a:xfrm flipV="1">
              <a:off x="3454" y="1111"/>
              <a:ext cx="1" cy="96"/>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1" name="Line 43"/>
            <p:cNvSpPr>
              <a:spLocks noChangeShapeType="1"/>
            </p:cNvSpPr>
            <p:nvPr/>
          </p:nvSpPr>
          <p:spPr bwMode="auto">
            <a:xfrm>
              <a:off x="3442" y="1111"/>
              <a:ext cx="27" cy="1"/>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2" name="Line 44"/>
            <p:cNvSpPr>
              <a:spLocks noChangeShapeType="1"/>
            </p:cNvSpPr>
            <p:nvPr/>
          </p:nvSpPr>
          <p:spPr bwMode="auto">
            <a:xfrm>
              <a:off x="2957" y="1010"/>
              <a:ext cx="1" cy="1295"/>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3" name="Line 45"/>
            <p:cNvSpPr>
              <a:spLocks noChangeShapeType="1"/>
            </p:cNvSpPr>
            <p:nvPr/>
          </p:nvSpPr>
          <p:spPr bwMode="auto">
            <a:xfrm>
              <a:off x="2945" y="2305"/>
              <a:ext cx="12" cy="1"/>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4" name="Line 46"/>
            <p:cNvSpPr>
              <a:spLocks noChangeShapeType="1"/>
            </p:cNvSpPr>
            <p:nvPr/>
          </p:nvSpPr>
          <p:spPr bwMode="auto">
            <a:xfrm>
              <a:off x="2945" y="2088"/>
              <a:ext cx="12" cy="1"/>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5" name="Line 47"/>
            <p:cNvSpPr>
              <a:spLocks noChangeShapeType="1"/>
            </p:cNvSpPr>
            <p:nvPr/>
          </p:nvSpPr>
          <p:spPr bwMode="auto">
            <a:xfrm>
              <a:off x="2945" y="1872"/>
              <a:ext cx="12" cy="1"/>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6" name="Line 48"/>
            <p:cNvSpPr>
              <a:spLocks noChangeShapeType="1"/>
            </p:cNvSpPr>
            <p:nvPr/>
          </p:nvSpPr>
          <p:spPr bwMode="auto">
            <a:xfrm>
              <a:off x="2945" y="1660"/>
              <a:ext cx="12" cy="1"/>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7" name="Line 49"/>
            <p:cNvSpPr>
              <a:spLocks noChangeShapeType="1"/>
            </p:cNvSpPr>
            <p:nvPr/>
          </p:nvSpPr>
          <p:spPr bwMode="auto">
            <a:xfrm>
              <a:off x="2945" y="1443"/>
              <a:ext cx="12" cy="1"/>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8" name="Line 50"/>
            <p:cNvSpPr>
              <a:spLocks noChangeShapeType="1"/>
            </p:cNvSpPr>
            <p:nvPr/>
          </p:nvSpPr>
          <p:spPr bwMode="auto">
            <a:xfrm>
              <a:off x="2945" y="1227"/>
              <a:ext cx="12" cy="1"/>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9" name="Line 51"/>
            <p:cNvSpPr>
              <a:spLocks noChangeShapeType="1"/>
            </p:cNvSpPr>
            <p:nvPr/>
          </p:nvSpPr>
          <p:spPr bwMode="auto">
            <a:xfrm>
              <a:off x="2945" y="1010"/>
              <a:ext cx="12" cy="1"/>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50" name="Line 52"/>
            <p:cNvSpPr>
              <a:spLocks noChangeShapeType="1"/>
            </p:cNvSpPr>
            <p:nvPr/>
          </p:nvSpPr>
          <p:spPr bwMode="auto">
            <a:xfrm>
              <a:off x="2957" y="2305"/>
              <a:ext cx="778" cy="1"/>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51" name="Line 53"/>
            <p:cNvSpPr>
              <a:spLocks noChangeShapeType="1"/>
            </p:cNvSpPr>
            <p:nvPr/>
          </p:nvSpPr>
          <p:spPr bwMode="auto">
            <a:xfrm flipV="1">
              <a:off x="2957" y="2305"/>
              <a:ext cx="1" cy="15"/>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52" name="Line 54"/>
            <p:cNvSpPr>
              <a:spLocks noChangeShapeType="1"/>
            </p:cNvSpPr>
            <p:nvPr/>
          </p:nvSpPr>
          <p:spPr bwMode="auto">
            <a:xfrm flipV="1">
              <a:off x="3735" y="2305"/>
              <a:ext cx="1" cy="15"/>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53" name="Rectangle 55"/>
            <p:cNvSpPr>
              <a:spLocks noChangeArrowheads="1"/>
            </p:cNvSpPr>
            <p:nvPr/>
          </p:nvSpPr>
          <p:spPr bwMode="auto">
            <a:xfrm>
              <a:off x="2882" y="2270"/>
              <a:ext cx="36"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p>
              <a:r>
                <a:rPr lang="en-GB" sz="800" b="1">
                  <a:solidFill>
                    <a:srgbClr val="000000"/>
                  </a:solidFill>
                </a:rPr>
                <a:t>0</a:t>
              </a:r>
              <a:endParaRPr lang="en-GB" sz="800" b="1"/>
            </a:p>
          </p:txBody>
        </p:sp>
        <p:sp>
          <p:nvSpPr>
            <p:cNvPr id="54" name="Rectangle 56"/>
            <p:cNvSpPr>
              <a:spLocks noChangeArrowheads="1"/>
            </p:cNvSpPr>
            <p:nvPr/>
          </p:nvSpPr>
          <p:spPr bwMode="auto">
            <a:xfrm>
              <a:off x="2787" y="2053"/>
              <a:ext cx="144"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p>
              <a:r>
                <a:rPr lang="en-GB" sz="800" b="1">
                  <a:solidFill>
                    <a:srgbClr val="000000"/>
                  </a:solidFill>
                </a:rPr>
                <a:t>1000</a:t>
              </a:r>
              <a:endParaRPr lang="en-GB" sz="800" b="1"/>
            </a:p>
          </p:txBody>
        </p:sp>
        <p:sp>
          <p:nvSpPr>
            <p:cNvPr id="55" name="Rectangle 57"/>
            <p:cNvSpPr>
              <a:spLocks noChangeArrowheads="1"/>
            </p:cNvSpPr>
            <p:nvPr/>
          </p:nvSpPr>
          <p:spPr bwMode="auto">
            <a:xfrm>
              <a:off x="2787" y="1836"/>
              <a:ext cx="144"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p>
              <a:r>
                <a:rPr lang="en-GB" sz="800" b="1">
                  <a:solidFill>
                    <a:srgbClr val="000000"/>
                  </a:solidFill>
                </a:rPr>
                <a:t>2000</a:t>
              </a:r>
              <a:endParaRPr lang="en-GB" sz="800" b="1"/>
            </a:p>
          </p:txBody>
        </p:sp>
        <p:sp>
          <p:nvSpPr>
            <p:cNvPr id="56" name="Rectangle 58"/>
            <p:cNvSpPr>
              <a:spLocks noChangeArrowheads="1"/>
            </p:cNvSpPr>
            <p:nvPr/>
          </p:nvSpPr>
          <p:spPr bwMode="auto">
            <a:xfrm>
              <a:off x="2787" y="1625"/>
              <a:ext cx="144"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p>
              <a:r>
                <a:rPr lang="en-GB" sz="800" b="1">
                  <a:solidFill>
                    <a:srgbClr val="000000"/>
                  </a:solidFill>
                </a:rPr>
                <a:t>3000</a:t>
              </a:r>
              <a:endParaRPr lang="en-GB" sz="800" b="1"/>
            </a:p>
          </p:txBody>
        </p:sp>
        <p:sp>
          <p:nvSpPr>
            <p:cNvPr id="57" name="Rectangle 59"/>
            <p:cNvSpPr>
              <a:spLocks noChangeArrowheads="1"/>
            </p:cNvSpPr>
            <p:nvPr/>
          </p:nvSpPr>
          <p:spPr bwMode="auto">
            <a:xfrm>
              <a:off x="2787" y="1408"/>
              <a:ext cx="144"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p>
              <a:r>
                <a:rPr lang="en-GB" sz="800" b="1">
                  <a:solidFill>
                    <a:srgbClr val="000000"/>
                  </a:solidFill>
                </a:rPr>
                <a:t>4000</a:t>
              </a:r>
              <a:endParaRPr lang="en-GB" sz="800" b="1"/>
            </a:p>
          </p:txBody>
        </p:sp>
        <p:sp>
          <p:nvSpPr>
            <p:cNvPr id="58" name="Rectangle 60"/>
            <p:cNvSpPr>
              <a:spLocks noChangeArrowheads="1"/>
            </p:cNvSpPr>
            <p:nvPr/>
          </p:nvSpPr>
          <p:spPr bwMode="auto">
            <a:xfrm>
              <a:off x="2787" y="1191"/>
              <a:ext cx="144"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p>
              <a:r>
                <a:rPr lang="en-GB" sz="800" b="1">
                  <a:solidFill>
                    <a:srgbClr val="000000"/>
                  </a:solidFill>
                </a:rPr>
                <a:t>5000</a:t>
              </a:r>
              <a:endParaRPr lang="en-GB" sz="800" b="1"/>
            </a:p>
          </p:txBody>
        </p:sp>
        <p:sp>
          <p:nvSpPr>
            <p:cNvPr id="59" name="Rectangle 61"/>
            <p:cNvSpPr>
              <a:spLocks noChangeArrowheads="1"/>
            </p:cNvSpPr>
            <p:nvPr/>
          </p:nvSpPr>
          <p:spPr bwMode="auto">
            <a:xfrm>
              <a:off x="2787" y="975"/>
              <a:ext cx="144"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p>
              <a:r>
                <a:rPr lang="en-GB" sz="800" b="1">
                  <a:solidFill>
                    <a:srgbClr val="000000"/>
                  </a:solidFill>
                </a:rPr>
                <a:t>6000</a:t>
              </a:r>
              <a:endParaRPr lang="en-GB" sz="800" b="1"/>
            </a:p>
          </p:txBody>
        </p:sp>
        <p:sp>
          <p:nvSpPr>
            <p:cNvPr id="60" name="Rectangle 62"/>
            <p:cNvSpPr>
              <a:spLocks noChangeArrowheads="1"/>
            </p:cNvSpPr>
            <p:nvPr/>
          </p:nvSpPr>
          <p:spPr bwMode="auto">
            <a:xfrm>
              <a:off x="3165" y="2349"/>
              <a:ext cx="369"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p>
              <a:r>
                <a:rPr lang="en-GB" sz="800" b="1">
                  <a:solidFill>
                    <a:srgbClr val="000000"/>
                  </a:solidFill>
                </a:rPr>
                <a:t>Veh       LPS</a:t>
              </a:r>
              <a:endParaRPr lang="en-GB" sz="800" b="1"/>
            </a:p>
          </p:txBody>
        </p:sp>
        <p:sp>
          <p:nvSpPr>
            <p:cNvPr id="61" name="Rectangle 63"/>
            <p:cNvSpPr>
              <a:spLocks noChangeArrowheads="1"/>
            </p:cNvSpPr>
            <p:nvPr/>
          </p:nvSpPr>
          <p:spPr bwMode="auto">
            <a:xfrm rot="16200000">
              <a:off x="2523" y="1596"/>
              <a:ext cx="348"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spAutoFit/>
            </a:bodyPr>
            <a:lstStyle/>
            <a:p>
              <a:r>
                <a:rPr lang="en-GB" sz="800" b="1" dirty="0" smtClean="0">
                  <a:solidFill>
                    <a:srgbClr val="000000"/>
                  </a:solidFill>
                </a:rPr>
                <a:t>IL-6 (</a:t>
              </a:r>
              <a:r>
                <a:rPr lang="en-GB" sz="800" b="1" dirty="0" err="1" smtClean="0">
                  <a:solidFill>
                    <a:srgbClr val="000000"/>
                  </a:solidFill>
                </a:rPr>
                <a:t>pg</a:t>
              </a:r>
              <a:r>
                <a:rPr lang="en-GB" sz="800" b="1" dirty="0" smtClean="0">
                  <a:solidFill>
                    <a:srgbClr val="000000"/>
                  </a:solidFill>
                </a:rPr>
                <a:t>/ml)</a:t>
              </a:r>
              <a:endParaRPr lang="en-GB" sz="800" b="1" dirty="0"/>
            </a:p>
          </p:txBody>
        </p:sp>
      </p:grpSp>
      <p:sp>
        <p:nvSpPr>
          <p:cNvPr id="62" name="TextBox 61"/>
          <p:cNvSpPr txBox="1"/>
          <p:nvPr/>
        </p:nvSpPr>
        <p:spPr>
          <a:xfrm>
            <a:off x="6042774" y="9392525"/>
            <a:ext cx="338554"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70</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15482621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 name="TextBox 3"/>
          <p:cNvSpPr txBox="1">
            <a:spLocks noChangeArrowheads="1"/>
          </p:cNvSpPr>
          <p:nvPr/>
        </p:nvSpPr>
        <p:spPr bwMode="auto">
          <a:xfrm>
            <a:off x="1052513" y="481013"/>
            <a:ext cx="371287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dirty="0">
                <a:latin typeface="Times New Roman" pitchFamily="18" charset="0"/>
                <a:cs typeface="Times New Roman" pitchFamily="18" charset="0"/>
              </a:rPr>
              <a:t>Figure 2.11: Diagram </a:t>
            </a:r>
            <a:r>
              <a:rPr lang="en-GB" sz="1200" b="1" dirty="0" smtClean="0">
                <a:latin typeface="Times New Roman" pitchFamily="18" charset="0"/>
                <a:cs typeface="Times New Roman" pitchFamily="18" charset="0"/>
              </a:rPr>
              <a:t>of </a:t>
            </a:r>
            <a:r>
              <a:rPr lang="en-GB" sz="1200" b="1" dirty="0" err="1" smtClean="0">
                <a:latin typeface="Times New Roman" pitchFamily="18" charset="0"/>
                <a:cs typeface="Times New Roman" pitchFamily="18" charset="0"/>
              </a:rPr>
              <a:t>cytometric</a:t>
            </a:r>
            <a:r>
              <a:rPr lang="en-GB" sz="1200" b="1" dirty="0" smtClean="0">
                <a:latin typeface="Times New Roman" pitchFamily="18" charset="0"/>
                <a:cs typeface="Times New Roman" pitchFamily="18" charset="0"/>
              </a:rPr>
              <a:t> </a:t>
            </a:r>
            <a:r>
              <a:rPr lang="en-GB" sz="1200" b="1" dirty="0">
                <a:latin typeface="Times New Roman" pitchFamily="18" charset="0"/>
                <a:cs typeface="Times New Roman" pitchFamily="18" charset="0"/>
              </a:rPr>
              <a:t>bead </a:t>
            </a:r>
            <a:r>
              <a:rPr lang="en-GB" sz="1200" b="1" dirty="0" smtClean="0">
                <a:latin typeface="Times New Roman" pitchFamily="18" charset="0"/>
                <a:cs typeface="Times New Roman" pitchFamily="18" charset="0"/>
              </a:rPr>
              <a:t>array </a:t>
            </a:r>
            <a:r>
              <a:rPr lang="en-GB" sz="1200" b="1" dirty="0">
                <a:latin typeface="Times New Roman" pitchFamily="18" charset="0"/>
                <a:cs typeface="Times New Roman" pitchFamily="18" charset="0"/>
              </a:rPr>
              <a:t>steps</a:t>
            </a:r>
          </a:p>
        </p:txBody>
      </p:sp>
      <p:sp>
        <p:nvSpPr>
          <p:cNvPr id="252" name="Rectangle 4"/>
          <p:cNvSpPr>
            <a:spLocks noChangeArrowheads="1"/>
          </p:cNvSpPr>
          <p:nvPr/>
        </p:nvSpPr>
        <p:spPr bwMode="auto">
          <a:xfrm>
            <a:off x="1052513" y="4067175"/>
            <a:ext cx="5329237" cy="1444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GB" sz="1200" dirty="0" err="1" smtClean="0">
                <a:latin typeface="Times New Roman" pitchFamily="18" charset="0"/>
                <a:cs typeface="Times New Roman" pitchFamily="18" charset="0"/>
              </a:rPr>
              <a:t>Cytometric</a:t>
            </a:r>
            <a:r>
              <a:rPr lang="en-GB" sz="1200" dirty="0" smtClean="0">
                <a:latin typeface="Times New Roman" pitchFamily="18" charset="0"/>
                <a:cs typeface="Times New Roman" pitchFamily="18" charset="0"/>
              </a:rPr>
              <a:t> bead array steps. </a:t>
            </a:r>
            <a:r>
              <a:rPr lang="en-GB" sz="1200" dirty="0">
                <a:latin typeface="Times New Roman" pitchFamily="18" charset="0"/>
                <a:cs typeface="Times New Roman" pitchFamily="18" charset="0"/>
              </a:rPr>
              <a:t>(1) </a:t>
            </a:r>
            <a:r>
              <a:rPr lang="en-GB" sz="1200" dirty="0" smtClean="0">
                <a:latin typeface="Times New Roman" pitchFamily="18" charset="0"/>
                <a:cs typeface="Times New Roman" pitchFamily="18" charset="0"/>
              </a:rPr>
              <a:t>Antibody-coated </a:t>
            </a:r>
            <a:r>
              <a:rPr lang="en-GB" sz="1200" dirty="0">
                <a:latin typeface="Times New Roman" pitchFamily="18" charset="0"/>
                <a:cs typeface="Times New Roman" pitchFamily="18" charset="0"/>
              </a:rPr>
              <a:t>beads for each cytokine of </a:t>
            </a:r>
            <a:r>
              <a:rPr lang="en-GB" sz="1200" dirty="0" smtClean="0">
                <a:latin typeface="Times New Roman" pitchFamily="18" charset="0"/>
                <a:cs typeface="Times New Roman" pitchFamily="18" charset="0"/>
              </a:rPr>
              <a:t>interest </a:t>
            </a:r>
            <a:r>
              <a:rPr lang="en-GB" sz="1200" dirty="0">
                <a:latin typeface="Times New Roman" pitchFamily="18" charset="0"/>
                <a:cs typeface="Times New Roman" pitchFamily="18" charset="0"/>
              </a:rPr>
              <a:t>are mixed together. Beads are added to the unknown sample along with detection antibodies; (2) components bind together to form a sandwich complex; (3) samples are washed and then analysed by flow </a:t>
            </a:r>
            <a:r>
              <a:rPr lang="en-GB" sz="1200" dirty="0" err="1">
                <a:latin typeface="Times New Roman" pitchFamily="18" charset="0"/>
                <a:cs typeface="Times New Roman" pitchFamily="18" charset="0"/>
              </a:rPr>
              <a:t>cytometry</a:t>
            </a:r>
            <a:r>
              <a:rPr lang="en-GB" sz="1200" dirty="0">
                <a:latin typeface="Times New Roman" pitchFamily="18" charset="0"/>
                <a:cs typeface="Times New Roman" pitchFamily="18" charset="0"/>
              </a:rPr>
              <a:t> to detect particles with fluorescent characteristic of the specific bead and the detection antibody.</a:t>
            </a:r>
          </a:p>
        </p:txBody>
      </p:sp>
      <p:cxnSp>
        <p:nvCxnSpPr>
          <p:cNvPr id="253" name="Straight Arrow Connector 252"/>
          <p:cNvCxnSpPr/>
          <p:nvPr/>
        </p:nvCxnSpPr>
        <p:spPr bwMode="auto">
          <a:xfrm>
            <a:off x="3860800" y="2339975"/>
            <a:ext cx="247650" cy="0"/>
          </a:xfrm>
          <a:prstGeom prst="straightConnector1">
            <a:avLst/>
          </a:prstGeom>
          <a:ln w="2222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54" name="Straight Arrow Connector 253"/>
          <p:cNvCxnSpPr/>
          <p:nvPr/>
        </p:nvCxnSpPr>
        <p:spPr bwMode="auto">
          <a:xfrm>
            <a:off x="2624138" y="2339975"/>
            <a:ext cx="247650" cy="0"/>
          </a:xfrm>
          <a:prstGeom prst="straightConnector1">
            <a:avLst/>
          </a:prstGeom>
          <a:ln w="2222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55" name="TextBox 51"/>
          <p:cNvSpPr txBox="1">
            <a:spLocks noChangeArrowheads="1"/>
          </p:cNvSpPr>
          <p:nvPr/>
        </p:nvSpPr>
        <p:spPr bwMode="auto">
          <a:xfrm>
            <a:off x="1689100" y="3560763"/>
            <a:ext cx="530915"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900" b="1" dirty="0">
                <a:latin typeface="Arial" pitchFamily="34" charset="0"/>
                <a:cs typeface="Arial" pitchFamily="34" charset="0"/>
              </a:rPr>
              <a:t>Step 1</a:t>
            </a:r>
          </a:p>
        </p:txBody>
      </p:sp>
      <p:sp>
        <p:nvSpPr>
          <p:cNvPr id="256" name="TextBox 61"/>
          <p:cNvSpPr txBox="1">
            <a:spLocks noChangeArrowheads="1"/>
          </p:cNvSpPr>
          <p:nvPr/>
        </p:nvSpPr>
        <p:spPr bwMode="auto">
          <a:xfrm>
            <a:off x="2841625" y="3560763"/>
            <a:ext cx="530915"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900" b="1" dirty="0">
                <a:latin typeface="Arial" pitchFamily="34" charset="0"/>
                <a:cs typeface="Arial" pitchFamily="34" charset="0"/>
              </a:rPr>
              <a:t>Step 2</a:t>
            </a:r>
          </a:p>
        </p:txBody>
      </p:sp>
      <p:sp>
        <p:nvSpPr>
          <p:cNvPr id="257" name="TextBox 62"/>
          <p:cNvSpPr txBox="1">
            <a:spLocks noChangeArrowheads="1"/>
          </p:cNvSpPr>
          <p:nvPr/>
        </p:nvSpPr>
        <p:spPr bwMode="auto">
          <a:xfrm>
            <a:off x="4221163" y="3560763"/>
            <a:ext cx="530915"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900" b="1" dirty="0">
                <a:latin typeface="Arial" pitchFamily="34" charset="0"/>
                <a:cs typeface="Arial" pitchFamily="34" charset="0"/>
              </a:rPr>
              <a:t>Step 3</a:t>
            </a:r>
          </a:p>
        </p:txBody>
      </p:sp>
      <p:grpSp>
        <p:nvGrpSpPr>
          <p:cNvPr id="258" name="Group 12"/>
          <p:cNvGrpSpPr>
            <a:grpSpLocks/>
          </p:cNvGrpSpPr>
          <p:nvPr/>
        </p:nvGrpSpPr>
        <p:grpSpPr bwMode="auto">
          <a:xfrm>
            <a:off x="1125538" y="1746250"/>
            <a:ext cx="830262" cy="1028700"/>
            <a:chOff x="1165058" y="1530886"/>
            <a:chExt cx="830822" cy="1028037"/>
          </a:xfrm>
        </p:grpSpPr>
        <p:grpSp>
          <p:nvGrpSpPr>
            <p:cNvPr id="259" name="Group 3"/>
            <p:cNvGrpSpPr>
              <a:grpSpLocks noChangeAspect="1"/>
            </p:cNvGrpSpPr>
            <p:nvPr/>
          </p:nvGrpSpPr>
          <p:grpSpPr bwMode="auto">
            <a:xfrm>
              <a:off x="1356255" y="2160498"/>
              <a:ext cx="391735" cy="398425"/>
              <a:chOff x="1061574" y="1631032"/>
              <a:chExt cx="544072" cy="553368"/>
            </a:xfrm>
          </p:grpSpPr>
          <p:grpSp>
            <p:nvGrpSpPr>
              <p:cNvPr id="324" name="Group 2"/>
              <p:cNvGrpSpPr>
                <a:grpSpLocks/>
              </p:cNvGrpSpPr>
              <p:nvPr/>
            </p:nvGrpSpPr>
            <p:grpSpPr bwMode="auto">
              <a:xfrm>
                <a:off x="1273935" y="1631032"/>
                <a:ext cx="134808" cy="129368"/>
                <a:chOff x="1273935" y="1631032"/>
                <a:chExt cx="134808" cy="129368"/>
              </a:xfrm>
            </p:grpSpPr>
            <p:sp>
              <p:nvSpPr>
                <p:cNvPr id="351" name="Diagonal Stripe 350"/>
                <p:cNvSpPr/>
                <p:nvPr/>
              </p:nvSpPr>
              <p:spPr bwMode="auto">
                <a:xfrm>
                  <a:off x="1343195" y="1631337"/>
                  <a:ext cx="66190" cy="88138"/>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352" name="Rectangle 351"/>
                <p:cNvSpPr/>
                <p:nvPr/>
              </p:nvSpPr>
              <p:spPr bwMode="auto">
                <a:xfrm>
                  <a:off x="1354226" y="1688627"/>
                  <a:ext cx="0" cy="72713"/>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latin typeface="Arial" pitchFamily="34" charset="0"/>
                    <a:cs typeface="Arial" pitchFamily="34" charset="0"/>
                  </a:endParaRPr>
                </a:p>
              </p:txBody>
            </p:sp>
            <p:sp>
              <p:nvSpPr>
                <p:cNvPr id="353" name="Diagonal Stripe 352"/>
                <p:cNvSpPr/>
                <p:nvPr/>
              </p:nvSpPr>
              <p:spPr bwMode="auto">
                <a:xfrm flipH="1">
                  <a:off x="1263767" y="1631337"/>
                  <a:ext cx="70603" cy="88138"/>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u="sng">
                    <a:solidFill>
                      <a:schemeClr val="tx1"/>
                    </a:solidFill>
                    <a:latin typeface="Arial" pitchFamily="34" charset="0"/>
                    <a:cs typeface="Arial" pitchFamily="34" charset="0"/>
                  </a:endParaRPr>
                </a:p>
              </p:txBody>
            </p:sp>
            <p:sp>
              <p:nvSpPr>
                <p:cNvPr id="354" name="Rectangle 353"/>
                <p:cNvSpPr/>
                <p:nvPr/>
              </p:nvSpPr>
              <p:spPr bwMode="auto">
                <a:xfrm flipH="1">
                  <a:off x="1323337" y="1682016"/>
                  <a:ext cx="0" cy="79324"/>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u="sng">
                    <a:latin typeface="Arial" pitchFamily="34" charset="0"/>
                    <a:cs typeface="Arial" pitchFamily="34" charset="0"/>
                  </a:endParaRPr>
                </a:p>
              </p:txBody>
            </p:sp>
          </p:grpSp>
          <p:sp>
            <p:nvSpPr>
              <p:cNvPr id="325" name="Oval 324"/>
              <p:cNvSpPr/>
              <p:nvPr/>
            </p:nvSpPr>
            <p:spPr>
              <a:xfrm>
                <a:off x="1217433" y="1787781"/>
                <a:ext cx="231665" cy="23576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latin typeface="Arial" pitchFamily="34" charset="0"/>
                  <a:cs typeface="Arial" pitchFamily="34" charset="0"/>
                </a:endParaRPr>
              </a:p>
            </p:txBody>
          </p:sp>
          <p:grpSp>
            <p:nvGrpSpPr>
              <p:cNvPr id="326" name="Group 109"/>
              <p:cNvGrpSpPr>
                <a:grpSpLocks/>
              </p:cNvGrpSpPr>
              <p:nvPr/>
            </p:nvGrpSpPr>
            <p:grpSpPr bwMode="auto">
              <a:xfrm rot="10800000">
                <a:off x="1267300" y="2055032"/>
                <a:ext cx="134808" cy="129368"/>
                <a:chOff x="1273935" y="1631032"/>
                <a:chExt cx="134808" cy="129368"/>
              </a:xfrm>
            </p:grpSpPr>
            <p:sp>
              <p:nvSpPr>
                <p:cNvPr id="347" name="Diagonal Stripe 346"/>
                <p:cNvSpPr/>
                <p:nvPr/>
              </p:nvSpPr>
              <p:spPr bwMode="auto">
                <a:xfrm>
                  <a:off x="1348293" y="1620014"/>
                  <a:ext cx="75015" cy="88138"/>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348" name="Rectangle 347"/>
                <p:cNvSpPr>
                  <a:spLocks noChangeArrowheads="1"/>
                </p:cNvSpPr>
                <p:nvPr/>
              </p:nvSpPr>
              <p:spPr bwMode="auto">
                <a:xfrm>
                  <a:off x="1354911" y="1688321"/>
                  <a:ext cx="0" cy="72713"/>
                </a:xfrm>
                <a:prstGeom prst="rect">
                  <a:avLst/>
                </a:prstGeom>
                <a:solidFill>
                  <a:schemeClr val="tx1"/>
                </a:solidFill>
                <a:ln w="25400" algn="ctr">
                  <a:solidFill>
                    <a:schemeClr val="tx1"/>
                  </a:solidFill>
                  <a:miter lim="800000"/>
                  <a:headEnd/>
                  <a:tailEnd/>
                </a:ln>
              </p:spPr>
              <p:txBody>
                <a:bodyPr rot="10800000" anchor="ctr"/>
                <a:lstStyle/>
                <a:p>
                  <a:pPr algn="ctr">
                    <a:defRPr/>
                  </a:pPr>
                  <a:endParaRPr lang="en-GB" sz="900">
                    <a:solidFill>
                      <a:schemeClr val="lt1"/>
                    </a:solidFill>
                    <a:latin typeface="Arial" pitchFamily="34" charset="0"/>
                    <a:cs typeface="Arial" pitchFamily="34" charset="0"/>
                  </a:endParaRPr>
                </a:p>
              </p:txBody>
            </p:sp>
            <p:sp>
              <p:nvSpPr>
                <p:cNvPr id="349" name="Diagonal Stripe 348"/>
                <p:cNvSpPr/>
                <p:nvPr/>
              </p:nvSpPr>
              <p:spPr bwMode="auto">
                <a:xfrm flipH="1">
                  <a:off x="1273278" y="1620014"/>
                  <a:ext cx="61777" cy="88138"/>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u="sng">
                    <a:solidFill>
                      <a:schemeClr val="tx1"/>
                    </a:solidFill>
                    <a:latin typeface="Arial" pitchFamily="34" charset="0"/>
                    <a:cs typeface="Arial" pitchFamily="34" charset="0"/>
                  </a:endParaRPr>
                </a:p>
              </p:txBody>
            </p:sp>
            <p:sp>
              <p:nvSpPr>
                <p:cNvPr id="350" name="Rectangle 349"/>
                <p:cNvSpPr>
                  <a:spLocks noChangeArrowheads="1"/>
                </p:cNvSpPr>
                <p:nvPr/>
              </p:nvSpPr>
              <p:spPr bwMode="auto">
                <a:xfrm flipH="1">
                  <a:off x="1324023" y="1672897"/>
                  <a:ext cx="0" cy="79324"/>
                </a:xfrm>
                <a:prstGeom prst="rect">
                  <a:avLst/>
                </a:prstGeom>
                <a:solidFill>
                  <a:schemeClr val="tx1"/>
                </a:solidFill>
                <a:ln w="25400" algn="ctr">
                  <a:solidFill>
                    <a:schemeClr val="tx1"/>
                  </a:solidFill>
                  <a:miter lim="800000"/>
                  <a:headEnd/>
                  <a:tailEnd/>
                </a:ln>
              </p:spPr>
              <p:txBody>
                <a:bodyPr rot="10800000" anchor="ctr"/>
                <a:lstStyle/>
                <a:p>
                  <a:pPr algn="ctr">
                    <a:defRPr/>
                  </a:pPr>
                  <a:endParaRPr lang="en-GB" sz="900" u="sng">
                    <a:solidFill>
                      <a:schemeClr val="lt1"/>
                    </a:solidFill>
                    <a:latin typeface="Arial" pitchFamily="34" charset="0"/>
                    <a:cs typeface="Arial" pitchFamily="34" charset="0"/>
                  </a:endParaRPr>
                </a:p>
              </p:txBody>
            </p:sp>
          </p:grpSp>
          <p:grpSp>
            <p:nvGrpSpPr>
              <p:cNvPr id="327" name="Group 118"/>
              <p:cNvGrpSpPr>
                <a:grpSpLocks/>
              </p:cNvGrpSpPr>
              <p:nvPr/>
            </p:nvGrpSpPr>
            <p:grpSpPr bwMode="auto">
              <a:xfrm rot="3743574">
                <a:off x="1473558" y="1765595"/>
                <a:ext cx="134808" cy="129368"/>
                <a:chOff x="1273935" y="1631032"/>
                <a:chExt cx="134808" cy="129368"/>
              </a:xfrm>
            </p:grpSpPr>
            <p:sp>
              <p:nvSpPr>
                <p:cNvPr id="343" name="Diagonal Stripe 342"/>
                <p:cNvSpPr/>
                <p:nvPr/>
              </p:nvSpPr>
              <p:spPr bwMode="auto">
                <a:xfrm>
                  <a:off x="1333510" y="1634155"/>
                  <a:ext cx="66103" cy="90460"/>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344" name="Rectangle 343"/>
                <p:cNvSpPr>
                  <a:spLocks noChangeArrowheads="1"/>
                </p:cNvSpPr>
                <p:nvPr/>
              </p:nvSpPr>
              <p:spPr bwMode="auto">
                <a:xfrm>
                  <a:off x="1348843" y="1695947"/>
                  <a:ext cx="0" cy="72808"/>
                </a:xfrm>
                <a:prstGeom prst="rect">
                  <a:avLst/>
                </a:prstGeom>
                <a:solidFill>
                  <a:schemeClr val="tx1"/>
                </a:solidFill>
                <a:ln w="25400" algn="ctr">
                  <a:solidFill>
                    <a:schemeClr val="tx1"/>
                  </a:solidFill>
                  <a:miter lim="800000"/>
                  <a:headEnd/>
                  <a:tailEnd/>
                </a:ln>
              </p:spPr>
              <p:txBody>
                <a:bodyPr rot="10800000" vert="eaVert" anchor="ctr"/>
                <a:lstStyle/>
                <a:p>
                  <a:pPr algn="ctr">
                    <a:defRPr/>
                  </a:pPr>
                  <a:endParaRPr lang="en-GB" sz="900">
                    <a:solidFill>
                      <a:schemeClr val="lt1"/>
                    </a:solidFill>
                    <a:latin typeface="Arial" pitchFamily="34" charset="0"/>
                    <a:cs typeface="Arial" pitchFamily="34" charset="0"/>
                  </a:endParaRPr>
                </a:p>
              </p:txBody>
            </p:sp>
            <p:sp>
              <p:nvSpPr>
                <p:cNvPr id="345" name="Diagonal Stripe 344"/>
                <p:cNvSpPr/>
                <p:nvPr/>
              </p:nvSpPr>
              <p:spPr bwMode="auto">
                <a:xfrm flipH="1">
                  <a:off x="1273328" y="1630648"/>
                  <a:ext cx="59494" cy="88253"/>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u="sng">
                    <a:solidFill>
                      <a:schemeClr val="tx1"/>
                    </a:solidFill>
                    <a:latin typeface="Arial" pitchFamily="34" charset="0"/>
                    <a:cs typeface="Arial" pitchFamily="34" charset="0"/>
                  </a:endParaRPr>
                </a:p>
              </p:txBody>
            </p:sp>
            <p:sp>
              <p:nvSpPr>
                <p:cNvPr id="346" name="Rectangle 345"/>
                <p:cNvSpPr>
                  <a:spLocks noChangeArrowheads="1"/>
                </p:cNvSpPr>
                <p:nvPr/>
              </p:nvSpPr>
              <p:spPr bwMode="auto">
                <a:xfrm flipH="1">
                  <a:off x="1324902" y="1681346"/>
                  <a:ext cx="0" cy="79428"/>
                </a:xfrm>
                <a:prstGeom prst="rect">
                  <a:avLst/>
                </a:prstGeom>
                <a:solidFill>
                  <a:schemeClr val="tx1"/>
                </a:solidFill>
                <a:ln w="25400" algn="ctr">
                  <a:solidFill>
                    <a:schemeClr val="tx1"/>
                  </a:solidFill>
                  <a:miter lim="800000"/>
                  <a:headEnd/>
                  <a:tailEnd/>
                </a:ln>
              </p:spPr>
              <p:txBody>
                <a:bodyPr rot="10800000" vert="eaVert" anchor="ctr"/>
                <a:lstStyle/>
                <a:p>
                  <a:pPr algn="ctr">
                    <a:defRPr/>
                  </a:pPr>
                  <a:endParaRPr lang="en-GB" sz="900" u="sng">
                    <a:solidFill>
                      <a:schemeClr val="lt1"/>
                    </a:solidFill>
                    <a:latin typeface="Arial" pitchFamily="34" charset="0"/>
                    <a:cs typeface="Arial" pitchFamily="34" charset="0"/>
                  </a:endParaRPr>
                </a:p>
              </p:txBody>
            </p:sp>
          </p:grpSp>
          <p:grpSp>
            <p:nvGrpSpPr>
              <p:cNvPr id="328" name="Group 124"/>
              <p:cNvGrpSpPr>
                <a:grpSpLocks/>
              </p:cNvGrpSpPr>
              <p:nvPr/>
            </p:nvGrpSpPr>
            <p:grpSpPr bwMode="auto">
              <a:xfrm rot="-3846036">
                <a:off x="1058854" y="1773677"/>
                <a:ext cx="134808" cy="129368"/>
                <a:chOff x="1273935" y="1631032"/>
                <a:chExt cx="134808" cy="129368"/>
              </a:xfrm>
            </p:grpSpPr>
            <p:sp>
              <p:nvSpPr>
                <p:cNvPr id="339" name="Diagonal Stripe 338"/>
                <p:cNvSpPr/>
                <p:nvPr/>
              </p:nvSpPr>
              <p:spPr bwMode="auto">
                <a:xfrm>
                  <a:off x="1349066" y="1619225"/>
                  <a:ext cx="70510" cy="88253"/>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340" name="Rectangle 339"/>
                <p:cNvSpPr>
                  <a:spLocks noChangeArrowheads="1"/>
                </p:cNvSpPr>
                <p:nvPr/>
              </p:nvSpPr>
              <p:spPr bwMode="auto">
                <a:xfrm>
                  <a:off x="1357077" y="1680786"/>
                  <a:ext cx="0" cy="75015"/>
                </a:xfrm>
                <a:prstGeom prst="rect">
                  <a:avLst/>
                </a:prstGeom>
                <a:solidFill>
                  <a:schemeClr val="tx1"/>
                </a:solidFill>
                <a:ln w="25400" algn="ctr">
                  <a:solidFill>
                    <a:schemeClr val="tx1"/>
                  </a:solidFill>
                  <a:miter lim="800000"/>
                  <a:headEnd/>
                  <a:tailEnd/>
                </a:ln>
              </p:spPr>
              <p:txBody>
                <a:bodyPr vert="eaVert" anchor="ctr"/>
                <a:lstStyle/>
                <a:p>
                  <a:pPr algn="ctr">
                    <a:defRPr/>
                  </a:pPr>
                  <a:endParaRPr lang="en-GB" sz="900">
                    <a:solidFill>
                      <a:schemeClr val="lt1"/>
                    </a:solidFill>
                    <a:latin typeface="Arial" pitchFamily="34" charset="0"/>
                    <a:cs typeface="Arial" pitchFamily="34" charset="0"/>
                  </a:endParaRPr>
                </a:p>
              </p:txBody>
            </p:sp>
            <p:sp>
              <p:nvSpPr>
                <p:cNvPr id="341" name="Diagonal Stripe 340"/>
                <p:cNvSpPr/>
                <p:nvPr/>
              </p:nvSpPr>
              <p:spPr bwMode="auto">
                <a:xfrm flipH="1">
                  <a:off x="1278221" y="1619868"/>
                  <a:ext cx="68306" cy="88253"/>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u="sng">
                    <a:solidFill>
                      <a:schemeClr val="tx1"/>
                    </a:solidFill>
                    <a:latin typeface="Arial" pitchFamily="34" charset="0"/>
                    <a:cs typeface="Arial" pitchFamily="34" charset="0"/>
                  </a:endParaRPr>
                </a:p>
              </p:txBody>
            </p:sp>
            <p:sp>
              <p:nvSpPr>
                <p:cNvPr id="342" name="Rectangle 341"/>
                <p:cNvSpPr>
                  <a:spLocks noChangeArrowheads="1"/>
                </p:cNvSpPr>
                <p:nvPr/>
              </p:nvSpPr>
              <p:spPr bwMode="auto">
                <a:xfrm flipH="1">
                  <a:off x="1323610" y="1673023"/>
                  <a:ext cx="0" cy="83840"/>
                </a:xfrm>
                <a:prstGeom prst="rect">
                  <a:avLst/>
                </a:prstGeom>
                <a:solidFill>
                  <a:schemeClr val="tx1"/>
                </a:solidFill>
                <a:ln w="25400" algn="ctr">
                  <a:solidFill>
                    <a:schemeClr val="tx1"/>
                  </a:solidFill>
                  <a:miter lim="800000"/>
                  <a:headEnd/>
                  <a:tailEnd/>
                </a:ln>
              </p:spPr>
              <p:txBody>
                <a:bodyPr vert="eaVert" anchor="ctr"/>
                <a:lstStyle/>
                <a:p>
                  <a:pPr algn="ctr">
                    <a:defRPr/>
                  </a:pPr>
                  <a:endParaRPr lang="en-GB" sz="900" u="sng">
                    <a:solidFill>
                      <a:schemeClr val="lt1"/>
                    </a:solidFill>
                    <a:latin typeface="Arial" pitchFamily="34" charset="0"/>
                    <a:cs typeface="Arial" pitchFamily="34" charset="0"/>
                  </a:endParaRPr>
                </a:p>
              </p:txBody>
            </p:sp>
          </p:grpSp>
          <p:grpSp>
            <p:nvGrpSpPr>
              <p:cNvPr id="329" name="Group 129"/>
              <p:cNvGrpSpPr>
                <a:grpSpLocks/>
              </p:cNvGrpSpPr>
              <p:nvPr/>
            </p:nvGrpSpPr>
            <p:grpSpPr bwMode="auto">
              <a:xfrm rot="-7986338">
                <a:off x="1094715" y="1982646"/>
                <a:ext cx="134808" cy="129368"/>
                <a:chOff x="1273935" y="1631032"/>
                <a:chExt cx="134808" cy="129368"/>
              </a:xfrm>
            </p:grpSpPr>
            <p:sp>
              <p:nvSpPr>
                <p:cNvPr id="335" name="Diagonal Stripe 334"/>
                <p:cNvSpPr/>
                <p:nvPr/>
              </p:nvSpPr>
              <p:spPr bwMode="auto">
                <a:xfrm>
                  <a:off x="1345252" y="1626415"/>
                  <a:ext cx="66103" cy="90459"/>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336" name="Rectangle 335"/>
                <p:cNvSpPr>
                  <a:spLocks noChangeArrowheads="1"/>
                </p:cNvSpPr>
                <p:nvPr/>
              </p:nvSpPr>
              <p:spPr bwMode="auto">
                <a:xfrm>
                  <a:off x="1353530" y="1687572"/>
                  <a:ext cx="0" cy="72810"/>
                </a:xfrm>
                <a:prstGeom prst="rect">
                  <a:avLst/>
                </a:prstGeom>
                <a:solidFill>
                  <a:schemeClr val="tx1"/>
                </a:solidFill>
                <a:ln w="25400" algn="ctr">
                  <a:solidFill>
                    <a:schemeClr val="tx1"/>
                  </a:solidFill>
                  <a:miter lim="800000"/>
                  <a:headEnd/>
                  <a:tailEnd/>
                </a:ln>
              </p:spPr>
              <p:txBody>
                <a:bodyPr vert="eaVert" anchor="ctr"/>
                <a:lstStyle/>
                <a:p>
                  <a:pPr algn="ctr">
                    <a:defRPr/>
                  </a:pPr>
                  <a:endParaRPr lang="en-GB" sz="900">
                    <a:solidFill>
                      <a:schemeClr val="lt1"/>
                    </a:solidFill>
                    <a:latin typeface="Arial" pitchFamily="34" charset="0"/>
                    <a:cs typeface="Arial" pitchFamily="34" charset="0"/>
                  </a:endParaRPr>
                </a:p>
              </p:txBody>
            </p:sp>
            <p:sp>
              <p:nvSpPr>
                <p:cNvPr id="337" name="Diagonal Stripe 336"/>
                <p:cNvSpPr/>
                <p:nvPr/>
              </p:nvSpPr>
              <p:spPr bwMode="auto">
                <a:xfrm flipH="1">
                  <a:off x="1286216" y="1625815"/>
                  <a:ext cx="59494" cy="92666"/>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u="sng">
                    <a:solidFill>
                      <a:schemeClr val="tx1"/>
                    </a:solidFill>
                    <a:latin typeface="Arial" pitchFamily="34" charset="0"/>
                    <a:cs typeface="Arial" pitchFamily="34" charset="0"/>
                  </a:endParaRPr>
                </a:p>
              </p:txBody>
            </p:sp>
            <p:sp>
              <p:nvSpPr>
                <p:cNvPr id="338" name="Rectangle 337"/>
                <p:cNvSpPr>
                  <a:spLocks noChangeArrowheads="1"/>
                </p:cNvSpPr>
                <p:nvPr/>
              </p:nvSpPr>
              <p:spPr bwMode="auto">
                <a:xfrm flipH="1">
                  <a:off x="1324438" y="1676641"/>
                  <a:ext cx="0" cy="79428"/>
                </a:xfrm>
                <a:prstGeom prst="rect">
                  <a:avLst/>
                </a:prstGeom>
                <a:solidFill>
                  <a:schemeClr val="tx1"/>
                </a:solidFill>
                <a:ln w="25400" algn="ctr">
                  <a:solidFill>
                    <a:schemeClr val="tx1"/>
                  </a:solidFill>
                  <a:miter lim="800000"/>
                  <a:headEnd/>
                  <a:tailEnd/>
                </a:ln>
              </p:spPr>
              <p:txBody>
                <a:bodyPr vert="eaVert" anchor="ctr"/>
                <a:lstStyle/>
                <a:p>
                  <a:pPr algn="ctr">
                    <a:defRPr/>
                  </a:pPr>
                  <a:endParaRPr lang="en-GB" sz="900" u="sng">
                    <a:solidFill>
                      <a:schemeClr val="lt1"/>
                    </a:solidFill>
                    <a:latin typeface="Arial" pitchFamily="34" charset="0"/>
                    <a:cs typeface="Arial" pitchFamily="34" charset="0"/>
                  </a:endParaRPr>
                </a:p>
              </p:txBody>
            </p:sp>
          </p:grpSp>
          <p:grpSp>
            <p:nvGrpSpPr>
              <p:cNvPr id="330" name="Group 134"/>
              <p:cNvGrpSpPr>
                <a:grpSpLocks/>
              </p:cNvGrpSpPr>
              <p:nvPr/>
            </p:nvGrpSpPr>
            <p:grpSpPr bwMode="auto">
              <a:xfrm rot="7474558">
                <a:off x="1440027" y="1977342"/>
                <a:ext cx="134808" cy="129368"/>
                <a:chOff x="1273935" y="1631032"/>
                <a:chExt cx="134808" cy="129368"/>
              </a:xfrm>
            </p:grpSpPr>
            <p:sp>
              <p:nvSpPr>
                <p:cNvPr id="331" name="Diagonal Stripe 330"/>
                <p:cNvSpPr/>
                <p:nvPr/>
              </p:nvSpPr>
              <p:spPr bwMode="auto">
                <a:xfrm>
                  <a:off x="1341552" y="1625682"/>
                  <a:ext cx="63899" cy="92666"/>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332" name="Rectangle 331"/>
                <p:cNvSpPr>
                  <a:spLocks noChangeArrowheads="1"/>
                </p:cNvSpPr>
                <p:nvPr/>
              </p:nvSpPr>
              <p:spPr bwMode="auto">
                <a:xfrm>
                  <a:off x="1349562" y="1686101"/>
                  <a:ext cx="0" cy="77221"/>
                </a:xfrm>
                <a:prstGeom prst="rect">
                  <a:avLst/>
                </a:prstGeom>
                <a:solidFill>
                  <a:schemeClr val="tx1"/>
                </a:solidFill>
                <a:ln w="25400" algn="ctr">
                  <a:solidFill>
                    <a:schemeClr val="tx1"/>
                  </a:solidFill>
                  <a:miter lim="800000"/>
                  <a:headEnd/>
                  <a:tailEnd/>
                </a:ln>
              </p:spPr>
              <p:txBody>
                <a:bodyPr rot="10800000" vert="eaVert" anchor="ctr"/>
                <a:lstStyle/>
                <a:p>
                  <a:pPr algn="ctr">
                    <a:defRPr/>
                  </a:pPr>
                  <a:endParaRPr lang="en-GB" sz="900">
                    <a:solidFill>
                      <a:schemeClr val="lt1"/>
                    </a:solidFill>
                    <a:latin typeface="Arial" pitchFamily="34" charset="0"/>
                    <a:cs typeface="Arial" pitchFamily="34" charset="0"/>
                  </a:endParaRPr>
                </a:p>
              </p:txBody>
            </p:sp>
            <p:sp>
              <p:nvSpPr>
                <p:cNvPr id="333" name="Diagonal Stripe 332"/>
                <p:cNvSpPr/>
                <p:nvPr/>
              </p:nvSpPr>
              <p:spPr bwMode="auto">
                <a:xfrm flipH="1">
                  <a:off x="1273512" y="1630812"/>
                  <a:ext cx="59492" cy="88253"/>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u="sng">
                    <a:solidFill>
                      <a:schemeClr val="tx1"/>
                    </a:solidFill>
                    <a:latin typeface="Arial" pitchFamily="34" charset="0"/>
                    <a:cs typeface="Arial" pitchFamily="34" charset="0"/>
                  </a:endParaRPr>
                </a:p>
              </p:txBody>
            </p:sp>
            <p:sp>
              <p:nvSpPr>
                <p:cNvPr id="334" name="Rectangle 333"/>
                <p:cNvSpPr>
                  <a:spLocks noChangeArrowheads="1"/>
                </p:cNvSpPr>
                <p:nvPr/>
              </p:nvSpPr>
              <p:spPr bwMode="auto">
                <a:xfrm flipH="1">
                  <a:off x="1321978" y="1678814"/>
                  <a:ext cx="0" cy="81633"/>
                </a:xfrm>
                <a:prstGeom prst="rect">
                  <a:avLst/>
                </a:prstGeom>
                <a:solidFill>
                  <a:schemeClr val="tx1"/>
                </a:solidFill>
                <a:ln w="25400" algn="ctr">
                  <a:solidFill>
                    <a:schemeClr val="tx1"/>
                  </a:solidFill>
                  <a:miter lim="800000"/>
                  <a:headEnd/>
                  <a:tailEnd/>
                </a:ln>
              </p:spPr>
              <p:txBody>
                <a:bodyPr rot="10800000" vert="eaVert" anchor="ctr"/>
                <a:lstStyle/>
                <a:p>
                  <a:pPr algn="ctr">
                    <a:defRPr/>
                  </a:pPr>
                  <a:endParaRPr lang="en-GB" sz="900" u="sng">
                    <a:solidFill>
                      <a:schemeClr val="lt1"/>
                    </a:solidFill>
                    <a:latin typeface="Arial" pitchFamily="34" charset="0"/>
                    <a:cs typeface="Arial" pitchFamily="34" charset="0"/>
                  </a:endParaRPr>
                </a:p>
              </p:txBody>
            </p:sp>
          </p:grpSp>
        </p:grpSp>
        <p:grpSp>
          <p:nvGrpSpPr>
            <p:cNvPr id="260" name="Group 139"/>
            <p:cNvGrpSpPr>
              <a:grpSpLocks noChangeAspect="1"/>
            </p:cNvGrpSpPr>
            <p:nvPr/>
          </p:nvGrpSpPr>
          <p:grpSpPr bwMode="auto">
            <a:xfrm>
              <a:off x="1604145" y="1530886"/>
              <a:ext cx="391735" cy="398425"/>
              <a:chOff x="1061574" y="1631032"/>
              <a:chExt cx="544072" cy="553368"/>
            </a:xfrm>
          </p:grpSpPr>
          <p:grpSp>
            <p:nvGrpSpPr>
              <p:cNvPr id="293" name="Group 140"/>
              <p:cNvGrpSpPr>
                <a:grpSpLocks/>
              </p:cNvGrpSpPr>
              <p:nvPr/>
            </p:nvGrpSpPr>
            <p:grpSpPr bwMode="auto">
              <a:xfrm>
                <a:off x="1273935" y="1631032"/>
                <a:ext cx="134808" cy="129368"/>
                <a:chOff x="1273935" y="1631032"/>
                <a:chExt cx="134808" cy="129368"/>
              </a:xfrm>
            </p:grpSpPr>
            <p:sp>
              <p:nvSpPr>
                <p:cNvPr id="320" name="Diagonal Stripe 319"/>
                <p:cNvSpPr/>
                <p:nvPr/>
              </p:nvSpPr>
              <p:spPr bwMode="auto">
                <a:xfrm>
                  <a:off x="1343094" y="1631032"/>
                  <a:ext cx="66190" cy="88138"/>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321" name="Rectangle 320"/>
                <p:cNvSpPr/>
                <p:nvPr/>
              </p:nvSpPr>
              <p:spPr bwMode="auto">
                <a:xfrm>
                  <a:off x="1354125" y="1688321"/>
                  <a:ext cx="0" cy="72714"/>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latin typeface="Arial" pitchFamily="34" charset="0"/>
                    <a:cs typeface="Arial" pitchFamily="34" charset="0"/>
                  </a:endParaRPr>
                </a:p>
              </p:txBody>
            </p:sp>
            <p:sp>
              <p:nvSpPr>
                <p:cNvPr id="322" name="Diagonal Stripe 321"/>
                <p:cNvSpPr/>
                <p:nvPr/>
              </p:nvSpPr>
              <p:spPr bwMode="auto">
                <a:xfrm flipH="1">
                  <a:off x="1263666" y="1631032"/>
                  <a:ext cx="70603" cy="88138"/>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u="sng">
                    <a:solidFill>
                      <a:schemeClr val="tx1"/>
                    </a:solidFill>
                    <a:latin typeface="Arial" pitchFamily="34" charset="0"/>
                    <a:cs typeface="Arial" pitchFamily="34" charset="0"/>
                  </a:endParaRPr>
                </a:p>
              </p:txBody>
            </p:sp>
            <p:sp>
              <p:nvSpPr>
                <p:cNvPr id="323" name="Rectangle 322"/>
                <p:cNvSpPr/>
                <p:nvPr/>
              </p:nvSpPr>
              <p:spPr bwMode="auto">
                <a:xfrm flipH="1">
                  <a:off x="1323236" y="1681712"/>
                  <a:ext cx="0" cy="79324"/>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u="sng">
                    <a:latin typeface="Arial" pitchFamily="34" charset="0"/>
                    <a:cs typeface="Arial" pitchFamily="34" charset="0"/>
                  </a:endParaRPr>
                </a:p>
              </p:txBody>
            </p:sp>
          </p:grpSp>
          <p:sp>
            <p:nvSpPr>
              <p:cNvPr id="294" name="Oval 293"/>
              <p:cNvSpPr/>
              <p:nvPr/>
            </p:nvSpPr>
            <p:spPr>
              <a:xfrm>
                <a:off x="1217332" y="1787477"/>
                <a:ext cx="231665" cy="23576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latin typeface="Arial" pitchFamily="34" charset="0"/>
                  <a:cs typeface="Arial" pitchFamily="34" charset="0"/>
                </a:endParaRPr>
              </a:p>
            </p:txBody>
          </p:sp>
          <p:grpSp>
            <p:nvGrpSpPr>
              <p:cNvPr id="295" name="Group 142"/>
              <p:cNvGrpSpPr>
                <a:grpSpLocks/>
              </p:cNvGrpSpPr>
              <p:nvPr/>
            </p:nvGrpSpPr>
            <p:grpSpPr bwMode="auto">
              <a:xfrm rot="10800000">
                <a:off x="1267300" y="2055032"/>
                <a:ext cx="134808" cy="129368"/>
                <a:chOff x="1273935" y="1631032"/>
                <a:chExt cx="134808" cy="129368"/>
              </a:xfrm>
            </p:grpSpPr>
            <p:sp>
              <p:nvSpPr>
                <p:cNvPr id="316" name="Diagonal Stripe 315"/>
                <p:cNvSpPr/>
                <p:nvPr/>
              </p:nvSpPr>
              <p:spPr bwMode="auto">
                <a:xfrm>
                  <a:off x="1359425" y="1620319"/>
                  <a:ext cx="75015" cy="88138"/>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317" name="Rectangle 316"/>
                <p:cNvSpPr>
                  <a:spLocks noChangeArrowheads="1"/>
                </p:cNvSpPr>
                <p:nvPr/>
              </p:nvSpPr>
              <p:spPr bwMode="auto">
                <a:xfrm>
                  <a:off x="1363838" y="1688625"/>
                  <a:ext cx="0" cy="72714"/>
                </a:xfrm>
                <a:prstGeom prst="rect">
                  <a:avLst/>
                </a:prstGeom>
                <a:solidFill>
                  <a:schemeClr val="tx1"/>
                </a:solidFill>
                <a:ln w="25400" algn="ctr">
                  <a:solidFill>
                    <a:schemeClr val="tx1"/>
                  </a:solidFill>
                  <a:miter lim="800000"/>
                  <a:headEnd/>
                  <a:tailEnd/>
                </a:ln>
              </p:spPr>
              <p:txBody>
                <a:bodyPr rot="10800000" anchor="ctr"/>
                <a:lstStyle/>
                <a:p>
                  <a:pPr algn="ctr">
                    <a:defRPr/>
                  </a:pPr>
                  <a:endParaRPr lang="en-GB" sz="900">
                    <a:solidFill>
                      <a:schemeClr val="lt1"/>
                    </a:solidFill>
                    <a:latin typeface="Arial" pitchFamily="34" charset="0"/>
                    <a:cs typeface="Arial" pitchFamily="34" charset="0"/>
                  </a:endParaRPr>
                </a:p>
              </p:txBody>
            </p:sp>
            <p:sp>
              <p:nvSpPr>
                <p:cNvPr id="318" name="Diagonal Stripe 317"/>
                <p:cNvSpPr/>
                <p:nvPr/>
              </p:nvSpPr>
              <p:spPr bwMode="auto">
                <a:xfrm flipH="1">
                  <a:off x="1284410" y="1620319"/>
                  <a:ext cx="61777" cy="88138"/>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u="sng">
                    <a:solidFill>
                      <a:schemeClr val="tx1"/>
                    </a:solidFill>
                    <a:latin typeface="Arial" pitchFamily="34" charset="0"/>
                    <a:cs typeface="Arial" pitchFamily="34" charset="0"/>
                  </a:endParaRPr>
                </a:p>
              </p:txBody>
            </p:sp>
            <p:sp>
              <p:nvSpPr>
                <p:cNvPr id="319" name="Rectangle 318"/>
                <p:cNvSpPr>
                  <a:spLocks noChangeArrowheads="1"/>
                </p:cNvSpPr>
                <p:nvPr/>
              </p:nvSpPr>
              <p:spPr bwMode="auto">
                <a:xfrm flipH="1">
                  <a:off x="1332949" y="1673202"/>
                  <a:ext cx="0" cy="79324"/>
                </a:xfrm>
                <a:prstGeom prst="rect">
                  <a:avLst/>
                </a:prstGeom>
                <a:solidFill>
                  <a:schemeClr val="tx1"/>
                </a:solidFill>
                <a:ln w="25400" algn="ctr">
                  <a:solidFill>
                    <a:schemeClr val="tx1"/>
                  </a:solidFill>
                  <a:miter lim="800000"/>
                  <a:headEnd/>
                  <a:tailEnd/>
                </a:ln>
              </p:spPr>
              <p:txBody>
                <a:bodyPr rot="10800000" anchor="ctr"/>
                <a:lstStyle/>
                <a:p>
                  <a:pPr algn="ctr">
                    <a:defRPr/>
                  </a:pPr>
                  <a:endParaRPr lang="en-GB" sz="900" u="sng">
                    <a:solidFill>
                      <a:schemeClr val="lt1"/>
                    </a:solidFill>
                    <a:latin typeface="Arial" pitchFamily="34" charset="0"/>
                    <a:cs typeface="Arial" pitchFamily="34" charset="0"/>
                  </a:endParaRPr>
                </a:p>
              </p:txBody>
            </p:sp>
          </p:grpSp>
          <p:grpSp>
            <p:nvGrpSpPr>
              <p:cNvPr id="296" name="Group 143"/>
              <p:cNvGrpSpPr>
                <a:grpSpLocks/>
              </p:cNvGrpSpPr>
              <p:nvPr/>
            </p:nvGrpSpPr>
            <p:grpSpPr bwMode="auto">
              <a:xfrm rot="3743574">
                <a:off x="1473558" y="1765595"/>
                <a:ext cx="134808" cy="129368"/>
                <a:chOff x="1273935" y="1631032"/>
                <a:chExt cx="134808" cy="129368"/>
              </a:xfrm>
            </p:grpSpPr>
            <p:sp>
              <p:nvSpPr>
                <p:cNvPr id="312" name="Diagonal Stripe 311"/>
                <p:cNvSpPr/>
                <p:nvPr/>
              </p:nvSpPr>
              <p:spPr bwMode="auto">
                <a:xfrm>
                  <a:off x="1334428" y="1626704"/>
                  <a:ext cx="63899" cy="90459"/>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313" name="Rectangle 312"/>
                <p:cNvSpPr>
                  <a:spLocks noChangeArrowheads="1"/>
                </p:cNvSpPr>
                <p:nvPr/>
              </p:nvSpPr>
              <p:spPr bwMode="auto">
                <a:xfrm>
                  <a:off x="1348527" y="1695896"/>
                  <a:ext cx="0" cy="72808"/>
                </a:xfrm>
                <a:prstGeom prst="rect">
                  <a:avLst/>
                </a:prstGeom>
                <a:solidFill>
                  <a:schemeClr val="tx1"/>
                </a:solidFill>
                <a:ln w="25400" algn="ctr">
                  <a:solidFill>
                    <a:schemeClr val="tx1"/>
                  </a:solidFill>
                  <a:miter lim="800000"/>
                  <a:headEnd/>
                  <a:tailEnd/>
                </a:ln>
              </p:spPr>
              <p:txBody>
                <a:bodyPr rot="10800000" vert="eaVert" anchor="ctr"/>
                <a:lstStyle/>
                <a:p>
                  <a:pPr algn="ctr">
                    <a:defRPr/>
                  </a:pPr>
                  <a:endParaRPr lang="en-GB" sz="900">
                    <a:solidFill>
                      <a:schemeClr val="lt1"/>
                    </a:solidFill>
                    <a:latin typeface="Arial" pitchFamily="34" charset="0"/>
                    <a:cs typeface="Arial" pitchFamily="34" charset="0"/>
                  </a:endParaRPr>
                </a:p>
              </p:txBody>
            </p:sp>
            <p:sp>
              <p:nvSpPr>
                <p:cNvPr id="314" name="Diagonal Stripe 313"/>
                <p:cNvSpPr/>
                <p:nvPr/>
              </p:nvSpPr>
              <p:spPr bwMode="auto">
                <a:xfrm flipH="1">
                  <a:off x="1273012" y="1630595"/>
                  <a:ext cx="59492" cy="88253"/>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u="sng">
                    <a:solidFill>
                      <a:schemeClr val="tx1"/>
                    </a:solidFill>
                    <a:latin typeface="Arial" pitchFamily="34" charset="0"/>
                    <a:cs typeface="Arial" pitchFamily="34" charset="0"/>
                  </a:endParaRPr>
                </a:p>
              </p:txBody>
            </p:sp>
            <p:sp>
              <p:nvSpPr>
                <p:cNvPr id="315" name="Rectangle 314"/>
                <p:cNvSpPr>
                  <a:spLocks noChangeArrowheads="1"/>
                </p:cNvSpPr>
                <p:nvPr/>
              </p:nvSpPr>
              <p:spPr bwMode="auto">
                <a:xfrm flipH="1">
                  <a:off x="1324586" y="1681295"/>
                  <a:ext cx="0" cy="79428"/>
                </a:xfrm>
                <a:prstGeom prst="rect">
                  <a:avLst/>
                </a:prstGeom>
                <a:solidFill>
                  <a:schemeClr val="tx1"/>
                </a:solidFill>
                <a:ln w="25400" algn="ctr">
                  <a:solidFill>
                    <a:schemeClr val="tx1"/>
                  </a:solidFill>
                  <a:miter lim="800000"/>
                  <a:headEnd/>
                  <a:tailEnd/>
                </a:ln>
              </p:spPr>
              <p:txBody>
                <a:bodyPr rot="10800000" vert="eaVert" anchor="ctr"/>
                <a:lstStyle/>
                <a:p>
                  <a:pPr algn="ctr">
                    <a:defRPr/>
                  </a:pPr>
                  <a:endParaRPr lang="en-GB" sz="900" u="sng">
                    <a:solidFill>
                      <a:schemeClr val="lt1"/>
                    </a:solidFill>
                    <a:latin typeface="Arial" pitchFamily="34" charset="0"/>
                    <a:cs typeface="Arial" pitchFamily="34" charset="0"/>
                  </a:endParaRPr>
                </a:p>
              </p:txBody>
            </p:sp>
          </p:grpSp>
          <p:grpSp>
            <p:nvGrpSpPr>
              <p:cNvPr id="297" name="Group 144"/>
              <p:cNvGrpSpPr>
                <a:grpSpLocks/>
              </p:cNvGrpSpPr>
              <p:nvPr/>
            </p:nvGrpSpPr>
            <p:grpSpPr bwMode="auto">
              <a:xfrm rot="-3846036">
                <a:off x="1058854" y="1773677"/>
                <a:ext cx="134808" cy="129368"/>
                <a:chOff x="1273935" y="1631032"/>
                <a:chExt cx="134808" cy="129368"/>
              </a:xfrm>
            </p:grpSpPr>
            <p:sp>
              <p:nvSpPr>
                <p:cNvPr id="308" name="Diagonal Stripe 307"/>
                <p:cNvSpPr/>
                <p:nvPr/>
              </p:nvSpPr>
              <p:spPr bwMode="auto">
                <a:xfrm>
                  <a:off x="1349297" y="1619000"/>
                  <a:ext cx="70510" cy="88253"/>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309" name="Rectangle 308"/>
                <p:cNvSpPr>
                  <a:spLocks noChangeArrowheads="1"/>
                </p:cNvSpPr>
                <p:nvPr/>
              </p:nvSpPr>
              <p:spPr bwMode="auto">
                <a:xfrm>
                  <a:off x="1357307" y="1680561"/>
                  <a:ext cx="0" cy="75015"/>
                </a:xfrm>
                <a:prstGeom prst="rect">
                  <a:avLst/>
                </a:prstGeom>
                <a:solidFill>
                  <a:schemeClr val="tx1"/>
                </a:solidFill>
                <a:ln w="25400" algn="ctr">
                  <a:solidFill>
                    <a:schemeClr val="tx1"/>
                  </a:solidFill>
                  <a:miter lim="800000"/>
                  <a:headEnd/>
                  <a:tailEnd/>
                </a:ln>
              </p:spPr>
              <p:txBody>
                <a:bodyPr vert="eaVert" anchor="ctr"/>
                <a:lstStyle/>
                <a:p>
                  <a:pPr algn="ctr">
                    <a:defRPr/>
                  </a:pPr>
                  <a:endParaRPr lang="en-GB" sz="900">
                    <a:solidFill>
                      <a:schemeClr val="lt1"/>
                    </a:solidFill>
                    <a:latin typeface="Arial" pitchFamily="34" charset="0"/>
                    <a:cs typeface="Arial" pitchFamily="34" charset="0"/>
                  </a:endParaRPr>
                </a:p>
              </p:txBody>
            </p:sp>
            <p:sp>
              <p:nvSpPr>
                <p:cNvPr id="310" name="Diagonal Stripe 309"/>
                <p:cNvSpPr/>
                <p:nvPr/>
              </p:nvSpPr>
              <p:spPr bwMode="auto">
                <a:xfrm flipH="1">
                  <a:off x="1277969" y="1617548"/>
                  <a:ext cx="68308" cy="90459"/>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u="sng">
                    <a:solidFill>
                      <a:schemeClr val="tx1"/>
                    </a:solidFill>
                    <a:latin typeface="Arial" pitchFamily="34" charset="0"/>
                    <a:cs typeface="Arial" pitchFamily="34" charset="0"/>
                  </a:endParaRPr>
                </a:p>
              </p:txBody>
            </p:sp>
            <p:sp>
              <p:nvSpPr>
                <p:cNvPr id="311" name="Rectangle 310"/>
                <p:cNvSpPr>
                  <a:spLocks noChangeArrowheads="1"/>
                </p:cNvSpPr>
                <p:nvPr/>
              </p:nvSpPr>
              <p:spPr bwMode="auto">
                <a:xfrm flipH="1">
                  <a:off x="1323839" y="1672799"/>
                  <a:ext cx="0" cy="83840"/>
                </a:xfrm>
                <a:prstGeom prst="rect">
                  <a:avLst/>
                </a:prstGeom>
                <a:solidFill>
                  <a:schemeClr val="tx1"/>
                </a:solidFill>
                <a:ln w="25400" algn="ctr">
                  <a:solidFill>
                    <a:schemeClr val="tx1"/>
                  </a:solidFill>
                  <a:miter lim="800000"/>
                  <a:headEnd/>
                  <a:tailEnd/>
                </a:ln>
              </p:spPr>
              <p:txBody>
                <a:bodyPr vert="eaVert" anchor="ctr"/>
                <a:lstStyle/>
                <a:p>
                  <a:pPr algn="ctr">
                    <a:defRPr/>
                  </a:pPr>
                  <a:endParaRPr lang="en-GB" sz="900" u="sng">
                    <a:solidFill>
                      <a:schemeClr val="lt1"/>
                    </a:solidFill>
                    <a:latin typeface="Arial" pitchFamily="34" charset="0"/>
                    <a:cs typeface="Arial" pitchFamily="34" charset="0"/>
                  </a:endParaRPr>
                </a:p>
              </p:txBody>
            </p:sp>
          </p:grpSp>
          <p:grpSp>
            <p:nvGrpSpPr>
              <p:cNvPr id="298" name="Group 145"/>
              <p:cNvGrpSpPr>
                <a:grpSpLocks/>
              </p:cNvGrpSpPr>
              <p:nvPr/>
            </p:nvGrpSpPr>
            <p:grpSpPr bwMode="auto">
              <a:xfrm rot="-7986338">
                <a:off x="1094715" y="1982646"/>
                <a:ext cx="134808" cy="129368"/>
                <a:chOff x="1273935" y="1631032"/>
                <a:chExt cx="134808" cy="129368"/>
              </a:xfrm>
            </p:grpSpPr>
            <p:sp>
              <p:nvSpPr>
                <p:cNvPr id="304" name="Diagonal Stripe 303"/>
                <p:cNvSpPr/>
                <p:nvPr/>
              </p:nvSpPr>
              <p:spPr bwMode="auto">
                <a:xfrm>
                  <a:off x="1343284" y="1630068"/>
                  <a:ext cx="66103" cy="88253"/>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305" name="Rectangle 304"/>
                <p:cNvSpPr>
                  <a:spLocks noChangeArrowheads="1"/>
                </p:cNvSpPr>
                <p:nvPr/>
              </p:nvSpPr>
              <p:spPr bwMode="auto">
                <a:xfrm>
                  <a:off x="1353822" y="1687707"/>
                  <a:ext cx="0" cy="72810"/>
                </a:xfrm>
                <a:prstGeom prst="rect">
                  <a:avLst/>
                </a:prstGeom>
                <a:solidFill>
                  <a:schemeClr val="tx1"/>
                </a:solidFill>
                <a:ln w="25400" algn="ctr">
                  <a:solidFill>
                    <a:schemeClr val="tx1"/>
                  </a:solidFill>
                  <a:miter lim="800000"/>
                  <a:headEnd/>
                  <a:tailEnd/>
                </a:ln>
              </p:spPr>
              <p:txBody>
                <a:bodyPr vert="eaVert" anchor="ctr"/>
                <a:lstStyle/>
                <a:p>
                  <a:pPr algn="ctr">
                    <a:defRPr/>
                  </a:pPr>
                  <a:endParaRPr lang="en-GB" sz="900">
                    <a:solidFill>
                      <a:schemeClr val="lt1"/>
                    </a:solidFill>
                    <a:latin typeface="Arial" pitchFamily="34" charset="0"/>
                    <a:cs typeface="Arial" pitchFamily="34" charset="0"/>
                  </a:endParaRPr>
                </a:p>
              </p:txBody>
            </p:sp>
            <p:sp>
              <p:nvSpPr>
                <p:cNvPr id="306" name="Diagonal Stripe 305"/>
                <p:cNvSpPr/>
                <p:nvPr/>
              </p:nvSpPr>
              <p:spPr bwMode="auto">
                <a:xfrm flipH="1">
                  <a:off x="1288869" y="1627754"/>
                  <a:ext cx="59494" cy="90460"/>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u="sng">
                    <a:solidFill>
                      <a:schemeClr val="tx1"/>
                    </a:solidFill>
                    <a:latin typeface="Arial" pitchFamily="34" charset="0"/>
                    <a:cs typeface="Arial" pitchFamily="34" charset="0"/>
                  </a:endParaRPr>
                </a:p>
              </p:txBody>
            </p:sp>
            <p:sp>
              <p:nvSpPr>
                <p:cNvPr id="307" name="Rectangle 306"/>
                <p:cNvSpPr>
                  <a:spLocks noChangeArrowheads="1"/>
                </p:cNvSpPr>
                <p:nvPr/>
              </p:nvSpPr>
              <p:spPr bwMode="auto">
                <a:xfrm flipH="1">
                  <a:off x="1324730" y="1674570"/>
                  <a:ext cx="0" cy="83840"/>
                </a:xfrm>
                <a:prstGeom prst="rect">
                  <a:avLst/>
                </a:prstGeom>
                <a:solidFill>
                  <a:schemeClr val="tx1"/>
                </a:solidFill>
                <a:ln w="25400" algn="ctr">
                  <a:solidFill>
                    <a:schemeClr val="tx1"/>
                  </a:solidFill>
                  <a:miter lim="800000"/>
                  <a:headEnd/>
                  <a:tailEnd/>
                </a:ln>
              </p:spPr>
              <p:txBody>
                <a:bodyPr vert="eaVert" anchor="ctr"/>
                <a:lstStyle/>
                <a:p>
                  <a:pPr algn="ctr">
                    <a:defRPr/>
                  </a:pPr>
                  <a:endParaRPr lang="en-GB" sz="900" u="sng">
                    <a:solidFill>
                      <a:schemeClr val="lt1"/>
                    </a:solidFill>
                    <a:latin typeface="Arial" pitchFamily="34" charset="0"/>
                    <a:cs typeface="Arial" pitchFamily="34" charset="0"/>
                  </a:endParaRPr>
                </a:p>
              </p:txBody>
            </p:sp>
          </p:grpSp>
          <p:grpSp>
            <p:nvGrpSpPr>
              <p:cNvPr id="299" name="Group 146"/>
              <p:cNvGrpSpPr>
                <a:grpSpLocks/>
              </p:cNvGrpSpPr>
              <p:nvPr/>
            </p:nvGrpSpPr>
            <p:grpSpPr bwMode="auto">
              <a:xfrm rot="7474558">
                <a:off x="1440027" y="1977342"/>
                <a:ext cx="134808" cy="129368"/>
                <a:chOff x="1273935" y="1631032"/>
                <a:chExt cx="134808" cy="129368"/>
              </a:xfrm>
            </p:grpSpPr>
            <p:sp>
              <p:nvSpPr>
                <p:cNvPr id="300" name="Diagonal Stripe 299"/>
                <p:cNvSpPr/>
                <p:nvPr/>
              </p:nvSpPr>
              <p:spPr bwMode="auto">
                <a:xfrm>
                  <a:off x="1335097" y="1629263"/>
                  <a:ext cx="66103" cy="90460"/>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301" name="Rectangle 300"/>
                <p:cNvSpPr>
                  <a:spLocks noChangeArrowheads="1"/>
                </p:cNvSpPr>
                <p:nvPr/>
              </p:nvSpPr>
              <p:spPr bwMode="auto">
                <a:xfrm>
                  <a:off x="1349368" y="1686358"/>
                  <a:ext cx="0" cy="77221"/>
                </a:xfrm>
                <a:prstGeom prst="rect">
                  <a:avLst/>
                </a:prstGeom>
                <a:solidFill>
                  <a:schemeClr val="tx1"/>
                </a:solidFill>
                <a:ln w="25400" algn="ctr">
                  <a:solidFill>
                    <a:schemeClr val="tx1"/>
                  </a:solidFill>
                  <a:miter lim="800000"/>
                  <a:headEnd/>
                  <a:tailEnd/>
                </a:ln>
              </p:spPr>
              <p:txBody>
                <a:bodyPr rot="10800000" vert="eaVert" anchor="ctr"/>
                <a:lstStyle/>
                <a:p>
                  <a:pPr algn="ctr">
                    <a:defRPr/>
                  </a:pPr>
                  <a:endParaRPr lang="en-GB" sz="900">
                    <a:solidFill>
                      <a:schemeClr val="lt1"/>
                    </a:solidFill>
                    <a:latin typeface="Arial" pitchFamily="34" charset="0"/>
                    <a:cs typeface="Arial" pitchFamily="34" charset="0"/>
                  </a:endParaRPr>
                </a:p>
              </p:txBody>
            </p:sp>
            <p:sp>
              <p:nvSpPr>
                <p:cNvPr id="302" name="Diagonal Stripe 301"/>
                <p:cNvSpPr/>
                <p:nvPr/>
              </p:nvSpPr>
              <p:spPr bwMode="auto">
                <a:xfrm flipH="1">
                  <a:off x="1273319" y="1631069"/>
                  <a:ext cx="59494" cy="88253"/>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u="sng">
                    <a:solidFill>
                      <a:schemeClr val="tx1"/>
                    </a:solidFill>
                    <a:latin typeface="Arial" pitchFamily="34" charset="0"/>
                    <a:cs typeface="Arial" pitchFamily="34" charset="0"/>
                  </a:endParaRPr>
                </a:p>
              </p:txBody>
            </p:sp>
            <p:sp>
              <p:nvSpPr>
                <p:cNvPr id="303" name="Rectangle 302"/>
                <p:cNvSpPr>
                  <a:spLocks noChangeArrowheads="1"/>
                </p:cNvSpPr>
                <p:nvPr/>
              </p:nvSpPr>
              <p:spPr bwMode="auto">
                <a:xfrm flipH="1">
                  <a:off x="1321785" y="1679070"/>
                  <a:ext cx="0" cy="81633"/>
                </a:xfrm>
                <a:prstGeom prst="rect">
                  <a:avLst/>
                </a:prstGeom>
                <a:solidFill>
                  <a:schemeClr val="tx1"/>
                </a:solidFill>
                <a:ln w="25400" algn="ctr">
                  <a:solidFill>
                    <a:schemeClr val="tx1"/>
                  </a:solidFill>
                  <a:miter lim="800000"/>
                  <a:headEnd/>
                  <a:tailEnd/>
                </a:ln>
              </p:spPr>
              <p:txBody>
                <a:bodyPr rot="10800000" vert="eaVert" anchor="ctr"/>
                <a:lstStyle/>
                <a:p>
                  <a:pPr algn="ctr">
                    <a:defRPr/>
                  </a:pPr>
                  <a:endParaRPr lang="en-GB" sz="900" u="sng">
                    <a:solidFill>
                      <a:schemeClr val="lt1"/>
                    </a:solidFill>
                    <a:latin typeface="Arial" pitchFamily="34" charset="0"/>
                    <a:cs typeface="Arial" pitchFamily="34" charset="0"/>
                  </a:endParaRPr>
                </a:p>
              </p:txBody>
            </p:sp>
          </p:grpSp>
        </p:grpSp>
        <p:grpSp>
          <p:nvGrpSpPr>
            <p:cNvPr id="261" name="Group 4"/>
            <p:cNvGrpSpPr>
              <a:grpSpLocks noChangeAspect="1"/>
            </p:cNvGrpSpPr>
            <p:nvPr/>
          </p:nvGrpSpPr>
          <p:grpSpPr bwMode="auto">
            <a:xfrm>
              <a:off x="1165058" y="1725303"/>
              <a:ext cx="391734" cy="398425"/>
              <a:chOff x="1611766" y="1867416"/>
              <a:chExt cx="544072" cy="553368"/>
            </a:xfrm>
          </p:grpSpPr>
          <p:grpSp>
            <p:nvGrpSpPr>
              <p:cNvPr id="262" name="Group 172"/>
              <p:cNvGrpSpPr>
                <a:grpSpLocks/>
              </p:cNvGrpSpPr>
              <p:nvPr/>
            </p:nvGrpSpPr>
            <p:grpSpPr bwMode="auto">
              <a:xfrm>
                <a:off x="1824127" y="1867416"/>
                <a:ext cx="134808" cy="129368"/>
                <a:chOff x="1273935" y="1631032"/>
                <a:chExt cx="134808" cy="129368"/>
              </a:xfrm>
            </p:grpSpPr>
            <p:sp>
              <p:nvSpPr>
                <p:cNvPr id="289" name="Diagonal Stripe 288"/>
                <p:cNvSpPr/>
                <p:nvPr/>
              </p:nvSpPr>
              <p:spPr bwMode="auto">
                <a:xfrm>
                  <a:off x="1343985" y="1632033"/>
                  <a:ext cx="75015" cy="96951"/>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290" name="Rectangle 289"/>
                <p:cNvSpPr/>
                <p:nvPr/>
              </p:nvSpPr>
              <p:spPr bwMode="auto">
                <a:xfrm>
                  <a:off x="1355015" y="1698136"/>
                  <a:ext cx="0" cy="72713"/>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latin typeface="Arial" pitchFamily="34" charset="0"/>
                    <a:cs typeface="Arial" pitchFamily="34" charset="0"/>
                  </a:endParaRPr>
                </a:p>
              </p:txBody>
            </p:sp>
            <p:sp>
              <p:nvSpPr>
                <p:cNvPr id="291" name="Diagonal Stripe 290"/>
                <p:cNvSpPr/>
                <p:nvPr/>
              </p:nvSpPr>
              <p:spPr bwMode="auto">
                <a:xfrm flipH="1">
                  <a:off x="1273382" y="1632033"/>
                  <a:ext cx="61777" cy="96951"/>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u="sng">
                    <a:solidFill>
                      <a:schemeClr val="tx1"/>
                    </a:solidFill>
                    <a:latin typeface="Arial" pitchFamily="34" charset="0"/>
                    <a:cs typeface="Arial" pitchFamily="34" charset="0"/>
                  </a:endParaRPr>
                </a:p>
              </p:txBody>
            </p:sp>
            <p:sp>
              <p:nvSpPr>
                <p:cNvPr id="292" name="Rectangle 291"/>
                <p:cNvSpPr/>
                <p:nvPr/>
              </p:nvSpPr>
              <p:spPr bwMode="auto">
                <a:xfrm flipH="1">
                  <a:off x="1324127" y="1691525"/>
                  <a:ext cx="0" cy="79324"/>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u="sng">
                    <a:latin typeface="Arial" pitchFamily="34" charset="0"/>
                    <a:cs typeface="Arial" pitchFamily="34" charset="0"/>
                  </a:endParaRPr>
                </a:p>
              </p:txBody>
            </p:sp>
          </p:grpSp>
          <p:sp>
            <p:nvSpPr>
              <p:cNvPr id="263" name="Oval 262"/>
              <p:cNvSpPr/>
              <p:nvPr/>
            </p:nvSpPr>
            <p:spPr>
              <a:xfrm>
                <a:off x="1768415" y="2024860"/>
                <a:ext cx="231666" cy="235769"/>
              </a:xfrm>
              <a:prstGeom prst="ellipse">
                <a:avLst/>
              </a:prstGeom>
              <a:solidFill>
                <a:schemeClr val="accent2">
                  <a:lumMod val="60000"/>
                  <a:lumOff val="4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latin typeface="Arial" pitchFamily="34" charset="0"/>
                  <a:cs typeface="Arial" pitchFamily="34" charset="0"/>
                </a:endParaRPr>
              </a:p>
            </p:txBody>
          </p:sp>
          <p:grpSp>
            <p:nvGrpSpPr>
              <p:cNvPr id="264" name="Group 174"/>
              <p:cNvGrpSpPr>
                <a:grpSpLocks/>
              </p:cNvGrpSpPr>
              <p:nvPr/>
            </p:nvGrpSpPr>
            <p:grpSpPr bwMode="auto">
              <a:xfrm rot="10800000">
                <a:off x="1817492" y="2291416"/>
                <a:ext cx="134808" cy="129368"/>
                <a:chOff x="1273935" y="1631032"/>
                <a:chExt cx="134808" cy="129368"/>
              </a:xfrm>
            </p:grpSpPr>
            <p:sp>
              <p:nvSpPr>
                <p:cNvPr id="285" name="Diagonal Stripe 284"/>
                <p:cNvSpPr/>
                <p:nvPr/>
              </p:nvSpPr>
              <p:spPr bwMode="auto">
                <a:xfrm>
                  <a:off x="1343091" y="1619319"/>
                  <a:ext cx="66190" cy="88138"/>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286" name="Rectangle 285"/>
                <p:cNvSpPr>
                  <a:spLocks noChangeArrowheads="1"/>
                </p:cNvSpPr>
                <p:nvPr/>
              </p:nvSpPr>
              <p:spPr bwMode="auto">
                <a:xfrm>
                  <a:off x="1354122" y="1687626"/>
                  <a:ext cx="0" cy="72713"/>
                </a:xfrm>
                <a:prstGeom prst="rect">
                  <a:avLst/>
                </a:prstGeom>
                <a:solidFill>
                  <a:schemeClr val="tx1"/>
                </a:solidFill>
                <a:ln w="25400" algn="ctr">
                  <a:solidFill>
                    <a:schemeClr val="tx1"/>
                  </a:solidFill>
                  <a:miter lim="800000"/>
                  <a:headEnd/>
                  <a:tailEnd/>
                </a:ln>
              </p:spPr>
              <p:txBody>
                <a:bodyPr rot="10800000" anchor="ctr"/>
                <a:lstStyle/>
                <a:p>
                  <a:pPr algn="ctr">
                    <a:defRPr/>
                  </a:pPr>
                  <a:endParaRPr lang="en-GB" sz="900">
                    <a:solidFill>
                      <a:schemeClr val="lt1"/>
                    </a:solidFill>
                    <a:latin typeface="Arial" pitchFamily="34" charset="0"/>
                    <a:cs typeface="Arial" pitchFamily="34" charset="0"/>
                  </a:endParaRPr>
                </a:p>
              </p:txBody>
            </p:sp>
            <p:sp>
              <p:nvSpPr>
                <p:cNvPr id="287" name="Diagonal Stripe 286"/>
                <p:cNvSpPr/>
                <p:nvPr/>
              </p:nvSpPr>
              <p:spPr bwMode="auto">
                <a:xfrm flipH="1">
                  <a:off x="1268076" y="1619319"/>
                  <a:ext cx="70603" cy="88138"/>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u="sng">
                    <a:solidFill>
                      <a:schemeClr val="tx1"/>
                    </a:solidFill>
                    <a:latin typeface="Arial" pitchFamily="34" charset="0"/>
                    <a:cs typeface="Arial" pitchFamily="34" charset="0"/>
                  </a:endParaRPr>
                </a:p>
              </p:txBody>
            </p:sp>
            <p:sp>
              <p:nvSpPr>
                <p:cNvPr id="288" name="Rectangle 287"/>
                <p:cNvSpPr>
                  <a:spLocks noChangeArrowheads="1"/>
                </p:cNvSpPr>
                <p:nvPr/>
              </p:nvSpPr>
              <p:spPr bwMode="auto">
                <a:xfrm flipH="1">
                  <a:off x="1323233" y="1672201"/>
                  <a:ext cx="0" cy="79324"/>
                </a:xfrm>
                <a:prstGeom prst="rect">
                  <a:avLst/>
                </a:prstGeom>
                <a:solidFill>
                  <a:schemeClr val="tx1"/>
                </a:solidFill>
                <a:ln w="25400" algn="ctr">
                  <a:solidFill>
                    <a:schemeClr val="tx1"/>
                  </a:solidFill>
                  <a:miter lim="800000"/>
                  <a:headEnd/>
                  <a:tailEnd/>
                </a:ln>
              </p:spPr>
              <p:txBody>
                <a:bodyPr rot="10800000" anchor="ctr"/>
                <a:lstStyle/>
                <a:p>
                  <a:pPr algn="ctr">
                    <a:defRPr/>
                  </a:pPr>
                  <a:endParaRPr lang="en-GB" sz="900" u="sng">
                    <a:solidFill>
                      <a:schemeClr val="lt1"/>
                    </a:solidFill>
                    <a:latin typeface="Arial" pitchFamily="34" charset="0"/>
                    <a:cs typeface="Arial" pitchFamily="34" charset="0"/>
                  </a:endParaRPr>
                </a:p>
              </p:txBody>
            </p:sp>
          </p:grpSp>
          <p:grpSp>
            <p:nvGrpSpPr>
              <p:cNvPr id="265" name="Group 175"/>
              <p:cNvGrpSpPr>
                <a:grpSpLocks/>
              </p:cNvGrpSpPr>
              <p:nvPr/>
            </p:nvGrpSpPr>
            <p:grpSpPr bwMode="auto">
              <a:xfrm rot="3743574">
                <a:off x="2023750" y="2001979"/>
                <a:ext cx="134808" cy="129368"/>
                <a:chOff x="1273935" y="1631032"/>
                <a:chExt cx="134808" cy="129368"/>
              </a:xfrm>
            </p:grpSpPr>
            <p:sp>
              <p:nvSpPr>
                <p:cNvPr id="281" name="Diagonal Stripe 280"/>
                <p:cNvSpPr/>
                <p:nvPr/>
              </p:nvSpPr>
              <p:spPr bwMode="auto">
                <a:xfrm>
                  <a:off x="1341971" y="1630083"/>
                  <a:ext cx="66103" cy="88253"/>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282" name="Rectangle 281"/>
                <p:cNvSpPr>
                  <a:spLocks noChangeArrowheads="1"/>
                </p:cNvSpPr>
                <p:nvPr/>
              </p:nvSpPr>
              <p:spPr bwMode="auto">
                <a:xfrm>
                  <a:off x="1349825" y="1695569"/>
                  <a:ext cx="0" cy="72808"/>
                </a:xfrm>
                <a:prstGeom prst="rect">
                  <a:avLst/>
                </a:prstGeom>
                <a:solidFill>
                  <a:schemeClr val="tx1"/>
                </a:solidFill>
                <a:ln w="25400" algn="ctr">
                  <a:solidFill>
                    <a:schemeClr val="tx1"/>
                  </a:solidFill>
                  <a:miter lim="800000"/>
                  <a:headEnd/>
                  <a:tailEnd/>
                </a:ln>
              </p:spPr>
              <p:txBody>
                <a:bodyPr rot="10800000" vert="eaVert" anchor="ctr"/>
                <a:lstStyle/>
                <a:p>
                  <a:pPr algn="ctr">
                    <a:defRPr/>
                  </a:pPr>
                  <a:endParaRPr lang="en-GB" sz="900">
                    <a:solidFill>
                      <a:schemeClr val="lt1"/>
                    </a:solidFill>
                    <a:latin typeface="Arial" pitchFamily="34" charset="0"/>
                    <a:cs typeface="Arial" pitchFamily="34" charset="0"/>
                  </a:endParaRPr>
                </a:p>
              </p:txBody>
            </p:sp>
            <p:sp>
              <p:nvSpPr>
                <p:cNvPr id="283" name="Diagonal Stripe 282"/>
                <p:cNvSpPr/>
                <p:nvPr/>
              </p:nvSpPr>
              <p:spPr bwMode="auto">
                <a:xfrm flipH="1">
                  <a:off x="1274311" y="1630270"/>
                  <a:ext cx="59494" cy="88253"/>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u="sng">
                    <a:solidFill>
                      <a:schemeClr val="tx1"/>
                    </a:solidFill>
                    <a:latin typeface="Arial" pitchFamily="34" charset="0"/>
                    <a:cs typeface="Arial" pitchFamily="34" charset="0"/>
                  </a:endParaRPr>
                </a:p>
              </p:txBody>
            </p:sp>
            <p:sp>
              <p:nvSpPr>
                <p:cNvPr id="284" name="Rectangle 283"/>
                <p:cNvSpPr>
                  <a:spLocks noChangeArrowheads="1"/>
                </p:cNvSpPr>
                <p:nvPr/>
              </p:nvSpPr>
              <p:spPr bwMode="auto">
                <a:xfrm flipH="1">
                  <a:off x="1326905" y="1679013"/>
                  <a:ext cx="0" cy="79428"/>
                </a:xfrm>
                <a:prstGeom prst="rect">
                  <a:avLst/>
                </a:prstGeom>
                <a:solidFill>
                  <a:schemeClr val="tx1"/>
                </a:solidFill>
                <a:ln w="25400" algn="ctr">
                  <a:solidFill>
                    <a:schemeClr val="tx1"/>
                  </a:solidFill>
                  <a:miter lim="800000"/>
                  <a:headEnd/>
                  <a:tailEnd/>
                </a:ln>
              </p:spPr>
              <p:txBody>
                <a:bodyPr rot="10800000" vert="eaVert" anchor="ctr"/>
                <a:lstStyle/>
                <a:p>
                  <a:pPr algn="ctr">
                    <a:defRPr/>
                  </a:pPr>
                  <a:endParaRPr lang="en-GB" sz="900" u="sng">
                    <a:solidFill>
                      <a:schemeClr val="lt1"/>
                    </a:solidFill>
                    <a:latin typeface="Arial" pitchFamily="34" charset="0"/>
                    <a:cs typeface="Arial" pitchFamily="34" charset="0"/>
                  </a:endParaRPr>
                </a:p>
              </p:txBody>
            </p:sp>
          </p:grpSp>
          <p:grpSp>
            <p:nvGrpSpPr>
              <p:cNvPr id="266" name="Group 176"/>
              <p:cNvGrpSpPr>
                <a:grpSpLocks/>
              </p:cNvGrpSpPr>
              <p:nvPr/>
            </p:nvGrpSpPr>
            <p:grpSpPr bwMode="auto">
              <a:xfrm rot="-3846036">
                <a:off x="1609046" y="2010061"/>
                <a:ext cx="134808" cy="129368"/>
                <a:chOff x="1273935" y="1631032"/>
                <a:chExt cx="134808" cy="129368"/>
              </a:xfrm>
            </p:grpSpPr>
            <p:sp>
              <p:nvSpPr>
                <p:cNvPr id="277" name="Diagonal Stripe 276"/>
                <p:cNvSpPr/>
                <p:nvPr/>
              </p:nvSpPr>
              <p:spPr bwMode="auto">
                <a:xfrm>
                  <a:off x="1350820" y="1624690"/>
                  <a:ext cx="68308" cy="88253"/>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278" name="Rectangle 277"/>
                <p:cNvSpPr>
                  <a:spLocks noChangeArrowheads="1"/>
                </p:cNvSpPr>
                <p:nvPr/>
              </p:nvSpPr>
              <p:spPr bwMode="auto">
                <a:xfrm>
                  <a:off x="1354274" y="1687808"/>
                  <a:ext cx="0" cy="72810"/>
                </a:xfrm>
                <a:prstGeom prst="rect">
                  <a:avLst/>
                </a:prstGeom>
                <a:solidFill>
                  <a:schemeClr val="tx1"/>
                </a:solidFill>
                <a:ln w="25400" algn="ctr">
                  <a:solidFill>
                    <a:schemeClr val="tx1"/>
                  </a:solidFill>
                  <a:miter lim="800000"/>
                  <a:headEnd/>
                  <a:tailEnd/>
                </a:ln>
              </p:spPr>
              <p:txBody>
                <a:bodyPr vert="eaVert" anchor="ctr"/>
                <a:lstStyle/>
                <a:p>
                  <a:pPr algn="ctr">
                    <a:defRPr/>
                  </a:pPr>
                  <a:endParaRPr lang="en-GB" sz="900">
                    <a:solidFill>
                      <a:schemeClr val="lt1"/>
                    </a:solidFill>
                    <a:latin typeface="Arial" pitchFamily="34" charset="0"/>
                    <a:cs typeface="Arial" pitchFamily="34" charset="0"/>
                  </a:endParaRPr>
                </a:p>
              </p:txBody>
            </p:sp>
            <p:sp>
              <p:nvSpPr>
                <p:cNvPr id="279" name="Diagonal Stripe 278"/>
                <p:cNvSpPr/>
                <p:nvPr/>
              </p:nvSpPr>
              <p:spPr bwMode="auto">
                <a:xfrm flipH="1">
                  <a:off x="1281587" y="1622757"/>
                  <a:ext cx="63901" cy="90459"/>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u="sng">
                    <a:solidFill>
                      <a:schemeClr val="tx1"/>
                    </a:solidFill>
                    <a:latin typeface="Arial" pitchFamily="34" charset="0"/>
                    <a:cs typeface="Arial" pitchFamily="34" charset="0"/>
                  </a:endParaRPr>
                </a:p>
              </p:txBody>
            </p:sp>
            <p:sp>
              <p:nvSpPr>
                <p:cNvPr id="280" name="Rectangle 279"/>
                <p:cNvSpPr>
                  <a:spLocks noChangeArrowheads="1"/>
                </p:cNvSpPr>
                <p:nvPr/>
              </p:nvSpPr>
              <p:spPr bwMode="auto">
                <a:xfrm flipH="1">
                  <a:off x="1323270" y="1681178"/>
                  <a:ext cx="0" cy="79428"/>
                </a:xfrm>
                <a:prstGeom prst="rect">
                  <a:avLst/>
                </a:prstGeom>
                <a:solidFill>
                  <a:schemeClr val="tx1"/>
                </a:solidFill>
                <a:ln w="25400" algn="ctr">
                  <a:solidFill>
                    <a:schemeClr val="tx1"/>
                  </a:solidFill>
                  <a:miter lim="800000"/>
                  <a:headEnd/>
                  <a:tailEnd/>
                </a:ln>
              </p:spPr>
              <p:txBody>
                <a:bodyPr vert="eaVert" anchor="ctr"/>
                <a:lstStyle/>
                <a:p>
                  <a:pPr algn="ctr">
                    <a:defRPr/>
                  </a:pPr>
                  <a:endParaRPr lang="en-GB" sz="900" u="sng">
                    <a:solidFill>
                      <a:schemeClr val="lt1"/>
                    </a:solidFill>
                    <a:latin typeface="Arial" pitchFamily="34" charset="0"/>
                    <a:cs typeface="Arial" pitchFamily="34" charset="0"/>
                  </a:endParaRPr>
                </a:p>
              </p:txBody>
            </p:sp>
          </p:grpSp>
          <p:grpSp>
            <p:nvGrpSpPr>
              <p:cNvPr id="267" name="Group 177"/>
              <p:cNvGrpSpPr>
                <a:grpSpLocks/>
              </p:cNvGrpSpPr>
              <p:nvPr/>
            </p:nvGrpSpPr>
            <p:grpSpPr bwMode="auto">
              <a:xfrm rot="-7986338">
                <a:off x="1644907" y="2219030"/>
                <a:ext cx="134808" cy="129368"/>
                <a:chOff x="1273935" y="1631032"/>
                <a:chExt cx="134808" cy="129368"/>
              </a:xfrm>
            </p:grpSpPr>
            <p:sp>
              <p:nvSpPr>
                <p:cNvPr id="273" name="Diagonal Stripe 272"/>
                <p:cNvSpPr/>
                <p:nvPr/>
              </p:nvSpPr>
              <p:spPr bwMode="auto">
                <a:xfrm>
                  <a:off x="1341947" y="1630035"/>
                  <a:ext cx="66103" cy="88253"/>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274" name="Rectangle 273"/>
                <p:cNvSpPr>
                  <a:spLocks noChangeArrowheads="1"/>
                </p:cNvSpPr>
                <p:nvPr/>
              </p:nvSpPr>
              <p:spPr bwMode="auto">
                <a:xfrm>
                  <a:off x="1352484" y="1687673"/>
                  <a:ext cx="0" cy="72810"/>
                </a:xfrm>
                <a:prstGeom prst="rect">
                  <a:avLst/>
                </a:prstGeom>
                <a:solidFill>
                  <a:schemeClr val="tx1"/>
                </a:solidFill>
                <a:ln w="25400" algn="ctr">
                  <a:solidFill>
                    <a:schemeClr val="tx1"/>
                  </a:solidFill>
                  <a:miter lim="800000"/>
                  <a:headEnd/>
                  <a:tailEnd/>
                </a:ln>
              </p:spPr>
              <p:txBody>
                <a:bodyPr vert="eaVert" anchor="ctr"/>
                <a:lstStyle/>
                <a:p>
                  <a:pPr algn="ctr">
                    <a:defRPr/>
                  </a:pPr>
                  <a:endParaRPr lang="en-GB" sz="900">
                    <a:solidFill>
                      <a:schemeClr val="lt1"/>
                    </a:solidFill>
                    <a:latin typeface="Arial" pitchFamily="34" charset="0"/>
                    <a:cs typeface="Arial" pitchFamily="34" charset="0"/>
                  </a:endParaRPr>
                </a:p>
              </p:txBody>
            </p:sp>
            <p:sp>
              <p:nvSpPr>
                <p:cNvPr id="275" name="Diagonal Stripe 274"/>
                <p:cNvSpPr/>
                <p:nvPr/>
              </p:nvSpPr>
              <p:spPr bwMode="auto">
                <a:xfrm flipH="1">
                  <a:off x="1274322" y="1630044"/>
                  <a:ext cx="59492" cy="88253"/>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u="sng">
                    <a:solidFill>
                      <a:schemeClr val="tx1"/>
                    </a:solidFill>
                    <a:latin typeface="Arial" pitchFamily="34" charset="0"/>
                    <a:cs typeface="Arial" pitchFamily="34" charset="0"/>
                  </a:endParaRPr>
                </a:p>
              </p:txBody>
            </p:sp>
            <p:sp>
              <p:nvSpPr>
                <p:cNvPr id="276" name="Rectangle 275"/>
                <p:cNvSpPr>
                  <a:spLocks noChangeArrowheads="1"/>
                </p:cNvSpPr>
                <p:nvPr/>
              </p:nvSpPr>
              <p:spPr bwMode="auto">
                <a:xfrm flipH="1">
                  <a:off x="1321887" y="1678353"/>
                  <a:ext cx="0" cy="79428"/>
                </a:xfrm>
                <a:prstGeom prst="rect">
                  <a:avLst/>
                </a:prstGeom>
                <a:solidFill>
                  <a:schemeClr val="tx1"/>
                </a:solidFill>
                <a:ln w="25400" algn="ctr">
                  <a:solidFill>
                    <a:schemeClr val="tx1"/>
                  </a:solidFill>
                  <a:miter lim="800000"/>
                  <a:headEnd/>
                  <a:tailEnd/>
                </a:ln>
              </p:spPr>
              <p:txBody>
                <a:bodyPr vert="eaVert" anchor="ctr"/>
                <a:lstStyle/>
                <a:p>
                  <a:pPr algn="ctr">
                    <a:defRPr/>
                  </a:pPr>
                  <a:endParaRPr lang="en-GB" sz="900" u="sng">
                    <a:solidFill>
                      <a:schemeClr val="lt1"/>
                    </a:solidFill>
                    <a:latin typeface="Arial" pitchFamily="34" charset="0"/>
                    <a:cs typeface="Arial" pitchFamily="34" charset="0"/>
                  </a:endParaRPr>
                </a:p>
              </p:txBody>
            </p:sp>
          </p:grpSp>
          <p:grpSp>
            <p:nvGrpSpPr>
              <p:cNvPr id="268" name="Group 178"/>
              <p:cNvGrpSpPr>
                <a:grpSpLocks/>
              </p:cNvGrpSpPr>
              <p:nvPr/>
            </p:nvGrpSpPr>
            <p:grpSpPr bwMode="auto">
              <a:xfrm rot="7474558">
                <a:off x="1990219" y="2213726"/>
                <a:ext cx="134808" cy="129368"/>
                <a:chOff x="1273935" y="1631032"/>
                <a:chExt cx="134808" cy="129368"/>
              </a:xfrm>
            </p:grpSpPr>
            <p:sp>
              <p:nvSpPr>
                <p:cNvPr id="269" name="Diagonal Stripe 268"/>
                <p:cNvSpPr/>
                <p:nvPr/>
              </p:nvSpPr>
              <p:spPr bwMode="auto">
                <a:xfrm>
                  <a:off x="1339738" y="1620140"/>
                  <a:ext cx="63901" cy="88253"/>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270" name="Rectangle 269"/>
                <p:cNvSpPr>
                  <a:spLocks noChangeArrowheads="1"/>
                </p:cNvSpPr>
                <p:nvPr/>
              </p:nvSpPr>
              <p:spPr bwMode="auto">
                <a:xfrm>
                  <a:off x="1352750" y="1687826"/>
                  <a:ext cx="0" cy="72808"/>
                </a:xfrm>
                <a:prstGeom prst="rect">
                  <a:avLst/>
                </a:prstGeom>
                <a:solidFill>
                  <a:schemeClr val="tx1"/>
                </a:solidFill>
                <a:ln w="25400" algn="ctr">
                  <a:solidFill>
                    <a:schemeClr val="tx1"/>
                  </a:solidFill>
                  <a:miter lim="800000"/>
                  <a:headEnd/>
                  <a:tailEnd/>
                </a:ln>
              </p:spPr>
              <p:txBody>
                <a:bodyPr rot="10800000" vert="eaVert" anchor="ctr"/>
                <a:lstStyle/>
                <a:p>
                  <a:pPr algn="ctr">
                    <a:defRPr/>
                  </a:pPr>
                  <a:endParaRPr lang="en-GB" sz="900">
                    <a:solidFill>
                      <a:schemeClr val="lt1"/>
                    </a:solidFill>
                    <a:latin typeface="Arial" pitchFamily="34" charset="0"/>
                    <a:cs typeface="Arial" pitchFamily="34" charset="0"/>
                  </a:endParaRPr>
                </a:p>
              </p:txBody>
            </p:sp>
            <p:sp>
              <p:nvSpPr>
                <p:cNvPr id="271" name="Diagonal Stripe 270"/>
                <p:cNvSpPr/>
                <p:nvPr/>
              </p:nvSpPr>
              <p:spPr bwMode="auto">
                <a:xfrm flipH="1">
                  <a:off x="1273637" y="1625353"/>
                  <a:ext cx="59492" cy="97078"/>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u="sng">
                    <a:solidFill>
                      <a:schemeClr val="tx1"/>
                    </a:solidFill>
                    <a:latin typeface="Arial" pitchFamily="34" charset="0"/>
                    <a:cs typeface="Arial" pitchFamily="34" charset="0"/>
                  </a:endParaRPr>
                </a:p>
              </p:txBody>
            </p:sp>
            <p:sp>
              <p:nvSpPr>
                <p:cNvPr id="272" name="Rectangle 271"/>
                <p:cNvSpPr>
                  <a:spLocks noChangeArrowheads="1"/>
                </p:cNvSpPr>
                <p:nvPr/>
              </p:nvSpPr>
              <p:spPr bwMode="auto">
                <a:xfrm flipH="1">
                  <a:off x="1322606" y="1671825"/>
                  <a:ext cx="0" cy="79428"/>
                </a:xfrm>
                <a:prstGeom prst="rect">
                  <a:avLst/>
                </a:prstGeom>
                <a:solidFill>
                  <a:schemeClr val="tx1"/>
                </a:solidFill>
                <a:ln w="25400" algn="ctr">
                  <a:solidFill>
                    <a:schemeClr val="tx1"/>
                  </a:solidFill>
                  <a:miter lim="800000"/>
                  <a:headEnd/>
                  <a:tailEnd/>
                </a:ln>
              </p:spPr>
              <p:txBody>
                <a:bodyPr rot="10800000" vert="eaVert" anchor="ctr"/>
                <a:lstStyle/>
                <a:p>
                  <a:pPr algn="ctr">
                    <a:defRPr/>
                  </a:pPr>
                  <a:endParaRPr lang="en-GB" sz="900" u="sng">
                    <a:solidFill>
                      <a:schemeClr val="lt1"/>
                    </a:solidFill>
                    <a:latin typeface="Arial" pitchFamily="34" charset="0"/>
                    <a:cs typeface="Arial" pitchFamily="34" charset="0"/>
                  </a:endParaRPr>
                </a:p>
              </p:txBody>
            </p:sp>
          </p:grpSp>
        </p:grpSp>
      </p:grpSp>
      <p:sp>
        <p:nvSpPr>
          <p:cNvPr id="355" name="Oval 354"/>
          <p:cNvSpPr>
            <a:spLocks noChangeAspect="1"/>
          </p:cNvSpPr>
          <p:nvPr/>
        </p:nvSpPr>
        <p:spPr bwMode="auto">
          <a:xfrm>
            <a:off x="2108200" y="1849438"/>
            <a:ext cx="150813" cy="80962"/>
          </a:xfrm>
          <a:prstGeom prst="ellipse">
            <a:avLst/>
          </a:prstGeom>
          <a:solidFill>
            <a:schemeClr val="tx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900" dirty="0">
              <a:latin typeface="Arial" pitchFamily="34" charset="0"/>
              <a:cs typeface="Arial" pitchFamily="34" charset="0"/>
            </a:endParaRPr>
          </a:p>
        </p:txBody>
      </p:sp>
      <p:sp>
        <p:nvSpPr>
          <p:cNvPr id="356" name="Oval 355"/>
          <p:cNvSpPr>
            <a:spLocks noChangeAspect="1"/>
          </p:cNvSpPr>
          <p:nvPr/>
        </p:nvSpPr>
        <p:spPr bwMode="auto">
          <a:xfrm>
            <a:off x="2327275" y="1973263"/>
            <a:ext cx="150813" cy="79375"/>
          </a:xfrm>
          <a:prstGeom prst="ellipse">
            <a:avLst/>
          </a:prstGeom>
          <a:solidFill>
            <a:schemeClr val="bg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900" dirty="0">
              <a:latin typeface="Arial" pitchFamily="34" charset="0"/>
              <a:cs typeface="Arial" pitchFamily="34" charset="0"/>
            </a:endParaRPr>
          </a:p>
        </p:txBody>
      </p:sp>
      <p:sp>
        <p:nvSpPr>
          <p:cNvPr id="357" name="Oval 356"/>
          <p:cNvSpPr>
            <a:spLocks noChangeAspect="1"/>
          </p:cNvSpPr>
          <p:nvPr/>
        </p:nvSpPr>
        <p:spPr bwMode="auto">
          <a:xfrm>
            <a:off x="2333625" y="1733550"/>
            <a:ext cx="152400" cy="80963"/>
          </a:xfrm>
          <a:prstGeom prst="ellipse">
            <a:avLst/>
          </a:prstGeom>
          <a:solidFill>
            <a:schemeClr val="tx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900" dirty="0">
              <a:latin typeface="Arial" pitchFamily="34" charset="0"/>
              <a:cs typeface="Arial" pitchFamily="34" charset="0"/>
            </a:endParaRPr>
          </a:p>
        </p:txBody>
      </p:sp>
      <p:grpSp>
        <p:nvGrpSpPr>
          <p:cNvPr id="358" name="Group 8"/>
          <p:cNvGrpSpPr>
            <a:grpSpLocks/>
          </p:cNvGrpSpPr>
          <p:nvPr/>
        </p:nvGrpSpPr>
        <p:grpSpPr bwMode="auto">
          <a:xfrm>
            <a:off x="1989138" y="2387600"/>
            <a:ext cx="542925" cy="671513"/>
            <a:chOff x="2132856" y="2356555"/>
            <a:chExt cx="542366" cy="671697"/>
          </a:xfrm>
        </p:grpSpPr>
        <p:grpSp>
          <p:nvGrpSpPr>
            <p:cNvPr id="359" name="Group 243"/>
            <p:cNvGrpSpPr>
              <a:grpSpLocks/>
            </p:cNvGrpSpPr>
            <p:nvPr/>
          </p:nvGrpSpPr>
          <p:grpSpPr bwMode="auto">
            <a:xfrm>
              <a:off x="2132856" y="2830800"/>
              <a:ext cx="169556" cy="197452"/>
              <a:chOff x="4104004" y="2678400"/>
              <a:chExt cx="169556" cy="197452"/>
            </a:xfrm>
          </p:grpSpPr>
          <p:grpSp>
            <p:nvGrpSpPr>
              <p:cNvPr id="381" name="Group 94"/>
              <p:cNvGrpSpPr>
                <a:grpSpLocks noChangeAspect="1"/>
              </p:cNvGrpSpPr>
              <p:nvPr/>
            </p:nvGrpSpPr>
            <p:grpSpPr bwMode="auto">
              <a:xfrm>
                <a:off x="4104004" y="2678412"/>
                <a:ext cx="169556" cy="197440"/>
                <a:chOff x="1912488" y="3090754"/>
                <a:chExt cx="367776" cy="428006"/>
              </a:xfrm>
            </p:grpSpPr>
            <p:grpSp>
              <p:nvGrpSpPr>
                <p:cNvPr id="383" name="Group 95"/>
                <p:cNvGrpSpPr>
                  <a:grpSpLocks/>
                </p:cNvGrpSpPr>
                <p:nvPr/>
              </p:nvGrpSpPr>
              <p:grpSpPr bwMode="auto">
                <a:xfrm rot="10800000">
                  <a:off x="1912488" y="3090754"/>
                  <a:ext cx="156953" cy="428006"/>
                  <a:chOff x="437012" y="5365015"/>
                  <a:chExt cx="156953" cy="428006"/>
                </a:xfrm>
              </p:grpSpPr>
              <p:sp>
                <p:nvSpPr>
                  <p:cNvPr id="385" name="Diagonal Stripe 384"/>
                  <p:cNvSpPr/>
                  <p:nvPr/>
                </p:nvSpPr>
                <p:spPr>
                  <a:xfrm>
                    <a:off x="452934" y="5382228"/>
                    <a:ext cx="158231" cy="285709"/>
                  </a:xfrm>
                  <a:prstGeom prst="diagStrip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386" name="Rectangle 385"/>
                  <p:cNvSpPr>
                    <a:spLocks noChangeArrowheads="1"/>
                  </p:cNvSpPr>
                  <p:nvPr/>
                </p:nvSpPr>
                <p:spPr bwMode="auto">
                  <a:xfrm>
                    <a:off x="487332" y="5537129"/>
                    <a:ext cx="17198" cy="271942"/>
                  </a:xfrm>
                  <a:prstGeom prst="rect">
                    <a:avLst/>
                  </a:prstGeom>
                  <a:solidFill>
                    <a:srgbClr val="7F7F7F"/>
                  </a:solidFill>
                  <a:ln w="25400" algn="ctr">
                    <a:solidFill>
                      <a:srgbClr val="7F7F7F"/>
                    </a:solidFill>
                    <a:miter lim="800000"/>
                    <a:headEnd/>
                    <a:tailEnd/>
                  </a:ln>
                </p:spPr>
                <p:txBody>
                  <a:bodyPr rot="10800000" anchor="ctr"/>
                  <a:lstStyle/>
                  <a:p>
                    <a:pPr algn="ctr">
                      <a:defRPr/>
                    </a:pPr>
                    <a:endParaRPr lang="en-GB" sz="900">
                      <a:solidFill>
                        <a:schemeClr val="lt1"/>
                      </a:solidFill>
                      <a:latin typeface="Arial" pitchFamily="34" charset="0"/>
                      <a:cs typeface="Arial" pitchFamily="34" charset="0"/>
                    </a:endParaRPr>
                  </a:p>
                </p:txBody>
              </p:sp>
            </p:grpSp>
            <p:sp>
              <p:nvSpPr>
                <p:cNvPr id="384" name="Diagonal Stripe 383"/>
                <p:cNvSpPr/>
                <p:nvPr/>
              </p:nvSpPr>
              <p:spPr>
                <a:xfrm rot="10800000" flipH="1">
                  <a:off x="2122316" y="3257146"/>
                  <a:ext cx="158232" cy="261614"/>
                </a:xfrm>
                <a:prstGeom prst="diagStrip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grpSp>
          <p:sp>
            <p:nvSpPr>
              <p:cNvPr id="382" name="Rectangle 381"/>
              <p:cNvSpPr>
                <a:spLocks noChangeArrowheads="1"/>
              </p:cNvSpPr>
              <p:nvPr/>
            </p:nvSpPr>
            <p:spPr bwMode="auto">
              <a:xfrm rot="10800000">
                <a:off x="4208671" y="2678948"/>
                <a:ext cx="6343" cy="125446"/>
              </a:xfrm>
              <a:prstGeom prst="rect">
                <a:avLst/>
              </a:prstGeom>
              <a:solidFill>
                <a:srgbClr val="7F7F7F"/>
              </a:solidFill>
              <a:ln w="25400" algn="ctr">
                <a:solidFill>
                  <a:srgbClr val="7F7F7F"/>
                </a:solidFill>
                <a:miter lim="800000"/>
                <a:headEnd/>
                <a:tailEnd/>
              </a:ln>
            </p:spPr>
            <p:txBody>
              <a:bodyPr rot="10800000" anchor="ctr"/>
              <a:lstStyle/>
              <a:p>
                <a:pPr algn="ctr">
                  <a:defRPr/>
                </a:pPr>
                <a:endParaRPr lang="en-GB" sz="900">
                  <a:solidFill>
                    <a:schemeClr val="lt1"/>
                  </a:solidFill>
                  <a:latin typeface="Arial" pitchFamily="34" charset="0"/>
                  <a:cs typeface="Arial" pitchFamily="34" charset="0"/>
                </a:endParaRPr>
              </a:p>
            </p:txBody>
          </p:sp>
        </p:grpSp>
        <p:grpSp>
          <p:nvGrpSpPr>
            <p:cNvPr id="360" name="Group 250"/>
            <p:cNvGrpSpPr>
              <a:grpSpLocks/>
            </p:cNvGrpSpPr>
            <p:nvPr/>
          </p:nvGrpSpPr>
          <p:grpSpPr bwMode="auto">
            <a:xfrm>
              <a:off x="2505666" y="2356555"/>
              <a:ext cx="169556" cy="197452"/>
              <a:chOff x="4104004" y="2678400"/>
              <a:chExt cx="169556" cy="197452"/>
            </a:xfrm>
          </p:grpSpPr>
          <p:grpSp>
            <p:nvGrpSpPr>
              <p:cNvPr id="375" name="Group 94"/>
              <p:cNvGrpSpPr>
                <a:grpSpLocks noChangeAspect="1"/>
              </p:cNvGrpSpPr>
              <p:nvPr/>
            </p:nvGrpSpPr>
            <p:grpSpPr bwMode="auto">
              <a:xfrm>
                <a:off x="4104004" y="2678412"/>
                <a:ext cx="169556" cy="197440"/>
                <a:chOff x="1912488" y="3090754"/>
                <a:chExt cx="367776" cy="428006"/>
              </a:xfrm>
            </p:grpSpPr>
            <p:grpSp>
              <p:nvGrpSpPr>
                <p:cNvPr id="377" name="Group 95"/>
                <p:cNvGrpSpPr>
                  <a:grpSpLocks/>
                </p:cNvGrpSpPr>
                <p:nvPr/>
              </p:nvGrpSpPr>
              <p:grpSpPr bwMode="auto">
                <a:xfrm rot="10800000">
                  <a:off x="1912488" y="3090754"/>
                  <a:ext cx="156953" cy="428006"/>
                  <a:chOff x="437012" y="5365015"/>
                  <a:chExt cx="156953" cy="428006"/>
                </a:xfrm>
              </p:grpSpPr>
              <p:sp>
                <p:nvSpPr>
                  <p:cNvPr id="379" name="Diagonal Stripe 378"/>
                  <p:cNvSpPr/>
                  <p:nvPr/>
                </p:nvSpPr>
                <p:spPr>
                  <a:xfrm>
                    <a:off x="453218" y="5383414"/>
                    <a:ext cx="158231" cy="285711"/>
                  </a:xfrm>
                  <a:prstGeom prst="diagStrip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380" name="Rectangle 379"/>
                  <p:cNvSpPr>
                    <a:spLocks noChangeArrowheads="1"/>
                  </p:cNvSpPr>
                  <p:nvPr/>
                </p:nvSpPr>
                <p:spPr bwMode="auto">
                  <a:xfrm>
                    <a:off x="487616" y="5538318"/>
                    <a:ext cx="17200" cy="271940"/>
                  </a:xfrm>
                  <a:prstGeom prst="rect">
                    <a:avLst/>
                  </a:prstGeom>
                  <a:solidFill>
                    <a:srgbClr val="7F7F7F"/>
                  </a:solidFill>
                  <a:ln w="25400" algn="ctr">
                    <a:solidFill>
                      <a:srgbClr val="7F7F7F"/>
                    </a:solidFill>
                    <a:miter lim="800000"/>
                    <a:headEnd/>
                    <a:tailEnd/>
                  </a:ln>
                </p:spPr>
                <p:txBody>
                  <a:bodyPr rot="10800000" anchor="ctr"/>
                  <a:lstStyle/>
                  <a:p>
                    <a:pPr algn="ctr">
                      <a:defRPr/>
                    </a:pPr>
                    <a:endParaRPr lang="en-GB" sz="900">
                      <a:solidFill>
                        <a:schemeClr val="lt1"/>
                      </a:solidFill>
                      <a:latin typeface="Arial" pitchFamily="34" charset="0"/>
                      <a:cs typeface="Arial" pitchFamily="34" charset="0"/>
                    </a:endParaRPr>
                  </a:p>
                </p:txBody>
              </p:sp>
            </p:grpSp>
            <p:sp>
              <p:nvSpPr>
                <p:cNvPr id="378" name="Diagonal Stripe 377"/>
                <p:cNvSpPr/>
                <p:nvPr/>
              </p:nvSpPr>
              <p:spPr>
                <a:xfrm rot="10800000" flipH="1">
                  <a:off x="2122032" y="3255958"/>
                  <a:ext cx="158232" cy="261614"/>
                </a:xfrm>
                <a:prstGeom prst="diagStrip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grpSp>
          <p:sp>
            <p:nvSpPr>
              <p:cNvPr id="376" name="Rectangle 375"/>
              <p:cNvSpPr>
                <a:spLocks noChangeArrowheads="1"/>
              </p:cNvSpPr>
              <p:nvPr/>
            </p:nvSpPr>
            <p:spPr bwMode="auto">
              <a:xfrm rot="10800000">
                <a:off x="4208539" y="2678400"/>
                <a:ext cx="6343" cy="125447"/>
              </a:xfrm>
              <a:prstGeom prst="rect">
                <a:avLst/>
              </a:prstGeom>
              <a:solidFill>
                <a:srgbClr val="7F7F7F"/>
              </a:solidFill>
              <a:ln w="25400" algn="ctr">
                <a:solidFill>
                  <a:srgbClr val="7F7F7F"/>
                </a:solidFill>
                <a:miter lim="800000"/>
                <a:headEnd/>
                <a:tailEnd/>
              </a:ln>
            </p:spPr>
            <p:txBody>
              <a:bodyPr rot="10800000" anchor="ctr"/>
              <a:lstStyle/>
              <a:p>
                <a:pPr algn="ctr">
                  <a:defRPr/>
                </a:pPr>
                <a:endParaRPr lang="en-GB" sz="900">
                  <a:solidFill>
                    <a:schemeClr val="lt1"/>
                  </a:solidFill>
                  <a:latin typeface="Arial" pitchFamily="34" charset="0"/>
                  <a:cs typeface="Arial" pitchFamily="34" charset="0"/>
                </a:endParaRPr>
              </a:p>
            </p:txBody>
          </p:sp>
        </p:grpSp>
        <p:grpSp>
          <p:nvGrpSpPr>
            <p:cNvPr id="361" name="Group 257"/>
            <p:cNvGrpSpPr>
              <a:grpSpLocks/>
            </p:cNvGrpSpPr>
            <p:nvPr/>
          </p:nvGrpSpPr>
          <p:grpSpPr bwMode="auto">
            <a:xfrm>
              <a:off x="2362928" y="2718292"/>
              <a:ext cx="169556" cy="197452"/>
              <a:chOff x="4104004" y="2678400"/>
              <a:chExt cx="169556" cy="197452"/>
            </a:xfrm>
          </p:grpSpPr>
          <p:grpSp>
            <p:nvGrpSpPr>
              <p:cNvPr id="369" name="Group 94"/>
              <p:cNvGrpSpPr>
                <a:grpSpLocks noChangeAspect="1"/>
              </p:cNvGrpSpPr>
              <p:nvPr/>
            </p:nvGrpSpPr>
            <p:grpSpPr bwMode="auto">
              <a:xfrm>
                <a:off x="4104004" y="2678412"/>
                <a:ext cx="169556" cy="197440"/>
                <a:chOff x="1912488" y="3090754"/>
                <a:chExt cx="367776" cy="428006"/>
              </a:xfrm>
            </p:grpSpPr>
            <p:grpSp>
              <p:nvGrpSpPr>
                <p:cNvPr id="371" name="Group 95"/>
                <p:cNvGrpSpPr>
                  <a:grpSpLocks/>
                </p:cNvGrpSpPr>
                <p:nvPr/>
              </p:nvGrpSpPr>
              <p:grpSpPr bwMode="auto">
                <a:xfrm rot="10800000">
                  <a:off x="1912488" y="3090754"/>
                  <a:ext cx="156953" cy="428006"/>
                  <a:chOff x="437012" y="5365015"/>
                  <a:chExt cx="156953" cy="428006"/>
                </a:xfrm>
              </p:grpSpPr>
              <p:sp>
                <p:nvSpPr>
                  <p:cNvPr id="373" name="Diagonal Stripe 372"/>
                  <p:cNvSpPr/>
                  <p:nvPr/>
                </p:nvSpPr>
                <p:spPr>
                  <a:xfrm>
                    <a:off x="453196" y="5382737"/>
                    <a:ext cx="158231" cy="285711"/>
                  </a:xfrm>
                  <a:prstGeom prst="diagStrip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374" name="Rectangle 373"/>
                  <p:cNvSpPr>
                    <a:spLocks noChangeArrowheads="1"/>
                  </p:cNvSpPr>
                  <p:nvPr/>
                </p:nvSpPr>
                <p:spPr bwMode="auto">
                  <a:xfrm>
                    <a:off x="487594" y="5537641"/>
                    <a:ext cx="17200" cy="271940"/>
                  </a:xfrm>
                  <a:prstGeom prst="rect">
                    <a:avLst/>
                  </a:prstGeom>
                  <a:solidFill>
                    <a:srgbClr val="7F7F7F"/>
                  </a:solidFill>
                  <a:ln w="25400" algn="ctr">
                    <a:solidFill>
                      <a:srgbClr val="7F7F7F"/>
                    </a:solidFill>
                    <a:miter lim="800000"/>
                    <a:headEnd/>
                    <a:tailEnd/>
                  </a:ln>
                </p:spPr>
                <p:txBody>
                  <a:bodyPr rot="10800000" anchor="ctr"/>
                  <a:lstStyle/>
                  <a:p>
                    <a:pPr algn="ctr">
                      <a:defRPr/>
                    </a:pPr>
                    <a:endParaRPr lang="en-GB" sz="900">
                      <a:solidFill>
                        <a:schemeClr val="lt1"/>
                      </a:solidFill>
                      <a:latin typeface="Arial" pitchFamily="34" charset="0"/>
                      <a:cs typeface="Arial" pitchFamily="34" charset="0"/>
                    </a:endParaRPr>
                  </a:p>
                </p:txBody>
              </p:sp>
            </p:grpSp>
            <p:sp>
              <p:nvSpPr>
                <p:cNvPr id="372" name="Diagonal Stripe 371"/>
                <p:cNvSpPr/>
                <p:nvPr/>
              </p:nvSpPr>
              <p:spPr>
                <a:xfrm rot="10800000" flipH="1">
                  <a:off x="2122054" y="3256634"/>
                  <a:ext cx="158232" cy="261614"/>
                </a:xfrm>
                <a:prstGeom prst="diagStrip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grpSp>
          <p:sp>
            <p:nvSpPr>
              <p:cNvPr id="370" name="Rectangle 369"/>
              <p:cNvSpPr>
                <a:spLocks noChangeArrowheads="1"/>
              </p:cNvSpPr>
              <p:nvPr/>
            </p:nvSpPr>
            <p:spPr bwMode="auto">
              <a:xfrm rot="10800000">
                <a:off x="4208549" y="2678712"/>
                <a:ext cx="6343" cy="125447"/>
              </a:xfrm>
              <a:prstGeom prst="rect">
                <a:avLst/>
              </a:prstGeom>
              <a:solidFill>
                <a:srgbClr val="7F7F7F"/>
              </a:solidFill>
              <a:ln w="25400" algn="ctr">
                <a:solidFill>
                  <a:srgbClr val="7F7F7F"/>
                </a:solidFill>
                <a:miter lim="800000"/>
                <a:headEnd/>
                <a:tailEnd/>
              </a:ln>
            </p:spPr>
            <p:txBody>
              <a:bodyPr rot="10800000" anchor="ctr"/>
              <a:lstStyle/>
              <a:p>
                <a:pPr algn="ctr">
                  <a:defRPr/>
                </a:pPr>
                <a:endParaRPr lang="en-GB" sz="900">
                  <a:solidFill>
                    <a:schemeClr val="lt1"/>
                  </a:solidFill>
                  <a:latin typeface="Arial" pitchFamily="34" charset="0"/>
                  <a:cs typeface="Arial" pitchFamily="34" charset="0"/>
                </a:endParaRPr>
              </a:p>
            </p:txBody>
          </p:sp>
        </p:grpSp>
        <p:grpSp>
          <p:nvGrpSpPr>
            <p:cNvPr id="362" name="Group 264"/>
            <p:cNvGrpSpPr>
              <a:grpSpLocks/>
            </p:cNvGrpSpPr>
            <p:nvPr/>
          </p:nvGrpSpPr>
          <p:grpSpPr bwMode="auto">
            <a:xfrm>
              <a:off x="2179324" y="2502340"/>
              <a:ext cx="169556" cy="197452"/>
              <a:chOff x="4104004" y="2678400"/>
              <a:chExt cx="169556" cy="197452"/>
            </a:xfrm>
          </p:grpSpPr>
          <p:grpSp>
            <p:nvGrpSpPr>
              <p:cNvPr id="363" name="Group 94"/>
              <p:cNvGrpSpPr>
                <a:grpSpLocks noChangeAspect="1"/>
              </p:cNvGrpSpPr>
              <p:nvPr/>
            </p:nvGrpSpPr>
            <p:grpSpPr bwMode="auto">
              <a:xfrm>
                <a:off x="4104004" y="2678412"/>
                <a:ext cx="169556" cy="197440"/>
                <a:chOff x="1912488" y="3090754"/>
                <a:chExt cx="367776" cy="428006"/>
              </a:xfrm>
            </p:grpSpPr>
            <p:grpSp>
              <p:nvGrpSpPr>
                <p:cNvPr id="365" name="Group 95"/>
                <p:cNvGrpSpPr>
                  <a:grpSpLocks/>
                </p:cNvGrpSpPr>
                <p:nvPr/>
              </p:nvGrpSpPr>
              <p:grpSpPr bwMode="auto">
                <a:xfrm rot="10800000">
                  <a:off x="1912488" y="3090754"/>
                  <a:ext cx="156953" cy="428006"/>
                  <a:chOff x="437012" y="5365015"/>
                  <a:chExt cx="156953" cy="428006"/>
                </a:xfrm>
              </p:grpSpPr>
              <p:sp>
                <p:nvSpPr>
                  <p:cNvPr id="367" name="Diagonal Stripe 366"/>
                  <p:cNvSpPr/>
                  <p:nvPr/>
                </p:nvSpPr>
                <p:spPr>
                  <a:xfrm>
                    <a:off x="453969" y="5382752"/>
                    <a:ext cx="158231" cy="285711"/>
                  </a:xfrm>
                  <a:prstGeom prst="diagStrip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368" name="Rectangle 367"/>
                  <p:cNvSpPr>
                    <a:spLocks noChangeArrowheads="1"/>
                  </p:cNvSpPr>
                  <p:nvPr/>
                </p:nvSpPr>
                <p:spPr bwMode="auto">
                  <a:xfrm>
                    <a:off x="488368" y="5537656"/>
                    <a:ext cx="17200" cy="271940"/>
                  </a:xfrm>
                  <a:prstGeom prst="rect">
                    <a:avLst/>
                  </a:prstGeom>
                  <a:solidFill>
                    <a:srgbClr val="7F7F7F"/>
                  </a:solidFill>
                  <a:ln w="25400" algn="ctr">
                    <a:solidFill>
                      <a:srgbClr val="7F7F7F"/>
                    </a:solidFill>
                    <a:miter lim="800000"/>
                    <a:headEnd/>
                    <a:tailEnd/>
                  </a:ln>
                </p:spPr>
                <p:txBody>
                  <a:bodyPr rot="10800000" anchor="ctr"/>
                  <a:lstStyle/>
                  <a:p>
                    <a:pPr algn="ctr">
                      <a:defRPr/>
                    </a:pPr>
                    <a:endParaRPr lang="en-GB" sz="900">
                      <a:solidFill>
                        <a:schemeClr val="lt1"/>
                      </a:solidFill>
                      <a:latin typeface="Arial" pitchFamily="34" charset="0"/>
                      <a:cs typeface="Arial" pitchFamily="34" charset="0"/>
                    </a:endParaRPr>
                  </a:p>
                </p:txBody>
              </p:sp>
            </p:grpSp>
            <p:sp>
              <p:nvSpPr>
                <p:cNvPr id="366" name="Diagonal Stripe 365"/>
                <p:cNvSpPr/>
                <p:nvPr/>
              </p:nvSpPr>
              <p:spPr>
                <a:xfrm rot="10800000" flipH="1">
                  <a:off x="2121280" y="3256619"/>
                  <a:ext cx="158232" cy="261614"/>
                </a:xfrm>
                <a:prstGeom prst="diagStrip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grpSp>
          <p:sp>
            <p:nvSpPr>
              <p:cNvPr id="364" name="Rectangle 363"/>
              <p:cNvSpPr>
                <a:spLocks noChangeArrowheads="1"/>
              </p:cNvSpPr>
              <p:nvPr/>
            </p:nvSpPr>
            <p:spPr bwMode="auto">
              <a:xfrm rot="10800000">
                <a:off x="4208192" y="2678705"/>
                <a:ext cx="6343" cy="125447"/>
              </a:xfrm>
              <a:prstGeom prst="rect">
                <a:avLst/>
              </a:prstGeom>
              <a:solidFill>
                <a:srgbClr val="7F7F7F"/>
              </a:solidFill>
              <a:ln w="25400" algn="ctr">
                <a:solidFill>
                  <a:srgbClr val="7F7F7F"/>
                </a:solidFill>
                <a:miter lim="800000"/>
                <a:headEnd/>
                <a:tailEnd/>
              </a:ln>
            </p:spPr>
            <p:txBody>
              <a:bodyPr rot="10800000" anchor="ctr"/>
              <a:lstStyle/>
              <a:p>
                <a:pPr algn="ctr">
                  <a:defRPr/>
                </a:pPr>
                <a:endParaRPr lang="en-GB" sz="900">
                  <a:solidFill>
                    <a:schemeClr val="lt1"/>
                  </a:solidFill>
                  <a:latin typeface="Arial" pitchFamily="34" charset="0"/>
                  <a:cs typeface="Arial" pitchFamily="34" charset="0"/>
                </a:endParaRPr>
              </a:p>
            </p:txBody>
          </p:sp>
        </p:grpSp>
      </p:grpSp>
      <p:grpSp>
        <p:nvGrpSpPr>
          <p:cNvPr id="387" name="Group 11"/>
          <p:cNvGrpSpPr>
            <a:grpSpLocks/>
          </p:cNvGrpSpPr>
          <p:nvPr/>
        </p:nvGrpSpPr>
        <p:grpSpPr bwMode="auto">
          <a:xfrm>
            <a:off x="2771775" y="1620838"/>
            <a:ext cx="1200150" cy="1346200"/>
            <a:chOff x="3205874" y="1405307"/>
            <a:chExt cx="1199272" cy="1346153"/>
          </a:xfrm>
        </p:grpSpPr>
        <p:grpSp>
          <p:nvGrpSpPr>
            <p:cNvPr id="388" name="Group 203"/>
            <p:cNvGrpSpPr>
              <a:grpSpLocks noChangeAspect="1"/>
            </p:cNvGrpSpPr>
            <p:nvPr/>
          </p:nvGrpSpPr>
          <p:grpSpPr bwMode="auto">
            <a:xfrm>
              <a:off x="3448853" y="1724937"/>
              <a:ext cx="757365" cy="763008"/>
              <a:chOff x="1607023" y="1867416"/>
              <a:chExt cx="548815" cy="552904"/>
            </a:xfrm>
          </p:grpSpPr>
          <p:grpSp>
            <p:nvGrpSpPr>
              <p:cNvPr id="421" name="Group 204"/>
              <p:cNvGrpSpPr>
                <a:grpSpLocks/>
              </p:cNvGrpSpPr>
              <p:nvPr/>
            </p:nvGrpSpPr>
            <p:grpSpPr bwMode="auto">
              <a:xfrm>
                <a:off x="1824127" y="1867416"/>
                <a:ext cx="134808" cy="129368"/>
                <a:chOff x="1273935" y="1631032"/>
                <a:chExt cx="134808" cy="129368"/>
              </a:xfrm>
            </p:grpSpPr>
            <p:sp>
              <p:nvSpPr>
                <p:cNvPr id="448" name="Diagonal Stripe 447"/>
                <p:cNvSpPr/>
                <p:nvPr/>
              </p:nvSpPr>
              <p:spPr bwMode="auto">
                <a:xfrm>
                  <a:off x="1342867" y="1630631"/>
                  <a:ext cx="66672" cy="83974"/>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449" name="Rectangle 448"/>
                <p:cNvSpPr/>
                <p:nvPr/>
              </p:nvSpPr>
              <p:spPr bwMode="auto">
                <a:xfrm>
                  <a:off x="1353213" y="1684696"/>
                  <a:ext cx="0" cy="71320"/>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latin typeface="Arial" pitchFamily="34" charset="0"/>
                    <a:cs typeface="Arial" pitchFamily="34" charset="0"/>
                  </a:endParaRPr>
                </a:p>
              </p:txBody>
            </p:sp>
            <p:sp>
              <p:nvSpPr>
                <p:cNvPr id="450" name="Diagonal Stripe 449"/>
                <p:cNvSpPr/>
                <p:nvPr/>
              </p:nvSpPr>
              <p:spPr bwMode="auto">
                <a:xfrm flipH="1">
                  <a:off x="1273895" y="1630631"/>
                  <a:ext cx="60925" cy="83974"/>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u="sng">
                    <a:solidFill>
                      <a:schemeClr val="tx1"/>
                    </a:solidFill>
                    <a:latin typeface="Arial" pitchFamily="34" charset="0"/>
                    <a:cs typeface="Arial" pitchFamily="34" charset="0"/>
                  </a:endParaRPr>
                </a:p>
              </p:txBody>
            </p:sp>
            <p:sp>
              <p:nvSpPr>
                <p:cNvPr id="451" name="Rectangle 450"/>
                <p:cNvSpPr/>
                <p:nvPr/>
              </p:nvSpPr>
              <p:spPr bwMode="auto">
                <a:xfrm flipH="1">
                  <a:off x="1324474" y="1676643"/>
                  <a:ext cx="0" cy="79373"/>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u="sng">
                    <a:latin typeface="Arial" pitchFamily="34" charset="0"/>
                    <a:cs typeface="Arial" pitchFamily="34" charset="0"/>
                  </a:endParaRPr>
                </a:p>
              </p:txBody>
            </p:sp>
          </p:grpSp>
          <p:sp>
            <p:nvSpPr>
              <p:cNvPr id="422" name="Oval 421"/>
              <p:cNvSpPr/>
              <p:nvPr/>
            </p:nvSpPr>
            <p:spPr>
              <a:xfrm>
                <a:off x="1767761" y="2023458"/>
                <a:ext cx="233352" cy="234665"/>
              </a:xfrm>
              <a:prstGeom prst="ellipse">
                <a:avLst/>
              </a:prstGeom>
              <a:solidFill>
                <a:schemeClr val="accent2">
                  <a:lumMod val="60000"/>
                  <a:lumOff val="4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latin typeface="Arial" pitchFamily="34" charset="0"/>
                  <a:cs typeface="Arial" pitchFamily="34" charset="0"/>
                </a:endParaRPr>
              </a:p>
            </p:txBody>
          </p:sp>
          <p:grpSp>
            <p:nvGrpSpPr>
              <p:cNvPr id="423" name="Group 206"/>
              <p:cNvGrpSpPr>
                <a:grpSpLocks/>
              </p:cNvGrpSpPr>
              <p:nvPr/>
            </p:nvGrpSpPr>
            <p:grpSpPr bwMode="auto">
              <a:xfrm rot="10800000">
                <a:off x="1812591" y="2286883"/>
                <a:ext cx="146402" cy="133437"/>
                <a:chOff x="1267242" y="1631496"/>
                <a:chExt cx="146402" cy="133437"/>
              </a:xfrm>
            </p:grpSpPr>
            <p:sp>
              <p:nvSpPr>
                <p:cNvPr id="444" name="Diagonal Stripe 443"/>
                <p:cNvSpPr/>
                <p:nvPr/>
              </p:nvSpPr>
              <p:spPr bwMode="auto">
                <a:xfrm>
                  <a:off x="1349269" y="1631497"/>
                  <a:ext cx="65522" cy="87424"/>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445" name="Rectangle 444"/>
                <p:cNvSpPr/>
                <p:nvPr/>
              </p:nvSpPr>
              <p:spPr bwMode="auto">
                <a:xfrm>
                  <a:off x="1353868" y="1689013"/>
                  <a:ext cx="0" cy="71320"/>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latin typeface="Arial" pitchFamily="34" charset="0"/>
                    <a:cs typeface="Arial" pitchFamily="34" charset="0"/>
                  </a:endParaRPr>
                </a:p>
              </p:txBody>
            </p:sp>
            <p:sp>
              <p:nvSpPr>
                <p:cNvPr id="446" name="Diagonal Stripe 445"/>
                <p:cNvSpPr/>
                <p:nvPr/>
              </p:nvSpPr>
              <p:spPr bwMode="auto">
                <a:xfrm flipH="1">
                  <a:off x="1267653" y="1631497"/>
                  <a:ext cx="60925" cy="87424"/>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u="sng">
                    <a:solidFill>
                      <a:schemeClr val="tx1"/>
                    </a:solidFill>
                    <a:latin typeface="Arial" pitchFamily="34" charset="0"/>
                    <a:cs typeface="Arial" pitchFamily="34" charset="0"/>
                  </a:endParaRPr>
                </a:p>
              </p:txBody>
            </p:sp>
            <p:sp>
              <p:nvSpPr>
                <p:cNvPr id="447" name="Rectangle 446"/>
                <p:cNvSpPr/>
                <p:nvPr/>
              </p:nvSpPr>
              <p:spPr bwMode="auto">
                <a:xfrm flipH="1">
                  <a:off x="1325129" y="1686712"/>
                  <a:ext cx="0" cy="79372"/>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u="sng">
                    <a:latin typeface="Arial" pitchFamily="34" charset="0"/>
                    <a:cs typeface="Arial" pitchFamily="34" charset="0"/>
                  </a:endParaRPr>
                </a:p>
              </p:txBody>
            </p:sp>
          </p:grpSp>
          <p:grpSp>
            <p:nvGrpSpPr>
              <p:cNvPr id="424" name="Group 207"/>
              <p:cNvGrpSpPr>
                <a:grpSpLocks/>
              </p:cNvGrpSpPr>
              <p:nvPr/>
            </p:nvGrpSpPr>
            <p:grpSpPr bwMode="auto">
              <a:xfrm rot="3743574">
                <a:off x="2023750" y="2001979"/>
                <a:ext cx="134808" cy="129368"/>
                <a:chOff x="1273935" y="1631032"/>
                <a:chExt cx="134808" cy="129368"/>
              </a:xfrm>
            </p:grpSpPr>
            <p:sp>
              <p:nvSpPr>
                <p:cNvPr id="440" name="Diagonal Stripe 439"/>
                <p:cNvSpPr/>
                <p:nvPr/>
              </p:nvSpPr>
              <p:spPr bwMode="auto">
                <a:xfrm>
                  <a:off x="1338895" y="1625582"/>
                  <a:ext cx="65569" cy="88513"/>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441" name="Rectangle 440"/>
                <p:cNvSpPr/>
                <p:nvPr/>
              </p:nvSpPr>
              <p:spPr bwMode="auto">
                <a:xfrm>
                  <a:off x="1351919" y="1686939"/>
                  <a:ext cx="0" cy="73569"/>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latin typeface="Arial" pitchFamily="34" charset="0"/>
                    <a:cs typeface="Arial" pitchFamily="34" charset="0"/>
                  </a:endParaRPr>
                </a:p>
              </p:txBody>
            </p:sp>
            <p:sp>
              <p:nvSpPr>
                <p:cNvPr id="442" name="Diagonal Stripe 441"/>
                <p:cNvSpPr/>
                <p:nvPr/>
              </p:nvSpPr>
              <p:spPr bwMode="auto">
                <a:xfrm flipH="1">
                  <a:off x="1272511" y="1624787"/>
                  <a:ext cx="60967" cy="89662"/>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u="sng">
                    <a:solidFill>
                      <a:schemeClr val="tx1"/>
                    </a:solidFill>
                    <a:latin typeface="Arial" pitchFamily="34" charset="0"/>
                    <a:cs typeface="Arial" pitchFamily="34" charset="0"/>
                  </a:endParaRPr>
                </a:p>
              </p:txBody>
            </p:sp>
            <p:sp>
              <p:nvSpPr>
                <p:cNvPr id="443" name="Rectangle 442"/>
                <p:cNvSpPr/>
                <p:nvPr/>
              </p:nvSpPr>
              <p:spPr bwMode="auto">
                <a:xfrm flipH="1">
                  <a:off x="1323409" y="1681490"/>
                  <a:ext cx="0" cy="79316"/>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u="sng">
                    <a:latin typeface="Arial" pitchFamily="34" charset="0"/>
                    <a:cs typeface="Arial" pitchFamily="34" charset="0"/>
                  </a:endParaRPr>
                </a:p>
              </p:txBody>
            </p:sp>
          </p:grpSp>
          <p:grpSp>
            <p:nvGrpSpPr>
              <p:cNvPr id="425" name="Group 208"/>
              <p:cNvGrpSpPr>
                <a:grpSpLocks/>
              </p:cNvGrpSpPr>
              <p:nvPr/>
            </p:nvGrpSpPr>
            <p:grpSpPr bwMode="auto">
              <a:xfrm rot="-3846036">
                <a:off x="1605294" y="2008042"/>
                <a:ext cx="136966" cy="133507"/>
                <a:chOff x="1271642" y="1626580"/>
                <a:chExt cx="136966" cy="133507"/>
              </a:xfrm>
            </p:grpSpPr>
            <p:sp>
              <p:nvSpPr>
                <p:cNvPr id="436" name="Diagonal Stripe 435"/>
                <p:cNvSpPr/>
                <p:nvPr/>
              </p:nvSpPr>
              <p:spPr bwMode="auto">
                <a:xfrm>
                  <a:off x="1343689" y="1625726"/>
                  <a:ext cx="64418" cy="89662"/>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437" name="Rectangle 436"/>
                <p:cNvSpPr/>
                <p:nvPr/>
              </p:nvSpPr>
              <p:spPr bwMode="auto">
                <a:xfrm>
                  <a:off x="1349861" y="1683400"/>
                  <a:ext cx="0" cy="72420"/>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latin typeface="Arial" pitchFamily="34" charset="0"/>
                    <a:cs typeface="Arial" pitchFamily="34" charset="0"/>
                  </a:endParaRPr>
                </a:p>
              </p:txBody>
            </p:sp>
            <p:sp>
              <p:nvSpPr>
                <p:cNvPr id="438" name="Diagonal Stripe 437"/>
                <p:cNvSpPr/>
                <p:nvPr/>
              </p:nvSpPr>
              <p:spPr bwMode="auto">
                <a:xfrm flipH="1">
                  <a:off x="1272377" y="1625256"/>
                  <a:ext cx="60967" cy="87363"/>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u="sng">
                    <a:solidFill>
                      <a:schemeClr val="tx1"/>
                    </a:solidFill>
                    <a:latin typeface="Arial" pitchFamily="34" charset="0"/>
                    <a:cs typeface="Arial" pitchFamily="34" charset="0"/>
                  </a:endParaRPr>
                </a:p>
              </p:txBody>
            </p:sp>
            <p:sp>
              <p:nvSpPr>
                <p:cNvPr id="439" name="Rectangle 438"/>
                <p:cNvSpPr/>
                <p:nvPr/>
              </p:nvSpPr>
              <p:spPr bwMode="auto">
                <a:xfrm flipH="1">
                  <a:off x="1320032" y="1677941"/>
                  <a:ext cx="0" cy="81616"/>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u="sng">
                    <a:latin typeface="Arial" pitchFamily="34" charset="0"/>
                    <a:cs typeface="Arial" pitchFamily="34" charset="0"/>
                  </a:endParaRPr>
                </a:p>
              </p:txBody>
            </p:sp>
          </p:grpSp>
          <p:grpSp>
            <p:nvGrpSpPr>
              <p:cNvPr id="426" name="Group 209"/>
              <p:cNvGrpSpPr>
                <a:grpSpLocks/>
              </p:cNvGrpSpPr>
              <p:nvPr/>
            </p:nvGrpSpPr>
            <p:grpSpPr bwMode="auto">
              <a:xfrm rot="-7986338">
                <a:off x="1644907" y="2219030"/>
                <a:ext cx="134808" cy="129368"/>
                <a:chOff x="1273935" y="1631032"/>
                <a:chExt cx="134808" cy="129368"/>
              </a:xfrm>
            </p:grpSpPr>
            <p:sp>
              <p:nvSpPr>
                <p:cNvPr id="432" name="Diagonal Stripe 431"/>
                <p:cNvSpPr/>
                <p:nvPr/>
              </p:nvSpPr>
              <p:spPr bwMode="auto">
                <a:xfrm>
                  <a:off x="1348104" y="1628420"/>
                  <a:ext cx="65569" cy="89662"/>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433" name="Rectangle 432"/>
                <p:cNvSpPr/>
                <p:nvPr/>
              </p:nvSpPr>
              <p:spPr bwMode="auto">
                <a:xfrm>
                  <a:off x="1354888" y="1687510"/>
                  <a:ext cx="0" cy="72419"/>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latin typeface="Arial" pitchFamily="34" charset="0"/>
                    <a:cs typeface="Arial" pitchFamily="34" charset="0"/>
                  </a:endParaRPr>
                </a:p>
              </p:txBody>
            </p:sp>
            <p:sp>
              <p:nvSpPr>
                <p:cNvPr id="434" name="Diagonal Stripe 433"/>
                <p:cNvSpPr/>
                <p:nvPr/>
              </p:nvSpPr>
              <p:spPr bwMode="auto">
                <a:xfrm flipH="1">
                  <a:off x="1278126" y="1627981"/>
                  <a:ext cx="59817" cy="89662"/>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u="sng">
                    <a:solidFill>
                      <a:schemeClr val="tx1"/>
                    </a:solidFill>
                    <a:latin typeface="Arial" pitchFamily="34" charset="0"/>
                    <a:cs typeface="Arial" pitchFamily="34" charset="0"/>
                  </a:endParaRPr>
                </a:p>
              </p:txBody>
            </p:sp>
            <p:sp>
              <p:nvSpPr>
                <p:cNvPr id="435" name="Rectangle 434"/>
                <p:cNvSpPr/>
                <p:nvPr/>
              </p:nvSpPr>
              <p:spPr bwMode="auto">
                <a:xfrm flipH="1">
                  <a:off x="1325460" y="1679005"/>
                  <a:ext cx="0" cy="81616"/>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u="sng">
                    <a:latin typeface="Arial" pitchFamily="34" charset="0"/>
                    <a:cs typeface="Arial" pitchFamily="34" charset="0"/>
                  </a:endParaRPr>
                </a:p>
              </p:txBody>
            </p:sp>
          </p:grpSp>
          <p:grpSp>
            <p:nvGrpSpPr>
              <p:cNvPr id="427" name="Group 210"/>
              <p:cNvGrpSpPr>
                <a:grpSpLocks/>
              </p:cNvGrpSpPr>
              <p:nvPr/>
            </p:nvGrpSpPr>
            <p:grpSpPr bwMode="auto">
              <a:xfrm rot="7474558">
                <a:off x="1988282" y="2214070"/>
                <a:ext cx="138385" cy="131723"/>
                <a:chOff x="1273484" y="1629112"/>
                <a:chExt cx="138385" cy="131723"/>
              </a:xfrm>
            </p:grpSpPr>
            <p:sp>
              <p:nvSpPr>
                <p:cNvPr id="428" name="Diagonal Stripe 427"/>
                <p:cNvSpPr/>
                <p:nvPr/>
              </p:nvSpPr>
              <p:spPr bwMode="auto">
                <a:xfrm>
                  <a:off x="1346155" y="1629273"/>
                  <a:ext cx="65568" cy="88513"/>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429" name="Rectangle 428"/>
                <p:cNvSpPr/>
                <p:nvPr/>
              </p:nvSpPr>
              <p:spPr bwMode="auto">
                <a:xfrm>
                  <a:off x="1352458" y="1689065"/>
                  <a:ext cx="0" cy="72419"/>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latin typeface="Arial" pitchFamily="34" charset="0"/>
                    <a:cs typeface="Arial" pitchFamily="34" charset="0"/>
                  </a:endParaRPr>
                </a:p>
              </p:txBody>
            </p:sp>
            <p:sp>
              <p:nvSpPr>
                <p:cNvPr id="430" name="Diagonal Stripe 429"/>
                <p:cNvSpPr/>
                <p:nvPr/>
              </p:nvSpPr>
              <p:spPr bwMode="auto">
                <a:xfrm flipH="1">
                  <a:off x="1273809" y="1630427"/>
                  <a:ext cx="60967" cy="88513"/>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u="sng">
                    <a:solidFill>
                      <a:schemeClr val="tx1"/>
                    </a:solidFill>
                    <a:latin typeface="Arial" pitchFamily="34" charset="0"/>
                    <a:cs typeface="Arial" pitchFamily="34" charset="0"/>
                  </a:endParaRPr>
                </a:p>
              </p:txBody>
            </p:sp>
            <p:sp>
              <p:nvSpPr>
                <p:cNvPr id="431" name="Rectangle 430"/>
                <p:cNvSpPr/>
                <p:nvPr/>
              </p:nvSpPr>
              <p:spPr bwMode="auto">
                <a:xfrm flipH="1">
                  <a:off x="1323364" y="1681921"/>
                  <a:ext cx="0" cy="79316"/>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u="sng">
                    <a:latin typeface="Arial" pitchFamily="34" charset="0"/>
                    <a:cs typeface="Arial" pitchFamily="34" charset="0"/>
                  </a:endParaRPr>
                </a:p>
              </p:txBody>
            </p:sp>
          </p:grpSp>
        </p:grpSp>
        <p:sp>
          <p:nvSpPr>
            <p:cNvPr id="389" name="Oval 388"/>
            <p:cNvSpPr>
              <a:spLocks noChangeAspect="1"/>
            </p:cNvSpPr>
            <p:nvPr/>
          </p:nvSpPr>
          <p:spPr bwMode="auto">
            <a:xfrm>
              <a:off x="3656394" y="1614850"/>
              <a:ext cx="152289" cy="79372"/>
            </a:xfrm>
            <a:prstGeom prst="ellipse">
              <a:avLst/>
            </a:prstGeom>
            <a:solidFill>
              <a:schemeClr val="tx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900" dirty="0">
                <a:latin typeface="Arial" pitchFamily="34" charset="0"/>
                <a:cs typeface="Arial" pitchFamily="34" charset="0"/>
              </a:endParaRPr>
            </a:p>
          </p:txBody>
        </p:sp>
        <p:sp>
          <p:nvSpPr>
            <p:cNvPr id="390" name="Oval 389"/>
            <p:cNvSpPr>
              <a:spLocks noChangeAspect="1"/>
            </p:cNvSpPr>
            <p:nvPr/>
          </p:nvSpPr>
          <p:spPr bwMode="auto">
            <a:xfrm rot="1992252">
              <a:off x="4143401" y="1814868"/>
              <a:ext cx="152289" cy="79372"/>
            </a:xfrm>
            <a:prstGeom prst="ellipse">
              <a:avLst/>
            </a:prstGeom>
            <a:solidFill>
              <a:schemeClr val="tx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900" dirty="0">
                <a:latin typeface="Arial" pitchFamily="34" charset="0"/>
                <a:cs typeface="Arial" pitchFamily="34" charset="0"/>
              </a:endParaRPr>
            </a:p>
          </p:txBody>
        </p:sp>
        <p:sp>
          <p:nvSpPr>
            <p:cNvPr id="391" name="Oval 390"/>
            <p:cNvSpPr>
              <a:spLocks noChangeAspect="1"/>
            </p:cNvSpPr>
            <p:nvPr/>
          </p:nvSpPr>
          <p:spPr bwMode="auto">
            <a:xfrm>
              <a:off x="3686535" y="2467307"/>
              <a:ext cx="150702" cy="79372"/>
            </a:xfrm>
            <a:prstGeom prst="ellipse">
              <a:avLst/>
            </a:prstGeom>
            <a:solidFill>
              <a:schemeClr val="tx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900" dirty="0">
                <a:latin typeface="Arial" pitchFamily="34" charset="0"/>
                <a:cs typeface="Arial" pitchFamily="34" charset="0"/>
              </a:endParaRPr>
            </a:p>
          </p:txBody>
        </p:sp>
        <p:sp>
          <p:nvSpPr>
            <p:cNvPr id="392" name="Oval 391"/>
            <p:cNvSpPr>
              <a:spLocks noChangeAspect="1"/>
            </p:cNvSpPr>
            <p:nvPr/>
          </p:nvSpPr>
          <p:spPr bwMode="auto">
            <a:xfrm rot="1958625">
              <a:off x="3340713" y="2278402"/>
              <a:ext cx="152289" cy="80959"/>
            </a:xfrm>
            <a:prstGeom prst="ellipse">
              <a:avLst/>
            </a:prstGeom>
            <a:solidFill>
              <a:schemeClr val="tx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900" dirty="0">
                <a:latin typeface="Arial" pitchFamily="34" charset="0"/>
                <a:cs typeface="Arial" pitchFamily="34" charset="0"/>
              </a:endParaRPr>
            </a:p>
          </p:txBody>
        </p:sp>
        <p:grpSp>
          <p:nvGrpSpPr>
            <p:cNvPr id="393" name="Group 6"/>
            <p:cNvGrpSpPr>
              <a:grpSpLocks/>
            </p:cNvGrpSpPr>
            <p:nvPr/>
          </p:nvGrpSpPr>
          <p:grpSpPr bwMode="auto">
            <a:xfrm rot="10800000">
              <a:off x="3673215" y="2554008"/>
              <a:ext cx="169556" cy="197452"/>
              <a:chOff x="4104004" y="2678400"/>
              <a:chExt cx="169556" cy="197452"/>
            </a:xfrm>
          </p:grpSpPr>
          <p:grpSp>
            <p:nvGrpSpPr>
              <p:cNvPr id="415" name="Group 94"/>
              <p:cNvGrpSpPr>
                <a:grpSpLocks noChangeAspect="1"/>
              </p:cNvGrpSpPr>
              <p:nvPr/>
            </p:nvGrpSpPr>
            <p:grpSpPr bwMode="auto">
              <a:xfrm>
                <a:off x="4104004" y="2678412"/>
                <a:ext cx="169556" cy="197440"/>
                <a:chOff x="1912488" y="3090754"/>
                <a:chExt cx="367776" cy="428006"/>
              </a:xfrm>
            </p:grpSpPr>
            <p:grpSp>
              <p:nvGrpSpPr>
                <p:cNvPr id="417" name="Group 95"/>
                <p:cNvGrpSpPr>
                  <a:grpSpLocks/>
                </p:cNvGrpSpPr>
                <p:nvPr/>
              </p:nvGrpSpPr>
              <p:grpSpPr bwMode="auto">
                <a:xfrm rot="10800000">
                  <a:off x="1912488" y="3090754"/>
                  <a:ext cx="156953" cy="428006"/>
                  <a:chOff x="437012" y="5365015"/>
                  <a:chExt cx="156953" cy="428006"/>
                </a:xfrm>
              </p:grpSpPr>
              <p:sp>
                <p:nvSpPr>
                  <p:cNvPr id="419" name="Diagonal Stripe 418"/>
                  <p:cNvSpPr/>
                  <p:nvPr/>
                </p:nvSpPr>
                <p:spPr>
                  <a:xfrm>
                    <a:off x="420242" y="5366335"/>
                    <a:ext cx="154838" cy="285621"/>
                  </a:xfrm>
                  <a:prstGeom prst="diagStrip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420" name="Rectangle 419"/>
                  <p:cNvSpPr>
                    <a:spLocks noChangeArrowheads="1"/>
                  </p:cNvSpPr>
                  <p:nvPr/>
                </p:nvSpPr>
                <p:spPr bwMode="auto">
                  <a:xfrm>
                    <a:off x="437445" y="5521189"/>
                    <a:ext cx="17205" cy="271858"/>
                  </a:xfrm>
                  <a:prstGeom prst="rect">
                    <a:avLst/>
                  </a:prstGeom>
                  <a:solidFill>
                    <a:srgbClr val="7F7F7F"/>
                  </a:solidFill>
                  <a:ln w="25400" algn="ctr">
                    <a:solidFill>
                      <a:srgbClr val="7F7F7F"/>
                    </a:solidFill>
                    <a:miter lim="800000"/>
                    <a:headEnd/>
                    <a:tailEnd/>
                  </a:ln>
                </p:spPr>
                <p:txBody>
                  <a:bodyPr rot="10800000" anchor="ctr"/>
                  <a:lstStyle/>
                  <a:p>
                    <a:pPr algn="ctr">
                      <a:defRPr/>
                    </a:pPr>
                    <a:endParaRPr lang="en-GB" sz="900">
                      <a:solidFill>
                        <a:schemeClr val="lt1"/>
                      </a:solidFill>
                      <a:latin typeface="Arial" pitchFamily="34" charset="0"/>
                      <a:cs typeface="Arial" pitchFamily="34" charset="0"/>
                    </a:endParaRPr>
                  </a:p>
                </p:txBody>
              </p:sp>
            </p:grpSp>
            <p:sp>
              <p:nvSpPr>
                <p:cNvPr id="418" name="Diagonal Stripe 417"/>
                <p:cNvSpPr/>
                <p:nvPr/>
              </p:nvSpPr>
              <p:spPr>
                <a:xfrm rot="10800000" flipH="1">
                  <a:off x="2141264" y="3255907"/>
                  <a:ext cx="154840" cy="261533"/>
                </a:xfrm>
                <a:prstGeom prst="diagStrip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grpSp>
          <p:sp>
            <p:nvSpPr>
              <p:cNvPr id="416" name="Rectangle 415"/>
              <p:cNvSpPr>
                <a:spLocks noChangeArrowheads="1"/>
              </p:cNvSpPr>
              <p:nvPr/>
            </p:nvSpPr>
            <p:spPr bwMode="auto">
              <a:xfrm rot="10800000">
                <a:off x="4215822" y="2686338"/>
                <a:ext cx="7932" cy="125408"/>
              </a:xfrm>
              <a:prstGeom prst="rect">
                <a:avLst/>
              </a:prstGeom>
              <a:solidFill>
                <a:srgbClr val="7F7F7F"/>
              </a:solidFill>
              <a:ln w="25400" algn="ctr">
                <a:solidFill>
                  <a:srgbClr val="7F7F7F"/>
                </a:solidFill>
                <a:miter lim="800000"/>
                <a:headEnd/>
                <a:tailEnd/>
              </a:ln>
            </p:spPr>
            <p:txBody>
              <a:bodyPr rot="10800000" anchor="ctr"/>
              <a:lstStyle/>
              <a:p>
                <a:pPr algn="ctr">
                  <a:defRPr/>
                </a:pPr>
                <a:endParaRPr lang="en-GB" sz="900">
                  <a:solidFill>
                    <a:schemeClr val="lt1"/>
                  </a:solidFill>
                  <a:latin typeface="Arial" pitchFamily="34" charset="0"/>
                  <a:cs typeface="Arial" pitchFamily="34" charset="0"/>
                </a:endParaRPr>
              </a:p>
            </p:txBody>
          </p:sp>
        </p:grpSp>
        <p:grpSp>
          <p:nvGrpSpPr>
            <p:cNvPr id="394" name="Group 271"/>
            <p:cNvGrpSpPr>
              <a:grpSpLocks/>
            </p:cNvGrpSpPr>
            <p:nvPr/>
          </p:nvGrpSpPr>
          <p:grpSpPr bwMode="auto">
            <a:xfrm rot="-7905312">
              <a:off x="3219822" y="2325784"/>
              <a:ext cx="169556" cy="197452"/>
              <a:chOff x="4104004" y="2678400"/>
              <a:chExt cx="169556" cy="197452"/>
            </a:xfrm>
          </p:grpSpPr>
          <p:grpSp>
            <p:nvGrpSpPr>
              <p:cNvPr id="409" name="Group 94"/>
              <p:cNvGrpSpPr>
                <a:grpSpLocks noChangeAspect="1"/>
              </p:cNvGrpSpPr>
              <p:nvPr/>
            </p:nvGrpSpPr>
            <p:grpSpPr bwMode="auto">
              <a:xfrm>
                <a:off x="4104004" y="2678412"/>
                <a:ext cx="169556" cy="197440"/>
                <a:chOff x="1912488" y="3090754"/>
                <a:chExt cx="367776" cy="428006"/>
              </a:xfrm>
            </p:grpSpPr>
            <p:grpSp>
              <p:nvGrpSpPr>
                <p:cNvPr id="411" name="Group 95"/>
                <p:cNvGrpSpPr>
                  <a:grpSpLocks/>
                </p:cNvGrpSpPr>
                <p:nvPr/>
              </p:nvGrpSpPr>
              <p:grpSpPr bwMode="auto">
                <a:xfrm rot="10800000">
                  <a:off x="1912488" y="3090754"/>
                  <a:ext cx="156953" cy="428006"/>
                  <a:chOff x="437012" y="5365015"/>
                  <a:chExt cx="156953" cy="428006"/>
                </a:xfrm>
              </p:grpSpPr>
              <p:sp>
                <p:nvSpPr>
                  <p:cNvPr id="413" name="Diagonal Stripe 412"/>
                  <p:cNvSpPr/>
                  <p:nvPr/>
                </p:nvSpPr>
                <p:spPr>
                  <a:xfrm>
                    <a:off x="397735" y="5380415"/>
                    <a:ext cx="141174" cy="281983"/>
                  </a:xfrm>
                  <a:prstGeom prst="diagStrip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414" name="Rectangle 413"/>
                  <p:cNvSpPr>
                    <a:spLocks noChangeArrowheads="1"/>
                  </p:cNvSpPr>
                  <p:nvPr/>
                </p:nvSpPr>
                <p:spPr bwMode="auto">
                  <a:xfrm>
                    <a:off x="413358" y="5538989"/>
                    <a:ext cx="17215" cy="264790"/>
                  </a:xfrm>
                  <a:prstGeom prst="rect">
                    <a:avLst/>
                  </a:prstGeom>
                  <a:solidFill>
                    <a:srgbClr val="7F7F7F"/>
                  </a:solidFill>
                  <a:ln w="25400" algn="ctr">
                    <a:solidFill>
                      <a:srgbClr val="7F7F7F"/>
                    </a:solidFill>
                    <a:miter lim="800000"/>
                    <a:headEnd/>
                    <a:tailEnd/>
                  </a:ln>
                </p:spPr>
                <p:txBody>
                  <a:bodyPr rot="10800000" anchor="ctr"/>
                  <a:lstStyle/>
                  <a:p>
                    <a:pPr algn="ctr">
                      <a:defRPr/>
                    </a:pPr>
                    <a:endParaRPr lang="en-GB" sz="900">
                      <a:solidFill>
                        <a:schemeClr val="lt1"/>
                      </a:solidFill>
                      <a:latin typeface="Arial" pitchFamily="34" charset="0"/>
                      <a:cs typeface="Arial" pitchFamily="34" charset="0"/>
                    </a:endParaRPr>
                  </a:p>
                </p:txBody>
              </p:sp>
            </p:grpSp>
            <p:sp>
              <p:nvSpPr>
                <p:cNvPr id="412" name="Diagonal Stripe 411"/>
                <p:cNvSpPr/>
                <p:nvPr/>
              </p:nvSpPr>
              <p:spPr>
                <a:xfrm rot="10800000" flipH="1">
                  <a:off x="2143183" y="3262646"/>
                  <a:ext cx="151503" cy="254473"/>
                </a:xfrm>
                <a:prstGeom prst="diagStrip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grpSp>
          <p:sp>
            <p:nvSpPr>
              <p:cNvPr id="410" name="Rectangle 409"/>
              <p:cNvSpPr>
                <a:spLocks noChangeArrowheads="1"/>
              </p:cNvSpPr>
              <p:nvPr/>
            </p:nvSpPr>
            <p:spPr bwMode="auto">
              <a:xfrm rot="10800000">
                <a:off x="4222026" y="2682035"/>
                <a:ext cx="7937" cy="123734"/>
              </a:xfrm>
              <a:prstGeom prst="rect">
                <a:avLst/>
              </a:prstGeom>
              <a:solidFill>
                <a:srgbClr val="7F7F7F"/>
              </a:solidFill>
              <a:ln w="25400" algn="ctr">
                <a:solidFill>
                  <a:srgbClr val="7F7F7F"/>
                </a:solidFill>
                <a:miter lim="800000"/>
                <a:headEnd/>
                <a:tailEnd/>
              </a:ln>
            </p:spPr>
            <p:txBody>
              <a:bodyPr rot="10800000" anchor="ctr"/>
              <a:lstStyle/>
              <a:p>
                <a:pPr algn="ctr">
                  <a:defRPr/>
                </a:pPr>
                <a:endParaRPr lang="en-GB" sz="900">
                  <a:solidFill>
                    <a:schemeClr val="lt1"/>
                  </a:solidFill>
                  <a:latin typeface="Arial" pitchFamily="34" charset="0"/>
                  <a:cs typeface="Arial" pitchFamily="34" charset="0"/>
                </a:endParaRPr>
              </a:p>
            </p:txBody>
          </p:sp>
        </p:grpSp>
        <p:grpSp>
          <p:nvGrpSpPr>
            <p:cNvPr id="395" name="Group 278"/>
            <p:cNvGrpSpPr>
              <a:grpSpLocks/>
            </p:cNvGrpSpPr>
            <p:nvPr/>
          </p:nvGrpSpPr>
          <p:grpSpPr bwMode="auto">
            <a:xfrm rot="2331026">
              <a:off x="4235590" y="1646486"/>
              <a:ext cx="169556" cy="197452"/>
              <a:chOff x="4104004" y="2678400"/>
              <a:chExt cx="169556" cy="197452"/>
            </a:xfrm>
          </p:grpSpPr>
          <p:grpSp>
            <p:nvGrpSpPr>
              <p:cNvPr id="403" name="Group 94"/>
              <p:cNvGrpSpPr>
                <a:grpSpLocks noChangeAspect="1"/>
              </p:cNvGrpSpPr>
              <p:nvPr/>
            </p:nvGrpSpPr>
            <p:grpSpPr bwMode="auto">
              <a:xfrm>
                <a:off x="4104004" y="2678412"/>
                <a:ext cx="169556" cy="197440"/>
                <a:chOff x="1912488" y="3090754"/>
                <a:chExt cx="367776" cy="428006"/>
              </a:xfrm>
            </p:grpSpPr>
            <p:grpSp>
              <p:nvGrpSpPr>
                <p:cNvPr id="405" name="Group 95"/>
                <p:cNvGrpSpPr>
                  <a:grpSpLocks/>
                </p:cNvGrpSpPr>
                <p:nvPr/>
              </p:nvGrpSpPr>
              <p:grpSpPr bwMode="auto">
                <a:xfrm rot="10800000">
                  <a:off x="1912488" y="3090754"/>
                  <a:ext cx="156953" cy="428006"/>
                  <a:chOff x="437012" y="5365015"/>
                  <a:chExt cx="156953" cy="428006"/>
                </a:xfrm>
              </p:grpSpPr>
              <p:sp>
                <p:nvSpPr>
                  <p:cNvPr id="407" name="Diagonal Stripe 406"/>
                  <p:cNvSpPr/>
                  <p:nvPr/>
                </p:nvSpPr>
                <p:spPr>
                  <a:xfrm>
                    <a:off x="476154" y="5385901"/>
                    <a:ext cx="161721" cy="278740"/>
                  </a:xfrm>
                  <a:prstGeom prst="diagStrip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408" name="Rectangle 407"/>
                  <p:cNvSpPr>
                    <a:spLocks noChangeArrowheads="1"/>
                  </p:cNvSpPr>
                  <p:nvPr/>
                </p:nvSpPr>
                <p:spPr bwMode="auto">
                  <a:xfrm>
                    <a:off x="500508" y="5529073"/>
                    <a:ext cx="17203" cy="268416"/>
                  </a:xfrm>
                  <a:prstGeom prst="rect">
                    <a:avLst/>
                  </a:prstGeom>
                  <a:solidFill>
                    <a:srgbClr val="7F7F7F"/>
                  </a:solidFill>
                  <a:ln w="25400" algn="ctr">
                    <a:solidFill>
                      <a:srgbClr val="7F7F7F"/>
                    </a:solidFill>
                    <a:miter lim="800000"/>
                    <a:headEnd/>
                    <a:tailEnd/>
                  </a:ln>
                </p:spPr>
                <p:txBody>
                  <a:bodyPr rot="10800000" anchor="ctr"/>
                  <a:lstStyle/>
                  <a:p>
                    <a:pPr algn="ctr">
                      <a:defRPr/>
                    </a:pPr>
                    <a:endParaRPr lang="en-GB" sz="900">
                      <a:solidFill>
                        <a:schemeClr val="lt1"/>
                      </a:solidFill>
                      <a:latin typeface="Arial" pitchFamily="34" charset="0"/>
                      <a:cs typeface="Arial" pitchFamily="34" charset="0"/>
                    </a:endParaRPr>
                  </a:p>
                </p:txBody>
              </p:sp>
            </p:grpSp>
            <p:sp>
              <p:nvSpPr>
                <p:cNvPr id="406" name="Diagonal Stripe 405"/>
                <p:cNvSpPr/>
                <p:nvPr/>
              </p:nvSpPr>
              <p:spPr>
                <a:xfrm rot="10800000" flipH="1">
                  <a:off x="2110306" y="3252146"/>
                  <a:ext cx="158279" cy="254651"/>
                </a:xfrm>
                <a:prstGeom prst="diagStrip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grpSp>
          <p:sp>
            <p:nvSpPr>
              <p:cNvPr id="404" name="Rectangle 403"/>
              <p:cNvSpPr>
                <a:spLocks noChangeArrowheads="1"/>
              </p:cNvSpPr>
              <p:nvPr/>
            </p:nvSpPr>
            <p:spPr bwMode="auto">
              <a:xfrm rot="10800000">
                <a:off x="4198546" y="2677818"/>
                <a:ext cx="6345" cy="122233"/>
              </a:xfrm>
              <a:prstGeom prst="rect">
                <a:avLst/>
              </a:prstGeom>
              <a:solidFill>
                <a:srgbClr val="7F7F7F"/>
              </a:solidFill>
              <a:ln w="25400" algn="ctr">
                <a:solidFill>
                  <a:srgbClr val="7F7F7F"/>
                </a:solidFill>
                <a:miter lim="800000"/>
                <a:headEnd/>
                <a:tailEnd/>
              </a:ln>
            </p:spPr>
            <p:txBody>
              <a:bodyPr rot="10800000" anchor="ctr"/>
              <a:lstStyle/>
              <a:p>
                <a:pPr algn="ctr">
                  <a:defRPr/>
                </a:pPr>
                <a:endParaRPr lang="en-GB" sz="900">
                  <a:solidFill>
                    <a:schemeClr val="lt1"/>
                  </a:solidFill>
                  <a:latin typeface="Arial" pitchFamily="34" charset="0"/>
                  <a:cs typeface="Arial" pitchFamily="34" charset="0"/>
                </a:endParaRPr>
              </a:p>
            </p:txBody>
          </p:sp>
        </p:grpSp>
        <p:grpSp>
          <p:nvGrpSpPr>
            <p:cNvPr id="396" name="Group 285"/>
            <p:cNvGrpSpPr>
              <a:grpSpLocks/>
            </p:cNvGrpSpPr>
            <p:nvPr/>
          </p:nvGrpSpPr>
          <p:grpSpPr bwMode="auto">
            <a:xfrm>
              <a:off x="3641884" y="1405307"/>
              <a:ext cx="169556" cy="197452"/>
              <a:chOff x="4104004" y="2678400"/>
              <a:chExt cx="169556" cy="197452"/>
            </a:xfrm>
          </p:grpSpPr>
          <p:grpSp>
            <p:nvGrpSpPr>
              <p:cNvPr id="397" name="Group 94"/>
              <p:cNvGrpSpPr>
                <a:grpSpLocks noChangeAspect="1"/>
              </p:cNvGrpSpPr>
              <p:nvPr/>
            </p:nvGrpSpPr>
            <p:grpSpPr bwMode="auto">
              <a:xfrm>
                <a:off x="4104004" y="2678412"/>
                <a:ext cx="169556" cy="197440"/>
                <a:chOff x="1912488" y="3090754"/>
                <a:chExt cx="367776" cy="428006"/>
              </a:xfrm>
            </p:grpSpPr>
            <p:grpSp>
              <p:nvGrpSpPr>
                <p:cNvPr id="399" name="Group 95"/>
                <p:cNvGrpSpPr>
                  <a:grpSpLocks/>
                </p:cNvGrpSpPr>
                <p:nvPr/>
              </p:nvGrpSpPr>
              <p:grpSpPr bwMode="auto">
                <a:xfrm rot="10800000">
                  <a:off x="1912488" y="3090754"/>
                  <a:ext cx="156953" cy="428006"/>
                  <a:chOff x="437012" y="5365015"/>
                  <a:chExt cx="156953" cy="428006"/>
                </a:xfrm>
              </p:grpSpPr>
              <p:sp>
                <p:nvSpPr>
                  <p:cNvPr id="401" name="Diagonal Stripe 400"/>
                  <p:cNvSpPr/>
                  <p:nvPr/>
                </p:nvSpPr>
                <p:spPr>
                  <a:xfrm>
                    <a:off x="445502" y="5383542"/>
                    <a:ext cx="172043" cy="285621"/>
                  </a:xfrm>
                  <a:prstGeom prst="diagStrip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402" name="Rectangle 401"/>
                  <p:cNvSpPr>
                    <a:spLocks noChangeArrowheads="1"/>
                  </p:cNvSpPr>
                  <p:nvPr/>
                </p:nvSpPr>
                <p:spPr bwMode="auto">
                  <a:xfrm>
                    <a:off x="469587" y="5538396"/>
                    <a:ext cx="17205" cy="271858"/>
                  </a:xfrm>
                  <a:prstGeom prst="rect">
                    <a:avLst/>
                  </a:prstGeom>
                  <a:solidFill>
                    <a:srgbClr val="7F7F7F"/>
                  </a:solidFill>
                  <a:ln w="25400" algn="ctr">
                    <a:solidFill>
                      <a:srgbClr val="7F7F7F"/>
                    </a:solidFill>
                    <a:miter lim="800000"/>
                    <a:headEnd/>
                    <a:tailEnd/>
                  </a:ln>
                </p:spPr>
                <p:txBody>
                  <a:bodyPr rot="10800000" anchor="ctr"/>
                  <a:lstStyle/>
                  <a:p>
                    <a:pPr algn="ctr">
                      <a:defRPr/>
                    </a:pPr>
                    <a:endParaRPr lang="en-GB" sz="900">
                      <a:solidFill>
                        <a:schemeClr val="lt1"/>
                      </a:solidFill>
                      <a:latin typeface="Arial" pitchFamily="34" charset="0"/>
                      <a:cs typeface="Arial" pitchFamily="34" charset="0"/>
                    </a:endParaRPr>
                  </a:p>
                </p:txBody>
              </p:sp>
            </p:grpSp>
            <p:sp>
              <p:nvSpPr>
                <p:cNvPr id="400" name="Diagonal Stripe 399"/>
                <p:cNvSpPr/>
                <p:nvPr/>
              </p:nvSpPr>
              <p:spPr>
                <a:xfrm rot="10800000" flipH="1">
                  <a:off x="2122886" y="3255907"/>
                  <a:ext cx="158279" cy="261533"/>
                </a:xfrm>
                <a:prstGeom prst="diagStrip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grpSp>
          <p:sp>
            <p:nvSpPr>
              <p:cNvPr id="398" name="Rectangle 397"/>
              <p:cNvSpPr>
                <a:spLocks noChangeArrowheads="1"/>
              </p:cNvSpPr>
              <p:nvPr/>
            </p:nvSpPr>
            <p:spPr bwMode="auto">
              <a:xfrm rot="10800000">
                <a:off x="4208936" y="2678400"/>
                <a:ext cx="6345" cy="125408"/>
              </a:xfrm>
              <a:prstGeom prst="rect">
                <a:avLst/>
              </a:prstGeom>
              <a:solidFill>
                <a:srgbClr val="7F7F7F"/>
              </a:solidFill>
              <a:ln w="25400" algn="ctr">
                <a:solidFill>
                  <a:srgbClr val="7F7F7F"/>
                </a:solidFill>
                <a:miter lim="800000"/>
                <a:headEnd/>
                <a:tailEnd/>
              </a:ln>
            </p:spPr>
            <p:txBody>
              <a:bodyPr rot="10800000" anchor="ctr"/>
              <a:lstStyle/>
              <a:p>
                <a:pPr algn="ctr">
                  <a:defRPr/>
                </a:pPr>
                <a:endParaRPr lang="en-GB" sz="900">
                  <a:solidFill>
                    <a:schemeClr val="lt1"/>
                  </a:solidFill>
                  <a:latin typeface="Arial" pitchFamily="34" charset="0"/>
                  <a:cs typeface="Arial" pitchFamily="34" charset="0"/>
                </a:endParaRPr>
              </a:p>
            </p:txBody>
          </p:sp>
        </p:grpSp>
      </p:grpSp>
      <p:sp>
        <p:nvSpPr>
          <p:cNvPr id="452" name="TextBox 7"/>
          <p:cNvSpPr txBox="1">
            <a:spLocks noChangeArrowheads="1"/>
          </p:cNvSpPr>
          <p:nvPr/>
        </p:nvSpPr>
        <p:spPr bwMode="auto">
          <a:xfrm>
            <a:off x="1622425" y="2027238"/>
            <a:ext cx="251992"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900">
                <a:latin typeface="Arial" pitchFamily="34" charset="0"/>
                <a:cs typeface="Arial" pitchFamily="34" charset="0"/>
              </a:rPr>
              <a:t>+</a:t>
            </a:r>
          </a:p>
        </p:txBody>
      </p:sp>
      <p:grpSp>
        <p:nvGrpSpPr>
          <p:cNvPr id="453" name="Group 10"/>
          <p:cNvGrpSpPr>
            <a:grpSpLocks/>
          </p:cNvGrpSpPr>
          <p:nvPr/>
        </p:nvGrpSpPr>
        <p:grpSpPr bwMode="auto">
          <a:xfrm>
            <a:off x="5111752" y="1619250"/>
            <a:ext cx="1307934" cy="1461145"/>
            <a:chOff x="5287577" y="1614189"/>
            <a:chExt cx="1308086" cy="1460615"/>
          </a:xfrm>
        </p:grpSpPr>
        <p:sp>
          <p:nvSpPr>
            <p:cNvPr id="454" name="TextBox 51"/>
            <p:cNvSpPr txBox="1">
              <a:spLocks noChangeArrowheads="1"/>
            </p:cNvSpPr>
            <p:nvPr/>
          </p:nvSpPr>
          <p:spPr bwMode="auto">
            <a:xfrm>
              <a:off x="5660683" y="2507628"/>
              <a:ext cx="934980" cy="230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900" b="1" dirty="0">
                  <a:latin typeface="Arial" pitchFamily="34" charset="0"/>
                  <a:cs typeface="Arial" pitchFamily="34" charset="0"/>
                </a:rPr>
                <a:t> Detector Abs</a:t>
              </a:r>
            </a:p>
          </p:txBody>
        </p:sp>
        <p:grpSp>
          <p:nvGrpSpPr>
            <p:cNvPr id="455" name="Group 9"/>
            <p:cNvGrpSpPr>
              <a:grpSpLocks/>
            </p:cNvGrpSpPr>
            <p:nvPr/>
          </p:nvGrpSpPr>
          <p:grpSpPr bwMode="auto">
            <a:xfrm>
              <a:off x="5287577" y="1614189"/>
              <a:ext cx="1189188" cy="1460615"/>
              <a:chOff x="5287577" y="1614189"/>
              <a:chExt cx="1189188" cy="1460615"/>
            </a:xfrm>
          </p:grpSpPr>
          <p:grpSp>
            <p:nvGrpSpPr>
              <p:cNvPr id="456" name="Group 94"/>
              <p:cNvGrpSpPr>
                <a:grpSpLocks noChangeAspect="1"/>
              </p:cNvGrpSpPr>
              <p:nvPr/>
            </p:nvGrpSpPr>
            <p:grpSpPr bwMode="auto">
              <a:xfrm rot="10800000">
                <a:off x="5393955" y="2464778"/>
                <a:ext cx="269906" cy="245876"/>
                <a:chOff x="1851669" y="3073252"/>
                <a:chExt cx="490408" cy="446424"/>
              </a:xfrm>
            </p:grpSpPr>
            <p:grpSp>
              <p:nvGrpSpPr>
                <p:cNvPr id="493" name="Group 95"/>
                <p:cNvGrpSpPr>
                  <a:grpSpLocks/>
                </p:cNvGrpSpPr>
                <p:nvPr/>
              </p:nvGrpSpPr>
              <p:grpSpPr bwMode="auto">
                <a:xfrm rot="10800000">
                  <a:off x="1851669" y="3073254"/>
                  <a:ext cx="213473" cy="443540"/>
                  <a:chOff x="441311" y="5366981"/>
                  <a:chExt cx="213473" cy="443540"/>
                </a:xfrm>
              </p:grpSpPr>
              <p:sp>
                <p:nvSpPr>
                  <p:cNvPr id="496" name="Diagonal Stripe 495"/>
                  <p:cNvSpPr/>
                  <p:nvPr/>
                </p:nvSpPr>
                <p:spPr>
                  <a:xfrm>
                    <a:off x="441307" y="5369865"/>
                    <a:ext cx="213471" cy="288130"/>
                  </a:xfrm>
                  <a:prstGeom prst="diagStrip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497" name="Rectangle 496"/>
                  <p:cNvSpPr>
                    <a:spLocks noChangeArrowheads="1"/>
                  </p:cNvSpPr>
                  <p:nvPr/>
                </p:nvSpPr>
                <p:spPr bwMode="auto">
                  <a:xfrm>
                    <a:off x="449961" y="5522575"/>
                    <a:ext cx="57695" cy="291010"/>
                  </a:xfrm>
                  <a:prstGeom prst="rect">
                    <a:avLst/>
                  </a:prstGeom>
                  <a:solidFill>
                    <a:srgbClr val="7F7F7F"/>
                  </a:solidFill>
                  <a:ln w="25400" algn="ctr">
                    <a:solidFill>
                      <a:srgbClr val="7F7F7F"/>
                    </a:solidFill>
                    <a:miter lim="800000"/>
                    <a:headEnd/>
                    <a:tailEnd/>
                  </a:ln>
                </p:spPr>
                <p:txBody>
                  <a:bodyPr anchor="ctr"/>
                  <a:lstStyle/>
                  <a:p>
                    <a:pPr algn="ctr">
                      <a:defRPr/>
                    </a:pPr>
                    <a:endParaRPr lang="en-GB" sz="900">
                      <a:solidFill>
                        <a:schemeClr val="lt1"/>
                      </a:solidFill>
                      <a:latin typeface="Arial" pitchFamily="34" charset="0"/>
                      <a:cs typeface="Arial" pitchFamily="34" charset="0"/>
                    </a:endParaRPr>
                  </a:p>
                </p:txBody>
              </p:sp>
            </p:grpSp>
            <p:sp>
              <p:nvSpPr>
                <p:cNvPr id="494" name="Diagonal Stripe 493"/>
                <p:cNvSpPr/>
                <p:nvPr/>
              </p:nvSpPr>
              <p:spPr>
                <a:xfrm rot="10800000" flipH="1">
                  <a:off x="2145919" y="3228661"/>
                  <a:ext cx="199049" cy="288130"/>
                </a:xfrm>
                <a:prstGeom prst="diagStrip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495" name="Rectangle 494"/>
                <p:cNvSpPr>
                  <a:spLocks noChangeArrowheads="1"/>
                </p:cNvSpPr>
                <p:nvPr/>
              </p:nvSpPr>
              <p:spPr bwMode="auto">
                <a:xfrm rot="10800000" flipH="1">
                  <a:off x="2143035" y="3073071"/>
                  <a:ext cx="54809" cy="291012"/>
                </a:xfrm>
                <a:prstGeom prst="rect">
                  <a:avLst/>
                </a:prstGeom>
                <a:solidFill>
                  <a:srgbClr val="7F7F7F"/>
                </a:solidFill>
                <a:ln w="25400" algn="ctr">
                  <a:solidFill>
                    <a:srgbClr val="7F7F7F"/>
                  </a:solidFill>
                  <a:miter lim="800000"/>
                  <a:headEnd/>
                  <a:tailEnd/>
                </a:ln>
              </p:spPr>
              <p:txBody>
                <a:bodyPr anchor="ctr"/>
                <a:lstStyle/>
                <a:p>
                  <a:pPr algn="ctr">
                    <a:defRPr/>
                  </a:pPr>
                  <a:endParaRPr lang="en-GB" sz="900">
                    <a:solidFill>
                      <a:schemeClr val="lt1"/>
                    </a:solidFill>
                    <a:latin typeface="Arial" pitchFamily="34" charset="0"/>
                    <a:cs typeface="Arial" pitchFamily="34" charset="0"/>
                  </a:endParaRPr>
                </a:p>
              </p:txBody>
            </p:sp>
          </p:grpSp>
          <p:sp>
            <p:nvSpPr>
              <p:cNvPr id="457" name="TextBox 51"/>
              <p:cNvSpPr txBox="1">
                <a:spLocks noChangeArrowheads="1"/>
              </p:cNvSpPr>
              <p:nvPr/>
            </p:nvSpPr>
            <p:spPr bwMode="auto">
              <a:xfrm>
                <a:off x="5733869" y="1614189"/>
                <a:ext cx="396308" cy="230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900" b="1" u="sng">
                    <a:latin typeface="Arial" pitchFamily="34" charset="0"/>
                    <a:cs typeface="Arial" pitchFamily="34" charset="0"/>
                  </a:rPr>
                  <a:t>Key</a:t>
                </a:r>
              </a:p>
            </p:txBody>
          </p:sp>
          <p:grpSp>
            <p:nvGrpSpPr>
              <p:cNvPr id="458" name="Group 292"/>
              <p:cNvGrpSpPr>
                <a:grpSpLocks noChangeAspect="1"/>
              </p:cNvGrpSpPr>
              <p:nvPr/>
            </p:nvGrpSpPr>
            <p:grpSpPr bwMode="auto">
              <a:xfrm>
                <a:off x="5287577" y="1848956"/>
                <a:ext cx="391734" cy="398425"/>
                <a:chOff x="1611766" y="1867416"/>
                <a:chExt cx="544072" cy="553368"/>
              </a:xfrm>
            </p:grpSpPr>
            <p:grpSp>
              <p:nvGrpSpPr>
                <p:cNvPr id="462" name="Group 293"/>
                <p:cNvGrpSpPr>
                  <a:grpSpLocks/>
                </p:cNvGrpSpPr>
                <p:nvPr/>
              </p:nvGrpSpPr>
              <p:grpSpPr bwMode="auto">
                <a:xfrm>
                  <a:off x="1824127" y="1867416"/>
                  <a:ext cx="134808" cy="129368"/>
                  <a:chOff x="1273935" y="1631032"/>
                  <a:chExt cx="134808" cy="129368"/>
                </a:xfrm>
              </p:grpSpPr>
              <p:sp>
                <p:nvSpPr>
                  <p:cNvPr id="489" name="Diagonal Stripe 488"/>
                  <p:cNvSpPr/>
                  <p:nvPr/>
                </p:nvSpPr>
                <p:spPr bwMode="auto">
                  <a:xfrm>
                    <a:off x="1343827" y="1631168"/>
                    <a:ext cx="74974" cy="88162"/>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490" name="Rectangle 489"/>
                  <p:cNvSpPr/>
                  <p:nvPr/>
                </p:nvSpPr>
                <p:spPr bwMode="auto">
                  <a:xfrm>
                    <a:off x="1354854" y="1688474"/>
                    <a:ext cx="0" cy="72735"/>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latin typeface="Arial" pitchFamily="34" charset="0"/>
                      <a:cs typeface="Arial" pitchFamily="34" charset="0"/>
                    </a:endParaRPr>
                  </a:p>
                </p:txBody>
              </p:sp>
              <p:sp>
                <p:nvSpPr>
                  <p:cNvPr id="491" name="Diagonal Stripe 490"/>
                  <p:cNvSpPr/>
                  <p:nvPr/>
                </p:nvSpPr>
                <p:spPr bwMode="auto">
                  <a:xfrm flipH="1">
                    <a:off x="1273264" y="1631168"/>
                    <a:ext cx="61743" cy="88162"/>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u="sng">
                      <a:solidFill>
                        <a:schemeClr val="tx1"/>
                      </a:solidFill>
                      <a:latin typeface="Arial" pitchFamily="34" charset="0"/>
                      <a:cs typeface="Arial" pitchFamily="34" charset="0"/>
                    </a:endParaRPr>
                  </a:p>
                </p:txBody>
              </p:sp>
              <p:sp>
                <p:nvSpPr>
                  <p:cNvPr id="492" name="Rectangle 491"/>
                  <p:cNvSpPr/>
                  <p:nvPr/>
                </p:nvSpPr>
                <p:spPr bwMode="auto">
                  <a:xfrm flipH="1">
                    <a:off x="1323982" y="1681862"/>
                    <a:ext cx="0" cy="79346"/>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u="sng">
                      <a:latin typeface="Arial" pitchFamily="34" charset="0"/>
                      <a:cs typeface="Arial" pitchFamily="34" charset="0"/>
                    </a:endParaRPr>
                  </a:p>
                </p:txBody>
              </p:sp>
            </p:grpSp>
            <p:sp>
              <p:nvSpPr>
                <p:cNvPr id="463" name="Oval 462"/>
                <p:cNvSpPr/>
                <p:nvPr/>
              </p:nvSpPr>
              <p:spPr>
                <a:xfrm>
                  <a:off x="1768329" y="2024041"/>
                  <a:ext cx="231536" cy="235834"/>
                </a:xfrm>
                <a:prstGeom prst="ellipse">
                  <a:avLst/>
                </a:prstGeom>
                <a:solidFill>
                  <a:schemeClr val="accent2">
                    <a:lumMod val="60000"/>
                    <a:lumOff val="4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latin typeface="Arial" pitchFamily="34" charset="0"/>
                    <a:cs typeface="Arial" pitchFamily="34" charset="0"/>
                  </a:endParaRPr>
                </a:p>
              </p:txBody>
            </p:sp>
            <p:grpSp>
              <p:nvGrpSpPr>
                <p:cNvPr id="464" name="Group 295"/>
                <p:cNvGrpSpPr>
                  <a:grpSpLocks/>
                </p:cNvGrpSpPr>
                <p:nvPr/>
              </p:nvGrpSpPr>
              <p:grpSpPr bwMode="auto">
                <a:xfrm rot="10800000">
                  <a:off x="1817492" y="2291416"/>
                  <a:ext cx="134808" cy="129368"/>
                  <a:chOff x="1273935" y="1631032"/>
                  <a:chExt cx="134808" cy="129368"/>
                </a:xfrm>
              </p:grpSpPr>
              <p:sp>
                <p:nvSpPr>
                  <p:cNvPr id="485" name="Diagonal Stripe 484"/>
                  <p:cNvSpPr/>
                  <p:nvPr/>
                </p:nvSpPr>
                <p:spPr bwMode="auto">
                  <a:xfrm>
                    <a:off x="1343240" y="1620025"/>
                    <a:ext cx="66153" cy="88162"/>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486" name="Rectangle 485"/>
                  <p:cNvSpPr>
                    <a:spLocks noChangeArrowheads="1"/>
                  </p:cNvSpPr>
                  <p:nvPr/>
                </p:nvSpPr>
                <p:spPr bwMode="auto">
                  <a:xfrm>
                    <a:off x="1354266" y="1688350"/>
                    <a:ext cx="0" cy="72735"/>
                  </a:xfrm>
                  <a:prstGeom prst="rect">
                    <a:avLst/>
                  </a:prstGeom>
                  <a:solidFill>
                    <a:schemeClr val="tx1"/>
                  </a:solidFill>
                  <a:ln w="25400" algn="ctr">
                    <a:solidFill>
                      <a:schemeClr val="tx1"/>
                    </a:solidFill>
                    <a:miter lim="800000"/>
                    <a:headEnd/>
                    <a:tailEnd/>
                  </a:ln>
                </p:spPr>
                <p:txBody>
                  <a:bodyPr rot="10800000" anchor="ctr"/>
                  <a:lstStyle/>
                  <a:p>
                    <a:pPr algn="ctr">
                      <a:defRPr/>
                    </a:pPr>
                    <a:endParaRPr lang="en-GB" sz="900">
                      <a:solidFill>
                        <a:schemeClr val="lt1"/>
                      </a:solidFill>
                      <a:latin typeface="Arial" pitchFamily="34" charset="0"/>
                      <a:cs typeface="Arial" pitchFamily="34" charset="0"/>
                    </a:endParaRPr>
                  </a:p>
                </p:txBody>
              </p:sp>
              <p:sp>
                <p:nvSpPr>
                  <p:cNvPr id="487" name="Diagonal Stripe 486"/>
                  <p:cNvSpPr/>
                  <p:nvPr/>
                </p:nvSpPr>
                <p:spPr bwMode="auto">
                  <a:xfrm flipH="1">
                    <a:off x="1268266" y="1620025"/>
                    <a:ext cx="70563" cy="88162"/>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u="sng">
                      <a:solidFill>
                        <a:schemeClr val="tx1"/>
                      </a:solidFill>
                      <a:latin typeface="Arial" pitchFamily="34" charset="0"/>
                      <a:cs typeface="Arial" pitchFamily="34" charset="0"/>
                    </a:endParaRPr>
                  </a:p>
                </p:txBody>
              </p:sp>
              <p:sp>
                <p:nvSpPr>
                  <p:cNvPr id="488" name="Rectangle 487"/>
                  <p:cNvSpPr>
                    <a:spLocks noChangeArrowheads="1"/>
                  </p:cNvSpPr>
                  <p:nvPr/>
                </p:nvSpPr>
                <p:spPr bwMode="auto">
                  <a:xfrm flipH="1">
                    <a:off x="1323395" y="1672922"/>
                    <a:ext cx="0" cy="79346"/>
                  </a:xfrm>
                  <a:prstGeom prst="rect">
                    <a:avLst/>
                  </a:prstGeom>
                  <a:solidFill>
                    <a:schemeClr val="tx1"/>
                  </a:solidFill>
                  <a:ln w="25400" algn="ctr">
                    <a:solidFill>
                      <a:schemeClr val="tx1"/>
                    </a:solidFill>
                    <a:miter lim="800000"/>
                    <a:headEnd/>
                    <a:tailEnd/>
                  </a:ln>
                </p:spPr>
                <p:txBody>
                  <a:bodyPr rot="10800000" anchor="ctr"/>
                  <a:lstStyle/>
                  <a:p>
                    <a:pPr algn="ctr">
                      <a:defRPr/>
                    </a:pPr>
                    <a:endParaRPr lang="en-GB" sz="900" u="sng">
                      <a:solidFill>
                        <a:schemeClr val="lt1"/>
                      </a:solidFill>
                      <a:latin typeface="Arial" pitchFamily="34" charset="0"/>
                      <a:cs typeface="Arial" pitchFamily="34" charset="0"/>
                    </a:endParaRPr>
                  </a:p>
                </p:txBody>
              </p:sp>
            </p:grpSp>
            <p:grpSp>
              <p:nvGrpSpPr>
                <p:cNvPr id="465" name="Group 296"/>
                <p:cNvGrpSpPr>
                  <a:grpSpLocks/>
                </p:cNvGrpSpPr>
                <p:nvPr/>
              </p:nvGrpSpPr>
              <p:grpSpPr bwMode="auto">
                <a:xfrm rot="3743574">
                  <a:off x="2023750" y="2001979"/>
                  <a:ext cx="134808" cy="129368"/>
                  <a:chOff x="1273935" y="1631032"/>
                  <a:chExt cx="134808" cy="129368"/>
                </a:xfrm>
              </p:grpSpPr>
              <p:sp>
                <p:nvSpPr>
                  <p:cNvPr id="481" name="Diagonal Stripe 480"/>
                  <p:cNvSpPr/>
                  <p:nvPr/>
                </p:nvSpPr>
                <p:spPr bwMode="auto">
                  <a:xfrm>
                    <a:off x="1340413" y="1621563"/>
                    <a:ext cx="63918" cy="88204"/>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482" name="Rectangle 481"/>
                  <p:cNvSpPr>
                    <a:spLocks noChangeArrowheads="1"/>
                  </p:cNvSpPr>
                  <p:nvPr/>
                </p:nvSpPr>
                <p:spPr bwMode="auto">
                  <a:xfrm>
                    <a:off x="1348567" y="1690374"/>
                    <a:ext cx="0" cy="74973"/>
                  </a:xfrm>
                  <a:prstGeom prst="rect">
                    <a:avLst/>
                  </a:prstGeom>
                  <a:solidFill>
                    <a:schemeClr val="tx1"/>
                  </a:solidFill>
                  <a:ln w="25400" algn="ctr">
                    <a:solidFill>
                      <a:schemeClr val="tx1"/>
                    </a:solidFill>
                    <a:miter lim="800000"/>
                    <a:headEnd/>
                    <a:tailEnd/>
                  </a:ln>
                </p:spPr>
                <p:txBody>
                  <a:bodyPr rot="10800000" vert="eaVert" anchor="ctr"/>
                  <a:lstStyle/>
                  <a:p>
                    <a:pPr algn="ctr">
                      <a:defRPr/>
                    </a:pPr>
                    <a:endParaRPr lang="en-GB" sz="900">
                      <a:solidFill>
                        <a:schemeClr val="lt1"/>
                      </a:solidFill>
                      <a:latin typeface="Arial" pitchFamily="34" charset="0"/>
                      <a:cs typeface="Arial" pitchFamily="34" charset="0"/>
                    </a:endParaRPr>
                  </a:p>
                </p:txBody>
              </p:sp>
              <p:sp>
                <p:nvSpPr>
                  <p:cNvPr id="483" name="Diagonal Stripe 482"/>
                  <p:cNvSpPr/>
                  <p:nvPr/>
                </p:nvSpPr>
                <p:spPr bwMode="auto">
                  <a:xfrm flipH="1">
                    <a:off x="1273452" y="1630167"/>
                    <a:ext cx="59509" cy="88204"/>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u="sng">
                      <a:solidFill>
                        <a:schemeClr val="tx1"/>
                      </a:solidFill>
                      <a:latin typeface="Arial" pitchFamily="34" charset="0"/>
                      <a:cs typeface="Arial" pitchFamily="34" charset="0"/>
                    </a:endParaRPr>
                  </a:p>
                </p:txBody>
              </p:sp>
              <p:sp>
                <p:nvSpPr>
                  <p:cNvPr id="484" name="Rectangle 483"/>
                  <p:cNvSpPr>
                    <a:spLocks noChangeArrowheads="1"/>
                  </p:cNvSpPr>
                  <p:nvPr/>
                </p:nvSpPr>
                <p:spPr bwMode="auto">
                  <a:xfrm flipH="1">
                    <a:off x="1325040" y="1680838"/>
                    <a:ext cx="0" cy="79383"/>
                  </a:xfrm>
                  <a:prstGeom prst="rect">
                    <a:avLst/>
                  </a:prstGeom>
                  <a:solidFill>
                    <a:schemeClr val="tx1"/>
                  </a:solidFill>
                  <a:ln w="25400" algn="ctr">
                    <a:solidFill>
                      <a:schemeClr val="tx1"/>
                    </a:solidFill>
                    <a:miter lim="800000"/>
                    <a:headEnd/>
                    <a:tailEnd/>
                  </a:ln>
                </p:spPr>
                <p:txBody>
                  <a:bodyPr rot="10800000" vert="eaVert" anchor="ctr"/>
                  <a:lstStyle/>
                  <a:p>
                    <a:pPr algn="ctr">
                      <a:defRPr/>
                    </a:pPr>
                    <a:endParaRPr lang="en-GB" sz="900" u="sng">
                      <a:solidFill>
                        <a:schemeClr val="lt1"/>
                      </a:solidFill>
                      <a:latin typeface="Arial" pitchFamily="34" charset="0"/>
                      <a:cs typeface="Arial" pitchFamily="34" charset="0"/>
                    </a:endParaRPr>
                  </a:p>
                </p:txBody>
              </p:sp>
            </p:grpSp>
            <p:grpSp>
              <p:nvGrpSpPr>
                <p:cNvPr id="466" name="Group 297"/>
                <p:cNvGrpSpPr>
                  <a:grpSpLocks/>
                </p:cNvGrpSpPr>
                <p:nvPr/>
              </p:nvGrpSpPr>
              <p:grpSpPr bwMode="auto">
                <a:xfrm rot="-3846036">
                  <a:off x="1609046" y="2010061"/>
                  <a:ext cx="134808" cy="129368"/>
                  <a:chOff x="1273935" y="1631032"/>
                  <a:chExt cx="134808" cy="129368"/>
                </a:xfrm>
              </p:grpSpPr>
              <p:sp>
                <p:nvSpPr>
                  <p:cNvPr id="477" name="Diagonal Stripe 476"/>
                  <p:cNvSpPr/>
                  <p:nvPr/>
                </p:nvSpPr>
                <p:spPr bwMode="auto">
                  <a:xfrm>
                    <a:off x="1359464" y="1620493"/>
                    <a:ext cx="68325" cy="88204"/>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478" name="Rectangle 477"/>
                  <p:cNvSpPr>
                    <a:spLocks noChangeArrowheads="1"/>
                  </p:cNvSpPr>
                  <p:nvPr/>
                </p:nvSpPr>
                <p:spPr bwMode="auto">
                  <a:xfrm>
                    <a:off x="1354989" y="1687428"/>
                    <a:ext cx="0" cy="72768"/>
                  </a:xfrm>
                  <a:prstGeom prst="rect">
                    <a:avLst/>
                  </a:prstGeom>
                  <a:solidFill>
                    <a:schemeClr val="tx1"/>
                  </a:solidFill>
                  <a:ln w="25400" algn="ctr">
                    <a:solidFill>
                      <a:schemeClr val="tx1"/>
                    </a:solidFill>
                    <a:miter lim="800000"/>
                    <a:headEnd/>
                    <a:tailEnd/>
                  </a:ln>
                </p:spPr>
                <p:txBody>
                  <a:bodyPr vert="eaVert" anchor="ctr"/>
                  <a:lstStyle/>
                  <a:p>
                    <a:pPr algn="ctr">
                      <a:defRPr/>
                    </a:pPr>
                    <a:endParaRPr lang="en-GB" sz="900">
                      <a:solidFill>
                        <a:schemeClr val="lt1"/>
                      </a:solidFill>
                      <a:latin typeface="Arial" pitchFamily="34" charset="0"/>
                      <a:cs typeface="Arial" pitchFamily="34" charset="0"/>
                    </a:endParaRPr>
                  </a:p>
                </p:txBody>
              </p:sp>
              <p:sp>
                <p:nvSpPr>
                  <p:cNvPr id="479" name="Diagonal Stripe 478"/>
                  <p:cNvSpPr/>
                  <p:nvPr/>
                </p:nvSpPr>
                <p:spPr bwMode="auto">
                  <a:xfrm flipH="1">
                    <a:off x="1276277" y="1619889"/>
                    <a:ext cx="66122" cy="90410"/>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u="sng">
                      <a:solidFill>
                        <a:schemeClr val="tx1"/>
                      </a:solidFill>
                      <a:latin typeface="Arial" pitchFamily="34" charset="0"/>
                      <a:cs typeface="Arial" pitchFamily="34" charset="0"/>
                    </a:endParaRPr>
                  </a:p>
                </p:txBody>
              </p:sp>
              <p:sp>
                <p:nvSpPr>
                  <p:cNvPr id="480" name="Rectangle 479"/>
                  <p:cNvSpPr>
                    <a:spLocks noChangeArrowheads="1"/>
                  </p:cNvSpPr>
                  <p:nvPr/>
                </p:nvSpPr>
                <p:spPr bwMode="auto">
                  <a:xfrm flipH="1">
                    <a:off x="1323975" y="1680800"/>
                    <a:ext cx="0" cy="79383"/>
                  </a:xfrm>
                  <a:prstGeom prst="rect">
                    <a:avLst/>
                  </a:prstGeom>
                  <a:solidFill>
                    <a:schemeClr val="tx1"/>
                  </a:solidFill>
                  <a:ln w="25400" algn="ctr">
                    <a:solidFill>
                      <a:schemeClr val="tx1"/>
                    </a:solidFill>
                    <a:miter lim="800000"/>
                    <a:headEnd/>
                    <a:tailEnd/>
                  </a:ln>
                </p:spPr>
                <p:txBody>
                  <a:bodyPr vert="eaVert" anchor="ctr"/>
                  <a:lstStyle/>
                  <a:p>
                    <a:pPr algn="ctr">
                      <a:defRPr/>
                    </a:pPr>
                    <a:endParaRPr lang="en-GB" sz="900" u="sng">
                      <a:solidFill>
                        <a:schemeClr val="lt1"/>
                      </a:solidFill>
                      <a:latin typeface="Arial" pitchFamily="34" charset="0"/>
                      <a:cs typeface="Arial" pitchFamily="34" charset="0"/>
                    </a:endParaRPr>
                  </a:p>
                </p:txBody>
              </p:sp>
            </p:grpSp>
            <p:grpSp>
              <p:nvGrpSpPr>
                <p:cNvPr id="467" name="Group 298"/>
                <p:cNvGrpSpPr>
                  <a:grpSpLocks/>
                </p:cNvGrpSpPr>
                <p:nvPr/>
              </p:nvGrpSpPr>
              <p:grpSpPr bwMode="auto">
                <a:xfrm rot="-7986338">
                  <a:off x="1644907" y="2219030"/>
                  <a:ext cx="134808" cy="129368"/>
                  <a:chOff x="1273935" y="1631032"/>
                  <a:chExt cx="134808" cy="129368"/>
                </a:xfrm>
              </p:grpSpPr>
              <p:sp>
                <p:nvSpPr>
                  <p:cNvPr id="473" name="Diagonal Stripe 472"/>
                  <p:cNvSpPr/>
                  <p:nvPr/>
                </p:nvSpPr>
                <p:spPr bwMode="auto">
                  <a:xfrm>
                    <a:off x="1342530" y="1630540"/>
                    <a:ext cx="66122" cy="88204"/>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474" name="Rectangle 473"/>
                  <p:cNvSpPr>
                    <a:spLocks noChangeArrowheads="1"/>
                  </p:cNvSpPr>
                  <p:nvPr/>
                </p:nvSpPr>
                <p:spPr bwMode="auto">
                  <a:xfrm>
                    <a:off x="1353071" y="1688149"/>
                    <a:ext cx="0" cy="72768"/>
                  </a:xfrm>
                  <a:prstGeom prst="rect">
                    <a:avLst/>
                  </a:prstGeom>
                  <a:solidFill>
                    <a:schemeClr val="tx1"/>
                  </a:solidFill>
                  <a:ln w="25400" algn="ctr">
                    <a:solidFill>
                      <a:schemeClr val="tx1"/>
                    </a:solidFill>
                    <a:miter lim="800000"/>
                    <a:headEnd/>
                    <a:tailEnd/>
                  </a:ln>
                </p:spPr>
                <p:txBody>
                  <a:bodyPr vert="eaVert" anchor="ctr"/>
                  <a:lstStyle/>
                  <a:p>
                    <a:pPr algn="ctr">
                      <a:defRPr/>
                    </a:pPr>
                    <a:endParaRPr lang="en-GB" sz="900">
                      <a:solidFill>
                        <a:schemeClr val="lt1"/>
                      </a:solidFill>
                      <a:latin typeface="Arial" pitchFamily="34" charset="0"/>
                      <a:cs typeface="Arial" pitchFamily="34" charset="0"/>
                    </a:endParaRPr>
                  </a:p>
                </p:txBody>
              </p:sp>
              <p:sp>
                <p:nvSpPr>
                  <p:cNvPr id="475" name="Diagonal Stripe 474"/>
                  <p:cNvSpPr/>
                  <p:nvPr/>
                </p:nvSpPr>
                <p:spPr bwMode="auto">
                  <a:xfrm flipH="1">
                    <a:off x="1274886" y="1630548"/>
                    <a:ext cx="59510" cy="88204"/>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u="sng">
                      <a:solidFill>
                        <a:schemeClr val="tx1"/>
                      </a:solidFill>
                      <a:latin typeface="Arial" pitchFamily="34" charset="0"/>
                      <a:cs typeface="Arial" pitchFamily="34" charset="0"/>
                    </a:endParaRPr>
                  </a:p>
                </p:txBody>
              </p:sp>
              <p:sp>
                <p:nvSpPr>
                  <p:cNvPr id="476" name="Rectangle 475"/>
                  <p:cNvSpPr>
                    <a:spLocks noChangeArrowheads="1"/>
                  </p:cNvSpPr>
                  <p:nvPr/>
                </p:nvSpPr>
                <p:spPr bwMode="auto">
                  <a:xfrm flipH="1">
                    <a:off x="1324826" y="1678431"/>
                    <a:ext cx="0" cy="81589"/>
                  </a:xfrm>
                  <a:prstGeom prst="rect">
                    <a:avLst/>
                  </a:prstGeom>
                  <a:solidFill>
                    <a:schemeClr val="tx1"/>
                  </a:solidFill>
                  <a:ln w="25400" algn="ctr">
                    <a:solidFill>
                      <a:schemeClr val="tx1"/>
                    </a:solidFill>
                    <a:miter lim="800000"/>
                    <a:headEnd/>
                    <a:tailEnd/>
                  </a:ln>
                </p:spPr>
                <p:txBody>
                  <a:bodyPr vert="eaVert" anchor="ctr"/>
                  <a:lstStyle/>
                  <a:p>
                    <a:pPr algn="ctr">
                      <a:defRPr/>
                    </a:pPr>
                    <a:endParaRPr lang="en-GB" sz="900" u="sng">
                      <a:solidFill>
                        <a:schemeClr val="lt1"/>
                      </a:solidFill>
                      <a:latin typeface="Arial" pitchFamily="34" charset="0"/>
                      <a:cs typeface="Arial" pitchFamily="34" charset="0"/>
                    </a:endParaRPr>
                  </a:p>
                </p:txBody>
              </p:sp>
            </p:grpSp>
            <p:grpSp>
              <p:nvGrpSpPr>
                <p:cNvPr id="468" name="Group 299"/>
                <p:cNvGrpSpPr>
                  <a:grpSpLocks/>
                </p:cNvGrpSpPr>
                <p:nvPr/>
              </p:nvGrpSpPr>
              <p:grpSpPr bwMode="auto">
                <a:xfrm rot="7474558">
                  <a:off x="1990219" y="2213726"/>
                  <a:ext cx="134808" cy="129368"/>
                  <a:chOff x="1273935" y="1631032"/>
                  <a:chExt cx="134808" cy="129368"/>
                </a:xfrm>
              </p:grpSpPr>
              <p:sp>
                <p:nvSpPr>
                  <p:cNvPr id="469" name="Diagonal Stripe 468"/>
                  <p:cNvSpPr/>
                  <p:nvPr/>
                </p:nvSpPr>
                <p:spPr bwMode="auto">
                  <a:xfrm>
                    <a:off x="1340380" y="1624875"/>
                    <a:ext cx="66122" cy="90408"/>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a:solidFill>
                        <a:schemeClr val="tx1"/>
                      </a:solidFill>
                      <a:latin typeface="Arial" pitchFamily="34" charset="0"/>
                      <a:cs typeface="Arial" pitchFamily="34" charset="0"/>
                    </a:endParaRPr>
                  </a:p>
                </p:txBody>
              </p:sp>
              <p:sp>
                <p:nvSpPr>
                  <p:cNvPr id="470" name="Rectangle 469"/>
                  <p:cNvSpPr>
                    <a:spLocks noChangeArrowheads="1"/>
                  </p:cNvSpPr>
                  <p:nvPr/>
                </p:nvSpPr>
                <p:spPr bwMode="auto">
                  <a:xfrm>
                    <a:off x="1349212" y="1687896"/>
                    <a:ext cx="0" cy="72768"/>
                  </a:xfrm>
                  <a:prstGeom prst="rect">
                    <a:avLst/>
                  </a:prstGeom>
                  <a:solidFill>
                    <a:schemeClr val="tx1"/>
                  </a:solidFill>
                  <a:ln w="25400" algn="ctr">
                    <a:solidFill>
                      <a:schemeClr val="tx1"/>
                    </a:solidFill>
                    <a:miter lim="800000"/>
                    <a:headEnd/>
                    <a:tailEnd/>
                  </a:ln>
                </p:spPr>
                <p:txBody>
                  <a:bodyPr rot="10800000" vert="eaVert" anchor="ctr"/>
                  <a:lstStyle/>
                  <a:p>
                    <a:pPr algn="ctr">
                      <a:defRPr/>
                    </a:pPr>
                    <a:endParaRPr lang="en-GB" sz="900">
                      <a:solidFill>
                        <a:schemeClr val="lt1"/>
                      </a:solidFill>
                      <a:latin typeface="Arial" pitchFamily="34" charset="0"/>
                      <a:cs typeface="Arial" pitchFamily="34" charset="0"/>
                    </a:endParaRPr>
                  </a:p>
                </p:txBody>
              </p:sp>
              <p:sp>
                <p:nvSpPr>
                  <p:cNvPr id="471" name="Diagonal Stripe 470"/>
                  <p:cNvSpPr/>
                  <p:nvPr/>
                </p:nvSpPr>
                <p:spPr bwMode="auto">
                  <a:xfrm flipH="1">
                    <a:off x="1273143" y="1630433"/>
                    <a:ext cx="59510" cy="88204"/>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900" u="sng">
                      <a:solidFill>
                        <a:schemeClr val="tx1"/>
                      </a:solidFill>
                      <a:latin typeface="Arial" pitchFamily="34" charset="0"/>
                      <a:cs typeface="Arial" pitchFamily="34" charset="0"/>
                    </a:endParaRPr>
                  </a:p>
                </p:txBody>
              </p:sp>
              <p:sp>
                <p:nvSpPr>
                  <p:cNvPr id="472" name="Rectangle 471"/>
                  <p:cNvSpPr>
                    <a:spLocks noChangeArrowheads="1"/>
                  </p:cNvSpPr>
                  <p:nvPr/>
                </p:nvSpPr>
                <p:spPr bwMode="auto">
                  <a:xfrm flipH="1">
                    <a:off x="1322125" y="1672468"/>
                    <a:ext cx="0" cy="79383"/>
                  </a:xfrm>
                  <a:prstGeom prst="rect">
                    <a:avLst/>
                  </a:prstGeom>
                  <a:solidFill>
                    <a:schemeClr val="tx1"/>
                  </a:solidFill>
                  <a:ln w="25400" algn="ctr">
                    <a:solidFill>
                      <a:schemeClr val="tx1"/>
                    </a:solidFill>
                    <a:miter lim="800000"/>
                    <a:headEnd/>
                    <a:tailEnd/>
                  </a:ln>
                </p:spPr>
                <p:txBody>
                  <a:bodyPr rot="10800000" vert="eaVert" anchor="ctr"/>
                  <a:lstStyle/>
                  <a:p>
                    <a:pPr algn="ctr">
                      <a:defRPr/>
                    </a:pPr>
                    <a:endParaRPr lang="en-GB" sz="900" u="sng">
                      <a:solidFill>
                        <a:schemeClr val="lt1"/>
                      </a:solidFill>
                      <a:latin typeface="Arial" pitchFamily="34" charset="0"/>
                      <a:cs typeface="Arial" pitchFamily="34" charset="0"/>
                    </a:endParaRPr>
                  </a:p>
                </p:txBody>
              </p:sp>
            </p:grpSp>
          </p:grpSp>
          <p:sp>
            <p:nvSpPr>
              <p:cNvPr id="459" name="TextBox 51"/>
              <p:cNvSpPr txBox="1">
                <a:spLocks noChangeArrowheads="1"/>
              </p:cNvSpPr>
              <p:nvPr/>
            </p:nvSpPr>
            <p:spPr bwMode="auto">
              <a:xfrm>
                <a:off x="5702104" y="1899835"/>
                <a:ext cx="774661" cy="3691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900" b="1">
                    <a:latin typeface="Arial" pitchFamily="34" charset="0"/>
                    <a:cs typeface="Arial" pitchFamily="34" charset="0"/>
                  </a:rPr>
                  <a:t>Ab coated </a:t>
                </a:r>
              </a:p>
              <a:p>
                <a:pPr eaLnBrk="1" hangingPunct="1"/>
                <a:r>
                  <a:rPr lang="en-GB" sz="900" b="1">
                    <a:latin typeface="Arial" pitchFamily="34" charset="0"/>
                    <a:cs typeface="Arial" pitchFamily="34" charset="0"/>
                  </a:rPr>
                  <a:t>beads</a:t>
                </a:r>
              </a:p>
            </p:txBody>
          </p:sp>
          <p:sp>
            <p:nvSpPr>
              <p:cNvPr id="460" name="Oval 459"/>
              <p:cNvSpPr>
                <a:spLocks noChangeAspect="1"/>
              </p:cNvSpPr>
              <p:nvPr/>
            </p:nvSpPr>
            <p:spPr bwMode="auto">
              <a:xfrm>
                <a:off x="5416180" y="2915467"/>
                <a:ext cx="150830" cy="80934"/>
              </a:xfrm>
              <a:prstGeom prst="ellipse">
                <a:avLst/>
              </a:prstGeom>
              <a:solidFill>
                <a:schemeClr val="tx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900" dirty="0">
                  <a:latin typeface="Arial" pitchFamily="34" charset="0"/>
                  <a:cs typeface="Arial" pitchFamily="34" charset="0"/>
                </a:endParaRPr>
              </a:p>
            </p:txBody>
          </p:sp>
          <p:sp>
            <p:nvSpPr>
              <p:cNvPr id="461" name="TextBox 51"/>
              <p:cNvSpPr txBox="1">
                <a:spLocks noChangeArrowheads="1"/>
              </p:cNvSpPr>
              <p:nvPr/>
            </p:nvSpPr>
            <p:spPr bwMode="auto">
              <a:xfrm>
                <a:off x="5660810" y="2844056"/>
                <a:ext cx="627168" cy="230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900" b="1">
                    <a:latin typeface="Arial" pitchFamily="34" charset="0"/>
                    <a:cs typeface="Arial" pitchFamily="34" charset="0"/>
                  </a:rPr>
                  <a:t> Sample</a:t>
                </a:r>
              </a:p>
            </p:txBody>
          </p:sp>
        </p:grpSp>
      </p:grpSp>
      <p:sp>
        <p:nvSpPr>
          <p:cNvPr id="498" name="TextBox 62"/>
          <p:cNvSpPr txBox="1">
            <a:spLocks noChangeArrowheads="1"/>
          </p:cNvSpPr>
          <p:nvPr/>
        </p:nvSpPr>
        <p:spPr bwMode="auto">
          <a:xfrm>
            <a:off x="4079875" y="2162175"/>
            <a:ext cx="99899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900" b="1">
                <a:latin typeface="Arial" pitchFamily="34" charset="0"/>
                <a:cs typeface="Arial" pitchFamily="34" charset="0"/>
              </a:rPr>
              <a:t>Analyse by</a:t>
            </a:r>
          </a:p>
          <a:p>
            <a:pPr eaLnBrk="1" hangingPunct="1"/>
            <a:r>
              <a:rPr lang="en-GB" sz="900" b="1">
                <a:latin typeface="Arial" pitchFamily="34" charset="0"/>
                <a:cs typeface="Arial" pitchFamily="34" charset="0"/>
              </a:rPr>
              <a:t>flow cytometry</a:t>
            </a:r>
          </a:p>
        </p:txBody>
      </p:sp>
      <p:sp>
        <p:nvSpPr>
          <p:cNvPr id="499" name="TextBox 498"/>
          <p:cNvSpPr txBox="1"/>
          <p:nvPr/>
        </p:nvSpPr>
        <p:spPr>
          <a:xfrm>
            <a:off x="6042774" y="9392525"/>
            <a:ext cx="338554"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73</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19417308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Group 2"/>
          <p:cNvGrpSpPr>
            <a:grpSpLocks/>
          </p:cNvGrpSpPr>
          <p:nvPr/>
        </p:nvGrpSpPr>
        <p:grpSpPr bwMode="auto">
          <a:xfrm>
            <a:off x="2225675" y="3490913"/>
            <a:ext cx="3506788" cy="2418642"/>
            <a:chOff x="2225675" y="3171825"/>
            <a:chExt cx="3506788" cy="2417839"/>
          </a:xfrm>
        </p:grpSpPr>
        <p:pic>
          <p:nvPicPr>
            <p:cNvPr id="23" name="Picture 6" descr="http://www.hms.harvard.edu/research/brain/atlas_550/295N.jpg">
              <a:hlinkClick r:id=""/>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25675" y="3171825"/>
              <a:ext cx="3506788" cy="2271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Oval 23"/>
            <p:cNvSpPr>
              <a:spLocks noChangeAspect="1"/>
            </p:cNvSpPr>
            <p:nvPr/>
          </p:nvSpPr>
          <p:spPr>
            <a:xfrm rot="2627629">
              <a:off x="4037013" y="5001604"/>
              <a:ext cx="225425" cy="133306"/>
            </a:xfrm>
            <a:prstGeom prst="ellipse">
              <a:avLst/>
            </a:prstGeom>
            <a:solidFill>
              <a:srgbClr val="C00000"/>
            </a:solidFill>
            <a:ln w="1587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fontAlgn="auto">
                <a:spcBef>
                  <a:spcPts val="0"/>
                </a:spcBef>
                <a:spcAft>
                  <a:spcPts val="0"/>
                </a:spcAft>
                <a:defRPr/>
              </a:pPr>
              <a:endParaRPr lang="en-GB" dirty="0"/>
            </a:p>
          </p:txBody>
        </p:sp>
        <p:sp>
          <p:nvSpPr>
            <p:cNvPr id="25" name="Right Triangle 24"/>
            <p:cNvSpPr>
              <a:spLocks/>
            </p:cNvSpPr>
            <p:nvPr/>
          </p:nvSpPr>
          <p:spPr>
            <a:xfrm>
              <a:off x="4024313" y="5058736"/>
              <a:ext cx="125412" cy="133306"/>
            </a:xfrm>
            <a:prstGeom prst="rtTriangle">
              <a:avLst/>
            </a:prstGeom>
            <a:solidFill>
              <a:srgbClr val="FFFF00"/>
            </a:solidFill>
            <a:ln w="1587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26" name="TextBox 14"/>
            <p:cNvSpPr txBox="1">
              <a:spLocks noChangeArrowheads="1"/>
            </p:cNvSpPr>
            <p:nvPr/>
          </p:nvSpPr>
          <p:spPr bwMode="auto">
            <a:xfrm>
              <a:off x="4659313" y="5343525"/>
              <a:ext cx="470000" cy="246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000" b="1" dirty="0">
                  <a:latin typeface="Arial" pitchFamily="34" charset="0"/>
                  <a:cs typeface="Arial" pitchFamily="34" charset="0"/>
                </a:rPr>
                <a:t>VMH</a:t>
              </a:r>
            </a:p>
          </p:txBody>
        </p:sp>
        <p:cxnSp>
          <p:nvCxnSpPr>
            <p:cNvPr id="27" name="Straight Connector 26"/>
            <p:cNvCxnSpPr/>
            <p:nvPr/>
          </p:nvCxnSpPr>
          <p:spPr>
            <a:xfrm flipH="1" flipV="1">
              <a:off x="4276725" y="5192041"/>
              <a:ext cx="450850" cy="28882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8" name="TextBox 17"/>
            <p:cNvSpPr txBox="1">
              <a:spLocks noChangeArrowheads="1"/>
            </p:cNvSpPr>
            <p:nvPr/>
          </p:nvSpPr>
          <p:spPr bwMode="auto">
            <a:xfrm>
              <a:off x="2980952" y="5332413"/>
              <a:ext cx="1192955" cy="246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GB" sz="1000" b="1" dirty="0">
                  <a:latin typeface="Arial" pitchFamily="34" charset="0"/>
                  <a:cs typeface="Arial" pitchFamily="34" charset="0"/>
                </a:rPr>
                <a:t>A</a:t>
              </a:r>
              <a:r>
                <a:rPr lang="en-GB" sz="1000" b="1" dirty="0" smtClean="0">
                  <a:latin typeface="Arial" pitchFamily="34" charset="0"/>
                  <a:cs typeface="Arial" pitchFamily="34" charset="0"/>
                </a:rPr>
                <a:t>rcuate </a:t>
              </a:r>
              <a:r>
                <a:rPr lang="en-GB" sz="1000" b="1" dirty="0">
                  <a:latin typeface="Arial" pitchFamily="34" charset="0"/>
                  <a:cs typeface="Arial" pitchFamily="34" charset="0"/>
                </a:rPr>
                <a:t>N</a:t>
              </a:r>
              <a:r>
                <a:rPr lang="en-GB" sz="1000" b="1" dirty="0" smtClean="0">
                  <a:latin typeface="Arial" pitchFamily="34" charset="0"/>
                  <a:cs typeface="Arial" pitchFamily="34" charset="0"/>
                </a:rPr>
                <a:t>ucleus</a:t>
              </a:r>
              <a:endParaRPr lang="en-GB" sz="1000" b="1" dirty="0">
                <a:latin typeface="Arial" pitchFamily="34" charset="0"/>
                <a:cs typeface="Arial" pitchFamily="34" charset="0"/>
              </a:endParaRPr>
            </a:p>
          </p:txBody>
        </p:sp>
        <p:cxnSp>
          <p:nvCxnSpPr>
            <p:cNvPr id="29" name="Straight Connector 28"/>
            <p:cNvCxnSpPr/>
            <p:nvPr/>
          </p:nvCxnSpPr>
          <p:spPr>
            <a:xfrm flipV="1">
              <a:off x="3933825" y="5245998"/>
              <a:ext cx="109538" cy="15711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0" name="Text Box 4"/>
          <p:cNvSpPr txBox="1">
            <a:spLocks noChangeArrowheads="1"/>
          </p:cNvSpPr>
          <p:nvPr/>
        </p:nvSpPr>
        <p:spPr bwMode="auto">
          <a:xfrm>
            <a:off x="1052513" y="468313"/>
            <a:ext cx="3690937"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a:latin typeface="Times New Roman" pitchFamily="18" charset="0"/>
                <a:cs typeface="Times New Roman" pitchFamily="18" charset="0"/>
              </a:rPr>
              <a:t>Figure 2.12: Diagrams showing brain areas of interest</a:t>
            </a:r>
          </a:p>
        </p:txBody>
      </p:sp>
      <p:sp>
        <p:nvSpPr>
          <p:cNvPr id="31" name="TextBox 30"/>
          <p:cNvSpPr txBox="1"/>
          <p:nvPr/>
        </p:nvSpPr>
        <p:spPr>
          <a:xfrm>
            <a:off x="1125538" y="6098270"/>
            <a:ext cx="5183187" cy="2275110"/>
          </a:xfrm>
          <a:prstGeom prst="rect">
            <a:avLst/>
          </a:prstGeom>
          <a:noFill/>
        </p:spPr>
        <p:txBody>
          <a:bodyPr>
            <a:spAutoFit/>
          </a:bodyPr>
          <a:lstStyle/>
          <a:p>
            <a:pPr marL="228600" indent="-228600" fontAlgn="auto">
              <a:lnSpc>
                <a:spcPct val="150000"/>
              </a:lnSpc>
              <a:spcBef>
                <a:spcPts val="0"/>
              </a:spcBef>
              <a:spcAft>
                <a:spcPts val="0"/>
              </a:spcAft>
              <a:buFontTx/>
              <a:buAutoNum type="alphaUcPeriod"/>
              <a:defRPr/>
            </a:pPr>
            <a:r>
              <a:rPr lang="en-GB" sz="1200" dirty="0">
                <a:latin typeface="Times New Roman" pitchFamily="18" charset="0"/>
                <a:cs typeface="Times New Roman" pitchFamily="18" charset="0"/>
              </a:rPr>
              <a:t>Brain section showing the location of the </a:t>
            </a:r>
            <a:r>
              <a:rPr lang="en-GB" sz="1200" dirty="0" err="1">
                <a:latin typeface="Times New Roman" pitchFamily="18" charset="0"/>
                <a:cs typeface="Times New Roman" pitchFamily="18" charset="0"/>
              </a:rPr>
              <a:t>supraoptic</a:t>
            </a:r>
            <a:r>
              <a:rPr lang="en-GB" sz="1200" dirty="0">
                <a:latin typeface="Times New Roman" pitchFamily="18" charset="0"/>
                <a:cs typeface="Times New Roman" pitchFamily="18" charset="0"/>
              </a:rPr>
              <a:t> nucleus (SON; shown in blue) and the </a:t>
            </a:r>
            <a:r>
              <a:rPr lang="en-GB" sz="1200" dirty="0" err="1">
                <a:latin typeface="Times New Roman" pitchFamily="18" charset="0"/>
                <a:cs typeface="Times New Roman" pitchFamily="18" charset="0"/>
              </a:rPr>
              <a:t>paraventricular</a:t>
            </a:r>
            <a:r>
              <a:rPr lang="en-GB" sz="1200" dirty="0">
                <a:latin typeface="Times New Roman" pitchFamily="18" charset="0"/>
                <a:cs typeface="Times New Roman" pitchFamily="18" charset="0"/>
              </a:rPr>
              <a:t> nucleus (PVN; position shown in green) on one half of the hypothalamus.</a:t>
            </a:r>
          </a:p>
          <a:p>
            <a:pPr marL="228600" indent="-228600" fontAlgn="auto">
              <a:lnSpc>
                <a:spcPct val="150000"/>
              </a:lnSpc>
              <a:spcBef>
                <a:spcPts val="0"/>
              </a:spcBef>
              <a:spcAft>
                <a:spcPts val="0"/>
              </a:spcAft>
              <a:buFontTx/>
              <a:buAutoNum type="alphaUcPeriod"/>
              <a:defRPr/>
            </a:pPr>
            <a:r>
              <a:rPr lang="en-GB" sz="1200" dirty="0">
                <a:latin typeface="Times New Roman" pitchFamily="18" charset="0"/>
                <a:cs typeface="Times New Roman" pitchFamily="18" charset="0"/>
              </a:rPr>
              <a:t>Brain section showing the location of the arcuate nucleus (shown in yellow) and the ventromedial nucleus (VMH; shown in red) on one half of the </a:t>
            </a:r>
            <a:r>
              <a:rPr lang="en-GB" sz="1200" dirty="0" smtClean="0">
                <a:latin typeface="Times New Roman" pitchFamily="18" charset="0"/>
                <a:cs typeface="Times New Roman" pitchFamily="18" charset="0"/>
              </a:rPr>
              <a:t>hypothalamus.</a:t>
            </a:r>
            <a:endParaRPr lang="en-GB" sz="1200" dirty="0">
              <a:latin typeface="Times New Roman" pitchFamily="18" charset="0"/>
              <a:cs typeface="Times New Roman" pitchFamily="18" charset="0"/>
            </a:endParaRPr>
          </a:p>
          <a:p>
            <a:pPr fontAlgn="auto">
              <a:lnSpc>
                <a:spcPct val="150000"/>
              </a:lnSpc>
              <a:spcBef>
                <a:spcPts val="0"/>
              </a:spcBef>
              <a:spcAft>
                <a:spcPts val="0"/>
              </a:spcAft>
              <a:defRPr/>
            </a:pPr>
            <a:r>
              <a:rPr lang="en-GB" sz="1200" dirty="0">
                <a:latin typeface="Times New Roman" pitchFamily="18" charset="0"/>
                <a:cs typeface="Times New Roman" pitchFamily="18" charset="0"/>
              </a:rPr>
              <a:t>Photographs adapted from www.hms.harvard.edu/research/brain/atlas.html</a:t>
            </a:r>
          </a:p>
          <a:p>
            <a:pPr fontAlgn="auto">
              <a:lnSpc>
                <a:spcPct val="150000"/>
              </a:lnSpc>
              <a:spcBef>
                <a:spcPts val="0"/>
              </a:spcBef>
              <a:spcAft>
                <a:spcPts val="0"/>
              </a:spcAft>
              <a:defRPr/>
            </a:pPr>
            <a:endParaRPr lang="en-GB" sz="1200" dirty="0">
              <a:latin typeface="Times New Roman" pitchFamily="18" charset="0"/>
              <a:cs typeface="Times New Roman" pitchFamily="18" charset="0"/>
            </a:endParaRPr>
          </a:p>
        </p:txBody>
      </p:sp>
      <p:grpSp>
        <p:nvGrpSpPr>
          <p:cNvPr id="32" name="Group 1"/>
          <p:cNvGrpSpPr>
            <a:grpSpLocks/>
          </p:cNvGrpSpPr>
          <p:nvPr/>
        </p:nvGrpSpPr>
        <p:grpSpPr bwMode="auto">
          <a:xfrm>
            <a:off x="1484313" y="1003300"/>
            <a:ext cx="4248150" cy="2458389"/>
            <a:chOff x="1484313" y="899592"/>
            <a:chExt cx="4248150" cy="2458100"/>
          </a:xfrm>
        </p:grpSpPr>
        <p:pic>
          <p:nvPicPr>
            <p:cNvPr id="33" name="Picture 10" descr="http://www.hms.harvard.edu/research/brain/atlas_550/245N.jpg">
              <a:hlinkClick r:id=""/>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25675" y="900113"/>
              <a:ext cx="3506788" cy="2271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 name="Right Triangle 33"/>
            <p:cNvSpPr>
              <a:spLocks/>
            </p:cNvSpPr>
            <p:nvPr/>
          </p:nvSpPr>
          <p:spPr>
            <a:xfrm rot="5400000">
              <a:off x="4020351" y="2519437"/>
              <a:ext cx="125397" cy="133350"/>
            </a:xfrm>
            <a:prstGeom prst="rtTriangle">
              <a:avLst/>
            </a:prstGeom>
            <a:solidFill>
              <a:srgbClr val="92D050"/>
            </a:solidFill>
            <a:ln w="1587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35" name="Chord 34"/>
            <p:cNvSpPr/>
            <p:nvPr/>
          </p:nvSpPr>
          <p:spPr>
            <a:xfrm rot="8579740">
              <a:off x="4321175" y="2785320"/>
              <a:ext cx="96838" cy="96827"/>
            </a:xfrm>
            <a:prstGeom prst="chord">
              <a:avLst/>
            </a:prstGeom>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36" name="TextBox 22"/>
            <p:cNvSpPr txBox="1">
              <a:spLocks noChangeArrowheads="1"/>
            </p:cNvSpPr>
            <p:nvPr/>
          </p:nvSpPr>
          <p:spPr bwMode="auto">
            <a:xfrm>
              <a:off x="4292600" y="3111500"/>
              <a:ext cx="461986" cy="246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000" b="1" dirty="0">
                  <a:latin typeface="Arial" pitchFamily="34" charset="0"/>
                  <a:cs typeface="Arial" pitchFamily="34" charset="0"/>
                </a:rPr>
                <a:t>SON</a:t>
              </a:r>
            </a:p>
          </p:txBody>
        </p:sp>
        <p:cxnSp>
          <p:nvCxnSpPr>
            <p:cNvPr id="37" name="Straight Connector 36"/>
            <p:cNvCxnSpPr/>
            <p:nvPr/>
          </p:nvCxnSpPr>
          <p:spPr>
            <a:xfrm flipH="1" flipV="1">
              <a:off x="4410075" y="2918654"/>
              <a:ext cx="152400" cy="20952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8" name="TextBox 25"/>
            <p:cNvSpPr txBox="1">
              <a:spLocks noChangeArrowheads="1"/>
            </p:cNvSpPr>
            <p:nvPr/>
          </p:nvSpPr>
          <p:spPr bwMode="auto">
            <a:xfrm>
              <a:off x="3195029" y="3070865"/>
              <a:ext cx="447558" cy="246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000" b="1" dirty="0">
                  <a:latin typeface="Arial" pitchFamily="34" charset="0"/>
                  <a:cs typeface="Arial" pitchFamily="34" charset="0"/>
                </a:rPr>
                <a:t>PVN</a:t>
              </a:r>
            </a:p>
          </p:txBody>
        </p:sp>
        <p:cxnSp>
          <p:nvCxnSpPr>
            <p:cNvPr id="39" name="Straight Connector 38"/>
            <p:cNvCxnSpPr/>
            <p:nvPr/>
          </p:nvCxnSpPr>
          <p:spPr>
            <a:xfrm flipV="1">
              <a:off x="3644900" y="2648811"/>
              <a:ext cx="334963" cy="45238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0" name="TextBox 30"/>
            <p:cNvSpPr txBox="1">
              <a:spLocks noChangeArrowheads="1"/>
            </p:cNvSpPr>
            <p:nvPr/>
          </p:nvSpPr>
          <p:spPr bwMode="auto">
            <a:xfrm>
              <a:off x="1484313" y="899592"/>
              <a:ext cx="186871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dirty="0" smtClean="0">
                  <a:latin typeface="Times New Roman" pitchFamily="18" charset="0"/>
                  <a:cs typeface="Times New Roman" pitchFamily="18" charset="0"/>
                </a:rPr>
                <a:t>A. </a:t>
              </a:r>
              <a:r>
                <a:rPr lang="en-GB" sz="1200" b="1" dirty="0">
                  <a:latin typeface="Times New Roman" pitchFamily="18" charset="0"/>
                  <a:cs typeface="Times New Roman" pitchFamily="18" charset="0"/>
                </a:rPr>
                <a:t>-0.70mm from </a:t>
              </a:r>
              <a:r>
                <a:rPr lang="en-GB" sz="1200" b="1" dirty="0" err="1">
                  <a:latin typeface="Times New Roman" pitchFamily="18" charset="0"/>
                  <a:cs typeface="Times New Roman" pitchFamily="18" charset="0"/>
                </a:rPr>
                <a:t>Bregma</a:t>
              </a:r>
              <a:endParaRPr lang="en-GB" sz="1200" b="1" dirty="0">
                <a:latin typeface="Times New Roman" pitchFamily="18" charset="0"/>
                <a:cs typeface="Times New Roman" pitchFamily="18" charset="0"/>
              </a:endParaRPr>
            </a:p>
          </p:txBody>
        </p:sp>
      </p:grpSp>
      <p:sp>
        <p:nvSpPr>
          <p:cNvPr id="41" name="TextBox 37"/>
          <p:cNvSpPr txBox="1">
            <a:spLocks noChangeArrowheads="1"/>
          </p:cNvSpPr>
          <p:nvPr/>
        </p:nvSpPr>
        <p:spPr bwMode="auto">
          <a:xfrm>
            <a:off x="1484313" y="3430588"/>
            <a:ext cx="1860550"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dirty="0" smtClean="0">
                <a:latin typeface="Times New Roman" pitchFamily="18" charset="0"/>
                <a:cs typeface="Times New Roman" pitchFamily="18" charset="0"/>
              </a:rPr>
              <a:t>B. </a:t>
            </a:r>
            <a:r>
              <a:rPr lang="en-GB" sz="1200" b="1" dirty="0">
                <a:latin typeface="Times New Roman" pitchFamily="18" charset="0"/>
                <a:cs typeface="Times New Roman" pitchFamily="18" charset="0"/>
              </a:rPr>
              <a:t>-1.70mm from </a:t>
            </a:r>
            <a:r>
              <a:rPr lang="en-GB" sz="1200" b="1" dirty="0" err="1">
                <a:latin typeface="Times New Roman" pitchFamily="18" charset="0"/>
                <a:cs typeface="Times New Roman" pitchFamily="18" charset="0"/>
              </a:rPr>
              <a:t>Bregma</a:t>
            </a:r>
            <a:endParaRPr lang="en-GB" sz="1200" b="1" dirty="0">
              <a:latin typeface="Times New Roman" pitchFamily="18" charset="0"/>
              <a:cs typeface="Times New Roman" pitchFamily="18" charset="0"/>
            </a:endParaRPr>
          </a:p>
        </p:txBody>
      </p:sp>
      <p:sp>
        <p:nvSpPr>
          <p:cNvPr id="42" name="TextBox 41"/>
          <p:cNvSpPr txBox="1"/>
          <p:nvPr/>
        </p:nvSpPr>
        <p:spPr>
          <a:xfrm>
            <a:off x="6042774" y="9392525"/>
            <a:ext cx="338554"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76</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12441051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Group 4"/>
          <p:cNvGrpSpPr>
            <a:grpSpLocks/>
          </p:cNvGrpSpPr>
          <p:nvPr/>
        </p:nvGrpSpPr>
        <p:grpSpPr bwMode="auto">
          <a:xfrm>
            <a:off x="2916237" y="3332163"/>
            <a:ext cx="2396475" cy="1838325"/>
            <a:chOff x="2772230" y="2771800"/>
            <a:chExt cx="2397588" cy="1837117"/>
          </a:xfrm>
        </p:grpSpPr>
        <p:pic>
          <p:nvPicPr>
            <p:cNvPr id="25" name="Picture 6" descr="http://www.hms.harvard.edu/research/brain/atlas_550/515N.jpg">
              <a:hlinkClick r:id=""/>
            </p:cNvPr>
            <p:cNvPicPr>
              <a:picLocks noChangeAspect="1" noChangeArrowheads="1"/>
            </p:cNvPicPr>
            <p:nvPr/>
          </p:nvPicPr>
          <p:blipFill>
            <a:blip r:embed="rId2">
              <a:extLst>
                <a:ext uri="{28A0092B-C50C-407E-A947-70E740481C1C}">
                  <a14:useLocalDpi xmlns:a14="http://schemas.microsoft.com/office/drawing/2010/main" val="0"/>
                </a:ext>
              </a:extLst>
            </a:blip>
            <a:srcRect l="16170" t="9622" r="16187" b="9509"/>
            <a:stretch>
              <a:fillRect/>
            </a:stretch>
          </p:blipFill>
          <p:spPr bwMode="auto">
            <a:xfrm>
              <a:off x="2772230" y="2771800"/>
              <a:ext cx="2372825" cy="18371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Oval 25"/>
            <p:cNvSpPr>
              <a:spLocks noChangeAspect="1"/>
            </p:cNvSpPr>
            <p:nvPr/>
          </p:nvSpPr>
          <p:spPr bwMode="auto">
            <a:xfrm>
              <a:off x="4349349" y="4266242"/>
              <a:ext cx="241412" cy="161819"/>
            </a:xfrm>
            <a:prstGeom prst="ellipse">
              <a:avLst/>
            </a:prstGeom>
            <a:noFill/>
            <a:ln w="19050">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fontAlgn="auto">
                <a:spcBef>
                  <a:spcPts val="0"/>
                </a:spcBef>
                <a:spcAft>
                  <a:spcPts val="0"/>
                </a:spcAft>
                <a:defRPr/>
              </a:pPr>
              <a:endParaRPr lang="en-GB" dirty="0"/>
            </a:p>
          </p:txBody>
        </p:sp>
        <p:sp>
          <p:nvSpPr>
            <p:cNvPr id="27" name="TextBox 3"/>
            <p:cNvSpPr txBox="1">
              <a:spLocks noChangeArrowheads="1"/>
            </p:cNvSpPr>
            <p:nvPr/>
          </p:nvSpPr>
          <p:spPr bwMode="auto">
            <a:xfrm>
              <a:off x="4728467" y="4329238"/>
              <a:ext cx="441351" cy="246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000" b="1" dirty="0">
                  <a:latin typeface="Arial" pitchFamily="34" charset="0"/>
                  <a:cs typeface="Arial" pitchFamily="34" charset="0"/>
                </a:rPr>
                <a:t>RVL</a:t>
              </a:r>
            </a:p>
          </p:txBody>
        </p:sp>
        <p:cxnSp>
          <p:nvCxnSpPr>
            <p:cNvPr id="28" name="Straight Connector 27"/>
            <p:cNvCxnSpPr/>
            <p:nvPr/>
          </p:nvCxnSpPr>
          <p:spPr bwMode="auto">
            <a:xfrm flipH="1" flipV="1">
              <a:off x="4649526" y="4428061"/>
              <a:ext cx="147706" cy="3966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9" name="Group 23"/>
          <p:cNvGrpSpPr>
            <a:grpSpLocks/>
          </p:cNvGrpSpPr>
          <p:nvPr/>
        </p:nvGrpSpPr>
        <p:grpSpPr bwMode="auto">
          <a:xfrm>
            <a:off x="2297113" y="1146175"/>
            <a:ext cx="3508375" cy="2273300"/>
            <a:chOff x="2153610" y="819520"/>
            <a:chExt cx="3507638" cy="2272284"/>
          </a:xfrm>
        </p:grpSpPr>
        <p:grpSp>
          <p:nvGrpSpPr>
            <p:cNvPr id="30" name="Group 18"/>
            <p:cNvGrpSpPr>
              <a:grpSpLocks/>
            </p:cNvGrpSpPr>
            <p:nvPr/>
          </p:nvGrpSpPr>
          <p:grpSpPr bwMode="auto">
            <a:xfrm>
              <a:off x="2153610" y="819520"/>
              <a:ext cx="3507638" cy="2272284"/>
              <a:chOff x="2153610" y="787548"/>
              <a:chExt cx="3507638" cy="2272284"/>
            </a:xfrm>
          </p:grpSpPr>
          <p:pic>
            <p:nvPicPr>
              <p:cNvPr id="33" name="Picture 4" descr="http://www.hms.harvard.edu/research/brain/atlas_550/455N.jpg">
                <a:hlinkClick r:id=""/>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53610" y="787548"/>
                <a:ext cx="3507638" cy="22722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 name="Oval 33"/>
              <p:cNvSpPr>
                <a:spLocks noChangeAspect="1"/>
              </p:cNvSpPr>
              <p:nvPr/>
            </p:nvSpPr>
            <p:spPr>
              <a:xfrm rot="2627629">
                <a:off x="4147091" y="1896715"/>
                <a:ext cx="241249" cy="161853"/>
              </a:xfrm>
              <a:prstGeom prst="ellipse">
                <a:avLst/>
              </a:prstGeom>
              <a:noFill/>
              <a:ln w="19050">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fontAlgn="auto">
                  <a:spcBef>
                    <a:spcPts val="0"/>
                  </a:spcBef>
                  <a:spcAft>
                    <a:spcPts val="0"/>
                  </a:spcAft>
                  <a:defRPr/>
                </a:pPr>
                <a:endParaRPr lang="en-GB" dirty="0"/>
              </a:p>
            </p:txBody>
          </p:sp>
        </p:grpSp>
        <p:sp>
          <p:nvSpPr>
            <p:cNvPr id="31" name="TextBox 13"/>
            <p:cNvSpPr txBox="1">
              <a:spLocks noChangeArrowheads="1"/>
            </p:cNvSpPr>
            <p:nvPr/>
          </p:nvSpPr>
          <p:spPr bwMode="auto">
            <a:xfrm>
              <a:off x="4803204" y="2526773"/>
              <a:ext cx="391372" cy="246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000" b="1" dirty="0">
                  <a:latin typeface="Arial" pitchFamily="34" charset="0"/>
                  <a:cs typeface="Arial" pitchFamily="34" charset="0"/>
                </a:rPr>
                <a:t>LC </a:t>
              </a:r>
            </a:p>
          </p:txBody>
        </p:sp>
        <p:cxnSp>
          <p:nvCxnSpPr>
            <p:cNvPr id="32" name="Straight Connector 31"/>
            <p:cNvCxnSpPr/>
            <p:nvPr/>
          </p:nvCxnSpPr>
          <p:spPr>
            <a:xfrm flipH="1" flipV="1">
              <a:off x="4410561" y="2141317"/>
              <a:ext cx="460278" cy="52364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5" name="Group 3"/>
          <p:cNvGrpSpPr>
            <a:grpSpLocks/>
          </p:cNvGrpSpPr>
          <p:nvPr/>
        </p:nvGrpSpPr>
        <p:grpSpPr bwMode="auto">
          <a:xfrm>
            <a:off x="3281363" y="5181600"/>
            <a:ext cx="1997919" cy="1838325"/>
            <a:chOff x="3137694" y="5087090"/>
            <a:chExt cx="1997781" cy="1839174"/>
          </a:xfrm>
        </p:grpSpPr>
        <p:grpSp>
          <p:nvGrpSpPr>
            <p:cNvPr id="36" name="Group 1"/>
            <p:cNvGrpSpPr>
              <a:grpSpLocks/>
            </p:cNvGrpSpPr>
            <p:nvPr/>
          </p:nvGrpSpPr>
          <p:grpSpPr bwMode="auto">
            <a:xfrm>
              <a:off x="3137694" y="5087090"/>
              <a:ext cx="1848090" cy="1839174"/>
              <a:chOff x="3137694" y="5087090"/>
              <a:chExt cx="1848090" cy="1839174"/>
            </a:xfrm>
          </p:grpSpPr>
          <p:pic>
            <p:nvPicPr>
              <p:cNvPr id="39" name="Picture 8" descr="http://www.hms.harvard.edu/research/brain/atlas_550/535N.jpg">
                <a:hlinkClick r:id=""/>
              </p:cNvPr>
              <p:cNvPicPr>
                <a:picLocks noChangeAspect="1" noChangeArrowheads="1"/>
              </p:cNvPicPr>
              <p:nvPr/>
            </p:nvPicPr>
            <p:blipFill>
              <a:blip r:embed="rId4">
                <a:extLst>
                  <a:ext uri="{28A0092B-C50C-407E-A947-70E740481C1C}">
                    <a14:useLocalDpi xmlns:a14="http://schemas.microsoft.com/office/drawing/2010/main" val="0"/>
                  </a:ext>
                </a:extLst>
              </a:blip>
              <a:srcRect l="26591" t="8559" r="20715" b="10481"/>
              <a:stretch>
                <a:fillRect/>
              </a:stretch>
            </p:blipFill>
            <p:spPr bwMode="auto">
              <a:xfrm>
                <a:off x="3137694" y="5087090"/>
                <a:ext cx="1848090" cy="1839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 name="Oval 39"/>
              <p:cNvSpPr>
                <a:spLocks noChangeAspect="1"/>
              </p:cNvSpPr>
              <p:nvPr/>
            </p:nvSpPr>
            <p:spPr bwMode="auto">
              <a:xfrm rot="20623844">
                <a:off x="4018695" y="6148030"/>
                <a:ext cx="195250" cy="130235"/>
              </a:xfrm>
              <a:prstGeom prst="ellipse">
                <a:avLst/>
              </a:prstGeom>
              <a:noFill/>
              <a:ln w="19050">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fontAlgn="auto">
                  <a:spcBef>
                    <a:spcPts val="0"/>
                  </a:spcBef>
                  <a:spcAft>
                    <a:spcPts val="0"/>
                  </a:spcAft>
                  <a:defRPr/>
                </a:pPr>
                <a:endParaRPr lang="en-GB" dirty="0"/>
              </a:p>
            </p:txBody>
          </p:sp>
        </p:grpSp>
        <p:sp>
          <p:nvSpPr>
            <p:cNvPr id="37" name="TextBox 16"/>
            <p:cNvSpPr txBox="1">
              <a:spLocks noChangeArrowheads="1"/>
            </p:cNvSpPr>
            <p:nvPr/>
          </p:nvSpPr>
          <p:spPr bwMode="auto">
            <a:xfrm>
              <a:off x="4659096" y="6487483"/>
              <a:ext cx="476379" cy="246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000" b="1" dirty="0">
                  <a:latin typeface="Arial" pitchFamily="34" charset="0"/>
                  <a:cs typeface="Arial" pitchFamily="34" charset="0"/>
                </a:rPr>
                <a:t>NTS </a:t>
              </a:r>
            </a:p>
          </p:txBody>
        </p:sp>
        <p:cxnSp>
          <p:nvCxnSpPr>
            <p:cNvPr id="38" name="Straight Connector 37"/>
            <p:cNvCxnSpPr/>
            <p:nvPr/>
          </p:nvCxnSpPr>
          <p:spPr bwMode="auto">
            <a:xfrm flipH="1" flipV="1">
              <a:off x="4221881" y="6227441"/>
              <a:ext cx="506378" cy="36688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41" name="Text Box 4"/>
          <p:cNvSpPr txBox="1">
            <a:spLocks noChangeArrowheads="1"/>
          </p:cNvSpPr>
          <p:nvPr/>
        </p:nvSpPr>
        <p:spPr bwMode="auto">
          <a:xfrm>
            <a:off x="1052513" y="468313"/>
            <a:ext cx="4033837"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a:latin typeface="Times New Roman" pitchFamily="18" charset="0"/>
                <a:cs typeface="Times New Roman" pitchFamily="18" charset="0"/>
              </a:rPr>
              <a:t>Figure 2.13: Diagrams showing brainstem areas of interest</a:t>
            </a:r>
          </a:p>
        </p:txBody>
      </p:sp>
      <p:sp>
        <p:nvSpPr>
          <p:cNvPr id="42" name="TextBox 33"/>
          <p:cNvSpPr txBox="1">
            <a:spLocks noChangeArrowheads="1"/>
          </p:cNvSpPr>
          <p:nvPr/>
        </p:nvSpPr>
        <p:spPr bwMode="auto">
          <a:xfrm>
            <a:off x="1052513" y="7001275"/>
            <a:ext cx="5256212" cy="1444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lnSpc>
                <a:spcPct val="150000"/>
              </a:lnSpc>
            </a:pPr>
            <a:r>
              <a:rPr lang="en-GB" sz="1200" dirty="0" smtClean="0">
                <a:latin typeface="Times New Roman" pitchFamily="18" charset="0"/>
                <a:cs typeface="Times New Roman" pitchFamily="18" charset="0"/>
              </a:rPr>
              <a:t>Brainstem sections </a:t>
            </a:r>
            <a:r>
              <a:rPr lang="en-GB" sz="1200" dirty="0">
                <a:latin typeface="Times New Roman" pitchFamily="18" charset="0"/>
                <a:cs typeface="Times New Roman" pitchFamily="18" charset="0"/>
              </a:rPr>
              <a:t>showing the location of </a:t>
            </a:r>
            <a:r>
              <a:rPr lang="en-GB" sz="1200" dirty="0" smtClean="0">
                <a:latin typeface="Times New Roman" pitchFamily="18" charset="0"/>
                <a:cs typeface="Times New Roman" pitchFamily="18" charset="0"/>
              </a:rPr>
              <a:t> A. the locus </a:t>
            </a:r>
            <a:r>
              <a:rPr lang="en-GB" sz="1200" dirty="0">
                <a:latin typeface="Times New Roman" pitchFamily="18" charset="0"/>
                <a:cs typeface="Times New Roman" pitchFamily="18" charset="0"/>
              </a:rPr>
              <a:t>coeruleus (LC</a:t>
            </a:r>
            <a:r>
              <a:rPr lang="en-GB" sz="1200" dirty="0" smtClean="0">
                <a:latin typeface="Times New Roman" pitchFamily="18" charset="0"/>
                <a:cs typeface="Times New Roman" pitchFamily="18" charset="0"/>
              </a:rPr>
              <a:t>); </a:t>
            </a:r>
            <a:r>
              <a:rPr lang="en-GB" sz="1200" dirty="0">
                <a:latin typeface="Times New Roman" pitchFamily="18" charset="0"/>
                <a:cs typeface="Times New Roman" pitchFamily="18" charset="0"/>
              </a:rPr>
              <a:t>B. </a:t>
            </a:r>
            <a:r>
              <a:rPr lang="en-GB" sz="1200" dirty="0" smtClean="0">
                <a:latin typeface="Times New Roman" pitchFamily="18" charset="0"/>
                <a:cs typeface="Times New Roman" pitchFamily="18" charset="0"/>
              </a:rPr>
              <a:t>the rostral </a:t>
            </a:r>
            <a:r>
              <a:rPr lang="en-GB" sz="1200" dirty="0">
                <a:latin typeface="Times New Roman" pitchFamily="18" charset="0"/>
                <a:cs typeface="Times New Roman" pitchFamily="18" charset="0"/>
              </a:rPr>
              <a:t>ventrolateral medulla (RVL) and; C. </a:t>
            </a:r>
            <a:r>
              <a:rPr lang="en-GB" sz="1200" dirty="0" smtClean="0">
                <a:latin typeface="Times New Roman" pitchFamily="18" charset="0"/>
                <a:cs typeface="Times New Roman" pitchFamily="18" charset="0"/>
              </a:rPr>
              <a:t>the nucleus </a:t>
            </a:r>
            <a:r>
              <a:rPr lang="en-GB" sz="1200" dirty="0">
                <a:latin typeface="Times New Roman" pitchFamily="18" charset="0"/>
                <a:cs typeface="Times New Roman" pitchFamily="18" charset="0"/>
              </a:rPr>
              <a:t>tractus solitarius (NTS) on one half of the brainstem. Areas indicated by red doted line.</a:t>
            </a:r>
          </a:p>
          <a:p>
            <a:pPr eaLnBrk="1" hangingPunct="1">
              <a:lnSpc>
                <a:spcPct val="150000"/>
              </a:lnSpc>
            </a:pPr>
            <a:r>
              <a:rPr lang="en-GB" sz="1200" dirty="0">
                <a:latin typeface="Times New Roman" pitchFamily="18" charset="0"/>
                <a:cs typeface="Times New Roman" pitchFamily="18" charset="0"/>
              </a:rPr>
              <a:t>Photographs adapted from www.hms.harvard.edu/research/brain/atlas.html</a:t>
            </a:r>
          </a:p>
          <a:p>
            <a:pPr eaLnBrk="1" hangingPunct="1">
              <a:lnSpc>
                <a:spcPct val="150000"/>
              </a:lnSpc>
            </a:pPr>
            <a:endParaRPr lang="en-GB" sz="1200" dirty="0">
              <a:latin typeface="Times New Roman" pitchFamily="18" charset="0"/>
              <a:cs typeface="Times New Roman" pitchFamily="18" charset="0"/>
            </a:endParaRPr>
          </a:p>
        </p:txBody>
      </p:sp>
      <p:sp>
        <p:nvSpPr>
          <p:cNvPr id="43" name="TextBox 30"/>
          <p:cNvSpPr txBox="1">
            <a:spLocks noChangeArrowheads="1"/>
          </p:cNvSpPr>
          <p:nvPr/>
        </p:nvSpPr>
        <p:spPr bwMode="auto">
          <a:xfrm>
            <a:off x="1484313" y="1096963"/>
            <a:ext cx="1857375"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a:latin typeface="Times New Roman" pitchFamily="18" charset="0"/>
                <a:cs typeface="Times New Roman" pitchFamily="18" charset="0"/>
              </a:rPr>
              <a:t>A. -5.34mm from Bregma</a:t>
            </a:r>
          </a:p>
        </p:txBody>
      </p:sp>
      <p:sp>
        <p:nvSpPr>
          <p:cNvPr id="44" name="TextBox 30"/>
          <p:cNvSpPr txBox="1">
            <a:spLocks noChangeArrowheads="1"/>
          </p:cNvSpPr>
          <p:nvPr/>
        </p:nvSpPr>
        <p:spPr bwMode="auto">
          <a:xfrm>
            <a:off x="1484313" y="3214688"/>
            <a:ext cx="1860550"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a:latin typeface="Times New Roman" pitchFamily="18" charset="0"/>
                <a:cs typeface="Times New Roman" pitchFamily="18" charset="0"/>
              </a:rPr>
              <a:t>B. -6.72mm from Bregma</a:t>
            </a:r>
          </a:p>
        </p:txBody>
      </p:sp>
      <p:sp>
        <p:nvSpPr>
          <p:cNvPr id="45" name="TextBox 30"/>
          <p:cNvSpPr txBox="1">
            <a:spLocks noChangeArrowheads="1"/>
          </p:cNvSpPr>
          <p:nvPr/>
        </p:nvSpPr>
        <p:spPr bwMode="auto">
          <a:xfrm>
            <a:off x="1497013" y="5181600"/>
            <a:ext cx="1868487"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a:latin typeface="Times New Roman" pitchFamily="18" charset="0"/>
                <a:cs typeface="Times New Roman" pitchFamily="18" charset="0"/>
              </a:rPr>
              <a:t>C. -7.48mm from Bregma</a:t>
            </a:r>
          </a:p>
        </p:txBody>
      </p:sp>
      <p:sp>
        <p:nvSpPr>
          <p:cNvPr id="46" name="TextBox 45"/>
          <p:cNvSpPr txBox="1"/>
          <p:nvPr/>
        </p:nvSpPr>
        <p:spPr>
          <a:xfrm>
            <a:off x="6021288" y="9392525"/>
            <a:ext cx="338554"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77</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39582061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 name="Rectangle 4"/>
          <p:cNvSpPr>
            <a:spLocks noChangeArrowheads="1"/>
          </p:cNvSpPr>
          <p:nvPr/>
        </p:nvSpPr>
        <p:spPr bwMode="auto">
          <a:xfrm>
            <a:off x="1052513" y="4140200"/>
            <a:ext cx="5256212" cy="1721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GB" sz="1200" dirty="0" smtClean="0">
                <a:latin typeface="Times New Roman" pitchFamily="18" charset="0"/>
                <a:cs typeface="Times New Roman" pitchFamily="18" charset="0"/>
              </a:rPr>
              <a:t>ABC steps. </a:t>
            </a:r>
            <a:r>
              <a:rPr lang="en-GB" sz="1200" dirty="0">
                <a:latin typeface="Times New Roman" pitchFamily="18" charset="0"/>
                <a:cs typeface="Times New Roman" pitchFamily="18" charset="0"/>
              </a:rPr>
              <a:t>(1) The primary antibody is added and binds to the antigen present in the </a:t>
            </a:r>
            <a:r>
              <a:rPr lang="en-GB" sz="1200" dirty="0" smtClean="0">
                <a:latin typeface="Times New Roman" pitchFamily="18" charset="0"/>
                <a:cs typeface="Times New Roman" pitchFamily="18" charset="0"/>
              </a:rPr>
              <a:t>sample; (</a:t>
            </a:r>
            <a:r>
              <a:rPr lang="en-GB" sz="1200" dirty="0">
                <a:latin typeface="Times New Roman" pitchFamily="18" charset="0"/>
                <a:cs typeface="Times New Roman" pitchFamily="18" charset="0"/>
              </a:rPr>
              <a:t>2) </a:t>
            </a:r>
            <a:r>
              <a:rPr lang="en-GB" sz="1200" dirty="0" smtClean="0">
                <a:latin typeface="Times New Roman" pitchFamily="18" charset="0"/>
                <a:cs typeface="Times New Roman" pitchFamily="18" charset="0"/>
              </a:rPr>
              <a:t>secondary </a:t>
            </a:r>
            <a:r>
              <a:rPr lang="en-GB" sz="1200" dirty="0" err="1">
                <a:latin typeface="Times New Roman" pitchFamily="18" charset="0"/>
                <a:cs typeface="Times New Roman" pitchFamily="18" charset="0"/>
              </a:rPr>
              <a:t>biotinylated</a:t>
            </a:r>
            <a:r>
              <a:rPr lang="en-GB" sz="1200" dirty="0">
                <a:latin typeface="Times New Roman" pitchFamily="18" charset="0"/>
                <a:cs typeface="Times New Roman" pitchFamily="18" charset="0"/>
              </a:rPr>
              <a:t> antibody is added which binds to the primary antibody; (3) </a:t>
            </a:r>
            <a:r>
              <a:rPr lang="en-GB" sz="1200" dirty="0" smtClean="0">
                <a:latin typeface="Times New Roman" pitchFamily="18" charset="0"/>
                <a:cs typeface="Times New Roman" pitchFamily="18" charset="0"/>
              </a:rPr>
              <a:t>(</a:t>
            </a:r>
            <a:r>
              <a:rPr lang="en-GB" sz="1200" dirty="0" err="1" smtClean="0">
                <a:latin typeface="Times New Roman" pitchFamily="18" charset="0"/>
                <a:cs typeface="Times New Roman" pitchFamily="18" charset="0"/>
              </a:rPr>
              <a:t>strept</a:t>
            </a:r>
            <a:r>
              <a:rPr lang="en-GB" sz="1200" dirty="0" smtClean="0">
                <a:latin typeface="Times New Roman" pitchFamily="18" charset="0"/>
                <a:cs typeface="Times New Roman" pitchFamily="18" charset="0"/>
              </a:rPr>
              <a:t>)</a:t>
            </a:r>
            <a:r>
              <a:rPr lang="en-GB" sz="1200" dirty="0" err="1" smtClean="0">
                <a:latin typeface="Times New Roman" pitchFamily="18" charset="0"/>
                <a:cs typeface="Times New Roman" pitchFamily="18" charset="0"/>
              </a:rPr>
              <a:t>avidin</a:t>
            </a:r>
            <a:r>
              <a:rPr lang="en-GB" sz="1200" dirty="0" smtClean="0">
                <a:latin typeface="Times New Roman" pitchFamily="18" charset="0"/>
                <a:cs typeface="Times New Roman" pitchFamily="18" charset="0"/>
              </a:rPr>
              <a:t> </a:t>
            </a:r>
            <a:r>
              <a:rPr lang="en-GB" sz="1200" dirty="0">
                <a:latin typeface="Times New Roman" pitchFamily="18" charset="0"/>
                <a:cs typeface="Times New Roman" pitchFamily="18" charset="0"/>
              </a:rPr>
              <a:t>plus the label (</a:t>
            </a:r>
            <a:r>
              <a:rPr lang="en-GB" sz="1200" dirty="0" smtClean="0">
                <a:latin typeface="Times New Roman" pitchFamily="18" charset="0"/>
                <a:cs typeface="Times New Roman" pitchFamily="18" charset="0"/>
              </a:rPr>
              <a:t>e.g</a:t>
            </a:r>
            <a:r>
              <a:rPr lang="en-GB" sz="1200" dirty="0">
                <a:latin typeface="Times New Roman" pitchFamily="18" charset="0"/>
                <a:cs typeface="Times New Roman" pitchFamily="18" charset="0"/>
              </a:rPr>
              <a:t>. </a:t>
            </a:r>
            <a:r>
              <a:rPr lang="en-GB" sz="1200" dirty="0" err="1">
                <a:latin typeface="Times New Roman" pitchFamily="18" charset="0"/>
                <a:cs typeface="Times New Roman" pitchFamily="18" charset="0"/>
              </a:rPr>
              <a:t>biotinylated</a:t>
            </a:r>
            <a:r>
              <a:rPr lang="en-GB" sz="1200" dirty="0">
                <a:latin typeface="Times New Roman" pitchFamily="18" charset="0"/>
                <a:cs typeface="Times New Roman" pitchFamily="18" charset="0"/>
              </a:rPr>
              <a:t> </a:t>
            </a:r>
            <a:r>
              <a:rPr lang="en-GB" sz="1200" dirty="0" err="1">
                <a:latin typeface="Times New Roman" pitchFamily="18" charset="0"/>
                <a:cs typeface="Times New Roman" pitchFamily="18" charset="0"/>
              </a:rPr>
              <a:t>horseradishperoxidase</a:t>
            </a:r>
            <a:r>
              <a:rPr lang="en-GB" sz="1200" dirty="0">
                <a:latin typeface="Times New Roman" pitchFamily="18" charset="0"/>
                <a:cs typeface="Times New Roman" pitchFamily="18" charset="0"/>
              </a:rPr>
              <a:t>) </a:t>
            </a:r>
            <a:r>
              <a:rPr lang="en-GB" sz="1200" dirty="0" smtClean="0">
                <a:latin typeface="Times New Roman" pitchFamily="18" charset="0"/>
                <a:cs typeface="Times New Roman" pitchFamily="18" charset="0"/>
              </a:rPr>
              <a:t>interacts </a:t>
            </a:r>
            <a:r>
              <a:rPr lang="en-GB" sz="1200" dirty="0">
                <a:latin typeface="Times New Roman" pitchFamily="18" charset="0"/>
                <a:cs typeface="Times New Roman" pitchFamily="18" charset="0"/>
              </a:rPr>
              <a:t>with the secondary antibody; (4) </a:t>
            </a:r>
            <a:r>
              <a:rPr lang="en-GB" sz="1200" dirty="0" smtClean="0">
                <a:latin typeface="Times New Roman" pitchFamily="18" charset="0"/>
                <a:cs typeface="Times New Roman" pitchFamily="18" charset="0"/>
              </a:rPr>
              <a:t>substrate </a:t>
            </a:r>
            <a:r>
              <a:rPr lang="en-GB" sz="1200" dirty="0">
                <a:latin typeface="Times New Roman" pitchFamily="18" charset="0"/>
                <a:cs typeface="Times New Roman" pitchFamily="18" charset="0"/>
              </a:rPr>
              <a:t>(e.g. nickel-DAB) is </a:t>
            </a:r>
            <a:r>
              <a:rPr lang="en-GB" sz="1200" dirty="0" smtClean="0">
                <a:latin typeface="Times New Roman" pitchFamily="18" charset="0"/>
                <a:cs typeface="Times New Roman" pitchFamily="18" charset="0"/>
              </a:rPr>
              <a:t>added </a:t>
            </a:r>
            <a:r>
              <a:rPr lang="en-GB" sz="1200" dirty="0">
                <a:latin typeface="Times New Roman" pitchFamily="18" charset="0"/>
                <a:cs typeface="Times New Roman" pitchFamily="18" charset="0"/>
              </a:rPr>
              <a:t>and is converted by </a:t>
            </a:r>
            <a:r>
              <a:rPr lang="en-GB" sz="1200" dirty="0" smtClean="0">
                <a:latin typeface="Times New Roman" pitchFamily="18" charset="0"/>
                <a:cs typeface="Times New Roman" pitchFamily="18" charset="0"/>
              </a:rPr>
              <a:t>the enzyme </a:t>
            </a:r>
            <a:r>
              <a:rPr lang="en-GB" sz="1200" dirty="0">
                <a:latin typeface="Times New Roman" pitchFamily="18" charset="0"/>
                <a:cs typeface="Times New Roman" pitchFamily="18" charset="0"/>
              </a:rPr>
              <a:t>(label) to a detectable form (e.g. DAB; colour change). Figure adapted from </a:t>
            </a:r>
            <a:r>
              <a:rPr lang="en-GB" sz="1200" dirty="0" err="1">
                <a:latin typeface="Times New Roman" pitchFamily="18" charset="0"/>
                <a:cs typeface="Times New Roman" pitchFamily="18" charset="0"/>
              </a:rPr>
              <a:t>Renshaw</a:t>
            </a:r>
            <a:r>
              <a:rPr lang="en-GB" sz="1200" dirty="0">
                <a:latin typeface="Times New Roman" pitchFamily="18" charset="0"/>
                <a:cs typeface="Times New Roman" pitchFamily="18" charset="0"/>
              </a:rPr>
              <a:t>, (2007).</a:t>
            </a:r>
          </a:p>
        </p:txBody>
      </p:sp>
      <p:sp>
        <p:nvSpPr>
          <p:cNvPr id="180" name="TextBox 3"/>
          <p:cNvSpPr txBox="1">
            <a:spLocks noChangeArrowheads="1"/>
          </p:cNvSpPr>
          <p:nvPr/>
        </p:nvSpPr>
        <p:spPr bwMode="auto">
          <a:xfrm>
            <a:off x="1016000" y="468313"/>
            <a:ext cx="4452938"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a:latin typeface="Times New Roman" pitchFamily="18" charset="0"/>
                <a:cs typeface="Times New Roman" pitchFamily="18" charset="0"/>
              </a:rPr>
              <a:t>Figure 2.15: Diagram of ABC immunochemical staining method </a:t>
            </a:r>
          </a:p>
        </p:txBody>
      </p:sp>
      <p:grpSp>
        <p:nvGrpSpPr>
          <p:cNvPr id="181" name="Group 85"/>
          <p:cNvGrpSpPr>
            <a:grpSpLocks/>
          </p:cNvGrpSpPr>
          <p:nvPr/>
        </p:nvGrpSpPr>
        <p:grpSpPr bwMode="auto">
          <a:xfrm>
            <a:off x="1052736" y="1276525"/>
            <a:ext cx="3719289" cy="2650003"/>
            <a:chOff x="1551221" y="1796701"/>
            <a:chExt cx="3718802" cy="2650984"/>
          </a:xfrm>
        </p:grpSpPr>
        <p:sp>
          <p:nvSpPr>
            <p:cNvPr id="182" name="Oval 181"/>
            <p:cNvSpPr/>
            <p:nvPr/>
          </p:nvSpPr>
          <p:spPr bwMode="auto">
            <a:xfrm>
              <a:off x="1624013" y="3846744"/>
              <a:ext cx="361903" cy="190570"/>
            </a:xfrm>
            <a:prstGeom prst="ellipse">
              <a:avLst/>
            </a:prstGeom>
            <a:solidFill>
              <a:schemeClr val="tx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latin typeface="Arial" pitchFamily="34" charset="0"/>
                <a:cs typeface="Arial" pitchFamily="34" charset="0"/>
              </a:endParaRPr>
            </a:p>
          </p:txBody>
        </p:sp>
        <p:sp>
          <p:nvSpPr>
            <p:cNvPr id="183" name="Oval 182"/>
            <p:cNvSpPr/>
            <p:nvPr/>
          </p:nvSpPr>
          <p:spPr bwMode="auto">
            <a:xfrm>
              <a:off x="2365278" y="3846744"/>
              <a:ext cx="361903" cy="190570"/>
            </a:xfrm>
            <a:prstGeom prst="ellipse">
              <a:avLst/>
            </a:prstGeom>
            <a:solidFill>
              <a:schemeClr val="tx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latin typeface="Arial" pitchFamily="34" charset="0"/>
                <a:cs typeface="Arial" pitchFamily="34" charset="0"/>
              </a:endParaRPr>
            </a:p>
          </p:txBody>
        </p:sp>
        <p:sp>
          <p:nvSpPr>
            <p:cNvPr id="184" name="Oval 183"/>
            <p:cNvSpPr/>
            <p:nvPr/>
          </p:nvSpPr>
          <p:spPr bwMode="auto">
            <a:xfrm>
              <a:off x="3930348" y="3846744"/>
              <a:ext cx="363490" cy="190570"/>
            </a:xfrm>
            <a:prstGeom prst="ellipse">
              <a:avLst/>
            </a:prstGeom>
            <a:solidFill>
              <a:schemeClr val="tx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latin typeface="Arial" pitchFamily="34" charset="0"/>
                <a:cs typeface="Arial" pitchFamily="34" charset="0"/>
              </a:endParaRPr>
            </a:p>
          </p:txBody>
        </p:sp>
        <p:sp>
          <p:nvSpPr>
            <p:cNvPr id="185" name="Oval 184"/>
            <p:cNvSpPr/>
            <p:nvPr/>
          </p:nvSpPr>
          <p:spPr bwMode="auto">
            <a:xfrm>
              <a:off x="3081147" y="3846744"/>
              <a:ext cx="361903" cy="190570"/>
            </a:xfrm>
            <a:prstGeom prst="ellipse">
              <a:avLst/>
            </a:prstGeom>
            <a:solidFill>
              <a:schemeClr val="tx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latin typeface="Arial" pitchFamily="34" charset="0"/>
                <a:cs typeface="Arial" pitchFamily="34" charset="0"/>
              </a:endParaRPr>
            </a:p>
          </p:txBody>
        </p:sp>
        <p:grpSp>
          <p:nvGrpSpPr>
            <p:cNvPr id="186" name="Group 24"/>
            <p:cNvGrpSpPr>
              <a:grpSpLocks/>
            </p:cNvGrpSpPr>
            <p:nvPr/>
          </p:nvGrpSpPr>
          <p:grpSpPr bwMode="auto">
            <a:xfrm>
              <a:off x="4561601" y="2100312"/>
              <a:ext cx="708422" cy="638254"/>
              <a:chOff x="5598007" y="136670"/>
              <a:chExt cx="832239" cy="751344"/>
            </a:xfrm>
          </p:grpSpPr>
          <p:sp>
            <p:nvSpPr>
              <p:cNvPr id="320" name="5-Point Star 319"/>
              <p:cNvSpPr>
                <a:spLocks noChangeAspect="1"/>
              </p:cNvSpPr>
              <p:nvPr/>
            </p:nvSpPr>
            <p:spPr bwMode="auto">
              <a:xfrm rot="800436">
                <a:off x="6150539" y="653969"/>
                <a:ext cx="279707" cy="233685"/>
              </a:xfrm>
              <a:prstGeom prst="star5">
                <a:avLst/>
              </a:prstGeom>
              <a:solidFill>
                <a:srgbClr val="FF00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latin typeface="Arial" pitchFamily="34" charset="0"/>
                  <a:cs typeface="Arial" pitchFamily="34" charset="0"/>
                </a:endParaRPr>
              </a:p>
            </p:txBody>
          </p:sp>
          <p:sp>
            <p:nvSpPr>
              <p:cNvPr id="321" name="5-Point Star 320"/>
              <p:cNvSpPr>
                <a:spLocks noChangeAspect="1"/>
              </p:cNvSpPr>
              <p:nvPr/>
            </p:nvSpPr>
            <p:spPr bwMode="auto">
              <a:xfrm rot="800436">
                <a:off x="5598583" y="136125"/>
                <a:ext cx="279707" cy="233684"/>
              </a:xfrm>
              <a:prstGeom prst="star5">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latin typeface="Arial" pitchFamily="34" charset="0"/>
                  <a:cs typeface="Arial" pitchFamily="34" charset="0"/>
                </a:endParaRPr>
              </a:p>
            </p:txBody>
          </p:sp>
          <p:cxnSp>
            <p:nvCxnSpPr>
              <p:cNvPr id="322" name="Curved Connector 321"/>
              <p:cNvCxnSpPr/>
              <p:nvPr/>
            </p:nvCxnSpPr>
            <p:spPr bwMode="auto">
              <a:xfrm>
                <a:off x="5805567" y="431502"/>
                <a:ext cx="331919" cy="261726"/>
              </a:xfrm>
              <a:prstGeom prst="curvedConnector3">
                <a:avLst>
                  <a:gd name="adj1" fmla="val -4765"/>
                </a:avLst>
              </a:prstGeom>
              <a:ln>
                <a:solidFill>
                  <a:schemeClr val="tx1"/>
                </a:solidFill>
                <a:prstDash val="dash"/>
                <a:tailEnd type="arrow"/>
              </a:ln>
            </p:spPr>
            <p:style>
              <a:lnRef idx="1">
                <a:schemeClr val="accent1"/>
              </a:lnRef>
              <a:fillRef idx="0">
                <a:schemeClr val="accent1"/>
              </a:fillRef>
              <a:effectRef idx="0">
                <a:schemeClr val="accent1"/>
              </a:effectRef>
              <a:fontRef idx="minor">
                <a:schemeClr val="tx1"/>
              </a:fontRef>
            </p:style>
          </p:cxnSp>
        </p:grpSp>
        <p:cxnSp>
          <p:nvCxnSpPr>
            <p:cNvPr id="187" name="Straight Arrow Connector 186"/>
            <p:cNvCxnSpPr/>
            <p:nvPr/>
          </p:nvCxnSpPr>
          <p:spPr bwMode="auto">
            <a:xfrm>
              <a:off x="2052582" y="3924560"/>
              <a:ext cx="276189" cy="0"/>
            </a:xfrm>
            <a:prstGeom prst="straightConnector1">
              <a:avLst/>
            </a:prstGeom>
            <a:ln w="2222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88" name="Straight Arrow Connector 187"/>
            <p:cNvCxnSpPr/>
            <p:nvPr/>
          </p:nvCxnSpPr>
          <p:spPr bwMode="auto">
            <a:xfrm>
              <a:off x="2782736" y="3924560"/>
              <a:ext cx="276189" cy="0"/>
            </a:xfrm>
            <a:prstGeom prst="straightConnector1">
              <a:avLst/>
            </a:prstGeom>
            <a:ln w="2222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89" name="Straight Arrow Connector 188"/>
            <p:cNvCxnSpPr/>
            <p:nvPr/>
          </p:nvCxnSpPr>
          <p:spPr bwMode="auto">
            <a:xfrm>
              <a:off x="3582732" y="3924560"/>
              <a:ext cx="277776" cy="0"/>
            </a:xfrm>
            <a:prstGeom prst="straightConnector1">
              <a:avLst/>
            </a:prstGeom>
            <a:ln w="2222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90" name="TextBox 51"/>
            <p:cNvSpPr txBox="1">
              <a:spLocks noChangeArrowheads="1"/>
            </p:cNvSpPr>
            <p:nvPr/>
          </p:nvSpPr>
          <p:spPr bwMode="auto">
            <a:xfrm>
              <a:off x="1551221" y="4207239"/>
              <a:ext cx="530846" cy="2309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900" b="1" dirty="0">
                  <a:latin typeface="Arial" pitchFamily="34" charset="0"/>
                  <a:cs typeface="Arial" pitchFamily="34" charset="0"/>
                </a:rPr>
                <a:t>Step 1</a:t>
              </a:r>
            </a:p>
          </p:txBody>
        </p:sp>
        <p:sp>
          <p:nvSpPr>
            <p:cNvPr id="191" name="TextBox 61"/>
            <p:cNvSpPr txBox="1">
              <a:spLocks noChangeArrowheads="1"/>
            </p:cNvSpPr>
            <p:nvPr/>
          </p:nvSpPr>
          <p:spPr bwMode="auto">
            <a:xfrm>
              <a:off x="2307206" y="4207239"/>
              <a:ext cx="530846" cy="2309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900" b="1" dirty="0">
                  <a:latin typeface="Arial" pitchFamily="34" charset="0"/>
                  <a:cs typeface="Arial" pitchFamily="34" charset="0"/>
                </a:rPr>
                <a:t>Step 2</a:t>
              </a:r>
            </a:p>
          </p:txBody>
        </p:sp>
        <p:sp>
          <p:nvSpPr>
            <p:cNvPr id="192" name="TextBox 62"/>
            <p:cNvSpPr txBox="1">
              <a:spLocks noChangeArrowheads="1"/>
            </p:cNvSpPr>
            <p:nvPr/>
          </p:nvSpPr>
          <p:spPr bwMode="auto">
            <a:xfrm>
              <a:off x="3027192" y="4207239"/>
              <a:ext cx="530846" cy="2309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900" b="1" dirty="0">
                  <a:latin typeface="Arial" pitchFamily="34" charset="0"/>
                  <a:cs typeface="Arial" pitchFamily="34" charset="0"/>
                </a:rPr>
                <a:t>Step 3</a:t>
              </a:r>
            </a:p>
          </p:txBody>
        </p:sp>
        <p:sp>
          <p:nvSpPr>
            <p:cNvPr id="193" name="TextBox 63"/>
            <p:cNvSpPr txBox="1">
              <a:spLocks noChangeArrowheads="1"/>
            </p:cNvSpPr>
            <p:nvPr/>
          </p:nvSpPr>
          <p:spPr bwMode="auto">
            <a:xfrm>
              <a:off x="3855175" y="4216768"/>
              <a:ext cx="530846" cy="2309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900" b="1" dirty="0">
                  <a:latin typeface="Arial" pitchFamily="34" charset="0"/>
                  <a:cs typeface="Arial" pitchFamily="34" charset="0"/>
                </a:rPr>
                <a:t>Step 4</a:t>
              </a:r>
            </a:p>
          </p:txBody>
        </p:sp>
        <p:grpSp>
          <p:nvGrpSpPr>
            <p:cNvPr id="194" name="Group 84"/>
            <p:cNvGrpSpPr>
              <a:grpSpLocks/>
            </p:cNvGrpSpPr>
            <p:nvPr/>
          </p:nvGrpSpPr>
          <p:grpSpPr bwMode="auto">
            <a:xfrm>
              <a:off x="1653699" y="3349834"/>
              <a:ext cx="368380" cy="330596"/>
              <a:chOff x="1850212" y="3087639"/>
              <a:chExt cx="481704" cy="432048"/>
            </a:xfrm>
          </p:grpSpPr>
          <p:grpSp>
            <p:nvGrpSpPr>
              <p:cNvPr id="315" name="Group 85"/>
              <p:cNvGrpSpPr>
                <a:grpSpLocks/>
              </p:cNvGrpSpPr>
              <p:nvPr/>
            </p:nvGrpSpPr>
            <p:grpSpPr bwMode="auto">
              <a:xfrm rot="10800000">
                <a:off x="1850212" y="3087639"/>
                <a:ext cx="216024" cy="432048"/>
                <a:chOff x="440217" y="5364088"/>
                <a:chExt cx="216024" cy="432048"/>
              </a:xfrm>
            </p:grpSpPr>
            <p:sp>
              <p:nvSpPr>
                <p:cNvPr id="318" name="Diagonal Stripe 317"/>
                <p:cNvSpPr/>
                <p:nvPr/>
              </p:nvSpPr>
              <p:spPr>
                <a:xfrm>
                  <a:off x="441837" y="5364658"/>
                  <a:ext cx="215862" cy="286410"/>
                </a:xfrm>
                <a:prstGeom prst="diagStrip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solidFill>
                      <a:schemeClr val="tx1"/>
                    </a:solidFill>
                    <a:latin typeface="Arial" pitchFamily="34" charset="0"/>
                    <a:cs typeface="Arial" pitchFamily="34" charset="0"/>
                  </a:endParaRPr>
                </a:p>
              </p:txBody>
            </p:sp>
            <p:sp>
              <p:nvSpPr>
                <p:cNvPr id="319" name="Rectangle 318"/>
                <p:cNvSpPr>
                  <a:spLocks noChangeArrowheads="1"/>
                </p:cNvSpPr>
                <p:nvPr/>
              </p:nvSpPr>
              <p:spPr bwMode="auto">
                <a:xfrm>
                  <a:off x="452216" y="5512013"/>
                  <a:ext cx="58117" cy="292637"/>
                </a:xfrm>
                <a:prstGeom prst="rect">
                  <a:avLst/>
                </a:prstGeom>
                <a:solidFill>
                  <a:srgbClr val="FF0000"/>
                </a:solidFill>
                <a:ln w="25400" algn="ctr">
                  <a:solidFill>
                    <a:srgbClr val="FF0000"/>
                  </a:solidFill>
                  <a:miter lim="800000"/>
                  <a:headEnd/>
                  <a:tailEnd/>
                </a:ln>
              </p:spPr>
              <p:txBody>
                <a:bodyPr rot="10800000" anchor="ctr"/>
                <a:lstStyle/>
                <a:p>
                  <a:pPr algn="ctr" fontAlgn="auto">
                    <a:spcBef>
                      <a:spcPts val="0"/>
                    </a:spcBef>
                    <a:spcAft>
                      <a:spcPts val="0"/>
                    </a:spcAft>
                    <a:defRPr/>
                  </a:pPr>
                  <a:endParaRPr lang="en-GB">
                    <a:solidFill>
                      <a:schemeClr val="lt1"/>
                    </a:solidFill>
                    <a:latin typeface="Arial" pitchFamily="34" charset="0"/>
                    <a:cs typeface="Arial" pitchFamily="34" charset="0"/>
                  </a:endParaRPr>
                </a:p>
              </p:txBody>
            </p:sp>
          </p:grpSp>
          <p:sp>
            <p:nvSpPr>
              <p:cNvPr id="316" name="Diagonal Stripe 315"/>
              <p:cNvSpPr/>
              <p:nvPr/>
            </p:nvSpPr>
            <p:spPr>
              <a:xfrm rot="10800000" flipH="1">
                <a:off x="2131034" y="3232707"/>
                <a:ext cx="201331" cy="286410"/>
              </a:xfrm>
              <a:prstGeom prst="diagStrip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solidFill>
                    <a:schemeClr val="tx1"/>
                  </a:solidFill>
                  <a:latin typeface="Arial" pitchFamily="34" charset="0"/>
                  <a:cs typeface="Arial" pitchFamily="34" charset="0"/>
                </a:endParaRPr>
              </a:p>
            </p:txBody>
          </p:sp>
          <p:sp>
            <p:nvSpPr>
              <p:cNvPr id="317" name="Rectangle 316"/>
              <p:cNvSpPr>
                <a:spLocks noChangeArrowheads="1"/>
              </p:cNvSpPr>
              <p:nvPr/>
            </p:nvSpPr>
            <p:spPr bwMode="auto">
              <a:xfrm rot="10800000" flipH="1">
                <a:off x="2133109" y="3087427"/>
                <a:ext cx="53965" cy="292637"/>
              </a:xfrm>
              <a:prstGeom prst="rect">
                <a:avLst/>
              </a:prstGeom>
              <a:solidFill>
                <a:srgbClr val="FF0000"/>
              </a:solidFill>
              <a:ln w="25400" algn="ctr">
                <a:solidFill>
                  <a:srgbClr val="FF0000"/>
                </a:solidFill>
                <a:miter lim="800000"/>
                <a:headEnd/>
                <a:tailEnd/>
              </a:ln>
            </p:spPr>
            <p:txBody>
              <a:bodyPr rot="10800000" anchor="ctr"/>
              <a:lstStyle/>
              <a:p>
                <a:pPr algn="ctr" fontAlgn="auto">
                  <a:spcBef>
                    <a:spcPts val="0"/>
                  </a:spcBef>
                  <a:spcAft>
                    <a:spcPts val="0"/>
                  </a:spcAft>
                  <a:defRPr/>
                </a:pPr>
                <a:endParaRPr lang="en-GB">
                  <a:solidFill>
                    <a:schemeClr val="lt1"/>
                  </a:solidFill>
                  <a:latin typeface="Arial" pitchFamily="34" charset="0"/>
                  <a:cs typeface="Arial" pitchFamily="34" charset="0"/>
                </a:endParaRPr>
              </a:p>
            </p:txBody>
          </p:sp>
        </p:grpSp>
        <p:grpSp>
          <p:nvGrpSpPr>
            <p:cNvPr id="195" name="Group 28"/>
            <p:cNvGrpSpPr>
              <a:grpSpLocks/>
            </p:cNvGrpSpPr>
            <p:nvPr/>
          </p:nvGrpSpPr>
          <p:grpSpPr bwMode="auto">
            <a:xfrm>
              <a:off x="2358072" y="3349834"/>
              <a:ext cx="368380" cy="330596"/>
              <a:chOff x="1850212" y="3087639"/>
              <a:chExt cx="481704" cy="432048"/>
            </a:xfrm>
          </p:grpSpPr>
          <p:grpSp>
            <p:nvGrpSpPr>
              <p:cNvPr id="310" name="Group 47"/>
              <p:cNvGrpSpPr>
                <a:grpSpLocks/>
              </p:cNvGrpSpPr>
              <p:nvPr/>
            </p:nvGrpSpPr>
            <p:grpSpPr bwMode="auto">
              <a:xfrm rot="10800000">
                <a:off x="1850212" y="3087639"/>
                <a:ext cx="216024" cy="432048"/>
                <a:chOff x="440217" y="5364088"/>
                <a:chExt cx="216024" cy="432048"/>
              </a:xfrm>
            </p:grpSpPr>
            <p:sp>
              <p:nvSpPr>
                <p:cNvPr id="313" name="Diagonal Stripe 50"/>
                <p:cNvSpPr>
                  <a:spLocks noChangeArrowheads="1"/>
                </p:cNvSpPr>
                <p:nvPr/>
              </p:nvSpPr>
              <p:spPr bwMode="auto">
                <a:xfrm>
                  <a:off x="470392" y="5377111"/>
                  <a:ext cx="205485" cy="288484"/>
                </a:xfrm>
                <a:custGeom>
                  <a:avLst/>
                  <a:gdLst>
                    <a:gd name="T0" fmla="*/ 108012 w 216024"/>
                    <a:gd name="T1" fmla="*/ 144016 h 288032"/>
                    <a:gd name="T2" fmla="*/ 0 w 216024"/>
                    <a:gd name="T3" fmla="*/ 216024 h 288032"/>
                    <a:gd name="T4" fmla="*/ 54006 w 216024"/>
                    <a:gd name="T5" fmla="*/ 72008 h 288032"/>
                    <a:gd name="T6" fmla="*/ 162018 w 216024"/>
                    <a:gd name="T7" fmla="*/ 0 h 288032"/>
                    <a:gd name="T8" fmla="*/ 0 60000 65536"/>
                    <a:gd name="T9" fmla="*/ 11796480 60000 65536"/>
                    <a:gd name="T10" fmla="*/ 11796480 60000 65536"/>
                    <a:gd name="T11" fmla="*/ 17694720 60000 65536"/>
                    <a:gd name="T12" fmla="*/ 0 w 216024"/>
                    <a:gd name="T13" fmla="*/ 0 h 288032"/>
                    <a:gd name="T14" fmla="*/ 162018 w 216024"/>
                    <a:gd name="T15" fmla="*/ 216024 h 288032"/>
                  </a:gdLst>
                  <a:ahLst/>
                  <a:cxnLst>
                    <a:cxn ang="T8">
                      <a:pos x="T0" y="T1"/>
                    </a:cxn>
                    <a:cxn ang="T9">
                      <a:pos x="T2" y="T3"/>
                    </a:cxn>
                    <a:cxn ang="T10">
                      <a:pos x="T4" y="T5"/>
                    </a:cxn>
                    <a:cxn ang="T11">
                      <a:pos x="T6" y="T7"/>
                    </a:cxn>
                  </a:cxnLst>
                  <a:rect l="T12" t="T13" r="T14" b="T15"/>
                  <a:pathLst>
                    <a:path w="216024" h="288032">
                      <a:moveTo>
                        <a:pt x="0" y="144016"/>
                      </a:moveTo>
                      <a:lnTo>
                        <a:pt x="108012" y="0"/>
                      </a:lnTo>
                      <a:lnTo>
                        <a:pt x="216024" y="0"/>
                      </a:lnTo>
                      <a:lnTo>
                        <a:pt x="0" y="288032"/>
                      </a:lnTo>
                      <a:close/>
                    </a:path>
                  </a:pathLst>
                </a:custGeom>
                <a:solidFill>
                  <a:srgbClr val="FF0000"/>
                </a:solidFill>
                <a:ln>
                  <a:noFill/>
                </a:ln>
                <a:extLst>
                  <a:ext uri="{91240B29-F687-4F45-9708-019B960494DF}">
                    <a14:hiddenLine xmlns:a14="http://schemas.microsoft.com/office/drawing/2010/main" w="25400" algn="ctr">
                      <a:solidFill>
                        <a:srgbClr val="000000"/>
                      </a:solidFill>
                      <a:miter lim="800000"/>
                      <a:headEnd/>
                      <a:tailEnd/>
                    </a14:hiddenLine>
                  </a:ext>
                </a:extLst>
              </p:spPr>
              <p:txBody>
                <a:bodyPr rot="10800000" anchor="ctr"/>
                <a:lstStyle/>
                <a:p>
                  <a:pPr algn="ctr" fontAlgn="auto">
                    <a:spcBef>
                      <a:spcPts val="0"/>
                    </a:spcBef>
                    <a:spcAft>
                      <a:spcPts val="0"/>
                    </a:spcAft>
                    <a:defRPr/>
                  </a:pPr>
                  <a:endParaRPr lang="en-GB">
                    <a:latin typeface="Arial" pitchFamily="34" charset="0"/>
                    <a:cs typeface="Arial" pitchFamily="34" charset="0"/>
                  </a:endParaRPr>
                </a:p>
              </p:txBody>
            </p:sp>
            <p:sp>
              <p:nvSpPr>
                <p:cNvPr id="314" name="Rectangle 313"/>
                <p:cNvSpPr>
                  <a:spLocks noChangeArrowheads="1"/>
                </p:cNvSpPr>
                <p:nvPr/>
              </p:nvSpPr>
              <p:spPr bwMode="auto">
                <a:xfrm>
                  <a:off x="472468" y="5516164"/>
                  <a:ext cx="58117" cy="292637"/>
                </a:xfrm>
                <a:prstGeom prst="rect">
                  <a:avLst/>
                </a:prstGeom>
                <a:solidFill>
                  <a:srgbClr val="FF0000"/>
                </a:solidFill>
                <a:ln w="25400" algn="ctr">
                  <a:solidFill>
                    <a:srgbClr val="FF0000"/>
                  </a:solidFill>
                  <a:miter lim="800000"/>
                  <a:headEnd/>
                  <a:tailEnd/>
                </a:ln>
              </p:spPr>
              <p:txBody>
                <a:bodyPr rot="10800000" anchor="ctr"/>
                <a:lstStyle/>
                <a:p>
                  <a:pPr algn="ctr" fontAlgn="auto">
                    <a:spcBef>
                      <a:spcPts val="0"/>
                    </a:spcBef>
                    <a:spcAft>
                      <a:spcPts val="0"/>
                    </a:spcAft>
                    <a:defRPr/>
                  </a:pPr>
                  <a:endParaRPr lang="en-GB">
                    <a:solidFill>
                      <a:schemeClr val="lt1"/>
                    </a:solidFill>
                    <a:latin typeface="Arial" pitchFamily="34" charset="0"/>
                    <a:cs typeface="Arial" pitchFamily="34" charset="0"/>
                  </a:endParaRPr>
                </a:p>
              </p:txBody>
            </p:sp>
          </p:grpSp>
          <p:sp>
            <p:nvSpPr>
              <p:cNvPr id="311" name="Diagonal Stripe 48"/>
              <p:cNvSpPr>
                <a:spLocks noChangeArrowheads="1"/>
              </p:cNvSpPr>
              <p:nvPr/>
            </p:nvSpPr>
            <p:spPr bwMode="auto">
              <a:xfrm rot="10800000" flipH="1">
                <a:off x="2131538" y="3230633"/>
                <a:ext cx="201331" cy="288484"/>
              </a:xfrm>
              <a:custGeom>
                <a:avLst/>
                <a:gdLst>
                  <a:gd name="T0" fmla="*/ 100664 w 201327"/>
                  <a:gd name="T1" fmla="*/ 144016 h 288032"/>
                  <a:gd name="T2" fmla="*/ 0 w 201327"/>
                  <a:gd name="T3" fmla="*/ 216024 h 288032"/>
                  <a:gd name="T4" fmla="*/ 50332 w 201327"/>
                  <a:gd name="T5" fmla="*/ 72008 h 288032"/>
                  <a:gd name="T6" fmla="*/ 150995 w 201327"/>
                  <a:gd name="T7" fmla="*/ 0 h 288032"/>
                  <a:gd name="T8" fmla="*/ 0 60000 65536"/>
                  <a:gd name="T9" fmla="*/ 11796480 60000 65536"/>
                  <a:gd name="T10" fmla="*/ 11796480 60000 65536"/>
                  <a:gd name="T11" fmla="*/ 17694720 60000 65536"/>
                  <a:gd name="T12" fmla="*/ 0 w 201327"/>
                  <a:gd name="T13" fmla="*/ 0 h 288032"/>
                  <a:gd name="T14" fmla="*/ 150995 w 201327"/>
                  <a:gd name="T15" fmla="*/ 216024 h 288032"/>
                </a:gdLst>
                <a:ahLst/>
                <a:cxnLst>
                  <a:cxn ang="T8">
                    <a:pos x="T0" y="T1"/>
                  </a:cxn>
                  <a:cxn ang="T9">
                    <a:pos x="T2" y="T3"/>
                  </a:cxn>
                  <a:cxn ang="T10">
                    <a:pos x="T4" y="T5"/>
                  </a:cxn>
                  <a:cxn ang="T11">
                    <a:pos x="T6" y="T7"/>
                  </a:cxn>
                </a:cxnLst>
                <a:rect l="T12" t="T13" r="T14" b="T15"/>
                <a:pathLst>
                  <a:path w="201327" h="288032">
                    <a:moveTo>
                      <a:pt x="0" y="144016"/>
                    </a:moveTo>
                    <a:lnTo>
                      <a:pt x="100664" y="0"/>
                    </a:lnTo>
                    <a:lnTo>
                      <a:pt x="201327" y="0"/>
                    </a:lnTo>
                    <a:lnTo>
                      <a:pt x="0" y="288032"/>
                    </a:lnTo>
                    <a:close/>
                  </a:path>
                </a:pathLst>
              </a:custGeom>
              <a:solidFill>
                <a:srgbClr val="FF0000"/>
              </a:solidFill>
              <a:ln>
                <a:noFill/>
              </a:ln>
              <a:extLst>
                <a:ext uri="{91240B29-F687-4F45-9708-019B960494DF}">
                  <a14:hiddenLine xmlns:a14="http://schemas.microsoft.com/office/drawing/2010/main" w="25400" algn="ctr">
                    <a:solidFill>
                      <a:srgbClr val="000000"/>
                    </a:solidFill>
                    <a:miter lim="800000"/>
                    <a:headEnd/>
                    <a:tailEnd/>
                  </a14:hiddenLine>
                </a:ext>
              </a:extLst>
            </p:spPr>
            <p:txBody>
              <a:bodyPr rot="10800000" anchor="ctr"/>
              <a:lstStyle/>
              <a:p>
                <a:pPr algn="ctr" fontAlgn="auto">
                  <a:spcBef>
                    <a:spcPts val="0"/>
                  </a:spcBef>
                  <a:spcAft>
                    <a:spcPts val="0"/>
                  </a:spcAft>
                  <a:defRPr/>
                </a:pPr>
                <a:endParaRPr lang="en-GB">
                  <a:latin typeface="Arial" pitchFamily="34" charset="0"/>
                  <a:cs typeface="Arial" pitchFamily="34" charset="0"/>
                </a:endParaRPr>
              </a:p>
            </p:txBody>
          </p:sp>
          <p:sp>
            <p:nvSpPr>
              <p:cNvPr id="312" name="Rectangle 311"/>
              <p:cNvSpPr>
                <a:spLocks noChangeArrowheads="1"/>
              </p:cNvSpPr>
              <p:nvPr/>
            </p:nvSpPr>
            <p:spPr bwMode="auto">
              <a:xfrm rot="10800000" flipH="1">
                <a:off x="2133613" y="3087427"/>
                <a:ext cx="53965" cy="292637"/>
              </a:xfrm>
              <a:prstGeom prst="rect">
                <a:avLst/>
              </a:prstGeom>
              <a:solidFill>
                <a:srgbClr val="FF0000"/>
              </a:solidFill>
              <a:ln w="25400" algn="ctr">
                <a:solidFill>
                  <a:srgbClr val="FF0000"/>
                </a:solidFill>
                <a:miter lim="800000"/>
                <a:headEnd/>
                <a:tailEnd/>
              </a:ln>
            </p:spPr>
            <p:txBody>
              <a:bodyPr rot="10800000" anchor="ctr"/>
              <a:lstStyle/>
              <a:p>
                <a:pPr algn="ctr" fontAlgn="auto">
                  <a:spcBef>
                    <a:spcPts val="0"/>
                  </a:spcBef>
                  <a:spcAft>
                    <a:spcPts val="0"/>
                  </a:spcAft>
                  <a:defRPr/>
                </a:pPr>
                <a:endParaRPr lang="en-GB">
                  <a:solidFill>
                    <a:schemeClr val="lt1"/>
                  </a:solidFill>
                  <a:latin typeface="Arial" pitchFamily="34" charset="0"/>
                  <a:cs typeface="Arial" pitchFamily="34" charset="0"/>
                </a:endParaRPr>
              </a:p>
            </p:txBody>
          </p:sp>
        </p:grpSp>
        <p:sp>
          <p:nvSpPr>
            <p:cNvPr id="196" name="TextBox 178"/>
            <p:cNvSpPr txBox="1">
              <a:spLocks noChangeArrowheads="1"/>
            </p:cNvSpPr>
            <p:nvPr/>
          </p:nvSpPr>
          <p:spPr bwMode="auto">
            <a:xfrm>
              <a:off x="2451203" y="2555629"/>
              <a:ext cx="902693" cy="400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000" b="1" dirty="0" err="1">
                  <a:latin typeface="Arial" pitchFamily="34" charset="0"/>
                  <a:cs typeface="Arial" pitchFamily="34" charset="0"/>
                </a:rPr>
                <a:t>biotinylated</a:t>
              </a:r>
              <a:endParaRPr lang="en-GB" sz="1000" b="1" dirty="0">
                <a:latin typeface="Arial" pitchFamily="34" charset="0"/>
                <a:cs typeface="Arial" pitchFamily="34" charset="0"/>
              </a:endParaRPr>
            </a:p>
            <a:p>
              <a:pPr eaLnBrk="1" hangingPunct="1"/>
              <a:r>
                <a:rPr lang="en-GB" sz="1000" b="1" dirty="0">
                  <a:latin typeface="Arial" pitchFamily="34" charset="0"/>
                  <a:cs typeface="Arial" pitchFamily="34" charset="0"/>
                </a:rPr>
                <a:t>2° </a:t>
              </a:r>
              <a:r>
                <a:rPr lang="en-GB" sz="1000" b="1" dirty="0" err="1" smtClean="0">
                  <a:latin typeface="Arial" pitchFamily="34" charset="0"/>
                  <a:cs typeface="Arial" pitchFamily="34" charset="0"/>
                </a:rPr>
                <a:t>Ab</a:t>
              </a:r>
              <a:endParaRPr lang="en-GB" sz="1000" b="1" dirty="0">
                <a:latin typeface="Arial" pitchFamily="34" charset="0"/>
                <a:cs typeface="Arial" pitchFamily="34" charset="0"/>
              </a:endParaRPr>
            </a:p>
          </p:txBody>
        </p:sp>
        <p:sp>
          <p:nvSpPr>
            <p:cNvPr id="197" name="TextBox 180"/>
            <p:cNvSpPr txBox="1">
              <a:spLocks noChangeArrowheads="1"/>
            </p:cNvSpPr>
            <p:nvPr/>
          </p:nvSpPr>
          <p:spPr bwMode="auto">
            <a:xfrm>
              <a:off x="3135190" y="1796701"/>
              <a:ext cx="1016492" cy="400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000" b="1" dirty="0" smtClean="0">
                  <a:latin typeface="Arial" pitchFamily="34" charset="0"/>
                  <a:cs typeface="Arial" pitchFamily="34" charset="0"/>
                </a:rPr>
                <a:t>labelled</a:t>
              </a:r>
              <a:endParaRPr lang="en-GB" sz="1000" b="1" dirty="0">
                <a:latin typeface="Arial" pitchFamily="34" charset="0"/>
                <a:cs typeface="Arial" pitchFamily="34" charset="0"/>
              </a:endParaRPr>
            </a:p>
            <a:p>
              <a:pPr eaLnBrk="1" hangingPunct="1"/>
              <a:r>
                <a:rPr lang="en-GB" sz="1000" b="1" dirty="0">
                  <a:latin typeface="Arial" pitchFamily="34" charset="0"/>
                  <a:cs typeface="Arial" pitchFamily="34" charset="0"/>
                </a:rPr>
                <a:t>ABC complex</a:t>
              </a:r>
            </a:p>
          </p:txBody>
        </p:sp>
        <p:sp>
          <p:nvSpPr>
            <p:cNvPr id="198" name="Left Brace 197"/>
            <p:cNvSpPr/>
            <p:nvPr/>
          </p:nvSpPr>
          <p:spPr bwMode="auto">
            <a:xfrm flipH="1">
              <a:off x="3571160" y="1872479"/>
              <a:ext cx="39132" cy="612616"/>
            </a:xfrm>
            <a:prstGeom prst="leftBrace">
              <a:avLst/>
            </a:prstGeom>
            <a:ln>
              <a:solidFill>
                <a:schemeClr val="tx1"/>
              </a:solidFill>
            </a:ln>
            <a:scene3d>
              <a:camera prst="orthographicFront">
                <a:rot lat="0" lon="0" rev="5400000"/>
              </a:camera>
              <a:lightRig rig="threePt" dir="t"/>
            </a:scene3d>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GB">
                <a:latin typeface="Arial" pitchFamily="34" charset="0"/>
                <a:cs typeface="Arial" pitchFamily="34" charset="0"/>
              </a:endParaRPr>
            </a:p>
          </p:txBody>
        </p:sp>
        <p:cxnSp>
          <p:nvCxnSpPr>
            <p:cNvPr id="199" name="Straight Connector 198"/>
            <p:cNvCxnSpPr/>
            <p:nvPr/>
          </p:nvCxnSpPr>
          <p:spPr bwMode="auto">
            <a:xfrm flipV="1">
              <a:off x="2663689" y="2871659"/>
              <a:ext cx="0" cy="11116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00" name="Group 83"/>
            <p:cNvGrpSpPr>
              <a:grpSpLocks/>
            </p:cNvGrpSpPr>
            <p:nvPr/>
          </p:nvGrpSpPr>
          <p:grpSpPr bwMode="auto">
            <a:xfrm>
              <a:off x="2540913" y="2983478"/>
              <a:ext cx="340042" cy="368379"/>
              <a:chOff x="2540913" y="2983478"/>
              <a:chExt cx="340042" cy="368379"/>
            </a:xfrm>
          </p:grpSpPr>
          <p:grpSp>
            <p:nvGrpSpPr>
              <p:cNvPr id="300" name="Group 90"/>
              <p:cNvGrpSpPr>
                <a:grpSpLocks/>
              </p:cNvGrpSpPr>
              <p:nvPr/>
            </p:nvGrpSpPr>
            <p:grpSpPr bwMode="auto">
              <a:xfrm rot="5400000">
                <a:off x="2526744" y="2997647"/>
                <a:ext cx="368379" cy="340042"/>
                <a:chOff x="1850212" y="3075912"/>
                <a:chExt cx="481704" cy="443775"/>
              </a:xfrm>
            </p:grpSpPr>
            <p:grpSp>
              <p:nvGrpSpPr>
                <p:cNvPr id="305" name="Group 91"/>
                <p:cNvGrpSpPr>
                  <a:grpSpLocks/>
                </p:cNvGrpSpPr>
                <p:nvPr/>
              </p:nvGrpSpPr>
              <p:grpSpPr bwMode="auto">
                <a:xfrm rot="10800000">
                  <a:off x="1850212" y="3075915"/>
                  <a:ext cx="216024" cy="443772"/>
                  <a:chOff x="440217" y="5364088"/>
                  <a:chExt cx="216024" cy="443772"/>
                </a:xfrm>
              </p:grpSpPr>
              <p:sp>
                <p:nvSpPr>
                  <p:cNvPr id="308" name="Diagonal Stripe 94"/>
                  <p:cNvSpPr>
                    <a:spLocks noChangeArrowheads="1"/>
                  </p:cNvSpPr>
                  <p:nvPr/>
                </p:nvSpPr>
                <p:spPr bwMode="auto">
                  <a:xfrm>
                    <a:off x="447357" y="5364812"/>
                    <a:ext cx="215969" cy="287940"/>
                  </a:xfrm>
                  <a:custGeom>
                    <a:avLst/>
                    <a:gdLst>
                      <a:gd name="T0" fmla="*/ 108012 w 216024"/>
                      <a:gd name="T1" fmla="*/ 144016 h 288032"/>
                      <a:gd name="T2" fmla="*/ 0 w 216024"/>
                      <a:gd name="T3" fmla="*/ 216024 h 288032"/>
                      <a:gd name="T4" fmla="*/ 54006 w 216024"/>
                      <a:gd name="T5" fmla="*/ 72008 h 288032"/>
                      <a:gd name="T6" fmla="*/ 162018 w 216024"/>
                      <a:gd name="T7" fmla="*/ 0 h 288032"/>
                      <a:gd name="T8" fmla="*/ 0 60000 65536"/>
                      <a:gd name="T9" fmla="*/ 11796480 60000 65536"/>
                      <a:gd name="T10" fmla="*/ 11796480 60000 65536"/>
                      <a:gd name="T11" fmla="*/ 17694720 60000 65536"/>
                      <a:gd name="T12" fmla="*/ 0 w 216024"/>
                      <a:gd name="T13" fmla="*/ 0 h 288032"/>
                      <a:gd name="T14" fmla="*/ 162018 w 216024"/>
                      <a:gd name="T15" fmla="*/ 216024 h 288032"/>
                    </a:gdLst>
                    <a:ahLst/>
                    <a:cxnLst>
                      <a:cxn ang="T8">
                        <a:pos x="T0" y="T1"/>
                      </a:cxn>
                      <a:cxn ang="T9">
                        <a:pos x="T2" y="T3"/>
                      </a:cxn>
                      <a:cxn ang="T10">
                        <a:pos x="T4" y="T5"/>
                      </a:cxn>
                      <a:cxn ang="T11">
                        <a:pos x="T6" y="T7"/>
                      </a:cxn>
                    </a:cxnLst>
                    <a:rect l="T12" t="T13" r="T14" b="T15"/>
                    <a:pathLst>
                      <a:path w="216024" h="288032">
                        <a:moveTo>
                          <a:pt x="0" y="144016"/>
                        </a:moveTo>
                        <a:lnTo>
                          <a:pt x="108012" y="0"/>
                        </a:lnTo>
                        <a:lnTo>
                          <a:pt x="216024" y="0"/>
                        </a:lnTo>
                        <a:lnTo>
                          <a:pt x="0" y="288032"/>
                        </a:lnTo>
                        <a:close/>
                      </a:path>
                    </a:pathLst>
                  </a:custGeom>
                  <a:solidFill>
                    <a:srgbClr val="7F7F7F"/>
                  </a:solidFill>
                  <a:ln>
                    <a:noFill/>
                  </a:ln>
                  <a:extLst>
                    <a:ext uri="{91240B29-F687-4F45-9708-019B960494DF}">
                      <a14:hiddenLine xmlns:a14="http://schemas.microsoft.com/office/drawing/2010/main" w="25400" algn="ctr">
                        <a:solidFill>
                          <a:srgbClr val="000000"/>
                        </a:solidFill>
                        <a:miter lim="800000"/>
                        <a:headEnd/>
                        <a:tailEnd/>
                      </a14:hiddenLine>
                    </a:ext>
                  </a:extLst>
                </p:spPr>
                <p:txBody>
                  <a:bodyPr vert="eaVert" anchor="ctr"/>
                  <a:lstStyle/>
                  <a:p>
                    <a:pPr algn="ctr" fontAlgn="auto">
                      <a:spcBef>
                        <a:spcPts val="0"/>
                      </a:spcBef>
                      <a:spcAft>
                        <a:spcPts val="0"/>
                      </a:spcAft>
                      <a:defRPr/>
                    </a:pPr>
                    <a:endParaRPr lang="en-GB">
                      <a:latin typeface="Arial" pitchFamily="34" charset="0"/>
                      <a:cs typeface="Arial" pitchFamily="34" charset="0"/>
                    </a:endParaRPr>
                  </a:p>
                </p:txBody>
              </p:sp>
              <p:sp>
                <p:nvSpPr>
                  <p:cNvPr id="309" name="Rectangle 308"/>
                  <p:cNvSpPr>
                    <a:spLocks noChangeArrowheads="1"/>
                  </p:cNvSpPr>
                  <p:nvPr/>
                </p:nvSpPr>
                <p:spPr bwMode="auto">
                  <a:xfrm>
                    <a:off x="453587" y="5503604"/>
                    <a:ext cx="58146" cy="304513"/>
                  </a:xfrm>
                  <a:prstGeom prst="rect">
                    <a:avLst/>
                  </a:prstGeom>
                  <a:solidFill>
                    <a:srgbClr val="7F7F7F"/>
                  </a:solidFill>
                  <a:ln w="25400" algn="ctr">
                    <a:solidFill>
                      <a:srgbClr val="7F7F7F"/>
                    </a:solidFill>
                    <a:miter lim="800000"/>
                    <a:headEnd/>
                    <a:tailEnd/>
                  </a:ln>
                </p:spPr>
                <p:txBody>
                  <a:bodyPr rot="10800000" anchor="ctr"/>
                  <a:lstStyle/>
                  <a:p>
                    <a:pPr algn="ctr" fontAlgn="auto">
                      <a:spcBef>
                        <a:spcPts val="0"/>
                      </a:spcBef>
                      <a:spcAft>
                        <a:spcPts val="0"/>
                      </a:spcAft>
                      <a:defRPr/>
                    </a:pPr>
                    <a:endParaRPr lang="en-GB">
                      <a:solidFill>
                        <a:schemeClr val="lt1"/>
                      </a:solidFill>
                      <a:latin typeface="Arial" pitchFamily="34" charset="0"/>
                      <a:cs typeface="Arial" pitchFamily="34" charset="0"/>
                    </a:endParaRPr>
                  </a:p>
                </p:txBody>
              </p:sp>
            </p:grpSp>
            <p:sp>
              <p:nvSpPr>
                <p:cNvPr id="306" name="Diagonal Stripe 92"/>
                <p:cNvSpPr>
                  <a:spLocks noChangeArrowheads="1"/>
                </p:cNvSpPr>
                <p:nvPr/>
              </p:nvSpPr>
              <p:spPr bwMode="auto">
                <a:xfrm rot="10800000" flipH="1">
                  <a:off x="2129702" y="3243451"/>
                  <a:ext cx="201434" cy="287940"/>
                </a:xfrm>
                <a:custGeom>
                  <a:avLst/>
                  <a:gdLst>
                    <a:gd name="T0" fmla="*/ 100664 w 201327"/>
                    <a:gd name="T1" fmla="*/ 144016 h 288032"/>
                    <a:gd name="T2" fmla="*/ 0 w 201327"/>
                    <a:gd name="T3" fmla="*/ 216024 h 288032"/>
                    <a:gd name="T4" fmla="*/ 50332 w 201327"/>
                    <a:gd name="T5" fmla="*/ 72008 h 288032"/>
                    <a:gd name="T6" fmla="*/ 150995 w 201327"/>
                    <a:gd name="T7" fmla="*/ 0 h 288032"/>
                    <a:gd name="T8" fmla="*/ 0 60000 65536"/>
                    <a:gd name="T9" fmla="*/ 11796480 60000 65536"/>
                    <a:gd name="T10" fmla="*/ 11796480 60000 65536"/>
                    <a:gd name="T11" fmla="*/ 17694720 60000 65536"/>
                    <a:gd name="T12" fmla="*/ 0 w 201327"/>
                    <a:gd name="T13" fmla="*/ 0 h 288032"/>
                    <a:gd name="T14" fmla="*/ 150995 w 201327"/>
                    <a:gd name="T15" fmla="*/ 216024 h 288032"/>
                  </a:gdLst>
                  <a:ahLst/>
                  <a:cxnLst>
                    <a:cxn ang="T8">
                      <a:pos x="T0" y="T1"/>
                    </a:cxn>
                    <a:cxn ang="T9">
                      <a:pos x="T2" y="T3"/>
                    </a:cxn>
                    <a:cxn ang="T10">
                      <a:pos x="T4" y="T5"/>
                    </a:cxn>
                    <a:cxn ang="T11">
                      <a:pos x="T6" y="T7"/>
                    </a:cxn>
                  </a:cxnLst>
                  <a:rect l="T12" t="T13" r="T14" b="T15"/>
                  <a:pathLst>
                    <a:path w="201327" h="288032">
                      <a:moveTo>
                        <a:pt x="0" y="144016"/>
                      </a:moveTo>
                      <a:lnTo>
                        <a:pt x="100664" y="0"/>
                      </a:lnTo>
                      <a:lnTo>
                        <a:pt x="201327" y="0"/>
                      </a:lnTo>
                      <a:lnTo>
                        <a:pt x="0" y="288032"/>
                      </a:lnTo>
                      <a:close/>
                    </a:path>
                  </a:pathLst>
                </a:custGeom>
                <a:solidFill>
                  <a:srgbClr val="7F7F7F"/>
                </a:solidFill>
                <a:ln>
                  <a:noFill/>
                </a:ln>
                <a:extLst>
                  <a:ext uri="{91240B29-F687-4F45-9708-019B960494DF}">
                    <a14:hiddenLine xmlns:a14="http://schemas.microsoft.com/office/drawing/2010/main" w="25400" algn="ctr">
                      <a:solidFill>
                        <a:srgbClr val="000000"/>
                      </a:solidFill>
                      <a:miter lim="800000"/>
                      <a:headEnd/>
                      <a:tailEnd/>
                    </a14:hiddenLine>
                  </a:ext>
                </a:extLst>
              </p:spPr>
              <p:txBody>
                <a:bodyPr vert="eaVert" anchor="ctr"/>
                <a:lstStyle/>
                <a:p>
                  <a:pPr algn="ctr" fontAlgn="auto">
                    <a:spcBef>
                      <a:spcPts val="0"/>
                    </a:spcBef>
                    <a:spcAft>
                      <a:spcPts val="0"/>
                    </a:spcAft>
                    <a:defRPr/>
                  </a:pPr>
                  <a:endParaRPr lang="en-GB">
                    <a:latin typeface="Arial" pitchFamily="34" charset="0"/>
                    <a:cs typeface="Arial" pitchFamily="34" charset="0"/>
                  </a:endParaRPr>
                </a:p>
              </p:txBody>
            </p:sp>
            <p:sp>
              <p:nvSpPr>
                <p:cNvPr id="307" name="Rectangle 306"/>
                <p:cNvSpPr>
                  <a:spLocks noChangeArrowheads="1"/>
                </p:cNvSpPr>
                <p:nvPr/>
              </p:nvSpPr>
              <p:spPr bwMode="auto">
                <a:xfrm rot="10800000" flipH="1">
                  <a:off x="2131780" y="3086017"/>
                  <a:ext cx="53992" cy="304512"/>
                </a:xfrm>
                <a:prstGeom prst="rect">
                  <a:avLst/>
                </a:prstGeom>
                <a:solidFill>
                  <a:srgbClr val="7F7F7F"/>
                </a:solidFill>
                <a:ln w="25400" algn="ctr">
                  <a:solidFill>
                    <a:srgbClr val="7F7F7F"/>
                  </a:solidFill>
                  <a:miter lim="800000"/>
                  <a:headEnd/>
                  <a:tailEnd/>
                </a:ln>
              </p:spPr>
              <p:txBody>
                <a:bodyPr rot="10800000" anchor="ctr"/>
                <a:lstStyle/>
                <a:p>
                  <a:pPr algn="ctr" fontAlgn="auto">
                    <a:spcBef>
                      <a:spcPts val="0"/>
                    </a:spcBef>
                    <a:spcAft>
                      <a:spcPts val="0"/>
                    </a:spcAft>
                    <a:defRPr/>
                  </a:pPr>
                  <a:endParaRPr lang="en-GB">
                    <a:solidFill>
                      <a:schemeClr val="lt1"/>
                    </a:solidFill>
                    <a:latin typeface="Arial" pitchFamily="34" charset="0"/>
                    <a:cs typeface="Arial" pitchFamily="34" charset="0"/>
                  </a:endParaRPr>
                </a:p>
              </p:txBody>
            </p:sp>
          </p:grpSp>
          <p:sp>
            <p:nvSpPr>
              <p:cNvPr id="301" name="Isosceles Triangle 300"/>
              <p:cNvSpPr/>
              <p:nvPr/>
            </p:nvSpPr>
            <p:spPr bwMode="auto">
              <a:xfrm>
                <a:off x="2824006" y="3043172"/>
                <a:ext cx="39682" cy="38114"/>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latin typeface="Arial" pitchFamily="34" charset="0"/>
                  <a:cs typeface="Arial" pitchFamily="34" charset="0"/>
                </a:endParaRPr>
              </a:p>
            </p:txBody>
          </p:sp>
          <p:sp>
            <p:nvSpPr>
              <p:cNvPr id="302" name="Isosceles Triangle 301"/>
              <p:cNvSpPr/>
              <p:nvPr/>
            </p:nvSpPr>
            <p:spPr bwMode="auto">
              <a:xfrm>
                <a:off x="2687499" y="3043172"/>
                <a:ext cx="38095" cy="38114"/>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latin typeface="Arial" pitchFamily="34" charset="0"/>
                  <a:cs typeface="Arial" pitchFamily="34" charset="0"/>
                </a:endParaRPr>
              </a:p>
            </p:txBody>
          </p:sp>
          <p:sp>
            <p:nvSpPr>
              <p:cNvPr id="303" name="Isosceles Triangle 302"/>
              <p:cNvSpPr>
                <a:spLocks noChangeArrowheads="1"/>
              </p:cNvSpPr>
              <p:nvPr/>
            </p:nvSpPr>
            <p:spPr bwMode="auto">
              <a:xfrm rot="10800000">
                <a:off x="2824006" y="3249623"/>
                <a:ext cx="39682" cy="38114"/>
              </a:xfrm>
              <a:prstGeom prst="triangle">
                <a:avLst>
                  <a:gd name="adj" fmla="val 50000"/>
                </a:avLst>
              </a:prstGeom>
              <a:solidFill>
                <a:schemeClr val="tx1"/>
              </a:solidFill>
              <a:ln w="25400" algn="ctr">
                <a:solidFill>
                  <a:schemeClr val="tx1"/>
                </a:solidFill>
                <a:miter lim="800000"/>
                <a:headEnd/>
                <a:tailEnd/>
              </a:ln>
            </p:spPr>
            <p:txBody>
              <a:bodyPr rot="10800000" anchor="ctr"/>
              <a:lstStyle/>
              <a:p>
                <a:pPr algn="ctr" fontAlgn="auto">
                  <a:spcBef>
                    <a:spcPts val="0"/>
                  </a:spcBef>
                  <a:spcAft>
                    <a:spcPts val="0"/>
                  </a:spcAft>
                  <a:defRPr/>
                </a:pPr>
                <a:endParaRPr lang="en-GB">
                  <a:solidFill>
                    <a:schemeClr val="lt1"/>
                  </a:solidFill>
                  <a:latin typeface="Arial" pitchFamily="34" charset="0"/>
                  <a:cs typeface="Arial" pitchFamily="34" charset="0"/>
                </a:endParaRPr>
              </a:p>
            </p:txBody>
          </p:sp>
          <p:sp>
            <p:nvSpPr>
              <p:cNvPr id="304" name="Isosceles Triangle 136"/>
              <p:cNvSpPr>
                <a:spLocks noChangeArrowheads="1"/>
              </p:cNvSpPr>
              <p:nvPr/>
            </p:nvSpPr>
            <p:spPr bwMode="auto">
              <a:xfrm rot="10800000">
                <a:off x="2687499" y="3249623"/>
                <a:ext cx="39682" cy="38114"/>
              </a:xfrm>
              <a:prstGeom prst="triangle">
                <a:avLst>
                  <a:gd name="adj" fmla="val 50000"/>
                </a:avLst>
              </a:prstGeom>
              <a:solidFill>
                <a:schemeClr val="tx1"/>
              </a:solidFill>
              <a:ln w="25400" algn="ctr">
                <a:solidFill>
                  <a:schemeClr val="tx1"/>
                </a:solidFill>
                <a:miter lim="800000"/>
                <a:headEnd/>
                <a:tailEnd/>
              </a:ln>
            </p:spPr>
            <p:txBody>
              <a:bodyPr rot="10800000" anchor="ctr"/>
              <a:lstStyle/>
              <a:p>
                <a:pPr algn="ctr" fontAlgn="auto">
                  <a:spcBef>
                    <a:spcPts val="0"/>
                  </a:spcBef>
                  <a:spcAft>
                    <a:spcPts val="0"/>
                  </a:spcAft>
                  <a:defRPr/>
                </a:pPr>
                <a:endParaRPr lang="en-GB">
                  <a:solidFill>
                    <a:schemeClr val="lt1"/>
                  </a:solidFill>
                  <a:latin typeface="Arial" pitchFamily="34" charset="0"/>
                  <a:cs typeface="Arial" pitchFamily="34" charset="0"/>
                </a:endParaRPr>
              </a:p>
            </p:txBody>
          </p:sp>
        </p:grpSp>
        <p:grpSp>
          <p:nvGrpSpPr>
            <p:cNvPr id="201" name="Group 133"/>
            <p:cNvGrpSpPr>
              <a:grpSpLocks/>
            </p:cNvGrpSpPr>
            <p:nvPr/>
          </p:nvGrpSpPr>
          <p:grpSpPr bwMode="auto">
            <a:xfrm>
              <a:off x="3069193" y="3349833"/>
              <a:ext cx="368379" cy="330597"/>
              <a:chOff x="1850212" y="3087639"/>
              <a:chExt cx="481704" cy="432048"/>
            </a:xfrm>
          </p:grpSpPr>
          <p:grpSp>
            <p:nvGrpSpPr>
              <p:cNvPr id="295" name="Group 144"/>
              <p:cNvGrpSpPr>
                <a:grpSpLocks/>
              </p:cNvGrpSpPr>
              <p:nvPr/>
            </p:nvGrpSpPr>
            <p:grpSpPr bwMode="auto">
              <a:xfrm rot="10800000">
                <a:off x="1850212" y="3087639"/>
                <a:ext cx="216024" cy="432048"/>
                <a:chOff x="440217" y="5364088"/>
                <a:chExt cx="216024" cy="432048"/>
              </a:xfrm>
            </p:grpSpPr>
            <p:sp>
              <p:nvSpPr>
                <p:cNvPr id="298" name="Diagonal Stripe 147"/>
                <p:cNvSpPr>
                  <a:spLocks noChangeArrowheads="1"/>
                </p:cNvSpPr>
                <p:nvPr/>
              </p:nvSpPr>
              <p:spPr bwMode="auto">
                <a:xfrm>
                  <a:off x="470410" y="5377111"/>
                  <a:ext cx="205485" cy="288483"/>
                </a:xfrm>
                <a:custGeom>
                  <a:avLst/>
                  <a:gdLst>
                    <a:gd name="T0" fmla="*/ 108012 w 216024"/>
                    <a:gd name="T1" fmla="*/ 144016 h 288032"/>
                    <a:gd name="T2" fmla="*/ 0 w 216024"/>
                    <a:gd name="T3" fmla="*/ 216024 h 288032"/>
                    <a:gd name="T4" fmla="*/ 54006 w 216024"/>
                    <a:gd name="T5" fmla="*/ 72008 h 288032"/>
                    <a:gd name="T6" fmla="*/ 162018 w 216024"/>
                    <a:gd name="T7" fmla="*/ 0 h 288032"/>
                    <a:gd name="T8" fmla="*/ 0 60000 65536"/>
                    <a:gd name="T9" fmla="*/ 11796480 60000 65536"/>
                    <a:gd name="T10" fmla="*/ 11796480 60000 65536"/>
                    <a:gd name="T11" fmla="*/ 17694720 60000 65536"/>
                    <a:gd name="T12" fmla="*/ 0 w 216024"/>
                    <a:gd name="T13" fmla="*/ 0 h 288032"/>
                    <a:gd name="T14" fmla="*/ 162018 w 216024"/>
                    <a:gd name="T15" fmla="*/ 216024 h 288032"/>
                  </a:gdLst>
                  <a:ahLst/>
                  <a:cxnLst>
                    <a:cxn ang="T8">
                      <a:pos x="T0" y="T1"/>
                    </a:cxn>
                    <a:cxn ang="T9">
                      <a:pos x="T2" y="T3"/>
                    </a:cxn>
                    <a:cxn ang="T10">
                      <a:pos x="T4" y="T5"/>
                    </a:cxn>
                    <a:cxn ang="T11">
                      <a:pos x="T6" y="T7"/>
                    </a:cxn>
                  </a:cxnLst>
                  <a:rect l="T12" t="T13" r="T14" b="T15"/>
                  <a:pathLst>
                    <a:path w="216024" h="288032">
                      <a:moveTo>
                        <a:pt x="0" y="144016"/>
                      </a:moveTo>
                      <a:lnTo>
                        <a:pt x="108012" y="0"/>
                      </a:lnTo>
                      <a:lnTo>
                        <a:pt x="216024" y="0"/>
                      </a:lnTo>
                      <a:lnTo>
                        <a:pt x="0" y="288032"/>
                      </a:lnTo>
                      <a:close/>
                    </a:path>
                  </a:pathLst>
                </a:custGeom>
                <a:solidFill>
                  <a:srgbClr val="FF0000"/>
                </a:solidFill>
                <a:ln>
                  <a:noFill/>
                </a:ln>
                <a:extLst>
                  <a:ext uri="{91240B29-F687-4F45-9708-019B960494DF}">
                    <a14:hiddenLine xmlns:a14="http://schemas.microsoft.com/office/drawing/2010/main" w="25400" algn="ctr">
                      <a:solidFill>
                        <a:srgbClr val="000000"/>
                      </a:solidFill>
                      <a:miter lim="800000"/>
                      <a:headEnd/>
                      <a:tailEnd/>
                    </a14:hiddenLine>
                  </a:ext>
                </a:extLst>
              </p:spPr>
              <p:txBody>
                <a:bodyPr rot="10800000" anchor="ctr"/>
                <a:lstStyle/>
                <a:p>
                  <a:pPr algn="ctr" fontAlgn="auto">
                    <a:spcBef>
                      <a:spcPts val="0"/>
                    </a:spcBef>
                    <a:spcAft>
                      <a:spcPts val="0"/>
                    </a:spcAft>
                    <a:defRPr/>
                  </a:pPr>
                  <a:endParaRPr lang="en-GB">
                    <a:latin typeface="Arial" pitchFamily="34" charset="0"/>
                    <a:cs typeface="Arial" pitchFamily="34" charset="0"/>
                  </a:endParaRPr>
                </a:p>
              </p:txBody>
            </p:sp>
            <p:sp>
              <p:nvSpPr>
                <p:cNvPr id="299" name="Rectangle 148"/>
                <p:cNvSpPr>
                  <a:spLocks noChangeArrowheads="1"/>
                </p:cNvSpPr>
                <p:nvPr/>
              </p:nvSpPr>
              <p:spPr bwMode="auto">
                <a:xfrm>
                  <a:off x="472486" y="5516163"/>
                  <a:ext cx="58117" cy="292636"/>
                </a:xfrm>
                <a:prstGeom prst="rect">
                  <a:avLst/>
                </a:prstGeom>
                <a:solidFill>
                  <a:srgbClr val="FF0000"/>
                </a:solidFill>
                <a:ln w="25400" algn="ctr">
                  <a:solidFill>
                    <a:srgbClr val="FF0000"/>
                  </a:solidFill>
                  <a:miter lim="800000"/>
                  <a:headEnd/>
                  <a:tailEnd/>
                </a:ln>
              </p:spPr>
              <p:txBody>
                <a:bodyPr rot="10800000" anchor="ctr"/>
                <a:lstStyle/>
                <a:p>
                  <a:pPr algn="ctr" fontAlgn="auto">
                    <a:spcBef>
                      <a:spcPts val="0"/>
                    </a:spcBef>
                    <a:spcAft>
                      <a:spcPts val="0"/>
                    </a:spcAft>
                    <a:defRPr/>
                  </a:pPr>
                  <a:endParaRPr lang="en-GB">
                    <a:solidFill>
                      <a:schemeClr val="lt1"/>
                    </a:solidFill>
                    <a:latin typeface="Arial" pitchFamily="34" charset="0"/>
                    <a:cs typeface="Arial" pitchFamily="34" charset="0"/>
                  </a:endParaRPr>
                </a:p>
              </p:txBody>
            </p:sp>
          </p:grpSp>
          <p:sp>
            <p:nvSpPr>
              <p:cNvPr id="296" name="Diagonal Stripe 145"/>
              <p:cNvSpPr>
                <a:spLocks noChangeArrowheads="1"/>
              </p:cNvSpPr>
              <p:nvPr/>
            </p:nvSpPr>
            <p:spPr bwMode="auto">
              <a:xfrm rot="10800000" flipH="1">
                <a:off x="2131520" y="3230634"/>
                <a:ext cx="201332" cy="288483"/>
              </a:xfrm>
              <a:custGeom>
                <a:avLst/>
                <a:gdLst>
                  <a:gd name="T0" fmla="*/ 100664 w 201327"/>
                  <a:gd name="T1" fmla="*/ 144016 h 288032"/>
                  <a:gd name="T2" fmla="*/ 0 w 201327"/>
                  <a:gd name="T3" fmla="*/ 216024 h 288032"/>
                  <a:gd name="T4" fmla="*/ 50332 w 201327"/>
                  <a:gd name="T5" fmla="*/ 72008 h 288032"/>
                  <a:gd name="T6" fmla="*/ 150995 w 201327"/>
                  <a:gd name="T7" fmla="*/ 0 h 288032"/>
                  <a:gd name="T8" fmla="*/ 0 60000 65536"/>
                  <a:gd name="T9" fmla="*/ 11796480 60000 65536"/>
                  <a:gd name="T10" fmla="*/ 11796480 60000 65536"/>
                  <a:gd name="T11" fmla="*/ 17694720 60000 65536"/>
                  <a:gd name="T12" fmla="*/ 0 w 201327"/>
                  <a:gd name="T13" fmla="*/ 0 h 288032"/>
                  <a:gd name="T14" fmla="*/ 150995 w 201327"/>
                  <a:gd name="T15" fmla="*/ 216024 h 288032"/>
                </a:gdLst>
                <a:ahLst/>
                <a:cxnLst>
                  <a:cxn ang="T8">
                    <a:pos x="T0" y="T1"/>
                  </a:cxn>
                  <a:cxn ang="T9">
                    <a:pos x="T2" y="T3"/>
                  </a:cxn>
                  <a:cxn ang="T10">
                    <a:pos x="T4" y="T5"/>
                  </a:cxn>
                  <a:cxn ang="T11">
                    <a:pos x="T6" y="T7"/>
                  </a:cxn>
                </a:cxnLst>
                <a:rect l="T12" t="T13" r="T14" b="T15"/>
                <a:pathLst>
                  <a:path w="201327" h="288032">
                    <a:moveTo>
                      <a:pt x="0" y="144016"/>
                    </a:moveTo>
                    <a:lnTo>
                      <a:pt x="100664" y="0"/>
                    </a:lnTo>
                    <a:lnTo>
                      <a:pt x="201327" y="0"/>
                    </a:lnTo>
                    <a:lnTo>
                      <a:pt x="0" y="288032"/>
                    </a:lnTo>
                    <a:close/>
                  </a:path>
                </a:pathLst>
              </a:custGeom>
              <a:solidFill>
                <a:srgbClr val="FF0000"/>
              </a:solidFill>
              <a:ln>
                <a:noFill/>
              </a:ln>
              <a:extLst>
                <a:ext uri="{91240B29-F687-4F45-9708-019B960494DF}">
                  <a14:hiddenLine xmlns:a14="http://schemas.microsoft.com/office/drawing/2010/main" w="25400" algn="ctr">
                    <a:solidFill>
                      <a:srgbClr val="000000"/>
                    </a:solidFill>
                    <a:miter lim="800000"/>
                    <a:headEnd/>
                    <a:tailEnd/>
                  </a14:hiddenLine>
                </a:ext>
              </a:extLst>
            </p:spPr>
            <p:txBody>
              <a:bodyPr rot="10800000" anchor="ctr"/>
              <a:lstStyle/>
              <a:p>
                <a:pPr algn="ctr" fontAlgn="auto">
                  <a:spcBef>
                    <a:spcPts val="0"/>
                  </a:spcBef>
                  <a:spcAft>
                    <a:spcPts val="0"/>
                  </a:spcAft>
                  <a:defRPr/>
                </a:pPr>
                <a:endParaRPr lang="en-GB">
                  <a:latin typeface="Arial" pitchFamily="34" charset="0"/>
                  <a:cs typeface="Arial" pitchFamily="34" charset="0"/>
                </a:endParaRPr>
              </a:p>
            </p:txBody>
          </p:sp>
          <p:sp>
            <p:nvSpPr>
              <p:cNvPr id="297" name="Rectangle 146"/>
              <p:cNvSpPr>
                <a:spLocks noChangeArrowheads="1"/>
              </p:cNvSpPr>
              <p:nvPr/>
            </p:nvSpPr>
            <p:spPr bwMode="auto">
              <a:xfrm rot="10800000" flipH="1">
                <a:off x="2133595" y="3087429"/>
                <a:ext cx="53965" cy="292636"/>
              </a:xfrm>
              <a:prstGeom prst="rect">
                <a:avLst/>
              </a:prstGeom>
              <a:solidFill>
                <a:srgbClr val="FF0000"/>
              </a:solidFill>
              <a:ln w="25400" algn="ctr">
                <a:solidFill>
                  <a:srgbClr val="FF0000"/>
                </a:solidFill>
                <a:miter lim="800000"/>
                <a:headEnd/>
                <a:tailEnd/>
              </a:ln>
            </p:spPr>
            <p:txBody>
              <a:bodyPr rot="10800000" anchor="ctr"/>
              <a:lstStyle/>
              <a:p>
                <a:pPr algn="ctr" fontAlgn="auto">
                  <a:spcBef>
                    <a:spcPts val="0"/>
                  </a:spcBef>
                  <a:spcAft>
                    <a:spcPts val="0"/>
                  </a:spcAft>
                  <a:defRPr/>
                </a:pPr>
                <a:endParaRPr lang="en-GB">
                  <a:solidFill>
                    <a:schemeClr val="lt1"/>
                  </a:solidFill>
                  <a:latin typeface="Arial" pitchFamily="34" charset="0"/>
                  <a:cs typeface="Arial" pitchFamily="34" charset="0"/>
                </a:endParaRPr>
              </a:p>
            </p:txBody>
          </p:sp>
        </p:grpSp>
        <p:grpSp>
          <p:nvGrpSpPr>
            <p:cNvPr id="202" name="Group 134"/>
            <p:cNvGrpSpPr>
              <a:grpSpLocks/>
            </p:cNvGrpSpPr>
            <p:nvPr/>
          </p:nvGrpSpPr>
          <p:grpSpPr bwMode="auto">
            <a:xfrm rot="5400000">
              <a:off x="3247311" y="2988201"/>
              <a:ext cx="368379" cy="357584"/>
              <a:chOff x="1850212" y="3051912"/>
              <a:chExt cx="481704" cy="467775"/>
            </a:xfrm>
          </p:grpSpPr>
          <p:grpSp>
            <p:nvGrpSpPr>
              <p:cNvPr id="290" name="Group 139"/>
              <p:cNvGrpSpPr>
                <a:grpSpLocks/>
              </p:cNvGrpSpPr>
              <p:nvPr/>
            </p:nvGrpSpPr>
            <p:grpSpPr bwMode="auto">
              <a:xfrm rot="10800000">
                <a:off x="1850212" y="3051912"/>
                <a:ext cx="216024" cy="467775"/>
                <a:chOff x="440217" y="5364088"/>
                <a:chExt cx="216024" cy="467775"/>
              </a:xfrm>
            </p:grpSpPr>
            <p:sp>
              <p:nvSpPr>
                <p:cNvPr id="293" name="Diagonal Stripe 142"/>
                <p:cNvSpPr>
                  <a:spLocks noChangeArrowheads="1"/>
                </p:cNvSpPr>
                <p:nvPr/>
              </p:nvSpPr>
              <p:spPr bwMode="auto">
                <a:xfrm>
                  <a:off x="446474" y="5363912"/>
                  <a:ext cx="215969" cy="288622"/>
                </a:xfrm>
                <a:custGeom>
                  <a:avLst/>
                  <a:gdLst>
                    <a:gd name="T0" fmla="*/ 108012 w 216024"/>
                    <a:gd name="T1" fmla="*/ 144016 h 288032"/>
                    <a:gd name="T2" fmla="*/ 0 w 216024"/>
                    <a:gd name="T3" fmla="*/ 216024 h 288032"/>
                    <a:gd name="T4" fmla="*/ 54006 w 216024"/>
                    <a:gd name="T5" fmla="*/ 72008 h 288032"/>
                    <a:gd name="T6" fmla="*/ 162018 w 216024"/>
                    <a:gd name="T7" fmla="*/ 0 h 288032"/>
                    <a:gd name="T8" fmla="*/ 0 60000 65536"/>
                    <a:gd name="T9" fmla="*/ 11796480 60000 65536"/>
                    <a:gd name="T10" fmla="*/ 11796480 60000 65536"/>
                    <a:gd name="T11" fmla="*/ 17694720 60000 65536"/>
                    <a:gd name="T12" fmla="*/ 0 w 216024"/>
                    <a:gd name="T13" fmla="*/ 0 h 288032"/>
                    <a:gd name="T14" fmla="*/ 162018 w 216024"/>
                    <a:gd name="T15" fmla="*/ 216024 h 288032"/>
                  </a:gdLst>
                  <a:ahLst/>
                  <a:cxnLst>
                    <a:cxn ang="T8">
                      <a:pos x="T0" y="T1"/>
                    </a:cxn>
                    <a:cxn ang="T9">
                      <a:pos x="T2" y="T3"/>
                    </a:cxn>
                    <a:cxn ang="T10">
                      <a:pos x="T4" y="T5"/>
                    </a:cxn>
                    <a:cxn ang="T11">
                      <a:pos x="T6" y="T7"/>
                    </a:cxn>
                  </a:cxnLst>
                  <a:rect l="T12" t="T13" r="T14" b="T15"/>
                  <a:pathLst>
                    <a:path w="216024" h="288032">
                      <a:moveTo>
                        <a:pt x="0" y="144016"/>
                      </a:moveTo>
                      <a:lnTo>
                        <a:pt x="108012" y="0"/>
                      </a:lnTo>
                      <a:lnTo>
                        <a:pt x="216024" y="0"/>
                      </a:lnTo>
                      <a:lnTo>
                        <a:pt x="0" y="288032"/>
                      </a:lnTo>
                      <a:close/>
                    </a:path>
                  </a:pathLst>
                </a:custGeom>
                <a:solidFill>
                  <a:srgbClr val="7F7F7F"/>
                </a:solidFill>
                <a:ln>
                  <a:noFill/>
                </a:ln>
                <a:extLst>
                  <a:ext uri="{91240B29-F687-4F45-9708-019B960494DF}">
                    <a14:hiddenLine xmlns:a14="http://schemas.microsoft.com/office/drawing/2010/main" w="25400" algn="ctr">
                      <a:solidFill>
                        <a:srgbClr val="000000"/>
                      </a:solidFill>
                      <a:miter lim="800000"/>
                      <a:headEnd/>
                      <a:tailEnd/>
                    </a14:hiddenLine>
                  </a:ext>
                </a:extLst>
              </p:spPr>
              <p:txBody>
                <a:bodyPr vert="eaVert" anchor="ctr"/>
                <a:lstStyle/>
                <a:p>
                  <a:pPr algn="ctr" fontAlgn="auto">
                    <a:spcBef>
                      <a:spcPts val="0"/>
                    </a:spcBef>
                    <a:spcAft>
                      <a:spcPts val="0"/>
                    </a:spcAft>
                    <a:defRPr/>
                  </a:pPr>
                  <a:endParaRPr lang="en-GB">
                    <a:latin typeface="Arial" pitchFamily="34" charset="0"/>
                    <a:cs typeface="Arial" pitchFamily="34" charset="0"/>
                  </a:endParaRPr>
                </a:p>
              </p:txBody>
            </p:sp>
            <p:sp>
              <p:nvSpPr>
                <p:cNvPr id="294" name="Rectangle 143"/>
                <p:cNvSpPr>
                  <a:spLocks noChangeArrowheads="1"/>
                </p:cNvSpPr>
                <p:nvPr/>
              </p:nvSpPr>
              <p:spPr bwMode="auto">
                <a:xfrm>
                  <a:off x="452704" y="5503032"/>
                  <a:ext cx="58146" cy="328075"/>
                </a:xfrm>
                <a:prstGeom prst="rect">
                  <a:avLst/>
                </a:prstGeom>
                <a:solidFill>
                  <a:srgbClr val="7F7F7F"/>
                </a:solidFill>
                <a:ln w="25400" algn="ctr">
                  <a:solidFill>
                    <a:srgbClr val="7F7F7F"/>
                  </a:solidFill>
                  <a:miter lim="800000"/>
                  <a:headEnd/>
                  <a:tailEnd/>
                </a:ln>
              </p:spPr>
              <p:txBody>
                <a:bodyPr rot="10800000" anchor="ctr"/>
                <a:lstStyle/>
                <a:p>
                  <a:pPr algn="ctr" fontAlgn="auto">
                    <a:spcBef>
                      <a:spcPts val="0"/>
                    </a:spcBef>
                    <a:spcAft>
                      <a:spcPts val="0"/>
                    </a:spcAft>
                    <a:defRPr/>
                  </a:pPr>
                  <a:endParaRPr lang="en-GB">
                    <a:solidFill>
                      <a:schemeClr val="lt1"/>
                    </a:solidFill>
                    <a:latin typeface="Arial" pitchFamily="34" charset="0"/>
                    <a:cs typeface="Arial" pitchFamily="34" charset="0"/>
                  </a:endParaRPr>
                </a:p>
              </p:txBody>
            </p:sp>
          </p:grpSp>
          <p:sp>
            <p:nvSpPr>
              <p:cNvPr id="291" name="Diagonal Stripe 140"/>
              <p:cNvSpPr>
                <a:spLocks noChangeArrowheads="1"/>
              </p:cNvSpPr>
              <p:nvPr/>
            </p:nvSpPr>
            <p:spPr bwMode="auto">
              <a:xfrm rot="10800000" flipH="1">
                <a:off x="2130584" y="3231240"/>
                <a:ext cx="201434" cy="288622"/>
              </a:xfrm>
              <a:custGeom>
                <a:avLst/>
                <a:gdLst>
                  <a:gd name="T0" fmla="*/ 100664 w 201327"/>
                  <a:gd name="T1" fmla="*/ 144016 h 288032"/>
                  <a:gd name="T2" fmla="*/ 0 w 201327"/>
                  <a:gd name="T3" fmla="*/ 216024 h 288032"/>
                  <a:gd name="T4" fmla="*/ 50332 w 201327"/>
                  <a:gd name="T5" fmla="*/ 72008 h 288032"/>
                  <a:gd name="T6" fmla="*/ 150995 w 201327"/>
                  <a:gd name="T7" fmla="*/ 0 h 288032"/>
                  <a:gd name="T8" fmla="*/ 0 60000 65536"/>
                  <a:gd name="T9" fmla="*/ 11796480 60000 65536"/>
                  <a:gd name="T10" fmla="*/ 11796480 60000 65536"/>
                  <a:gd name="T11" fmla="*/ 17694720 60000 65536"/>
                  <a:gd name="T12" fmla="*/ 0 w 201327"/>
                  <a:gd name="T13" fmla="*/ 0 h 288032"/>
                  <a:gd name="T14" fmla="*/ 150995 w 201327"/>
                  <a:gd name="T15" fmla="*/ 216024 h 288032"/>
                </a:gdLst>
                <a:ahLst/>
                <a:cxnLst>
                  <a:cxn ang="T8">
                    <a:pos x="T0" y="T1"/>
                  </a:cxn>
                  <a:cxn ang="T9">
                    <a:pos x="T2" y="T3"/>
                  </a:cxn>
                  <a:cxn ang="T10">
                    <a:pos x="T4" y="T5"/>
                  </a:cxn>
                  <a:cxn ang="T11">
                    <a:pos x="T6" y="T7"/>
                  </a:cxn>
                </a:cxnLst>
                <a:rect l="T12" t="T13" r="T14" b="T15"/>
                <a:pathLst>
                  <a:path w="201327" h="288032">
                    <a:moveTo>
                      <a:pt x="0" y="144016"/>
                    </a:moveTo>
                    <a:lnTo>
                      <a:pt x="100664" y="0"/>
                    </a:lnTo>
                    <a:lnTo>
                      <a:pt x="201327" y="0"/>
                    </a:lnTo>
                    <a:lnTo>
                      <a:pt x="0" y="288032"/>
                    </a:lnTo>
                    <a:close/>
                  </a:path>
                </a:pathLst>
              </a:custGeom>
              <a:solidFill>
                <a:srgbClr val="7F7F7F"/>
              </a:solidFill>
              <a:ln>
                <a:noFill/>
              </a:ln>
              <a:extLst>
                <a:ext uri="{91240B29-F687-4F45-9708-019B960494DF}">
                  <a14:hiddenLine xmlns:a14="http://schemas.microsoft.com/office/drawing/2010/main" w="25400" algn="ctr">
                    <a:solidFill>
                      <a:srgbClr val="000000"/>
                    </a:solidFill>
                    <a:miter lim="800000"/>
                    <a:headEnd/>
                    <a:tailEnd/>
                  </a14:hiddenLine>
                </a:ext>
              </a:extLst>
            </p:spPr>
            <p:txBody>
              <a:bodyPr vert="eaVert" anchor="ctr"/>
              <a:lstStyle/>
              <a:p>
                <a:pPr algn="ctr" fontAlgn="auto">
                  <a:spcBef>
                    <a:spcPts val="0"/>
                  </a:spcBef>
                  <a:spcAft>
                    <a:spcPts val="0"/>
                  </a:spcAft>
                  <a:defRPr/>
                </a:pPr>
                <a:endParaRPr lang="en-GB">
                  <a:latin typeface="Arial" pitchFamily="34" charset="0"/>
                  <a:cs typeface="Arial" pitchFamily="34" charset="0"/>
                </a:endParaRPr>
              </a:p>
            </p:txBody>
          </p:sp>
          <p:sp>
            <p:nvSpPr>
              <p:cNvPr id="292" name="Rectangle 141"/>
              <p:cNvSpPr>
                <a:spLocks noChangeArrowheads="1"/>
              </p:cNvSpPr>
              <p:nvPr/>
            </p:nvSpPr>
            <p:spPr bwMode="auto">
              <a:xfrm rot="10800000" flipH="1">
                <a:off x="2132661" y="3042285"/>
                <a:ext cx="53992" cy="328075"/>
              </a:xfrm>
              <a:prstGeom prst="rect">
                <a:avLst/>
              </a:prstGeom>
              <a:solidFill>
                <a:srgbClr val="7F7F7F"/>
              </a:solidFill>
              <a:ln w="25400" algn="ctr">
                <a:solidFill>
                  <a:srgbClr val="7F7F7F"/>
                </a:solidFill>
                <a:miter lim="800000"/>
                <a:headEnd/>
                <a:tailEnd/>
              </a:ln>
            </p:spPr>
            <p:txBody>
              <a:bodyPr rot="10800000" anchor="ctr"/>
              <a:lstStyle/>
              <a:p>
                <a:pPr algn="ctr" fontAlgn="auto">
                  <a:spcBef>
                    <a:spcPts val="0"/>
                  </a:spcBef>
                  <a:spcAft>
                    <a:spcPts val="0"/>
                  </a:spcAft>
                  <a:defRPr/>
                </a:pPr>
                <a:endParaRPr lang="en-GB">
                  <a:solidFill>
                    <a:schemeClr val="lt1"/>
                  </a:solidFill>
                  <a:latin typeface="Arial" pitchFamily="34" charset="0"/>
                  <a:cs typeface="Arial" pitchFamily="34" charset="0"/>
                </a:endParaRPr>
              </a:p>
            </p:txBody>
          </p:sp>
        </p:grpSp>
        <p:sp>
          <p:nvSpPr>
            <p:cNvPr id="203" name="Isosceles Triangle 136"/>
            <p:cNvSpPr/>
            <p:nvPr/>
          </p:nvSpPr>
          <p:spPr bwMode="auto">
            <a:xfrm>
              <a:off x="3563684" y="3043172"/>
              <a:ext cx="38095" cy="39702"/>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latin typeface="Arial" pitchFamily="34" charset="0"/>
                <a:cs typeface="Arial" pitchFamily="34" charset="0"/>
              </a:endParaRPr>
            </a:p>
          </p:txBody>
        </p:sp>
        <p:sp>
          <p:nvSpPr>
            <p:cNvPr id="204" name="Oval 3"/>
            <p:cNvSpPr>
              <a:spLocks noChangeAspect="1"/>
            </p:cNvSpPr>
            <p:nvPr/>
          </p:nvSpPr>
          <p:spPr bwMode="auto">
            <a:xfrm>
              <a:off x="3909714" y="2951063"/>
              <a:ext cx="41270" cy="3811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latin typeface="Arial" pitchFamily="34" charset="0"/>
                <a:cs typeface="Arial" pitchFamily="34" charset="0"/>
              </a:endParaRPr>
            </a:p>
          </p:txBody>
        </p:sp>
        <p:sp>
          <p:nvSpPr>
            <p:cNvPr id="205" name="Oval 73"/>
            <p:cNvSpPr>
              <a:spLocks noChangeAspect="1"/>
            </p:cNvSpPr>
            <p:nvPr/>
          </p:nvSpPr>
          <p:spPr bwMode="auto">
            <a:xfrm>
              <a:off x="3570033" y="2944710"/>
              <a:ext cx="38095" cy="3811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latin typeface="Arial" pitchFamily="34" charset="0"/>
                <a:cs typeface="Arial" pitchFamily="34" charset="0"/>
              </a:endParaRPr>
            </a:p>
          </p:txBody>
        </p:sp>
        <p:sp>
          <p:nvSpPr>
            <p:cNvPr id="206" name="Oval 74"/>
            <p:cNvSpPr>
              <a:spLocks noChangeAspect="1"/>
            </p:cNvSpPr>
            <p:nvPr/>
          </p:nvSpPr>
          <p:spPr bwMode="auto">
            <a:xfrm>
              <a:off x="3393843" y="2784313"/>
              <a:ext cx="39683" cy="36526"/>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latin typeface="Arial" pitchFamily="34" charset="0"/>
                <a:cs typeface="Arial" pitchFamily="34" charset="0"/>
              </a:endParaRPr>
            </a:p>
          </p:txBody>
        </p:sp>
        <p:sp>
          <p:nvSpPr>
            <p:cNvPr id="207" name="Oval 76"/>
            <p:cNvSpPr>
              <a:spLocks noChangeAspect="1"/>
            </p:cNvSpPr>
            <p:nvPr/>
          </p:nvSpPr>
          <p:spPr bwMode="auto">
            <a:xfrm>
              <a:off x="3741461" y="2782726"/>
              <a:ext cx="38095" cy="3811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latin typeface="Arial" pitchFamily="34" charset="0"/>
                <a:cs typeface="Arial" pitchFamily="34" charset="0"/>
              </a:endParaRPr>
            </a:p>
          </p:txBody>
        </p:sp>
        <p:sp>
          <p:nvSpPr>
            <p:cNvPr id="208" name="Oval 109"/>
            <p:cNvSpPr>
              <a:spLocks noChangeAspect="1"/>
            </p:cNvSpPr>
            <p:nvPr/>
          </p:nvSpPr>
          <p:spPr bwMode="auto">
            <a:xfrm>
              <a:off x="3909714" y="2606448"/>
              <a:ext cx="41270" cy="3811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latin typeface="Arial" pitchFamily="34" charset="0"/>
                <a:cs typeface="Arial" pitchFamily="34" charset="0"/>
              </a:endParaRPr>
            </a:p>
          </p:txBody>
        </p:sp>
        <p:sp>
          <p:nvSpPr>
            <p:cNvPr id="209" name="Oval 110"/>
            <p:cNvSpPr>
              <a:spLocks noChangeAspect="1"/>
            </p:cNvSpPr>
            <p:nvPr/>
          </p:nvSpPr>
          <p:spPr bwMode="auto">
            <a:xfrm>
              <a:off x="3570033" y="2601684"/>
              <a:ext cx="38095" cy="34938"/>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latin typeface="Arial" pitchFamily="34" charset="0"/>
                <a:cs typeface="Arial" pitchFamily="34" charset="0"/>
              </a:endParaRPr>
            </a:p>
          </p:txBody>
        </p:sp>
        <p:sp>
          <p:nvSpPr>
            <p:cNvPr id="210" name="Oval 111"/>
            <p:cNvSpPr>
              <a:spLocks noChangeAspect="1"/>
            </p:cNvSpPr>
            <p:nvPr/>
          </p:nvSpPr>
          <p:spPr bwMode="auto">
            <a:xfrm>
              <a:off x="3393843" y="2439699"/>
              <a:ext cx="39683" cy="36525"/>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latin typeface="Arial" pitchFamily="34" charset="0"/>
                <a:cs typeface="Arial" pitchFamily="34" charset="0"/>
              </a:endParaRPr>
            </a:p>
          </p:txBody>
        </p:sp>
        <p:sp>
          <p:nvSpPr>
            <p:cNvPr id="211" name="Oval 112"/>
            <p:cNvSpPr>
              <a:spLocks noChangeAspect="1"/>
            </p:cNvSpPr>
            <p:nvPr/>
          </p:nvSpPr>
          <p:spPr bwMode="auto">
            <a:xfrm>
              <a:off x="3741461" y="2446051"/>
              <a:ext cx="38095" cy="36525"/>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latin typeface="Arial" pitchFamily="34" charset="0"/>
                <a:cs typeface="Arial" pitchFamily="34" charset="0"/>
              </a:endParaRPr>
            </a:p>
          </p:txBody>
        </p:sp>
        <p:sp>
          <p:nvSpPr>
            <p:cNvPr id="212" name="Isosceles Triangle 136"/>
            <p:cNvSpPr>
              <a:spLocks noChangeArrowheads="1"/>
            </p:cNvSpPr>
            <p:nvPr/>
          </p:nvSpPr>
          <p:spPr bwMode="auto">
            <a:xfrm rot="10800000">
              <a:off x="3566859" y="3249623"/>
              <a:ext cx="39682" cy="39702"/>
            </a:xfrm>
            <a:prstGeom prst="triangle">
              <a:avLst>
                <a:gd name="adj" fmla="val 50000"/>
              </a:avLst>
            </a:prstGeom>
            <a:solidFill>
              <a:schemeClr val="tx1"/>
            </a:solidFill>
            <a:ln w="25400" algn="ctr">
              <a:solidFill>
                <a:schemeClr val="tx1"/>
              </a:solidFill>
              <a:miter lim="800000"/>
              <a:headEnd/>
              <a:tailEnd/>
            </a:ln>
          </p:spPr>
          <p:txBody>
            <a:bodyPr rot="10800000" anchor="ctr"/>
            <a:lstStyle/>
            <a:p>
              <a:pPr algn="ctr" fontAlgn="auto">
                <a:spcBef>
                  <a:spcPts val="0"/>
                </a:spcBef>
                <a:spcAft>
                  <a:spcPts val="0"/>
                </a:spcAft>
                <a:defRPr/>
              </a:pPr>
              <a:endParaRPr lang="en-GB">
                <a:solidFill>
                  <a:schemeClr val="lt1"/>
                </a:solidFill>
                <a:latin typeface="Arial" pitchFamily="34" charset="0"/>
                <a:cs typeface="Arial" pitchFamily="34" charset="0"/>
              </a:endParaRPr>
            </a:p>
          </p:txBody>
        </p:sp>
        <p:sp>
          <p:nvSpPr>
            <p:cNvPr id="213" name="Isosceles Triangle 136"/>
            <p:cNvSpPr>
              <a:spLocks noChangeArrowheads="1"/>
            </p:cNvSpPr>
            <p:nvPr/>
          </p:nvSpPr>
          <p:spPr bwMode="auto">
            <a:xfrm rot="10800000">
              <a:off x="3400193" y="3249623"/>
              <a:ext cx="38095" cy="39702"/>
            </a:xfrm>
            <a:prstGeom prst="triangle">
              <a:avLst>
                <a:gd name="adj" fmla="val 50000"/>
              </a:avLst>
            </a:prstGeom>
            <a:solidFill>
              <a:schemeClr val="tx1"/>
            </a:solidFill>
            <a:ln w="25400" algn="ctr">
              <a:solidFill>
                <a:schemeClr val="tx1"/>
              </a:solidFill>
              <a:miter lim="800000"/>
              <a:headEnd/>
              <a:tailEnd/>
            </a:ln>
          </p:spPr>
          <p:txBody>
            <a:bodyPr rot="10800000" anchor="ctr"/>
            <a:lstStyle/>
            <a:p>
              <a:pPr algn="ctr" fontAlgn="auto">
                <a:spcBef>
                  <a:spcPts val="0"/>
                </a:spcBef>
                <a:spcAft>
                  <a:spcPts val="0"/>
                </a:spcAft>
                <a:defRPr/>
              </a:pPr>
              <a:endParaRPr lang="en-GB">
                <a:solidFill>
                  <a:schemeClr val="lt1"/>
                </a:solidFill>
                <a:latin typeface="Arial" pitchFamily="34" charset="0"/>
                <a:cs typeface="Arial" pitchFamily="34" charset="0"/>
              </a:endParaRPr>
            </a:p>
          </p:txBody>
        </p:sp>
        <p:grpSp>
          <p:nvGrpSpPr>
            <p:cNvPr id="214" name="Group 146"/>
            <p:cNvGrpSpPr>
              <a:grpSpLocks/>
            </p:cNvGrpSpPr>
            <p:nvPr/>
          </p:nvGrpSpPr>
          <p:grpSpPr bwMode="auto">
            <a:xfrm>
              <a:off x="3362007" y="2861359"/>
              <a:ext cx="159226" cy="221298"/>
              <a:chOff x="2586" y="1565"/>
              <a:chExt cx="118" cy="164"/>
            </a:xfrm>
          </p:grpSpPr>
          <p:sp>
            <p:nvSpPr>
              <p:cNvPr id="286" name="Isosceles Triangle 137"/>
              <p:cNvSpPr/>
              <p:nvPr/>
            </p:nvSpPr>
            <p:spPr>
              <a:xfrm>
                <a:off x="2612" y="1700"/>
                <a:ext cx="29" cy="29"/>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latin typeface="Arial" pitchFamily="34" charset="0"/>
                  <a:cs typeface="Arial" pitchFamily="34" charset="0"/>
                </a:endParaRPr>
              </a:p>
            </p:txBody>
          </p:sp>
          <p:sp>
            <p:nvSpPr>
              <p:cNvPr id="287" name="Cross 1"/>
              <p:cNvSpPr/>
              <p:nvPr/>
            </p:nvSpPr>
            <p:spPr>
              <a:xfrm rot="2694935">
                <a:off x="2586" y="1602"/>
                <a:ext cx="79" cy="85"/>
              </a:xfrm>
              <a:prstGeom prst="plus">
                <a:avLst/>
              </a:prstGeom>
              <a:solidFill>
                <a:schemeClr val="tx1">
                  <a:lumMod val="65000"/>
                  <a:lumOff val="35000"/>
                </a:schemeClr>
              </a:solidFill>
              <a:ln w="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latin typeface="Arial" pitchFamily="34" charset="0"/>
                  <a:cs typeface="Arial" pitchFamily="34" charset="0"/>
                </a:endParaRPr>
              </a:p>
            </p:txBody>
          </p:sp>
          <p:sp>
            <p:nvSpPr>
              <p:cNvPr id="288" name="Isosceles Triangle 136"/>
              <p:cNvSpPr>
                <a:spLocks noChangeArrowheads="1"/>
              </p:cNvSpPr>
              <p:nvPr/>
            </p:nvSpPr>
            <p:spPr bwMode="auto">
              <a:xfrm rot="10800000">
                <a:off x="2614" y="1569"/>
                <a:ext cx="27" cy="26"/>
              </a:xfrm>
              <a:prstGeom prst="triangle">
                <a:avLst>
                  <a:gd name="adj" fmla="val 50000"/>
                </a:avLst>
              </a:prstGeom>
              <a:solidFill>
                <a:schemeClr val="tx1"/>
              </a:solidFill>
              <a:ln w="25400" algn="ctr">
                <a:solidFill>
                  <a:schemeClr val="tx1"/>
                </a:solidFill>
                <a:miter lim="800000"/>
                <a:headEnd/>
                <a:tailEnd/>
              </a:ln>
            </p:spPr>
            <p:txBody>
              <a:bodyPr rot="10800000" anchor="ctr"/>
              <a:lstStyle/>
              <a:p>
                <a:pPr algn="ctr" fontAlgn="auto">
                  <a:spcBef>
                    <a:spcPts val="0"/>
                  </a:spcBef>
                  <a:spcAft>
                    <a:spcPts val="0"/>
                  </a:spcAft>
                  <a:defRPr/>
                </a:pPr>
                <a:endParaRPr lang="en-GB">
                  <a:solidFill>
                    <a:schemeClr val="lt1"/>
                  </a:solidFill>
                  <a:latin typeface="Arial" pitchFamily="34" charset="0"/>
                  <a:cs typeface="Arial" pitchFamily="34" charset="0"/>
                </a:endParaRPr>
              </a:p>
            </p:txBody>
          </p:sp>
          <p:sp>
            <p:nvSpPr>
              <p:cNvPr id="289" name="Isosceles Triangle 136"/>
              <p:cNvSpPr>
                <a:spLocks noChangeArrowheads="1"/>
              </p:cNvSpPr>
              <p:nvPr/>
            </p:nvSpPr>
            <p:spPr bwMode="auto">
              <a:xfrm rot="-5400000">
                <a:off x="2674" y="1628"/>
                <a:ext cx="26" cy="26"/>
              </a:xfrm>
              <a:prstGeom prst="triangle">
                <a:avLst>
                  <a:gd name="adj" fmla="val 50000"/>
                </a:avLst>
              </a:prstGeom>
              <a:solidFill>
                <a:schemeClr val="tx1"/>
              </a:solidFill>
              <a:ln w="25400" algn="ctr">
                <a:solidFill>
                  <a:schemeClr val="tx1"/>
                </a:solidFill>
                <a:miter lim="800000"/>
                <a:headEnd/>
                <a:tailEnd/>
              </a:ln>
            </p:spPr>
            <p:txBody>
              <a:bodyPr rot="10800000" anchor="ctr"/>
              <a:lstStyle/>
              <a:p>
                <a:pPr algn="ctr" fontAlgn="auto">
                  <a:spcBef>
                    <a:spcPts val="0"/>
                  </a:spcBef>
                  <a:spcAft>
                    <a:spcPts val="0"/>
                  </a:spcAft>
                  <a:defRPr/>
                </a:pPr>
                <a:endParaRPr lang="en-GB">
                  <a:solidFill>
                    <a:schemeClr val="lt1"/>
                  </a:solidFill>
                  <a:latin typeface="Arial" pitchFamily="34" charset="0"/>
                  <a:cs typeface="Arial" pitchFamily="34" charset="0"/>
                </a:endParaRPr>
              </a:p>
            </p:txBody>
          </p:sp>
        </p:grpSp>
        <p:grpSp>
          <p:nvGrpSpPr>
            <p:cNvPr id="215" name="Group 152"/>
            <p:cNvGrpSpPr>
              <a:grpSpLocks/>
            </p:cNvGrpSpPr>
            <p:nvPr/>
          </p:nvGrpSpPr>
          <p:grpSpPr bwMode="auto">
            <a:xfrm>
              <a:off x="3644027" y="2861359"/>
              <a:ext cx="219948" cy="221298"/>
              <a:chOff x="2795" y="1565"/>
              <a:chExt cx="163" cy="164"/>
            </a:xfrm>
          </p:grpSpPr>
          <p:sp>
            <p:nvSpPr>
              <p:cNvPr id="280" name="Isosceles Triangle 136"/>
              <p:cNvSpPr>
                <a:spLocks noChangeArrowheads="1"/>
              </p:cNvSpPr>
              <p:nvPr/>
            </p:nvSpPr>
            <p:spPr bwMode="auto">
              <a:xfrm rot="5400000">
                <a:off x="2798" y="1627"/>
                <a:ext cx="26" cy="27"/>
              </a:xfrm>
              <a:prstGeom prst="triangle">
                <a:avLst>
                  <a:gd name="adj" fmla="val 50000"/>
                </a:avLst>
              </a:prstGeom>
              <a:solidFill>
                <a:schemeClr val="tx1"/>
              </a:solidFill>
              <a:ln w="25400" algn="ctr">
                <a:solidFill>
                  <a:schemeClr val="tx1"/>
                </a:solidFill>
                <a:miter lim="800000"/>
                <a:headEnd/>
                <a:tailEnd/>
              </a:ln>
            </p:spPr>
            <p:txBody>
              <a:bodyPr anchor="ctr"/>
              <a:lstStyle/>
              <a:p>
                <a:pPr algn="ctr" fontAlgn="auto">
                  <a:spcBef>
                    <a:spcPts val="0"/>
                  </a:spcBef>
                  <a:spcAft>
                    <a:spcPts val="0"/>
                  </a:spcAft>
                  <a:defRPr/>
                </a:pPr>
                <a:endParaRPr lang="en-GB">
                  <a:solidFill>
                    <a:schemeClr val="lt1"/>
                  </a:solidFill>
                  <a:latin typeface="Arial" pitchFamily="34" charset="0"/>
                  <a:cs typeface="Arial" pitchFamily="34" charset="0"/>
                </a:endParaRPr>
              </a:p>
            </p:txBody>
          </p:sp>
          <p:grpSp>
            <p:nvGrpSpPr>
              <p:cNvPr id="281" name="Group 147"/>
              <p:cNvGrpSpPr>
                <a:grpSpLocks/>
              </p:cNvGrpSpPr>
              <p:nvPr/>
            </p:nvGrpSpPr>
            <p:grpSpPr bwMode="auto">
              <a:xfrm>
                <a:off x="2840" y="1565"/>
                <a:ext cx="118" cy="164"/>
                <a:chOff x="2586" y="1565"/>
                <a:chExt cx="118" cy="164"/>
              </a:xfrm>
            </p:grpSpPr>
            <p:sp>
              <p:nvSpPr>
                <p:cNvPr id="282" name="Isosceles Triangle 137"/>
                <p:cNvSpPr/>
                <p:nvPr/>
              </p:nvSpPr>
              <p:spPr>
                <a:xfrm>
                  <a:off x="2612" y="1700"/>
                  <a:ext cx="29" cy="29"/>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latin typeface="Arial" pitchFamily="34" charset="0"/>
                    <a:cs typeface="Arial" pitchFamily="34" charset="0"/>
                  </a:endParaRPr>
                </a:p>
              </p:txBody>
            </p:sp>
            <p:sp>
              <p:nvSpPr>
                <p:cNvPr id="283" name="Cross 1"/>
                <p:cNvSpPr/>
                <p:nvPr/>
              </p:nvSpPr>
              <p:spPr>
                <a:xfrm rot="2694935">
                  <a:off x="2586" y="1602"/>
                  <a:ext cx="79" cy="85"/>
                </a:xfrm>
                <a:prstGeom prst="plus">
                  <a:avLst/>
                </a:prstGeom>
                <a:solidFill>
                  <a:schemeClr val="tx1">
                    <a:lumMod val="65000"/>
                    <a:lumOff val="35000"/>
                  </a:schemeClr>
                </a:solidFill>
                <a:ln w="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latin typeface="Arial" pitchFamily="34" charset="0"/>
                    <a:cs typeface="Arial" pitchFamily="34" charset="0"/>
                  </a:endParaRPr>
                </a:p>
              </p:txBody>
            </p:sp>
            <p:sp>
              <p:nvSpPr>
                <p:cNvPr id="284" name="Isosceles Triangle 136"/>
                <p:cNvSpPr>
                  <a:spLocks noChangeArrowheads="1"/>
                </p:cNvSpPr>
                <p:nvPr/>
              </p:nvSpPr>
              <p:spPr bwMode="auto">
                <a:xfrm rot="10800000">
                  <a:off x="2614" y="1569"/>
                  <a:ext cx="27" cy="26"/>
                </a:xfrm>
                <a:prstGeom prst="triangle">
                  <a:avLst>
                    <a:gd name="adj" fmla="val 50000"/>
                  </a:avLst>
                </a:prstGeom>
                <a:solidFill>
                  <a:schemeClr val="tx1"/>
                </a:solidFill>
                <a:ln w="25400" algn="ctr">
                  <a:solidFill>
                    <a:schemeClr val="tx1"/>
                  </a:solidFill>
                  <a:miter lim="800000"/>
                  <a:headEnd/>
                  <a:tailEnd/>
                </a:ln>
              </p:spPr>
              <p:txBody>
                <a:bodyPr rot="10800000" anchor="ctr"/>
                <a:lstStyle/>
                <a:p>
                  <a:pPr algn="ctr" fontAlgn="auto">
                    <a:spcBef>
                      <a:spcPts val="0"/>
                    </a:spcBef>
                    <a:spcAft>
                      <a:spcPts val="0"/>
                    </a:spcAft>
                    <a:defRPr/>
                  </a:pPr>
                  <a:endParaRPr lang="en-GB">
                    <a:solidFill>
                      <a:schemeClr val="lt1"/>
                    </a:solidFill>
                    <a:latin typeface="Arial" pitchFamily="34" charset="0"/>
                    <a:cs typeface="Arial" pitchFamily="34" charset="0"/>
                  </a:endParaRPr>
                </a:p>
              </p:txBody>
            </p:sp>
            <p:sp>
              <p:nvSpPr>
                <p:cNvPr id="285" name="Isosceles Triangle 136"/>
                <p:cNvSpPr>
                  <a:spLocks noChangeArrowheads="1"/>
                </p:cNvSpPr>
                <p:nvPr/>
              </p:nvSpPr>
              <p:spPr bwMode="auto">
                <a:xfrm rot="-5400000">
                  <a:off x="2676" y="1627"/>
                  <a:ext cx="26" cy="28"/>
                </a:xfrm>
                <a:prstGeom prst="triangle">
                  <a:avLst>
                    <a:gd name="adj" fmla="val 50000"/>
                  </a:avLst>
                </a:prstGeom>
                <a:solidFill>
                  <a:schemeClr val="tx1"/>
                </a:solidFill>
                <a:ln w="25400" algn="ctr">
                  <a:solidFill>
                    <a:schemeClr val="tx1"/>
                  </a:solidFill>
                  <a:miter lim="800000"/>
                  <a:headEnd/>
                  <a:tailEnd/>
                </a:ln>
              </p:spPr>
              <p:txBody>
                <a:bodyPr rot="10800000" anchor="ctr"/>
                <a:lstStyle/>
                <a:p>
                  <a:pPr algn="ctr" fontAlgn="auto">
                    <a:spcBef>
                      <a:spcPts val="0"/>
                    </a:spcBef>
                    <a:spcAft>
                      <a:spcPts val="0"/>
                    </a:spcAft>
                    <a:defRPr/>
                  </a:pPr>
                  <a:endParaRPr lang="en-GB">
                    <a:solidFill>
                      <a:schemeClr val="lt1"/>
                    </a:solidFill>
                    <a:latin typeface="Arial" pitchFamily="34" charset="0"/>
                    <a:cs typeface="Arial" pitchFamily="34" charset="0"/>
                  </a:endParaRPr>
                </a:p>
              </p:txBody>
            </p:sp>
          </p:grpSp>
        </p:grpSp>
        <p:grpSp>
          <p:nvGrpSpPr>
            <p:cNvPr id="216" name="Group 153"/>
            <p:cNvGrpSpPr>
              <a:grpSpLocks/>
            </p:cNvGrpSpPr>
            <p:nvPr/>
          </p:nvGrpSpPr>
          <p:grpSpPr bwMode="auto">
            <a:xfrm>
              <a:off x="3644027" y="2517269"/>
              <a:ext cx="219948" cy="221298"/>
              <a:chOff x="2795" y="1565"/>
              <a:chExt cx="163" cy="164"/>
            </a:xfrm>
          </p:grpSpPr>
          <p:sp>
            <p:nvSpPr>
              <p:cNvPr id="274" name="Isosceles Triangle 136"/>
              <p:cNvSpPr>
                <a:spLocks noChangeArrowheads="1"/>
              </p:cNvSpPr>
              <p:nvPr/>
            </p:nvSpPr>
            <p:spPr bwMode="auto">
              <a:xfrm rot="5400000">
                <a:off x="2798" y="1627"/>
                <a:ext cx="26" cy="27"/>
              </a:xfrm>
              <a:prstGeom prst="triangle">
                <a:avLst>
                  <a:gd name="adj" fmla="val 50000"/>
                </a:avLst>
              </a:prstGeom>
              <a:solidFill>
                <a:schemeClr val="tx1"/>
              </a:solidFill>
              <a:ln w="25400" algn="ctr">
                <a:solidFill>
                  <a:schemeClr val="tx1"/>
                </a:solidFill>
                <a:miter lim="800000"/>
                <a:headEnd/>
                <a:tailEnd/>
              </a:ln>
            </p:spPr>
            <p:txBody>
              <a:bodyPr anchor="ctr"/>
              <a:lstStyle/>
              <a:p>
                <a:pPr algn="ctr" fontAlgn="auto">
                  <a:spcBef>
                    <a:spcPts val="0"/>
                  </a:spcBef>
                  <a:spcAft>
                    <a:spcPts val="0"/>
                  </a:spcAft>
                  <a:defRPr/>
                </a:pPr>
                <a:endParaRPr lang="en-GB">
                  <a:solidFill>
                    <a:schemeClr val="lt1"/>
                  </a:solidFill>
                  <a:latin typeface="Arial" pitchFamily="34" charset="0"/>
                  <a:cs typeface="Arial" pitchFamily="34" charset="0"/>
                </a:endParaRPr>
              </a:p>
            </p:txBody>
          </p:sp>
          <p:grpSp>
            <p:nvGrpSpPr>
              <p:cNvPr id="275" name="Group 155"/>
              <p:cNvGrpSpPr>
                <a:grpSpLocks/>
              </p:cNvGrpSpPr>
              <p:nvPr/>
            </p:nvGrpSpPr>
            <p:grpSpPr bwMode="auto">
              <a:xfrm>
                <a:off x="2840" y="1565"/>
                <a:ext cx="118" cy="164"/>
                <a:chOff x="2586" y="1565"/>
                <a:chExt cx="118" cy="164"/>
              </a:xfrm>
            </p:grpSpPr>
            <p:sp>
              <p:nvSpPr>
                <p:cNvPr id="276" name="Isosceles Triangle 137"/>
                <p:cNvSpPr/>
                <p:nvPr/>
              </p:nvSpPr>
              <p:spPr>
                <a:xfrm>
                  <a:off x="2612" y="1699"/>
                  <a:ext cx="29" cy="26"/>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latin typeface="Arial" pitchFamily="34" charset="0"/>
                    <a:cs typeface="Arial" pitchFamily="34" charset="0"/>
                  </a:endParaRPr>
                </a:p>
              </p:txBody>
            </p:sp>
            <p:sp>
              <p:nvSpPr>
                <p:cNvPr id="277" name="Cross 1"/>
                <p:cNvSpPr/>
                <p:nvPr/>
              </p:nvSpPr>
              <p:spPr>
                <a:xfrm rot="2694935">
                  <a:off x="2586" y="1602"/>
                  <a:ext cx="79" cy="85"/>
                </a:xfrm>
                <a:prstGeom prst="plus">
                  <a:avLst/>
                </a:prstGeom>
                <a:solidFill>
                  <a:schemeClr val="tx1">
                    <a:lumMod val="65000"/>
                    <a:lumOff val="35000"/>
                  </a:schemeClr>
                </a:solidFill>
                <a:ln w="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latin typeface="Arial" pitchFamily="34" charset="0"/>
                    <a:cs typeface="Arial" pitchFamily="34" charset="0"/>
                  </a:endParaRPr>
                </a:p>
              </p:txBody>
            </p:sp>
            <p:sp>
              <p:nvSpPr>
                <p:cNvPr id="278" name="Isosceles Triangle 136"/>
                <p:cNvSpPr>
                  <a:spLocks noChangeArrowheads="1"/>
                </p:cNvSpPr>
                <p:nvPr/>
              </p:nvSpPr>
              <p:spPr bwMode="auto">
                <a:xfrm rot="10800000">
                  <a:off x="2614" y="1565"/>
                  <a:ext cx="27" cy="29"/>
                </a:xfrm>
                <a:prstGeom prst="triangle">
                  <a:avLst>
                    <a:gd name="adj" fmla="val 50000"/>
                  </a:avLst>
                </a:prstGeom>
                <a:solidFill>
                  <a:schemeClr val="tx1"/>
                </a:solidFill>
                <a:ln w="25400" algn="ctr">
                  <a:solidFill>
                    <a:schemeClr val="tx1"/>
                  </a:solidFill>
                  <a:miter lim="800000"/>
                  <a:headEnd/>
                  <a:tailEnd/>
                </a:ln>
              </p:spPr>
              <p:txBody>
                <a:bodyPr rot="10800000" anchor="ctr"/>
                <a:lstStyle/>
                <a:p>
                  <a:pPr algn="ctr" fontAlgn="auto">
                    <a:spcBef>
                      <a:spcPts val="0"/>
                    </a:spcBef>
                    <a:spcAft>
                      <a:spcPts val="0"/>
                    </a:spcAft>
                    <a:defRPr/>
                  </a:pPr>
                  <a:endParaRPr lang="en-GB">
                    <a:solidFill>
                      <a:schemeClr val="lt1"/>
                    </a:solidFill>
                    <a:latin typeface="Arial" pitchFamily="34" charset="0"/>
                    <a:cs typeface="Arial" pitchFamily="34" charset="0"/>
                  </a:endParaRPr>
                </a:p>
              </p:txBody>
            </p:sp>
            <p:sp>
              <p:nvSpPr>
                <p:cNvPr id="279" name="Isosceles Triangle 136"/>
                <p:cNvSpPr>
                  <a:spLocks noChangeArrowheads="1"/>
                </p:cNvSpPr>
                <p:nvPr/>
              </p:nvSpPr>
              <p:spPr bwMode="auto">
                <a:xfrm rot="-5400000">
                  <a:off x="2676" y="1626"/>
                  <a:ext cx="26" cy="28"/>
                </a:xfrm>
                <a:prstGeom prst="triangle">
                  <a:avLst>
                    <a:gd name="adj" fmla="val 50000"/>
                  </a:avLst>
                </a:prstGeom>
                <a:solidFill>
                  <a:schemeClr val="tx1"/>
                </a:solidFill>
                <a:ln w="25400" algn="ctr">
                  <a:solidFill>
                    <a:schemeClr val="tx1"/>
                  </a:solidFill>
                  <a:miter lim="800000"/>
                  <a:headEnd/>
                  <a:tailEnd/>
                </a:ln>
              </p:spPr>
              <p:txBody>
                <a:bodyPr rot="10800000" anchor="ctr"/>
                <a:lstStyle/>
                <a:p>
                  <a:pPr algn="ctr" fontAlgn="auto">
                    <a:spcBef>
                      <a:spcPts val="0"/>
                    </a:spcBef>
                    <a:spcAft>
                      <a:spcPts val="0"/>
                    </a:spcAft>
                    <a:defRPr/>
                  </a:pPr>
                  <a:endParaRPr lang="en-GB">
                    <a:solidFill>
                      <a:schemeClr val="lt1"/>
                    </a:solidFill>
                    <a:latin typeface="Arial" pitchFamily="34" charset="0"/>
                    <a:cs typeface="Arial" pitchFamily="34" charset="0"/>
                  </a:endParaRPr>
                </a:p>
              </p:txBody>
            </p:sp>
          </p:grpSp>
        </p:grpSp>
        <p:grpSp>
          <p:nvGrpSpPr>
            <p:cNvPr id="217" name="Group 160"/>
            <p:cNvGrpSpPr>
              <a:grpSpLocks/>
            </p:cNvGrpSpPr>
            <p:nvPr/>
          </p:nvGrpSpPr>
          <p:grpSpPr bwMode="auto">
            <a:xfrm>
              <a:off x="3301286" y="2517269"/>
              <a:ext cx="219948" cy="221298"/>
              <a:chOff x="2795" y="1565"/>
              <a:chExt cx="163" cy="164"/>
            </a:xfrm>
          </p:grpSpPr>
          <p:sp>
            <p:nvSpPr>
              <p:cNvPr id="268" name="Isosceles Triangle 136"/>
              <p:cNvSpPr>
                <a:spLocks noChangeArrowheads="1"/>
              </p:cNvSpPr>
              <p:nvPr/>
            </p:nvSpPr>
            <p:spPr bwMode="auto">
              <a:xfrm rot="5400000">
                <a:off x="2798" y="1627"/>
                <a:ext cx="26" cy="27"/>
              </a:xfrm>
              <a:prstGeom prst="triangle">
                <a:avLst>
                  <a:gd name="adj" fmla="val 50000"/>
                </a:avLst>
              </a:prstGeom>
              <a:solidFill>
                <a:schemeClr val="tx1"/>
              </a:solidFill>
              <a:ln w="25400" algn="ctr">
                <a:solidFill>
                  <a:schemeClr val="tx1"/>
                </a:solidFill>
                <a:miter lim="800000"/>
                <a:headEnd/>
                <a:tailEnd/>
              </a:ln>
            </p:spPr>
            <p:txBody>
              <a:bodyPr anchor="ctr"/>
              <a:lstStyle/>
              <a:p>
                <a:pPr algn="ctr" fontAlgn="auto">
                  <a:spcBef>
                    <a:spcPts val="0"/>
                  </a:spcBef>
                  <a:spcAft>
                    <a:spcPts val="0"/>
                  </a:spcAft>
                  <a:defRPr/>
                </a:pPr>
                <a:endParaRPr lang="en-GB">
                  <a:solidFill>
                    <a:schemeClr val="lt1"/>
                  </a:solidFill>
                  <a:latin typeface="Arial" pitchFamily="34" charset="0"/>
                  <a:cs typeface="Arial" pitchFamily="34" charset="0"/>
                </a:endParaRPr>
              </a:p>
            </p:txBody>
          </p:sp>
          <p:grpSp>
            <p:nvGrpSpPr>
              <p:cNvPr id="269" name="Group 162"/>
              <p:cNvGrpSpPr>
                <a:grpSpLocks/>
              </p:cNvGrpSpPr>
              <p:nvPr/>
            </p:nvGrpSpPr>
            <p:grpSpPr bwMode="auto">
              <a:xfrm>
                <a:off x="2840" y="1565"/>
                <a:ext cx="118" cy="164"/>
                <a:chOff x="2586" y="1565"/>
                <a:chExt cx="118" cy="164"/>
              </a:xfrm>
            </p:grpSpPr>
            <p:sp>
              <p:nvSpPr>
                <p:cNvPr id="270" name="Isosceles Triangle 137"/>
                <p:cNvSpPr/>
                <p:nvPr/>
              </p:nvSpPr>
              <p:spPr>
                <a:xfrm>
                  <a:off x="2612" y="1699"/>
                  <a:ext cx="29" cy="26"/>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latin typeface="Arial" pitchFamily="34" charset="0"/>
                    <a:cs typeface="Arial" pitchFamily="34" charset="0"/>
                  </a:endParaRPr>
                </a:p>
              </p:txBody>
            </p:sp>
            <p:sp>
              <p:nvSpPr>
                <p:cNvPr id="271" name="Cross 1"/>
                <p:cNvSpPr/>
                <p:nvPr/>
              </p:nvSpPr>
              <p:spPr>
                <a:xfrm rot="2694935">
                  <a:off x="2586" y="1602"/>
                  <a:ext cx="79" cy="85"/>
                </a:xfrm>
                <a:prstGeom prst="plus">
                  <a:avLst/>
                </a:prstGeom>
                <a:solidFill>
                  <a:schemeClr val="tx1">
                    <a:lumMod val="65000"/>
                    <a:lumOff val="35000"/>
                  </a:schemeClr>
                </a:solidFill>
                <a:ln w="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latin typeface="Arial" pitchFamily="34" charset="0"/>
                    <a:cs typeface="Arial" pitchFamily="34" charset="0"/>
                  </a:endParaRPr>
                </a:p>
              </p:txBody>
            </p:sp>
            <p:sp>
              <p:nvSpPr>
                <p:cNvPr id="272" name="Isosceles Triangle 136"/>
                <p:cNvSpPr>
                  <a:spLocks noChangeArrowheads="1"/>
                </p:cNvSpPr>
                <p:nvPr/>
              </p:nvSpPr>
              <p:spPr bwMode="auto">
                <a:xfrm rot="10800000">
                  <a:off x="2614" y="1565"/>
                  <a:ext cx="27" cy="29"/>
                </a:xfrm>
                <a:prstGeom prst="triangle">
                  <a:avLst>
                    <a:gd name="adj" fmla="val 50000"/>
                  </a:avLst>
                </a:prstGeom>
                <a:solidFill>
                  <a:schemeClr val="tx1"/>
                </a:solidFill>
                <a:ln w="25400" algn="ctr">
                  <a:solidFill>
                    <a:schemeClr val="tx1"/>
                  </a:solidFill>
                  <a:miter lim="800000"/>
                  <a:headEnd/>
                  <a:tailEnd/>
                </a:ln>
              </p:spPr>
              <p:txBody>
                <a:bodyPr rot="10800000" anchor="ctr"/>
                <a:lstStyle/>
                <a:p>
                  <a:pPr algn="ctr" fontAlgn="auto">
                    <a:spcBef>
                      <a:spcPts val="0"/>
                    </a:spcBef>
                    <a:spcAft>
                      <a:spcPts val="0"/>
                    </a:spcAft>
                    <a:defRPr/>
                  </a:pPr>
                  <a:endParaRPr lang="en-GB">
                    <a:solidFill>
                      <a:schemeClr val="lt1"/>
                    </a:solidFill>
                    <a:latin typeface="Arial" pitchFamily="34" charset="0"/>
                    <a:cs typeface="Arial" pitchFamily="34" charset="0"/>
                  </a:endParaRPr>
                </a:p>
              </p:txBody>
            </p:sp>
            <p:sp>
              <p:nvSpPr>
                <p:cNvPr id="273" name="Isosceles Triangle 136"/>
                <p:cNvSpPr>
                  <a:spLocks noChangeArrowheads="1"/>
                </p:cNvSpPr>
                <p:nvPr/>
              </p:nvSpPr>
              <p:spPr bwMode="auto">
                <a:xfrm rot="-5400000">
                  <a:off x="2674" y="1628"/>
                  <a:ext cx="26" cy="26"/>
                </a:xfrm>
                <a:prstGeom prst="triangle">
                  <a:avLst>
                    <a:gd name="adj" fmla="val 50000"/>
                  </a:avLst>
                </a:prstGeom>
                <a:solidFill>
                  <a:schemeClr val="tx1"/>
                </a:solidFill>
                <a:ln w="25400" algn="ctr">
                  <a:solidFill>
                    <a:schemeClr val="tx1"/>
                  </a:solidFill>
                  <a:miter lim="800000"/>
                  <a:headEnd/>
                  <a:tailEnd/>
                </a:ln>
              </p:spPr>
              <p:txBody>
                <a:bodyPr rot="10800000" anchor="ctr"/>
                <a:lstStyle/>
                <a:p>
                  <a:pPr algn="ctr" fontAlgn="auto">
                    <a:spcBef>
                      <a:spcPts val="0"/>
                    </a:spcBef>
                    <a:spcAft>
                      <a:spcPts val="0"/>
                    </a:spcAft>
                    <a:defRPr/>
                  </a:pPr>
                  <a:endParaRPr lang="en-GB">
                    <a:solidFill>
                      <a:schemeClr val="lt1"/>
                    </a:solidFill>
                    <a:latin typeface="Arial" pitchFamily="34" charset="0"/>
                    <a:cs typeface="Arial" pitchFamily="34" charset="0"/>
                  </a:endParaRPr>
                </a:p>
              </p:txBody>
            </p:sp>
          </p:grpSp>
        </p:grpSp>
        <p:grpSp>
          <p:nvGrpSpPr>
            <p:cNvPr id="218" name="Group 168"/>
            <p:cNvGrpSpPr>
              <a:grpSpLocks/>
            </p:cNvGrpSpPr>
            <p:nvPr/>
          </p:nvGrpSpPr>
          <p:grpSpPr bwMode="auto">
            <a:xfrm>
              <a:off x="3986768" y="2432259"/>
              <a:ext cx="881142" cy="1241425"/>
              <a:chOff x="2369" y="1252"/>
              <a:chExt cx="653" cy="920"/>
            </a:xfrm>
          </p:grpSpPr>
          <p:grpSp>
            <p:nvGrpSpPr>
              <p:cNvPr id="219" name="Group 133"/>
              <p:cNvGrpSpPr>
                <a:grpSpLocks/>
              </p:cNvGrpSpPr>
              <p:nvPr/>
            </p:nvGrpSpPr>
            <p:grpSpPr bwMode="auto">
              <a:xfrm>
                <a:off x="2369" y="1927"/>
                <a:ext cx="273" cy="245"/>
                <a:chOff x="1850212" y="3087639"/>
                <a:chExt cx="481704" cy="432048"/>
              </a:xfrm>
            </p:grpSpPr>
            <p:grpSp>
              <p:nvGrpSpPr>
                <p:cNvPr id="263" name="Group 144"/>
                <p:cNvGrpSpPr>
                  <a:grpSpLocks/>
                </p:cNvGrpSpPr>
                <p:nvPr/>
              </p:nvGrpSpPr>
              <p:grpSpPr bwMode="auto">
                <a:xfrm rot="10800000">
                  <a:off x="1850212" y="3087639"/>
                  <a:ext cx="216024" cy="432048"/>
                  <a:chOff x="440217" y="5364088"/>
                  <a:chExt cx="216024" cy="432048"/>
                </a:xfrm>
              </p:grpSpPr>
              <p:sp>
                <p:nvSpPr>
                  <p:cNvPr id="266" name="Diagonal Stripe 147"/>
                  <p:cNvSpPr>
                    <a:spLocks noChangeArrowheads="1"/>
                  </p:cNvSpPr>
                  <p:nvPr/>
                </p:nvSpPr>
                <p:spPr bwMode="auto">
                  <a:xfrm>
                    <a:off x="445660" y="5376595"/>
                    <a:ext cx="215862" cy="288483"/>
                  </a:xfrm>
                  <a:custGeom>
                    <a:avLst/>
                    <a:gdLst>
                      <a:gd name="T0" fmla="*/ 108012 w 216024"/>
                      <a:gd name="T1" fmla="*/ 144016 h 288032"/>
                      <a:gd name="T2" fmla="*/ 0 w 216024"/>
                      <a:gd name="T3" fmla="*/ 216024 h 288032"/>
                      <a:gd name="T4" fmla="*/ 54006 w 216024"/>
                      <a:gd name="T5" fmla="*/ 72008 h 288032"/>
                      <a:gd name="T6" fmla="*/ 162018 w 216024"/>
                      <a:gd name="T7" fmla="*/ 0 h 288032"/>
                      <a:gd name="T8" fmla="*/ 0 60000 65536"/>
                      <a:gd name="T9" fmla="*/ 11796480 60000 65536"/>
                      <a:gd name="T10" fmla="*/ 11796480 60000 65536"/>
                      <a:gd name="T11" fmla="*/ 17694720 60000 65536"/>
                      <a:gd name="T12" fmla="*/ 0 w 216024"/>
                      <a:gd name="T13" fmla="*/ 0 h 288032"/>
                      <a:gd name="T14" fmla="*/ 162018 w 216024"/>
                      <a:gd name="T15" fmla="*/ 216024 h 288032"/>
                    </a:gdLst>
                    <a:ahLst/>
                    <a:cxnLst>
                      <a:cxn ang="T8">
                        <a:pos x="T0" y="T1"/>
                      </a:cxn>
                      <a:cxn ang="T9">
                        <a:pos x="T2" y="T3"/>
                      </a:cxn>
                      <a:cxn ang="T10">
                        <a:pos x="T4" y="T5"/>
                      </a:cxn>
                      <a:cxn ang="T11">
                        <a:pos x="T6" y="T7"/>
                      </a:cxn>
                    </a:cxnLst>
                    <a:rect l="T12" t="T13" r="T14" b="T15"/>
                    <a:pathLst>
                      <a:path w="216024" h="288032">
                        <a:moveTo>
                          <a:pt x="0" y="144016"/>
                        </a:moveTo>
                        <a:lnTo>
                          <a:pt x="108012" y="0"/>
                        </a:lnTo>
                        <a:lnTo>
                          <a:pt x="216024" y="0"/>
                        </a:lnTo>
                        <a:lnTo>
                          <a:pt x="0" y="288032"/>
                        </a:lnTo>
                        <a:close/>
                      </a:path>
                    </a:pathLst>
                  </a:custGeom>
                  <a:solidFill>
                    <a:srgbClr val="FF0000"/>
                  </a:solidFill>
                  <a:ln>
                    <a:noFill/>
                  </a:ln>
                  <a:extLst>
                    <a:ext uri="{91240B29-F687-4F45-9708-019B960494DF}">
                      <a14:hiddenLine xmlns:a14="http://schemas.microsoft.com/office/drawing/2010/main" w="25400" algn="ctr">
                        <a:solidFill>
                          <a:srgbClr val="000000"/>
                        </a:solidFill>
                        <a:miter lim="800000"/>
                        <a:headEnd/>
                        <a:tailEnd/>
                      </a14:hiddenLine>
                    </a:ext>
                  </a:extLst>
                </p:spPr>
                <p:txBody>
                  <a:bodyPr rot="10800000" anchor="ctr"/>
                  <a:lstStyle/>
                  <a:p>
                    <a:pPr algn="ctr" fontAlgn="auto">
                      <a:spcBef>
                        <a:spcPts val="0"/>
                      </a:spcBef>
                      <a:spcAft>
                        <a:spcPts val="0"/>
                      </a:spcAft>
                      <a:defRPr/>
                    </a:pPr>
                    <a:endParaRPr lang="en-GB">
                      <a:latin typeface="Arial" pitchFamily="34" charset="0"/>
                      <a:cs typeface="Arial" pitchFamily="34" charset="0"/>
                    </a:endParaRPr>
                  </a:p>
                </p:txBody>
              </p:sp>
              <p:sp>
                <p:nvSpPr>
                  <p:cNvPr id="267" name="Rectangle 266"/>
                  <p:cNvSpPr>
                    <a:spLocks noChangeArrowheads="1"/>
                  </p:cNvSpPr>
                  <p:nvPr/>
                </p:nvSpPr>
                <p:spPr bwMode="auto">
                  <a:xfrm>
                    <a:off x="460190" y="5515648"/>
                    <a:ext cx="58117" cy="292636"/>
                  </a:xfrm>
                  <a:prstGeom prst="rect">
                    <a:avLst/>
                  </a:prstGeom>
                  <a:solidFill>
                    <a:srgbClr val="FF0000"/>
                  </a:solidFill>
                  <a:ln w="25400" algn="ctr">
                    <a:solidFill>
                      <a:srgbClr val="FF0000"/>
                    </a:solidFill>
                    <a:miter lim="800000"/>
                    <a:headEnd/>
                    <a:tailEnd/>
                  </a:ln>
                </p:spPr>
                <p:txBody>
                  <a:bodyPr rot="10800000" anchor="ctr"/>
                  <a:lstStyle/>
                  <a:p>
                    <a:pPr algn="ctr" fontAlgn="auto">
                      <a:spcBef>
                        <a:spcPts val="0"/>
                      </a:spcBef>
                      <a:spcAft>
                        <a:spcPts val="0"/>
                      </a:spcAft>
                      <a:defRPr/>
                    </a:pPr>
                    <a:endParaRPr lang="en-GB">
                      <a:solidFill>
                        <a:schemeClr val="lt1"/>
                      </a:solidFill>
                      <a:latin typeface="Arial" pitchFamily="34" charset="0"/>
                      <a:cs typeface="Arial" pitchFamily="34" charset="0"/>
                    </a:endParaRPr>
                  </a:p>
                </p:txBody>
              </p:sp>
            </p:grpSp>
            <p:sp>
              <p:nvSpPr>
                <p:cNvPr id="264" name="Diagonal Stripe 145"/>
                <p:cNvSpPr>
                  <a:spLocks noChangeArrowheads="1"/>
                </p:cNvSpPr>
                <p:nvPr/>
              </p:nvSpPr>
              <p:spPr bwMode="auto">
                <a:xfrm rot="10800000" flipH="1">
                  <a:off x="2131362" y="3231149"/>
                  <a:ext cx="201331" cy="288483"/>
                </a:xfrm>
                <a:custGeom>
                  <a:avLst/>
                  <a:gdLst>
                    <a:gd name="T0" fmla="*/ 100664 w 201327"/>
                    <a:gd name="T1" fmla="*/ 144016 h 288032"/>
                    <a:gd name="T2" fmla="*/ 0 w 201327"/>
                    <a:gd name="T3" fmla="*/ 216024 h 288032"/>
                    <a:gd name="T4" fmla="*/ 50332 w 201327"/>
                    <a:gd name="T5" fmla="*/ 72008 h 288032"/>
                    <a:gd name="T6" fmla="*/ 150995 w 201327"/>
                    <a:gd name="T7" fmla="*/ 0 h 288032"/>
                    <a:gd name="T8" fmla="*/ 0 60000 65536"/>
                    <a:gd name="T9" fmla="*/ 11796480 60000 65536"/>
                    <a:gd name="T10" fmla="*/ 11796480 60000 65536"/>
                    <a:gd name="T11" fmla="*/ 17694720 60000 65536"/>
                    <a:gd name="T12" fmla="*/ 0 w 201327"/>
                    <a:gd name="T13" fmla="*/ 0 h 288032"/>
                    <a:gd name="T14" fmla="*/ 150995 w 201327"/>
                    <a:gd name="T15" fmla="*/ 216024 h 288032"/>
                  </a:gdLst>
                  <a:ahLst/>
                  <a:cxnLst>
                    <a:cxn ang="T8">
                      <a:pos x="T0" y="T1"/>
                    </a:cxn>
                    <a:cxn ang="T9">
                      <a:pos x="T2" y="T3"/>
                    </a:cxn>
                    <a:cxn ang="T10">
                      <a:pos x="T4" y="T5"/>
                    </a:cxn>
                    <a:cxn ang="T11">
                      <a:pos x="T6" y="T7"/>
                    </a:cxn>
                  </a:cxnLst>
                  <a:rect l="T12" t="T13" r="T14" b="T15"/>
                  <a:pathLst>
                    <a:path w="201327" h="288032">
                      <a:moveTo>
                        <a:pt x="0" y="144016"/>
                      </a:moveTo>
                      <a:lnTo>
                        <a:pt x="100664" y="0"/>
                      </a:lnTo>
                      <a:lnTo>
                        <a:pt x="201327" y="0"/>
                      </a:lnTo>
                      <a:lnTo>
                        <a:pt x="0" y="288032"/>
                      </a:lnTo>
                      <a:close/>
                    </a:path>
                  </a:pathLst>
                </a:custGeom>
                <a:solidFill>
                  <a:srgbClr val="FF0000"/>
                </a:solidFill>
                <a:ln>
                  <a:noFill/>
                </a:ln>
                <a:extLst>
                  <a:ext uri="{91240B29-F687-4F45-9708-019B960494DF}">
                    <a14:hiddenLine xmlns:a14="http://schemas.microsoft.com/office/drawing/2010/main" w="25400" algn="ctr">
                      <a:solidFill>
                        <a:srgbClr val="000000"/>
                      </a:solidFill>
                      <a:miter lim="800000"/>
                      <a:headEnd/>
                      <a:tailEnd/>
                    </a14:hiddenLine>
                  </a:ext>
                </a:extLst>
              </p:spPr>
              <p:txBody>
                <a:bodyPr rot="10800000" anchor="ctr"/>
                <a:lstStyle/>
                <a:p>
                  <a:pPr algn="ctr" fontAlgn="auto">
                    <a:spcBef>
                      <a:spcPts val="0"/>
                    </a:spcBef>
                    <a:spcAft>
                      <a:spcPts val="0"/>
                    </a:spcAft>
                    <a:defRPr/>
                  </a:pPr>
                  <a:endParaRPr lang="en-GB">
                    <a:latin typeface="Arial" pitchFamily="34" charset="0"/>
                    <a:cs typeface="Arial" pitchFamily="34" charset="0"/>
                  </a:endParaRPr>
                </a:p>
              </p:txBody>
            </p:sp>
            <p:sp>
              <p:nvSpPr>
                <p:cNvPr id="265" name="Rectangle 264"/>
                <p:cNvSpPr>
                  <a:spLocks noChangeArrowheads="1"/>
                </p:cNvSpPr>
                <p:nvPr/>
              </p:nvSpPr>
              <p:spPr bwMode="auto">
                <a:xfrm rot="10800000" flipH="1">
                  <a:off x="2133437" y="3087944"/>
                  <a:ext cx="53965" cy="292636"/>
                </a:xfrm>
                <a:prstGeom prst="rect">
                  <a:avLst/>
                </a:prstGeom>
                <a:solidFill>
                  <a:srgbClr val="FF0000"/>
                </a:solidFill>
                <a:ln w="25400" algn="ctr">
                  <a:solidFill>
                    <a:srgbClr val="FF0000"/>
                  </a:solidFill>
                  <a:miter lim="800000"/>
                  <a:headEnd/>
                  <a:tailEnd/>
                </a:ln>
              </p:spPr>
              <p:txBody>
                <a:bodyPr rot="10800000" anchor="ctr"/>
                <a:lstStyle/>
                <a:p>
                  <a:pPr algn="ctr" fontAlgn="auto">
                    <a:spcBef>
                      <a:spcPts val="0"/>
                    </a:spcBef>
                    <a:spcAft>
                      <a:spcPts val="0"/>
                    </a:spcAft>
                    <a:defRPr/>
                  </a:pPr>
                  <a:endParaRPr lang="en-GB">
                    <a:solidFill>
                      <a:schemeClr val="lt1"/>
                    </a:solidFill>
                    <a:latin typeface="Arial" pitchFamily="34" charset="0"/>
                    <a:cs typeface="Arial" pitchFamily="34" charset="0"/>
                  </a:endParaRPr>
                </a:p>
              </p:txBody>
            </p:sp>
          </p:grpSp>
          <p:grpSp>
            <p:nvGrpSpPr>
              <p:cNvPr id="220" name="Group 134"/>
              <p:cNvGrpSpPr>
                <a:grpSpLocks/>
              </p:cNvGrpSpPr>
              <p:nvPr/>
            </p:nvGrpSpPr>
            <p:grpSpPr bwMode="auto">
              <a:xfrm rot="5400000">
                <a:off x="2501" y="1659"/>
                <a:ext cx="273" cy="265"/>
                <a:chOff x="1850212" y="3051912"/>
                <a:chExt cx="481704" cy="467775"/>
              </a:xfrm>
            </p:grpSpPr>
            <p:grpSp>
              <p:nvGrpSpPr>
                <p:cNvPr id="258" name="Group 139"/>
                <p:cNvGrpSpPr>
                  <a:grpSpLocks/>
                </p:cNvGrpSpPr>
                <p:nvPr/>
              </p:nvGrpSpPr>
              <p:grpSpPr bwMode="auto">
                <a:xfrm rot="10800000">
                  <a:off x="1850212" y="3051912"/>
                  <a:ext cx="216024" cy="467775"/>
                  <a:chOff x="440217" y="5364088"/>
                  <a:chExt cx="216024" cy="467775"/>
                </a:xfrm>
              </p:grpSpPr>
              <p:sp>
                <p:nvSpPr>
                  <p:cNvPr id="261" name="Diagonal Stripe 142"/>
                  <p:cNvSpPr>
                    <a:spLocks noChangeArrowheads="1"/>
                  </p:cNvSpPr>
                  <p:nvPr/>
                </p:nvSpPr>
                <p:spPr bwMode="auto">
                  <a:xfrm>
                    <a:off x="445959" y="5376215"/>
                    <a:ext cx="215969" cy="288622"/>
                  </a:xfrm>
                  <a:custGeom>
                    <a:avLst/>
                    <a:gdLst>
                      <a:gd name="T0" fmla="*/ 108012 w 216024"/>
                      <a:gd name="T1" fmla="*/ 144016 h 288032"/>
                      <a:gd name="T2" fmla="*/ 0 w 216024"/>
                      <a:gd name="T3" fmla="*/ 216024 h 288032"/>
                      <a:gd name="T4" fmla="*/ 54006 w 216024"/>
                      <a:gd name="T5" fmla="*/ 72008 h 288032"/>
                      <a:gd name="T6" fmla="*/ 162018 w 216024"/>
                      <a:gd name="T7" fmla="*/ 0 h 288032"/>
                      <a:gd name="T8" fmla="*/ 0 60000 65536"/>
                      <a:gd name="T9" fmla="*/ 11796480 60000 65536"/>
                      <a:gd name="T10" fmla="*/ 11796480 60000 65536"/>
                      <a:gd name="T11" fmla="*/ 17694720 60000 65536"/>
                      <a:gd name="T12" fmla="*/ 0 w 216024"/>
                      <a:gd name="T13" fmla="*/ 0 h 288032"/>
                      <a:gd name="T14" fmla="*/ 162018 w 216024"/>
                      <a:gd name="T15" fmla="*/ 216024 h 288032"/>
                    </a:gdLst>
                    <a:ahLst/>
                    <a:cxnLst>
                      <a:cxn ang="T8">
                        <a:pos x="T0" y="T1"/>
                      </a:cxn>
                      <a:cxn ang="T9">
                        <a:pos x="T2" y="T3"/>
                      </a:cxn>
                      <a:cxn ang="T10">
                        <a:pos x="T4" y="T5"/>
                      </a:cxn>
                      <a:cxn ang="T11">
                        <a:pos x="T6" y="T7"/>
                      </a:cxn>
                    </a:cxnLst>
                    <a:rect l="T12" t="T13" r="T14" b="T15"/>
                    <a:pathLst>
                      <a:path w="216024" h="288032">
                        <a:moveTo>
                          <a:pt x="0" y="144016"/>
                        </a:moveTo>
                        <a:lnTo>
                          <a:pt x="108012" y="0"/>
                        </a:lnTo>
                        <a:lnTo>
                          <a:pt x="216024" y="0"/>
                        </a:lnTo>
                        <a:lnTo>
                          <a:pt x="0" y="288032"/>
                        </a:lnTo>
                        <a:close/>
                      </a:path>
                    </a:pathLst>
                  </a:custGeom>
                  <a:solidFill>
                    <a:srgbClr val="7F7F7F"/>
                  </a:solidFill>
                  <a:ln>
                    <a:noFill/>
                  </a:ln>
                  <a:extLst>
                    <a:ext uri="{91240B29-F687-4F45-9708-019B960494DF}">
                      <a14:hiddenLine xmlns:a14="http://schemas.microsoft.com/office/drawing/2010/main" w="25400" algn="ctr">
                        <a:solidFill>
                          <a:srgbClr val="000000"/>
                        </a:solidFill>
                        <a:miter lim="800000"/>
                        <a:headEnd/>
                        <a:tailEnd/>
                      </a14:hiddenLine>
                    </a:ext>
                  </a:extLst>
                </p:spPr>
                <p:txBody>
                  <a:bodyPr vert="eaVert" anchor="ctr"/>
                  <a:lstStyle/>
                  <a:p>
                    <a:pPr algn="ctr" fontAlgn="auto">
                      <a:spcBef>
                        <a:spcPts val="0"/>
                      </a:spcBef>
                      <a:spcAft>
                        <a:spcPts val="0"/>
                      </a:spcAft>
                      <a:defRPr/>
                    </a:pPr>
                    <a:endParaRPr lang="en-GB">
                      <a:latin typeface="Arial" pitchFamily="34" charset="0"/>
                      <a:cs typeface="Arial" pitchFamily="34" charset="0"/>
                    </a:endParaRPr>
                  </a:p>
                </p:txBody>
              </p:sp>
              <p:sp>
                <p:nvSpPr>
                  <p:cNvPr id="262" name="Rectangle 261"/>
                  <p:cNvSpPr>
                    <a:spLocks noChangeArrowheads="1"/>
                  </p:cNvSpPr>
                  <p:nvPr/>
                </p:nvSpPr>
                <p:spPr bwMode="auto">
                  <a:xfrm>
                    <a:off x="454266" y="5513259"/>
                    <a:ext cx="58146" cy="328075"/>
                  </a:xfrm>
                  <a:prstGeom prst="rect">
                    <a:avLst/>
                  </a:prstGeom>
                  <a:solidFill>
                    <a:srgbClr val="7F7F7F"/>
                  </a:solidFill>
                  <a:ln w="25400" algn="ctr">
                    <a:solidFill>
                      <a:srgbClr val="7F7F7F"/>
                    </a:solidFill>
                    <a:miter lim="800000"/>
                    <a:headEnd/>
                    <a:tailEnd/>
                  </a:ln>
                </p:spPr>
                <p:txBody>
                  <a:bodyPr rot="10800000" anchor="ctr"/>
                  <a:lstStyle/>
                  <a:p>
                    <a:pPr algn="ctr" fontAlgn="auto">
                      <a:spcBef>
                        <a:spcPts val="0"/>
                      </a:spcBef>
                      <a:spcAft>
                        <a:spcPts val="0"/>
                      </a:spcAft>
                      <a:defRPr/>
                    </a:pPr>
                    <a:endParaRPr lang="en-GB">
                      <a:solidFill>
                        <a:schemeClr val="lt1"/>
                      </a:solidFill>
                      <a:latin typeface="Arial" pitchFamily="34" charset="0"/>
                      <a:cs typeface="Arial" pitchFamily="34" charset="0"/>
                    </a:endParaRPr>
                  </a:p>
                </p:txBody>
              </p:sp>
            </p:grpSp>
            <p:sp>
              <p:nvSpPr>
                <p:cNvPr id="259" name="Diagonal Stripe 140"/>
                <p:cNvSpPr>
                  <a:spLocks noChangeArrowheads="1"/>
                </p:cNvSpPr>
                <p:nvPr/>
              </p:nvSpPr>
              <p:spPr bwMode="auto">
                <a:xfrm rot="10800000" flipH="1">
                  <a:off x="2131099" y="3218937"/>
                  <a:ext cx="201434" cy="288622"/>
                </a:xfrm>
                <a:custGeom>
                  <a:avLst/>
                  <a:gdLst>
                    <a:gd name="T0" fmla="*/ 100664 w 201327"/>
                    <a:gd name="T1" fmla="*/ 144016 h 288032"/>
                    <a:gd name="T2" fmla="*/ 0 w 201327"/>
                    <a:gd name="T3" fmla="*/ 216024 h 288032"/>
                    <a:gd name="T4" fmla="*/ 50332 w 201327"/>
                    <a:gd name="T5" fmla="*/ 72008 h 288032"/>
                    <a:gd name="T6" fmla="*/ 150995 w 201327"/>
                    <a:gd name="T7" fmla="*/ 0 h 288032"/>
                    <a:gd name="T8" fmla="*/ 0 60000 65536"/>
                    <a:gd name="T9" fmla="*/ 11796480 60000 65536"/>
                    <a:gd name="T10" fmla="*/ 11796480 60000 65536"/>
                    <a:gd name="T11" fmla="*/ 17694720 60000 65536"/>
                    <a:gd name="T12" fmla="*/ 0 w 201327"/>
                    <a:gd name="T13" fmla="*/ 0 h 288032"/>
                    <a:gd name="T14" fmla="*/ 150995 w 201327"/>
                    <a:gd name="T15" fmla="*/ 216024 h 288032"/>
                  </a:gdLst>
                  <a:ahLst/>
                  <a:cxnLst>
                    <a:cxn ang="T8">
                      <a:pos x="T0" y="T1"/>
                    </a:cxn>
                    <a:cxn ang="T9">
                      <a:pos x="T2" y="T3"/>
                    </a:cxn>
                    <a:cxn ang="T10">
                      <a:pos x="T4" y="T5"/>
                    </a:cxn>
                    <a:cxn ang="T11">
                      <a:pos x="T6" y="T7"/>
                    </a:cxn>
                  </a:cxnLst>
                  <a:rect l="T12" t="T13" r="T14" b="T15"/>
                  <a:pathLst>
                    <a:path w="201327" h="288032">
                      <a:moveTo>
                        <a:pt x="0" y="144016"/>
                      </a:moveTo>
                      <a:lnTo>
                        <a:pt x="100664" y="0"/>
                      </a:lnTo>
                      <a:lnTo>
                        <a:pt x="201327" y="0"/>
                      </a:lnTo>
                      <a:lnTo>
                        <a:pt x="0" y="288032"/>
                      </a:lnTo>
                      <a:close/>
                    </a:path>
                  </a:pathLst>
                </a:custGeom>
                <a:solidFill>
                  <a:srgbClr val="7F7F7F"/>
                </a:solidFill>
                <a:ln>
                  <a:noFill/>
                </a:ln>
                <a:extLst>
                  <a:ext uri="{91240B29-F687-4F45-9708-019B960494DF}">
                    <a14:hiddenLine xmlns:a14="http://schemas.microsoft.com/office/drawing/2010/main" w="25400" algn="ctr">
                      <a:solidFill>
                        <a:srgbClr val="000000"/>
                      </a:solidFill>
                      <a:miter lim="800000"/>
                      <a:headEnd/>
                      <a:tailEnd/>
                    </a14:hiddenLine>
                  </a:ext>
                </a:extLst>
              </p:spPr>
              <p:txBody>
                <a:bodyPr vert="eaVert" anchor="ctr"/>
                <a:lstStyle/>
                <a:p>
                  <a:pPr algn="ctr" fontAlgn="auto">
                    <a:spcBef>
                      <a:spcPts val="0"/>
                    </a:spcBef>
                    <a:spcAft>
                      <a:spcPts val="0"/>
                    </a:spcAft>
                    <a:defRPr/>
                  </a:pPr>
                  <a:endParaRPr lang="en-GB">
                    <a:latin typeface="Arial" pitchFamily="34" charset="0"/>
                    <a:cs typeface="Arial" pitchFamily="34" charset="0"/>
                  </a:endParaRPr>
                </a:p>
              </p:txBody>
            </p:sp>
            <p:sp>
              <p:nvSpPr>
                <p:cNvPr id="260" name="Rectangle 259"/>
                <p:cNvSpPr>
                  <a:spLocks noChangeArrowheads="1"/>
                </p:cNvSpPr>
                <p:nvPr/>
              </p:nvSpPr>
              <p:spPr bwMode="auto">
                <a:xfrm rot="10800000" flipH="1">
                  <a:off x="2133177" y="3032059"/>
                  <a:ext cx="53992" cy="328075"/>
                </a:xfrm>
                <a:prstGeom prst="rect">
                  <a:avLst/>
                </a:prstGeom>
                <a:solidFill>
                  <a:srgbClr val="7F7F7F"/>
                </a:solidFill>
                <a:ln w="25400" algn="ctr">
                  <a:solidFill>
                    <a:srgbClr val="7F7F7F"/>
                  </a:solidFill>
                  <a:miter lim="800000"/>
                  <a:headEnd/>
                  <a:tailEnd/>
                </a:ln>
              </p:spPr>
              <p:txBody>
                <a:bodyPr rot="10800000" anchor="ctr"/>
                <a:lstStyle/>
                <a:p>
                  <a:pPr algn="ctr" fontAlgn="auto">
                    <a:spcBef>
                      <a:spcPts val="0"/>
                    </a:spcBef>
                    <a:spcAft>
                      <a:spcPts val="0"/>
                    </a:spcAft>
                    <a:defRPr/>
                  </a:pPr>
                  <a:endParaRPr lang="en-GB">
                    <a:solidFill>
                      <a:schemeClr val="lt1"/>
                    </a:solidFill>
                    <a:latin typeface="Arial" pitchFamily="34" charset="0"/>
                    <a:cs typeface="Arial" pitchFamily="34" charset="0"/>
                  </a:endParaRPr>
                </a:p>
              </p:txBody>
            </p:sp>
          </p:grpSp>
          <p:sp>
            <p:nvSpPr>
              <p:cNvPr id="221" name="Isosceles Triangle 136"/>
              <p:cNvSpPr/>
              <p:nvPr/>
            </p:nvSpPr>
            <p:spPr>
              <a:xfrm>
                <a:off x="2735" y="1700"/>
                <a:ext cx="29" cy="28"/>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latin typeface="Arial" pitchFamily="34" charset="0"/>
                  <a:cs typeface="Arial" pitchFamily="34" charset="0"/>
                </a:endParaRPr>
              </a:p>
            </p:txBody>
          </p:sp>
          <p:sp>
            <p:nvSpPr>
              <p:cNvPr id="222" name="Oval 221"/>
              <p:cNvSpPr>
                <a:spLocks noChangeAspect="1"/>
              </p:cNvSpPr>
              <p:nvPr/>
            </p:nvSpPr>
            <p:spPr>
              <a:xfrm>
                <a:off x="2993" y="1631"/>
                <a:ext cx="29" cy="29"/>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latin typeface="Arial" pitchFamily="34" charset="0"/>
                  <a:cs typeface="Arial" pitchFamily="34" charset="0"/>
                </a:endParaRPr>
              </a:p>
            </p:txBody>
          </p:sp>
          <p:sp>
            <p:nvSpPr>
              <p:cNvPr id="223" name="Oval 222"/>
              <p:cNvSpPr>
                <a:spLocks noChangeAspect="1"/>
              </p:cNvSpPr>
              <p:nvPr/>
            </p:nvSpPr>
            <p:spPr>
              <a:xfrm>
                <a:off x="2740" y="1627"/>
                <a:ext cx="28" cy="28"/>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latin typeface="Arial" pitchFamily="34" charset="0"/>
                  <a:cs typeface="Arial" pitchFamily="34" charset="0"/>
                </a:endParaRPr>
              </a:p>
            </p:txBody>
          </p:sp>
          <p:sp>
            <p:nvSpPr>
              <p:cNvPr id="224" name="Oval 223"/>
              <p:cNvSpPr>
                <a:spLocks noChangeAspect="1"/>
              </p:cNvSpPr>
              <p:nvPr/>
            </p:nvSpPr>
            <p:spPr>
              <a:xfrm>
                <a:off x="2613" y="1508"/>
                <a:ext cx="26" cy="27"/>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latin typeface="Arial" pitchFamily="34" charset="0"/>
                  <a:cs typeface="Arial" pitchFamily="34" charset="0"/>
                </a:endParaRPr>
              </a:p>
            </p:txBody>
          </p:sp>
          <p:sp>
            <p:nvSpPr>
              <p:cNvPr id="225" name="Oval 224"/>
              <p:cNvSpPr>
                <a:spLocks noChangeAspect="1"/>
              </p:cNvSpPr>
              <p:nvPr/>
            </p:nvSpPr>
            <p:spPr>
              <a:xfrm>
                <a:off x="2867" y="1507"/>
                <a:ext cx="28" cy="28"/>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latin typeface="Arial" pitchFamily="34" charset="0"/>
                  <a:cs typeface="Arial" pitchFamily="34" charset="0"/>
                </a:endParaRPr>
              </a:p>
            </p:txBody>
          </p:sp>
          <p:sp>
            <p:nvSpPr>
              <p:cNvPr id="226" name="Oval 225"/>
              <p:cNvSpPr>
                <a:spLocks noChangeAspect="1"/>
              </p:cNvSpPr>
              <p:nvPr/>
            </p:nvSpPr>
            <p:spPr>
              <a:xfrm>
                <a:off x="2993" y="1375"/>
                <a:ext cx="29" cy="27"/>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latin typeface="Arial" pitchFamily="34" charset="0"/>
                  <a:cs typeface="Arial" pitchFamily="34" charset="0"/>
                </a:endParaRPr>
              </a:p>
            </p:txBody>
          </p:sp>
          <p:sp>
            <p:nvSpPr>
              <p:cNvPr id="227" name="Oval 226"/>
              <p:cNvSpPr>
                <a:spLocks noChangeAspect="1"/>
              </p:cNvSpPr>
              <p:nvPr/>
            </p:nvSpPr>
            <p:spPr>
              <a:xfrm>
                <a:off x="2740" y="1372"/>
                <a:ext cx="28" cy="27"/>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latin typeface="Arial" pitchFamily="34" charset="0"/>
                  <a:cs typeface="Arial" pitchFamily="34" charset="0"/>
                </a:endParaRPr>
              </a:p>
            </p:txBody>
          </p:sp>
          <p:sp>
            <p:nvSpPr>
              <p:cNvPr id="228" name="Oval 227"/>
              <p:cNvSpPr>
                <a:spLocks noChangeAspect="1"/>
              </p:cNvSpPr>
              <p:nvPr/>
            </p:nvSpPr>
            <p:spPr>
              <a:xfrm>
                <a:off x="2613" y="1252"/>
                <a:ext cx="26" cy="28"/>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latin typeface="Arial" pitchFamily="34" charset="0"/>
                  <a:cs typeface="Arial" pitchFamily="34" charset="0"/>
                </a:endParaRPr>
              </a:p>
            </p:txBody>
          </p:sp>
          <p:sp>
            <p:nvSpPr>
              <p:cNvPr id="229" name="Oval 228"/>
              <p:cNvSpPr>
                <a:spLocks noChangeAspect="1"/>
              </p:cNvSpPr>
              <p:nvPr/>
            </p:nvSpPr>
            <p:spPr>
              <a:xfrm>
                <a:off x="2867" y="1255"/>
                <a:ext cx="28" cy="27"/>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latin typeface="Arial" pitchFamily="34" charset="0"/>
                  <a:cs typeface="Arial" pitchFamily="34" charset="0"/>
                </a:endParaRPr>
              </a:p>
            </p:txBody>
          </p:sp>
          <p:sp>
            <p:nvSpPr>
              <p:cNvPr id="230" name="Isosceles Triangle 136"/>
              <p:cNvSpPr>
                <a:spLocks noChangeArrowheads="1"/>
              </p:cNvSpPr>
              <p:nvPr/>
            </p:nvSpPr>
            <p:spPr bwMode="auto">
              <a:xfrm rot="10800000">
                <a:off x="2739" y="1853"/>
                <a:ext cx="28" cy="29"/>
              </a:xfrm>
              <a:prstGeom prst="triangle">
                <a:avLst>
                  <a:gd name="adj" fmla="val 50000"/>
                </a:avLst>
              </a:prstGeom>
              <a:solidFill>
                <a:schemeClr val="tx1"/>
              </a:solidFill>
              <a:ln w="25400" algn="ctr">
                <a:solidFill>
                  <a:schemeClr val="tx1"/>
                </a:solidFill>
                <a:miter lim="800000"/>
                <a:headEnd/>
                <a:tailEnd/>
              </a:ln>
            </p:spPr>
            <p:txBody>
              <a:bodyPr rot="10800000" anchor="ctr"/>
              <a:lstStyle/>
              <a:p>
                <a:pPr algn="ctr" fontAlgn="auto">
                  <a:spcBef>
                    <a:spcPts val="0"/>
                  </a:spcBef>
                  <a:spcAft>
                    <a:spcPts val="0"/>
                  </a:spcAft>
                  <a:defRPr/>
                </a:pPr>
                <a:endParaRPr lang="en-GB">
                  <a:solidFill>
                    <a:schemeClr val="lt1"/>
                  </a:solidFill>
                  <a:latin typeface="Arial" pitchFamily="34" charset="0"/>
                  <a:cs typeface="Arial" pitchFamily="34" charset="0"/>
                </a:endParaRPr>
              </a:p>
            </p:txBody>
          </p:sp>
          <p:sp>
            <p:nvSpPr>
              <p:cNvPr id="231" name="Isosceles Triangle 136"/>
              <p:cNvSpPr>
                <a:spLocks noChangeArrowheads="1"/>
              </p:cNvSpPr>
              <p:nvPr/>
            </p:nvSpPr>
            <p:spPr bwMode="auto">
              <a:xfrm rot="10800000">
                <a:off x="2614" y="1853"/>
                <a:ext cx="29" cy="29"/>
              </a:xfrm>
              <a:prstGeom prst="triangle">
                <a:avLst>
                  <a:gd name="adj" fmla="val 50000"/>
                </a:avLst>
              </a:prstGeom>
              <a:solidFill>
                <a:schemeClr val="tx1"/>
              </a:solidFill>
              <a:ln w="25400" algn="ctr">
                <a:solidFill>
                  <a:schemeClr val="tx1"/>
                </a:solidFill>
                <a:miter lim="800000"/>
                <a:headEnd/>
                <a:tailEnd/>
              </a:ln>
            </p:spPr>
            <p:txBody>
              <a:bodyPr rot="10800000" anchor="ctr"/>
              <a:lstStyle/>
              <a:p>
                <a:pPr algn="ctr" fontAlgn="auto">
                  <a:spcBef>
                    <a:spcPts val="0"/>
                  </a:spcBef>
                  <a:spcAft>
                    <a:spcPts val="0"/>
                  </a:spcAft>
                  <a:defRPr/>
                </a:pPr>
                <a:endParaRPr lang="en-GB">
                  <a:solidFill>
                    <a:schemeClr val="lt1"/>
                  </a:solidFill>
                  <a:latin typeface="Arial" pitchFamily="34" charset="0"/>
                  <a:cs typeface="Arial" pitchFamily="34" charset="0"/>
                </a:endParaRPr>
              </a:p>
            </p:txBody>
          </p:sp>
          <p:grpSp>
            <p:nvGrpSpPr>
              <p:cNvPr id="232" name="Group 192"/>
              <p:cNvGrpSpPr>
                <a:grpSpLocks/>
              </p:cNvGrpSpPr>
              <p:nvPr/>
            </p:nvGrpSpPr>
            <p:grpSpPr bwMode="auto">
              <a:xfrm>
                <a:off x="2586" y="1565"/>
                <a:ext cx="118" cy="164"/>
                <a:chOff x="2586" y="1565"/>
                <a:chExt cx="118" cy="164"/>
              </a:xfrm>
            </p:grpSpPr>
            <p:sp>
              <p:nvSpPr>
                <p:cNvPr id="254" name="Isosceles Triangle 137"/>
                <p:cNvSpPr/>
                <p:nvPr/>
              </p:nvSpPr>
              <p:spPr>
                <a:xfrm>
                  <a:off x="2612" y="1699"/>
                  <a:ext cx="29" cy="26"/>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latin typeface="Arial" pitchFamily="34" charset="0"/>
                    <a:cs typeface="Arial" pitchFamily="34" charset="0"/>
                  </a:endParaRPr>
                </a:p>
              </p:txBody>
            </p:sp>
            <p:sp>
              <p:nvSpPr>
                <p:cNvPr id="255" name="Cross 1"/>
                <p:cNvSpPr/>
                <p:nvPr/>
              </p:nvSpPr>
              <p:spPr>
                <a:xfrm rot="2694935">
                  <a:off x="2586" y="1601"/>
                  <a:ext cx="80" cy="84"/>
                </a:xfrm>
                <a:prstGeom prst="plus">
                  <a:avLst/>
                </a:prstGeom>
                <a:solidFill>
                  <a:schemeClr val="tx1">
                    <a:lumMod val="65000"/>
                    <a:lumOff val="35000"/>
                  </a:schemeClr>
                </a:solidFill>
                <a:ln w="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latin typeface="Arial" pitchFamily="34" charset="0"/>
                    <a:cs typeface="Arial" pitchFamily="34" charset="0"/>
                  </a:endParaRPr>
                </a:p>
              </p:txBody>
            </p:sp>
            <p:sp>
              <p:nvSpPr>
                <p:cNvPr id="256" name="Isosceles Triangle 136"/>
                <p:cNvSpPr>
                  <a:spLocks noChangeArrowheads="1"/>
                </p:cNvSpPr>
                <p:nvPr/>
              </p:nvSpPr>
              <p:spPr bwMode="auto">
                <a:xfrm rot="10800000">
                  <a:off x="2614" y="1565"/>
                  <a:ext cx="29" cy="29"/>
                </a:xfrm>
                <a:prstGeom prst="triangle">
                  <a:avLst>
                    <a:gd name="adj" fmla="val 50000"/>
                  </a:avLst>
                </a:prstGeom>
                <a:solidFill>
                  <a:schemeClr val="tx1"/>
                </a:solidFill>
                <a:ln w="25400" algn="ctr">
                  <a:solidFill>
                    <a:schemeClr val="tx1"/>
                  </a:solidFill>
                  <a:miter lim="800000"/>
                  <a:headEnd/>
                  <a:tailEnd/>
                </a:ln>
              </p:spPr>
              <p:txBody>
                <a:bodyPr rot="10800000" anchor="ctr"/>
                <a:lstStyle/>
                <a:p>
                  <a:pPr algn="ctr" fontAlgn="auto">
                    <a:spcBef>
                      <a:spcPts val="0"/>
                    </a:spcBef>
                    <a:spcAft>
                      <a:spcPts val="0"/>
                    </a:spcAft>
                    <a:defRPr/>
                  </a:pPr>
                  <a:endParaRPr lang="en-GB">
                    <a:solidFill>
                      <a:schemeClr val="lt1"/>
                    </a:solidFill>
                    <a:latin typeface="Arial" pitchFamily="34" charset="0"/>
                    <a:cs typeface="Arial" pitchFamily="34" charset="0"/>
                  </a:endParaRPr>
                </a:p>
              </p:txBody>
            </p:sp>
            <p:sp>
              <p:nvSpPr>
                <p:cNvPr id="257" name="Isosceles Triangle 136"/>
                <p:cNvSpPr>
                  <a:spLocks noChangeArrowheads="1"/>
                </p:cNvSpPr>
                <p:nvPr/>
              </p:nvSpPr>
              <p:spPr bwMode="auto">
                <a:xfrm rot="-5400000">
                  <a:off x="2680" y="1625"/>
                  <a:ext cx="27" cy="29"/>
                </a:xfrm>
                <a:prstGeom prst="triangle">
                  <a:avLst>
                    <a:gd name="adj" fmla="val 50000"/>
                  </a:avLst>
                </a:prstGeom>
                <a:solidFill>
                  <a:schemeClr val="tx1"/>
                </a:solidFill>
                <a:ln w="25400" algn="ctr">
                  <a:solidFill>
                    <a:schemeClr val="tx1"/>
                  </a:solidFill>
                  <a:miter lim="800000"/>
                  <a:headEnd/>
                  <a:tailEnd/>
                </a:ln>
              </p:spPr>
              <p:txBody>
                <a:bodyPr rot="10800000" anchor="ctr"/>
                <a:lstStyle/>
                <a:p>
                  <a:pPr algn="ctr" fontAlgn="auto">
                    <a:spcBef>
                      <a:spcPts val="0"/>
                    </a:spcBef>
                    <a:spcAft>
                      <a:spcPts val="0"/>
                    </a:spcAft>
                    <a:defRPr/>
                  </a:pPr>
                  <a:endParaRPr lang="en-GB">
                    <a:solidFill>
                      <a:schemeClr val="lt1"/>
                    </a:solidFill>
                    <a:latin typeface="Arial" pitchFamily="34" charset="0"/>
                    <a:cs typeface="Arial" pitchFamily="34" charset="0"/>
                  </a:endParaRPr>
                </a:p>
              </p:txBody>
            </p:sp>
          </p:grpSp>
          <p:grpSp>
            <p:nvGrpSpPr>
              <p:cNvPr id="233" name="Group 197"/>
              <p:cNvGrpSpPr>
                <a:grpSpLocks/>
              </p:cNvGrpSpPr>
              <p:nvPr/>
            </p:nvGrpSpPr>
            <p:grpSpPr bwMode="auto">
              <a:xfrm>
                <a:off x="2795" y="1565"/>
                <a:ext cx="163" cy="164"/>
                <a:chOff x="2795" y="1565"/>
                <a:chExt cx="163" cy="164"/>
              </a:xfrm>
            </p:grpSpPr>
            <p:sp>
              <p:nvSpPr>
                <p:cNvPr id="248" name="Isosceles Triangle 136"/>
                <p:cNvSpPr>
                  <a:spLocks noChangeArrowheads="1"/>
                </p:cNvSpPr>
                <p:nvPr/>
              </p:nvSpPr>
              <p:spPr bwMode="auto">
                <a:xfrm rot="5400000">
                  <a:off x="2799" y="1625"/>
                  <a:ext cx="27" cy="27"/>
                </a:xfrm>
                <a:prstGeom prst="triangle">
                  <a:avLst>
                    <a:gd name="adj" fmla="val 50000"/>
                  </a:avLst>
                </a:prstGeom>
                <a:solidFill>
                  <a:schemeClr val="tx1"/>
                </a:solidFill>
                <a:ln w="25400" algn="ctr">
                  <a:solidFill>
                    <a:schemeClr val="tx1"/>
                  </a:solidFill>
                  <a:miter lim="800000"/>
                  <a:headEnd/>
                  <a:tailEnd/>
                </a:ln>
              </p:spPr>
              <p:txBody>
                <a:bodyPr anchor="ctr"/>
                <a:lstStyle/>
                <a:p>
                  <a:pPr algn="ctr" fontAlgn="auto">
                    <a:spcBef>
                      <a:spcPts val="0"/>
                    </a:spcBef>
                    <a:spcAft>
                      <a:spcPts val="0"/>
                    </a:spcAft>
                    <a:defRPr/>
                  </a:pPr>
                  <a:endParaRPr lang="en-GB">
                    <a:solidFill>
                      <a:schemeClr val="lt1"/>
                    </a:solidFill>
                    <a:latin typeface="Arial" pitchFamily="34" charset="0"/>
                    <a:cs typeface="Arial" pitchFamily="34" charset="0"/>
                  </a:endParaRPr>
                </a:p>
              </p:txBody>
            </p:sp>
            <p:grpSp>
              <p:nvGrpSpPr>
                <p:cNvPr id="249" name="Group 199"/>
                <p:cNvGrpSpPr>
                  <a:grpSpLocks/>
                </p:cNvGrpSpPr>
                <p:nvPr/>
              </p:nvGrpSpPr>
              <p:grpSpPr bwMode="auto">
                <a:xfrm>
                  <a:off x="2840" y="1565"/>
                  <a:ext cx="118" cy="164"/>
                  <a:chOff x="2586" y="1565"/>
                  <a:chExt cx="118" cy="164"/>
                </a:xfrm>
              </p:grpSpPr>
              <p:sp>
                <p:nvSpPr>
                  <p:cNvPr id="250" name="Isosceles Triangle 137"/>
                  <p:cNvSpPr/>
                  <p:nvPr/>
                </p:nvSpPr>
                <p:spPr>
                  <a:xfrm>
                    <a:off x="2612" y="1699"/>
                    <a:ext cx="29" cy="26"/>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latin typeface="Arial" pitchFamily="34" charset="0"/>
                      <a:cs typeface="Arial" pitchFamily="34" charset="0"/>
                    </a:endParaRPr>
                  </a:p>
                </p:txBody>
              </p:sp>
              <p:sp>
                <p:nvSpPr>
                  <p:cNvPr id="251" name="Cross 1"/>
                  <p:cNvSpPr/>
                  <p:nvPr/>
                </p:nvSpPr>
                <p:spPr>
                  <a:xfrm rot="2694935">
                    <a:off x="2586" y="1601"/>
                    <a:ext cx="80" cy="84"/>
                  </a:xfrm>
                  <a:prstGeom prst="plus">
                    <a:avLst/>
                  </a:prstGeom>
                  <a:solidFill>
                    <a:schemeClr val="tx1">
                      <a:lumMod val="65000"/>
                      <a:lumOff val="35000"/>
                    </a:schemeClr>
                  </a:solidFill>
                  <a:ln w="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latin typeface="Arial" pitchFamily="34" charset="0"/>
                      <a:cs typeface="Arial" pitchFamily="34" charset="0"/>
                    </a:endParaRPr>
                  </a:p>
                </p:txBody>
              </p:sp>
              <p:sp>
                <p:nvSpPr>
                  <p:cNvPr id="252" name="Isosceles Triangle 136"/>
                  <p:cNvSpPr>
                    <a:spLocks noChangeArrowheads="1"/>
                  </p:cNvSpPr>
                  <p:nvPr/>
                </p:nvSpPr>
                <p:spPr bwMode="auto">
                  <a:xfrm rot="10800000">
                    <a:off x="2614" y="1565"/>
                    <a:ext cx="29" cy="29"/>
                  </a:xfrm>
                  <a:prstGeom prst="triangle">
                    <a:avLst>
                      <a:gd name="adj" fmla="val 50000"/>
                    </a:avLst>
                  </a:prstGeom>
                  <a:solidFill>
                    <a:schemeClr val="tx1"/>
                  </a:solidFill>
                  <a:ln w="25400" algn="ctr">
                    <a:solidFill>
                      <a:schemeClr val="tx1"/>
                    </a:solidFill>
                    <a:miter lim="800000"/>
                    <a:headEnd/>
                    <a:tailEnd/>
                  </a:ln>
                </p:spPr>
                <p:txBody>
                  <a:bodyPr rot="10800000" anchor="ctr"/>
                  <a:lstStyle/>
                  <a:p>
                    <a:pPr algn="ctr" fontAlgn="auto">
                      <a:spcBef>
                        <a:spcPts val="0"/>
                      </a:spcBef>
                      <a:spcAft>
                        <a:spcPts val="0"/>
                      </a:spcAft>
                      <a:defRPr/>
                    </a:pPr>
                    <a:endParaRPr lang="en-GB">
                      <a:solidFill>
                        <a:schemeClr val="lt1"/>
                      </a:solidFill>
                      <a:latin typeface="Arial" pitchFamily="34" charset="0"/>
                      <a:cs typeface="Arial" pitchFamily="34" charset="0"/>
                    </a:endParaRPr>
                  </a:p>
                </p:txBody>
              </p:sp>
              <p:sp>
                <p:nvSpPr>
                  <p:cNvPr id="253" name="Isosceles Triangle 136"/>
                  <p:cNvSpPr>
                    <a:spLocks noChangeArrowheads="1"/>
                  </p:cNvSpPr>
                  <p:nvPr/>
                </p:nvSpPr>
                <p:spPr bwMode="auto">
                  <a:xfrm rot="-5400000">
                    <a:off x="2680" y="1625"/>
                    <a:ext cx="27" cy="29"/>
                  </a:xfrm>
                  <a:prstGeom prst="triangle">
                    <a:avLst>
                      <a:gd name="adj" fmla="val 50000"/>
                    </a:avLst>
                  </a:prstGeom>
                  <a:solidFill>
                    <a:schemeClr val="tx1"/>
                  </a:solidFill>
                  <a:ln w="25400" algn="ctr">
                    <a:solidFill>
                      <a:schemeClr val="tx1"/>
                    </a:solidFill>
                    <a:miter lim="800000"/>
                    <a:headEnd/>
                    <a:tailEnd/>
                  </a:ln>
                </p:spPr>
                <p:txBody>
                  <a:bodyPr rot="10800000" anchor="ctr"/>
                  <a:lstStyle/>
                  <a:p>
                    <a:pPr algn="ctr" fontAlgn="auto">
                      <a:spcBef>
                        <a:spcPts val="0"/>
                      </a:spcBef>
                      <a:spcAft>
                        <a:spcPts val="0"/>
                      </a:spcAft>
                      <a:defRPr/>
                    </a:pPr>
                    <a:endParaRPr lang="en-GB">
                      <a:solidFill>
                        <a:schemeClr val="lt1"/>
                      </a:solidFill>
                      <a:latin typeface="Arial" pitchFamily="34" charset="0"/>
                      <a:cs typeface="Arial" pitchFamily="34" charset="0"/>
                    </a:endParaRPr>
                  </a:p>
                </p:txBody>
              </p:sp>
            </p:grpSp>
          </p:grpSp>
          <p:grpSp>
            <p:nvGrpSpPr>
              <p:cNvPr id="234" name="Group 204"/>
              <p:cNvGrpSpPr>
                <a:grpSpLocks/>
              </p:cNvGrpSpPr>
              <p:nvPr/>
            </p:nvGrpSpPr>
            <p:grpSpPr bwMode="auto">
              <a:xfrm>
                <a:off x="2795" y="1310"/>
                <a:ext cx="163" cy="164"/>
                <a:chOff x="2795" y="1565"/>
                <a:chExt cx="163" cy="164"/>
              </a:xfrm>
            </p:grpSpPr>
            <p:sp>
              <p:nvSpPr>
                <p:cNvPr id="242" name="Isosceles Triangle 136"/>
                <p:cNvSpPr>
                  <a:spLocks noChangeArrowheads="1"/>
                </p:cNvSpPr>
                <p:nvPr/>
              </p:nvSpPr>
              <p:spPr bwMode="auto">
                <a:xfrm rot="5400000">
                  <a:off x="2795" y="1626"/>
                  <a:ext cx="29" cy="29"/>
                </a:xfrm>
                <a:prstGeom prst="triangle">
                  <a:avLst>
                    <a:gd name="adj" fmla="val 50000"/>
                  </a:avLst>
                </a:prstGeom>
                <a:solidFill>
                  <a:schemeClr val="tx1"/>
                </a:solidFill>
                <a:ln w="25400" algn="ctr">
                  <a:solidFill>
                    <a:schemeClr val="tx1"/>
                  </a:solidFill>
                  <a:miter lim="800000"/>
                  <a:headEnd/>
                  <a:tailEnd/>
                </a:ln>
              </p:spPr>
              <p:txBody>
                <a:bodyPr anchor="ctr"/>
                <a:lstStyle/>
                <a:p>
                  <a:pPr algn="ctr" fontAlgn="auto">
                    <a:spcBef>
                      <a:spcPts val="0"/>
                    </a:spcBef>
                    <a:spcAft>
                      <a:spcPts val="0"/>
                    </a:spcAft>
                    <a:defRPr/>
                  </a:pPr>
                  <a:endParaRPr lang="en-GB">
                    <a:solidFill>
                      <a:schemeClr val="lt1"/>
                    </a:solidFill>
                    <a:latin typeface="Arial" pitchFamily="34" charset="0"/>
                    <a:cs typeface="Arial" pitchFamily="34" charset="0"/>
                  </a:endParaRPr>
                </a:p>
              </p:txBody>
            </p:sp>
            <p:grpSp>
              <p:nvGrpSpPr>
                <p:cNvPr id="243" name="Group 206"/>
                <p:cNvGrpSpPr>
                  <a:grpSpLocks/>
                </p:cNvGrpSpPr>
                <p:nvPr/>
              </p:nvGrpSpPr>
              <p:grpSpPr bwMode="auto">
                <a:xfrm>
                  <a:off x="2840" y="1565"/>
                  <a:ext cx="118" cy="164"/>
                  <a:chOff x="2586" y="1565"/>
                  <a:chExt cx="118" cy="164"/>
                </a:xfrm>
              </p:grpSpPr>
              <p:sp>
                <p:nvSpPr>
                  <p:cNvPr id="244" name="Isosceles Triangle 137"/>
                  <p:cNvSpPr/>
                  <p:nvPr/>
                </p:nvSpPr>
                <p:spPr>
                  <a:xfrm>
                    <a:off x="2612" y="1700"/>
                    <a:ext cx="29" cy="29"/>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latin typeface="Arial" pitchFamily="34" charset="0"/>
                      <a:cs typeface="Arial" pitchFamily="34" charset="0"/>
                    </a:endParaRPr>
                  </a:p>
                </p:txBody>
              </p:sp>
              <p:sp>
                <p:nvSpPr>
                  <p:cNvPr id="245" name="Cross 1"/>
                  <p:cNvSpPr/>
                  <p:nvPr/>
                </p:nvSpPr>
                <p:spPr>
                  <a:xfrm rot="2694935">
                    <a:off x="2586" y="1601"/>
                    <a:ext cx="80" cy="84"/>
                  </a:xfrm>
                  <a:prstGeom prst="plus">
                    <a:avLst/>
                  </a:prstGeom>
                  <a:solidFill>
                    <a:schemeClr val="tx1">
                      <a:lumMod val="65000"/>
                      <a:lumOff val="35000"/>
                    </a:schemeClr>
                  </a:solidFill>
                  <a:ln w="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latin typeface="Arial" pitchFamily="34" charset="0"/>
                      <a:cs typeface="Arial" pitchFamily="34" charset="0"/>
                    </a:endParaRPr>
                  </a:p>
                </p:txBody>
              </p:sp>
              <p:sp>
                <p:nvSpPr>
                  <p:cNvPr id="246" name="Isosceles Triangle 136"/>
                  <p:cNvSpPr>
                    <a:spLocks noChangeArrowheads="1"/>
                  </p:cNvSpPr>
                  <p:nvPr/>
                </p:nvSpPr>
                <p:spPr bwMode="auto">
                  <a:xfrm rot="10800000">
                    <a:off x="2614" y="1561"/>
                    <a:ext cx="29" cy="27"/>
                  </a:xfrm>
                  <a:prstGeom prst="triangle">
                    <a:avLst>
                      <a:gd name="adj" fmla="val 50000"/>
                    </a:avLst>
                  </a:prstGeom>
                  <a:solidFill>
                    <a:schemeClr val="tx1"/>
                  </a:solidFill>
                  <a:ln w="25400" algn="ctr">
                    <a:solidFill>
                      <a:schemeClr val="tx1"/>
                    </a:solidFill>
                    <a:miter lim="800000"/>
                    <a:headEnd/>
                    <a:tailEnd/>
                  </a:ln>
                </p:spPr>
                <p:txBody>
                  <a:bodyPr rot="10800000" anchor="ctr"/>
                  <a:lstStyle/>
                  <a:p>
                    <a:pPr algn="ctr" fontAlgn="auto">
                      <a:spcBef>
                        <a:spcPts val="0"/>
                      </a:spcBef>
                      <a:spcAft>
                        <a:spcPts val="0"/>
                      </a:spcAft>
                      <a:defRPr/>
                    </a:pPr>
                    <a:endParaRPr lang="en-GB">
                      <a:solidFill>
                        <a:schemeClr val="lt1"/>
                      </a:solidFill>
                      <a:latin typeface="Arial" pitchFamily="34" charset="0"/>
                      <a:cs typeface="Arial" pitchFamily="34" charset="0"/>
                    </a:endParaRPr>
                  </a:p>
                </p:txBody>
              </p:sp>
              <p:sp>
                <p:nvSpPr>
                  <p:cNvPr id="247" name="Isosceles Triangle 136"/>
                  <p:cNvSpPr>
                    <a:spLocks noChangeArrowheads="1"/>
                  </p:cNvSpPr>
                  <p:nvPr/>
                </p:nvSpPr>
                <p:spPr bwMode="auto">
                  <a:xfrm rot="-5400000">
                    <a:off x="2675" y="1626"/>
                    <a:ext cx="29" cy="29"/>
                  </a:xfrm>
                  <a:prstGeom prst="triangle">
                    <a:avLst>
                      <a:gd name="adj" fmla="val 50000"/>
                    </a:avLst>
                  </a:prstGeom>
                  <a:solidFill>
                    <a:schemeClr val="tx1"/>
                  </a:solidFill>
                  <a:ln w="25400" algn="ctr">
                    <a:solidFill>
                      <a:schemeClr val="tx1"/>
                    </a:solidFill>
                    <a:miter lim="800000"/>
                    <a:headEnd/>
                    <a:tailEnd/>
                  </a:ln>
                </p:spPr>
                <p:txBody>
                  <a:bodyPr rot="10800000" anchor="ctr"/>
                  <a:lstStyle/>
                  <a:p>
                    <a:pPr algn="ctr" fontAlgn="auto">
                      <a:spcBef>
                        <a:spcPts val="0"/>
                      </a:spcBef>
                      <a:spcAft>
                        <a:spcPts val="0"/>
                      </a:spcAft>
                      <a:defRPr/>
                    </a:pPr>
                    <a:endParaRPr lang="en-GB">
                      <a:solidFill>
                        <a:schemeClr val="lt1"/>
                      </a:solidFill>
                      <a:latin typeface="Arial" pitchFamily="34" charset="0"/>
                      <a:cs typeface="Arial" pitchFamily="34" charset="0"/>
                    </a:endParaRPr>
                  </a:p>
                </p:txBody>
              </p:sp>
            </p:grpSp>
          </p:grpSp>
          <p:grpSp>
            <p:nvGrpSpPr>
              <p:cNvPr id="235" name="Group 211"/>
              <p:cNvGrpSpPr>
                <a:grpSpLocks/>
              </p:cNvGrpSpPr>
              <p:nvPr/>
            </p:nvGrpSpPr>
            <p:grpSpPr bwMode="auto">
              <a:xfrm>
                <a:off x="2541" y="1310"/>
                <a:ext cx="163" cy="164"/>
                <a:chOff x="2795" y="1565"/>
                <a:chExt cx="163" cy="164"/>
              </a:xfrm>
            </p:grpSpPr>
            <p:sp>
              <p:nvSpPr>
                <p:cNvPr id="236" name="Isosceles Triangle 136"/>
                <p:cNvSpPr>
                  <a:spLocks noChangeArrowheads="1"/>
                </p:cNvSpPr>
                <p:nvPr/>
              </p:nvSpPr>
              <p:spPr bwMode="auto">
                <a:xfrm rot="5400000">
                  <a:off x="2795" y="1626"/>
                  <a:ext cx="29" cy="29"/>
                </a:xfrm>
                <a:prstGeom prst="triangle">
                  <a:avLst>
                    <a:gd name="adj" fmla="val 50000"/>
                  </a:avLst>
                </a:prstGeom>
                <a:solidFill>
                  <a:schemeClr val="tx1"/>
                </a:solidFill>
                <a:ln w="25400" algn="ctr">
                  <a:solidFill>
                    <a:schemeClr val="tx1"/>
                  </a:solidFill>
                  <a:miter lim="800000"/>
                  <a:headEnd/>
                  <a:tailEnd/>
                </a:ln>
              </p:spPr>
              <p:txBody>
                <a:bodyPr anchor="ctr"/>
                <a:lstStyle/>
                <a:p>
                  <a:pPr algn="ctr" fontAlgn="auto">
                    <a:spcBef>
                      <a:spcPts val="0"/>
                    </a:spcBef>
                    <a:spcAft>
                      <a:spcPts val="0"/>
                    </a:spcAft>
                    <a:defRPr/>
                  </a:pPr>
                  <a:endParaRPr lang="en-GB">
                    <a:solidFill>
                      <a:schemeClr val="lt1"/>
                    </a:solidFill>
                    <a:latin typeface="Arial" pitchFamily="34" charset="0"/>
                    <a:cs typeface="Arial" pitchFamily="34" charset="0"/>
                  </a:endParaRPr>
                </a:p>
              </p:txBody>
            </p:sp>
            <p:grpSp>
              <p:nvGrpSpPr>
                <p:cNvPr id="237" name="Group 213"/>
                <p:cNvGrpSpPr>
                  <a:grpSpLocks/>
                </p:cNvGrpSpPr>
                <p:nvPr/>
              </p:nvGrpSpPr>
              <p:grpSpPr bwMode="auto">
                <a:xfrm>
                  <a:off x="2840" y="1565"/>
                  <a:ext cx="118" cy="164"/>
                  <a:chOff x="2586" y="1565"/>
                  <a:chExt cx="118" cy="164"/>
                </a:xfrm>
              </p:grpSpPr>
              <p:sp>
                <p:nvSpPr>
                  <p:cNvPr id="238" name="Isosceles Triangle 237"/>
                  <p:cNvSpPr/>
                  <p:nvPr/>
                </p:nvSpPr>
                <p:spPr>
                  <a:xfrm>
                    <a:off x="2612" y="1700"/>
                    <a:ext cx="29" cy="29"/>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latin typeface="Arial" pitchFamily="34" charset="0"/>
                      <a:cs typeface="Arial" pitchFamily="34" charset="0"/>
                    </a:endParaRPr>
                  </a:p>
                </p:txBody>
              </p:sp>
              <p:sp>
                <p:nvSpPr>
                  <p:cNvPr id="239" name="Cross 238"/>
                  <p:cNvSpPr/>
                  <p:nvPr/>
                </p:nvSpPr>
                <p:spPr>
                  <a:xfrm rot="2694935">
                    <a:off x="2586" y="1601"/>
                    <a:ext cx="80" cy="84"/>
                  </a:xfrm>
                  <a:prstGeom prst="plus">
                    <a:avLst/>
                  </a:prstGeom>
                  <a:solidFill>
                    <a:schemeClr val="tx1">
                      <a:lumMod val="65000"/>
                      <a:lumOff val="35000"/>
                    </a:schemeClr>
                  </a:solidFill>
                  <a:ln w="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latin typeface="Arial" pitchFamily="34" charset="0"/>
                      <a:cs typeface="Arial" pitchFamily="34" charset="0"/>
                    </a:endParaRPr>
                  </a:p>
                </p:txBody>
              </p:sp>
              <p:sp>
                <p:nvSpPr>
                  <p:cNvPr id="240" name="Isosceles Triangle 136"/>
                  <p:cNvSpPr>
                    <a:spLocks noChangeArrowheads="1"/>
                  </p:cNvSpPr>
                  <p:nvPr/>
                </p:nvSpPr>
                <p:spPr bwMode="auto">
                  <a:xfrm rot="10800000">
                    <a:off x="2614" y="1561"/>
                    <a:ext cx="29" cy="27"/>
                  </a:xfrm>
                  <a:prstGeom prst="triangle">
                    <a:avLst>
                      <a:gd name="adj" fmla="val 50000"/>
                    </a:avLst>
                  </a:prstGeom>
                  <a:solidFill>
                    <a:schemeClr val="tx1"/>
                  </a:solidFill>
                  <a:ln w="25400" algn="ctr">
                    <a:solidFill>
                      <a:schemeClr val="tx1"/>
                    </a:solidFill>
                    <a:miter lim="800000"/>
                    <a:headEnd/>
                    <a:tailEnd/>
                  </a:ln>
                </p:spPr>
                <p:txBody>
                  <a:bodyPr rot="10800000" anchor="ctr"/>
                  <a:lstStyle/>
                  <a:p>
                    <a:pPr algn="ctr" fontAlgn="auto">
                      <a:spcBef>
                        <a:spcPts val="0"/>
                      </a:spcBef>
                      <a:spcAft>
                        <a:spcPts val="0"/>
                      </a:spcAft>
                      <a:defRPr/>
                    </a:pPr>
                    <a:endParaRPr lang="en-GB">
                      <a:solidFill>
                        <a:schemeClr val="lt1"/>
                      </a:solidFill>
                      <a:latin typeface="Arial" pitchFamily="34" charset="0"/>
                      <a:cs typeface="Arial" pitchFamily="34" charset="0"/>
                    </a:endParaRPr>
                  </a:p>
                </p:txBody>
              </p:sp>
              <p:sp>
                <p:nvSpPr>
                  <p:cNvPr id="241" name="Isosceles Triangle 136"/>
                  <p:cNvSpPr>
                    <a:spLocks noChangeArrowheads="1"/>
                  </p:cNvSpPr>
                  <p:nvPr/>
                </p:nvSpPr>
                <p:spPr bwMode="auto">
                  <a:xfrm rot="-5400000">
                    <a:off x="2675" y="1626"/>
                    <a:ext cx="29" cy="29"/>
                  </a:xfrm>
                  <a:prstGeom prst="triangle">
                    <a:avLst>
                      <a:gd name="adj" fmla="val 50000"/>
                    </a:avLst>
                  </a:prstGeom>
                  <a:solidFill>
                    <a:schemeClr val="tx1"/>
                  </a:solidFill>
                  <a:ln w="25400" algn="ctr">
                    <a:solidFill>
                      <a:schemeClr val="tx1"/>
                    </a:solidFill>
                    <a:miter lim="800000"/>
                    <a:headEnd/>
                    <a:tailEnd/>
                  </a:ln>
                </p:spPr>
                <p:txBody>
                  <a:bodyPr rot="10800000" anchor="ctr"/>
                  <a:lstStyle/>
                  <a:p>
                    <a:pPr algn="ctr" fontAlgn="auto">
                      <a:spcBef>
                        <a:spcPts val="0"/>
                      </a:spcBef>
                      <a:spcAft>
                        <a:spcPts val="0"/>
                      </a:spcAft>
                      <a:defRPr/>
                    </a:pPr>
                    <a:endParaRPr lang="en-GB">
                      <a:solidFill>
                        <a:schemeClr val="lt1"/>
                      </a:solidFill>
                      <a:latin typeface="Arial" pitchFamily="34" charset="0"/>
                      <a:cs typeface="Arial" pitchFamily="34" charset="0"/>
                    </a:endParaRPr>
                  </a:p>
                </p:txBody>
              </p:sp>
            </p:grpSp>
          </p:grpSp>
        </p:grpSp>
      </p:grpSp>
      <p:grpSp>
        <p:nvGrpSpPr>
          <p:cNvPr id="323" name="Group 84"/>
          <p:cNvGrpSpPr>
            <a:grpSpLocks/>
          </p:cNvGrpSpPr>
          <p:nvPr/>
        </p:nvGrpSpPr>
        <p:grpSpPr bwMode="auto">
          <a:xfrm>
            <a:off x="5049180" y="1452563"/>
            <a:ext cx="1360878" cy="2097732"/>
            <a:chOff x="5652908" y="1979712"/>
            <a:chExt cx="1360853" cy="2098405"/>
          </a:xfrm>
        </p:grpSpPr>
        <p:grpSp>
          <p:nvGrpSpPr>
            <p:cNvPr id="324" name="Group 84"/>
            <p:cNvGrpSpPr>
              <a:grpSpLocks/>
            </p:cNvGrpSpPr>
            <p:nvPr/>
          </p:nvGrpSpPr>
          <p:grpSpPr bwMode="auto">
            <a:xfrm>
              <a:off x="5652908" y="3449316"/>
              <a:ext cx="368380" cy="330596"/>
              <a:chOff x="1850212" y="3087639"/>
              <a:chExt cx="481704" cy="432048"/>
            </a:xfrm>
          </p:grpSpPr>
          <p:grpSp>
            <p:nvGrpSpPr>
              <p:cNvPr id="349" name="Group 85"/>
              <p:cNvGrpSpPr>
                <a:grpSpLocks/>
              </p:cNvGrpSpPr>
              <p:nvPr/>
            </p:nvGrpSpPr>
            <p:grpSpPr bwMode="auto">
              <a:xfrm rot="10800000">
                <a:off x="1850212" y="3087639"/>
                <a:ext cx="216024" cy="432048"/>
                <a:chOff x="440217" y="5364088"/>
                <a:chExt cx="216024" cy="432048"/>
              </a:xfrm>
            </p:grpSpPr>
            <p:sp>
              <p:nvSpPr>
                <p:cNvPr id="352" name="Diagonal Stripe 351"/>
                <p:cNvSpPr/>
                <p:nvPr/>
              </p:nvSpPr>
              <p:spPr>
                <a:xfrm>
                  <a:off x="454887" y="5363301"/>
                  <a:ext cx="215885" cy="288472"/>
                </a:xfrm>
                <a:prstGeom prst="diagStrip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900">
                    <a:solidFill>
                      <a:schemeClr val="tx1"/>
                    </a:solidFill>
                    <a:latin typeface="Arial" pitchFamily="34" charset="0"/>
                    <a:cs typeface="Arial" pitchFamily="34" charset="0"/>
                  </a:endParaRPr>
                </a:p>
              </p:txBody>
            </p:sp>
            <p:sp>
              <p:nvSpPr>
                <p:cNvPr id="353" name="Rectangle 352"/>
                <p:cNvSpPr>
                  <a:spLocks noChangeArrowheads="1"/>
                </p:cNvSpPr>
                <p:nvPr/>
              </p:nvSpPr>
              <p:spPr bwMode="auto">
                <a:xfrm>
                  <a:off x="463190" y="5502349"/>
                  <a:ext cx="58123" cy="292621"/>
                </a:xfrm>
                <a:prstGeom prst="rect">
                  <a:avLst/>
                </a:prstGeom>
                <a:solidFill>
                  <a:srgbClr val="FF0000"/>
                </a:solidFill>
                <a:ln w="25400" algn="ctr">
                  <a:solidFill>
                    <a:srgbClr val="FF0000"/>
                  </a:solidFill>
                  <a:miter lim="800000"/>
                  <a:headEnd/>
                  <a:tailEnd/>
                </a:ln>
              </p:spPr>
              <p:txBody>
                <a:bodyPr rot="10800000" anchor="ctr"/>
                <a:lstStyle/>
                <a:p>
                  <a:pPr algn="ctr" fontAlgn="auto">
                    <a:spcBef>
                      <a:spcPts val="0"/>
                    </a:spcBef>
                    <a:spcAft>
                      <a:spcPts val="0"/>
                    </a:spcAft>
                    <a:defRPr/>
                  </a:pPr>
                  <a:endParaRPr lang="en-GB" sz="900">
                    <a:solidFill>
                      <a:schemeClr val="lt1"/>
                    </a:solidFill>
                    <a:latin typeface="Arial" pitchFamily="34" charset="0"/>
                    <a:cs typeface="Arial" pitchFamily="34" charset="0"/>
                  </a:endParaRPr>
                </a:p>
              </p:txBody>
            </p:sp>
          </p:grpSp>
          <p:sp>
            <p:nvSpPr>
              <p:cNvPr id="350" name="Diagonal Stripe 349"/>
              <p:cNvSpPr/>
              <p:nvPr/>
            </p:nvSpPr>
            <p:spPr>
              <a:xfrm rot="10800000" flipH="1">
                <a:off x="2130447" y="3232002"/>
                <a:ext cx="201355" cy="288472"/>
              </a:xfrm>
              <a:prstGeom prst="diagStrip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900">
                  <a:solidFill>
                    <a:schemeClr val="tx1"/>
                  </a:solidFill>
                  <a:latin typeface="Arial" pitchFamily="34" charset="0"/>
                  <a:cs typeface="Arial" pitchFamily="34" charset="0"/>
                </a:endParaRPr>
              </a:p>
            </p:txBody>
          </p:sp>
          <p:sp>
            <p:nvSpPr>
              <p:cNvPr id="351" name="Rectangle 350"/>
              <p:cNvSpPr>
                <a:spLocks noChangeArrowheads="1"/>
              </p:cNvSpPr>
              <p:nvPr/>
            </p:nvSpPr>
            <p:spPr bwMode="auto">
              <a:xfrm rot="10800000" flipH="1">
                <a:off x="2132524" y="3086729"/>
                <a:ext cx="53971" cy="294697"/>
              </a:xfrm>
              <a:prstGeom prst="rect">
                <a:avLst/>
              </a:prstGeom>
              <a:solidFill>
                <a:srgbClr val="FF0000"/>
              </a:solidFill>
              <a:ln w="25400" algn="ctr">
                <a:solidFill>
                  <a:srgbClr val="FF0000"/>
                </a:solidFill>
                <a:miter lim="800000"/>
                <a:headEnd/>
                <a:tailEnd/>
              </a:ln>
            </p:spPr>
            <p:txBody>
              <a:bodyPr rot="10800000" anchor="ctr"/>
              <a:lstStyle/>
              <a:p>
                <a:pPr algn="ctr" fontAlgn="auto">
                  <a:spcBef>
                    <a:spcPts val="0"/>
                  </a:spcBef>
                  <a:spcAft>
                    <a:spcPts val="0"/>
                  </a:spcAft>
                  <a:defRPr/>
                </a:pPr>
                <a:endParaRPr lang="en-GB" sz="900">
                  <a:solidFill>
                    <a:schemeClr val="lt1"/>
                  </a:solidFill>
                  <a:latin typeface="Arial" pitchFamily="34" charset="0"/>
                  <a:cs typeface="Arial" pitchFamily="34" charset="0"/>
                </a:endParaRPr>
              </a:p>
            </p:txBody>
          </p:sp>
        </p:grpSp>
        <p:sp>
          <p:nvSpPr>
            <p:cNvPr id="325" name="Oval 324"/>
            <p:cNvSpPr/>
            <p:nvPr/>
          </p:nvSpPr>
          <p:spPr bwMode="auto">
            <a:xfrm>
              <a:off x="5657670" y="3851974"/>
              <a:ext cx="363531" cy="190561"/>
            </a:xfrm>
            <a:prstGeom prst="ellipse">
              <a:avLst/>
            </a:prstGeom>
            <a:solidFill>
              <a:schemeClr val="tx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900" dirty="0">
                <a:latin typeface="Arial" pitchFamily="34" charset="0"/>
                <a:cs typeface="Arial" pitchFamily="34" charset="0"/>
              </a:endParaRPr>
            </a:p>
          </p:txBody>
        </p:sp>
        <p:grpSp>
          <p:nvGrpSpPr>
            <p:cNvPr id="326" name="Group 176"/>
            <p:cNvGrpSpPr>
              <a:grpSpLocks/>
            </p:cNvGrpSpPr>
            <p:nvPr/>
          </p:nvGrpSpPr>
          <p:grpSpPr bwMode="auto">
            <a:xfrm>
              <a:off x="5661248" y="3008988"/>
              <a:ext cx="477004" cy="410884"/>
              <a:chOff x="2540913" y="2940973"/>
              <a:chExt cx="477004" cy="410884"/>
            </a:xfrm>
          </p:grpSpPr>
          <p:grpSp>
            <p:nvGrpSpPr>
              <p:cNvPr id="338" name="Group 90"/>
              <p:cNvGrpSpPr>
                <a:grpSpLocks/>
              </p:cNvGrpSpPr>
              <p:nvPr/>
            </p:nvGrpSpPr>
            <p:grpSpPr bwMode="auto">
              <a:xfrm rot="5400000">
                <a:off x="2526744" y="2997647"/>
                <a:ext cx="368379" cy="340042"/>
                <a:chOff x="1850212" y="3075912"/>
                <a:chExt cx="481704" cy="443775"/>
              </a:xfrm>
            </p:grpSpPr>
            <p:grpSp>
              <p:nvGrpSpPr>
                <p:cNvPr id="344" name="Group 91"/>
                <p:cNvGrpSpPr>
                  <a:grpSpLocks/>
                </p:cNvGrpSpPr>
                <p:nvPr/>
              </p:nvGrpSpPr>
              <p:grpSpPr bwMode="auto">
                <a:xfrm rot="10800000">
                  <a:off x="1850212" y="3075915"/>
                  <a:ext cx="216024" cy="443772"/>
                  <a:chOff x="440217" y="5364088"/>
                  <a:chExt cx="216024" cy="443772"/>
                </a:xfrm>
              </p:grpSpPr>
              <p:sp>
                <p:nvSpPr>
                  <p:cNvPr id="347" name="Diagonal Stripe 94"/>
                  <p:cNvSpPr>
                    <a:spLocks noChangeArrowheads="1"/>
                  </p:cNvSpPr>
                  <p:nvPr/>
                </p:nvSpPr>
                <p:spPr bwMode="auto">
                  <a:xfrm>
                    <a:off x="452578" y="5363562"/>
                    <a:ext cx="215959" cy="290044"/>
                  </a:xfrm>
                  <a:custGeom>
                    <a:avLst/>
                    <a:gdLst>
                      <a:gd name="T0" fmla="*/ 108012 w 216024"/>
                      <a:gd name="T1" fmla="*/ 144016 h 288032"/>
                      <a:gd name="T2" fmla="*/ 0 w 216024"/>
                      <a:gd name="T3" fmla="*/ 216024 h 288032"/>
                      <a:gd name="T4" fmla="*/ 54006 w 216024"/>
                      <a:gd name="T5" fmla="*/ 72008 h 288032"/>
                      <a:gd name="T6" fmla="*/ 162018 w 216024"/>
                      <a:gd name="T7" fmla="*/ 0 h 288032"/>
                      <a:gd name="T8" fmla="*/ 0 60000 65536"/>
                      <a:gd name="T9" fmla="*/ 11796480 60000 65536"/>
                      <a:gd name="T10" fmla="*/ 11796480 60000 65536"/>
                      <a:gd name="T11" fmla="*/ 17694720 60000 65536"/>
                      <a:gd name="T12" fmla="*/ 0 w 216024"/>
                      <a:gd name="T13" fmla="*/ 0 h 288032"/>
                      <a:gd name="T14" fmla="*/ 162018 w 216024"/>
                      <a:gd name="T15" fmla="*/ 216024 h 288032"/>
                    </a:gdLst>
                    <a:ahLst/>
                    <a:cxnLst>
                      <a:cxn ang="T8">
                        <a:pos x="T0" y="T1"/>
                      </a:cxn>
                      <a:cxn ang="T9">
                        <a:pos x="T2" y="T3"/>
                      </a:cxn>
                      <a:cxn ang="T10">
                        <a:pos x="T4" y="T5"/>
                      </a:cxn>
                      <a:cxn ang="T11">
                        <a:pos x="T6" y="T7"/>
                      </a:cxn>
                    </a:cxnLst>
                    <a:rect l="T12" t="T13" r="T14" b="T15"/>
                    <a:pathLst>
                      <a:path w="216024" h="288032">
                        <a:moveTo>
                          <a:pt x="0" y="144016"/>
                        </a:moveTo>
                        <a:lnTo>
                          <a:pt x="108012" y="0"/>
                        </a:lnTo>
                        <a:lnTo>
                          <a:pt x="216024" y="0"/>
                        </a:lnTo>
                        <a:lnTo>
                          <a:pt x="0" y="288032"/>
                        </a:lnTo>
                        <a:close/>
                      </a:path>
                    </a:pathLst>
                  </a:custGeom>
                  <a:solidFill>
                    <a:srgbClr val="7F7F7F"/>
                  </a:solidFill>
                  <a:ln>
                    <a:noFill/>
                  </a:ln>
                  <a:extLst>
                    <a:ext uri="{91240B29-F687-4F45-9708-019B960494DF}">
                      <a14:hiddenLine xmlns:a14="http://schemas.microsoft.com/office/drawing/2010/main" w="25400" algn="ctr">
                        <a:solidFill>
                          <a:srgbClr val="000000"/>
                        </a:solidFill>
                        <a:miter lim="800000"/>
                        <a:headEnd/>
                        <a:tailEnd/>
                      </a14:hiddenLine>
                    </a:ext>
                  </a:extLst>
                </p:spPr>
                <p:txBody>
                  <a:bodyPr vert="eaVert" anchor="ctr"/>
                  <a:lstStyle/>
                  <a:p>
                    <a:pPr algn="ctr" fontAlgn="auto">
                      <a:spcBef>
                        <a:spcPts val="0"/>
                      </a:spcBef>
                      <a:spcAft>
                        <a:spcPts val="0"/>
                      </a:spcAft>
                      <a:defRPr/>
                    </a:pPr>
                    <a:endParaRPr lang="en-GB" sz="900">
                      <a:latin typeface="Arial" pitchFamily="34" charset="0"/>
                      <a:cs typeface="Arial" pitchFamily="34" charset="0"/>
                    </a:endParaRPr>
                  </a:p>
                </p:txBody>
              </p:sp>
              <p:sp>
                <p:nvSpPr>
                  <p:cNvPr id="348" name="Rectangle 347"/>
                  <p:cNvSpPr>
                    <a:spLocks noChangeArrowheads="1"/>
                  </p:cNvSpPr>
                  <p:nvPr/>
                </p:nvSpPr>
                <p:spPr bwMode="auto">
                  <a:xfrm>
                    <a:off x="458808" y="5504441"/>
                    <a:ext cx="58143" cy="312834"/>
                  </a:xfrm>
                  <a:prstGeom prst="rect">
                    <a:avLst/>
                  </a:prstGeom>
                  <a:solidFill>
                    <a:srgbClr val="7F7F7F"/>
                  </a:solidFill>
                  <a:ln w="25400" algn="ctr">
                    <a:solidFill>
                      <a:srgbClr val="7F7F7F"/>
                    </a:solidFill>
                    <a:miter lim="800000"/>
                    <a:headEnd/>
                    <a:tailEnd/>
                  </a:ln>
                </p:spPr>
                <p:txBody>
                  <a:bodyPr rot="10800000" anchor="ctr"/>
                  <a:lstStyle/>
                  <a:p>
                    <a:pPr algn="ctr" fontAlgn="auto">
                      <a:spcBef>
                        <a:spcPts val="0"/>
                      </a:spcBef>
                      <a:spcAft>
                        <a:spcPts val="0"/>
                      </a:spcAft>
                      <a:defRPr/>
                    </a:pPr>
                    <a:endParaRPr lang="en-GB" sz="900">
                      <a:solidFill>
                        <a:schemeClr val="lt1"/>
                      </a:solidFill>
                      <a:latin typeface="Arial" pitchFamily="34" charset="0"/>
                      <a:cs typeface="Arial" pitchFamily="34" charset="0"/>
                    </a:endParaRPr>
                  </a:p>
                </p:txBody>
              </p:sp>
            </p:grpSp>
            <p:sp>
              <p:nvSpPr>
                <p:cNvPr id="345" name="Diagonal Stripe 92"/>
                <p:cNvSpPr>
                  <a:spLocks noChangeArrowheads="1"/>
                </p:cNvSpPr>
                <p:nvPr/>
              </p:nvSpPr>
              <p:spPr bwMode="auto">
                <a:xfrm rot="10800000" flipH="1">
                  <a:off x="2130708" y="3217738"/>
                  <a:ext cx="201423" cy="290044"/>
                </a:xfrm>
                <a:custGeom>
                  <a:avLst/>
                  <a:gdLst>
                    <a:gd name="T0" fmla="*/ 100664 w 201327"/>
                    <a:gd name="T1" fmla="*/ 144016 h 288032"/>
                    <a:gd name="T2" fmla="*/ 0 w 201327"/>
                    <a:gd name="T3" fmla="*/ 216024 h 288032"/>
                    <a:gd name="T4" fmla="*/ 50332 w 201327"/>
                    <a:gd name="T5" fmla="*/ 72008 h 288032"/>
                    <a:gd name="T6" fmla="*/ 150995 w 201327"/>
                    <a:gd name="T7" fmla="*/ 0 h 288032"/>
                    <a:gd name="T8" fmla="*/ 0 60000 65536"/>
                    <a:gd name="T9" fmla="*/ 11796480 60000 65536"/>
                    <a:gd name="T10" fmla="*/ 11796480 60000 65536"/>
                    <a:gd name="T11" fmla="*/ 17694720 60000 65536"/>
                    <a:gd name="T12" fmla="*/ 0 w 201327"/>
                    <a:gd name="T13" fmla="*/ 0 h 288032"/>
                    <a:gd name="T14" fmla="*/ 150995 w 201327"/>
                    <a:gd name="T15" fmla="*/ 216024 h 288032"/>
                  </a:gdLst>
                  <a:ahLst/>
                  <a:cxnLst>
                    <a:cxn ang="T8">
                      <a:pos x="T0" y="T1"/>
                    </a:cxn>
                    <a:cxn ang="T9">
                      <a:pos x="T2" y="T3"/>
                    </a:cxn>
                    <a:cxn ang="T10">
                      <a:pos x="T4" y="T5"/>
                    </a:cxn>
                    <a:cxn ang="T11">
                      <a:pos x="T6" y="T7"/>
                    </a:cxn>
                  </a:cxnLst>
                  <a:rect l="T12" t="T13" r="T14" b="T15"/>
                  <a:pathLst>
                    <a:path w="201327" h="288032">
                      <a:moveTo>
                        <a:pt x="0" y="144016"/>
                      </a:moveTo>
                      <a:lnTo>
                        <a:pt x="100664" y="0"/>
                      </a:lnTo>
                      <a:lnTo>
                        <a:pt x="201327" y="0"/>
                      </a:lnTo>
                      <a:lnTo>
                        <a:pt x="0" y="288032"/>
                      </a:lnTo>
                      <a:close/>
                    </a:path>
                  </a:pathLst>
                </a:custGeom>
                <a:solidFill>
                  <a:srgbClr val="7F7F7F"/>
                </a:solidFill>
                <a:ln>
                  <a:noFill/>
                </a:ln>
                <a:extLst>
                  <a:ext uri="{91240B29-F687-4F45-9708-019B960494DF}">
                    <a14:hiddenLine xmlns:a14="http://schemas.microsoft.com/office/drawing/2010/main" w="25400" algn="ctr">
                      <a:solidFill>
                        <a:srgbClr val="000000"/>
                      </a:solidFill>
                      <a:miter lim="800000"/>
                      <a:headEnd/>
                      <a:tailEnd/>
                    </a14:hiddenLine>
                  </a:ext>
                </a:extLst>
              </p:spPr>
              <p:txBody>
                <a:bodyPr vert="eaVert" anchor="ctr"/>
                <a:lstStyle/>
                <a:p>
                  <a:pPr algn="ctr" fontAlgn="auto">
                    <a:spcBef>
                      <a:spcPts val="0"/>
                    </a:spcBef>
                    <a:spcAft>
                      <a:spcPts val="0"/>
                    </a:spcAft>
                    <a:defRPr/>
                  </a:pPr>
                  <a:endParaRPr lang="en-GB" sz="900">
                    <a:latin typeface="Arial" pitchFamily="34" charset="0"/>
                    <a:cs typeface="Arial" pitchFamily="34" charset="0"/>
                  </a:endParaRPr>
                </a:p>
              </p:txBody>
            </p:sp>
            <p:sp>
              <p:nvSpPr>
                <p:cNvPr id="346" name="Rectangle 345"/>
                <p:cNvSpPr>
                  <a:spLocks noChangeArrowheads="1"/>
                </p:cNvSpPr>
                <p:nvPr/>
              </p:nvSpPr>
              <p:spPr bwMode="auto">
                <a:xfrm rot="10800000" flipH="1">
                  <a:off x="2132783" y="3062356"/>
                  <a:ext cx="53990" cy="312834"/>
                </a:xfrm>
                <a:prstGeom prst="rect">
                  <a:avLst/>
                </a:prstGeom>
                <a:solidFill>
                  <a:srgbClr val="7F7F7F"/>
                </a:solidFill>
                <a:ln w="25400" algn="ctr">
                  <a:solidFill>
                    <a:srgbClr val="7F7F7F"/>
                  </a:solidFill>
                  <a:miter lim="800000"/>
                  <a:headEnd/>
                  <a:tailEnd/>
                </a:ln>
              </p:spPr>
              <p:txBody>
                <a:bodyPr rot="10800000" anchor="ctr"/>
                <a:lstStyle/>
                <a:p>
                  <a:pPr algn="ctr" fontAlgn="auto">
                    <a:spcBef>
                      <a:spcPts val="0"/>
                    </a:spcBef>
                    <a:spcAft>
                      <a:spcPts val="0"/>
                    </a:spcAft>
                    <a:defRPr/>
                  </a:pPr>
                  <a:endParaRPr lang="en-GB" sz="900">
                    <a:solidFill>
                      <a:schemeClr val="lt1"/>
                    </a:solidFill>
                    <a:latin typeface="Arial" pitchFamily="34" charset="0"/>
                    <a:cs typeface="Arial" pitchFamily="34" charset="0"/>
                  </a:endParaRPr>
                </a:p>
              </p:txBody>
            </p:sp>
          </p:grpSp>
          <p:sp>
            <p:nvSpPr>
              <p:cNvPr id="339" name="Isosceles Triangle 338"/>
              <p:cNvSpPr/>
              <p:nvPr/>
            </p:nvSpPr>
            <p:spPr bwMode="auto">
              <a:xfrm>
                <a:off x="2823080" y="3043947"/>
                <a:ext cx="39687" cy="38112"/>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900">
                  <a:latin typeface="Arial" pitchFamily="34" charset="0"/>
                  <a:cs typeface="Arial" pitchFamily="34" charset="0"/>
                </a:endParaRPr>
              </a:p>
            </p:txBody>
          </p:sp>
          <p:sp>
            <p:nvSpPr>
              <p:cNvPr id="340" name="Isosceles Triangle 339"/>
              <p:cNvSpPr/>
              <p:nvPr/>
            </p:nvSpPr>
            <p:spPr bwMode="auto">
              <a:xfrm>
                <a:off x="2686557" y="3043947"/>
                <a:ext cx="38099" cy="38112"/>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900">
                  <a:latin typeface="Arial" pitchFamily="34" charset="0"/>
                  <a:cs typeface="Arial" pitchFamily="34" charset="0"/>
                </a:endParaRPr>
              </a:p>
            </p:txBody>
          </p:sp>
          <p:cxnSp>
            <p:nvCxnSpPr>
              <p:cNvPr id="341" name="Straight Connector 340"/>
              <p:cNvCxnSpPr/>
              <p:nvPr/>
            </p:nvCxnSpPr>
            <p:spPr bwMode="auto">
              <a:xfrm flipV="1">
                <a:off x="2865942" y="2940727"/>
                <a:ext cx="152397" cy="8734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42" name="Isosceles Triangle 341"/>
              <p:cNvSpPr>
                <a:spLocks noChangeArrowheads="1"/>
              </p:cNvSpPr>
              <p:nvPr/>
            </p:nvSpPr>
            <p:spPr bwMode="auto">
              <a:xfrm rot="10800000">
                <a:off x="2823080" y="3250388"/>
                <a:ext cx="39687" cy="38112"/>
              </a:xfrm>
              <a:prstGeom prst="triangle">
                <a:avLst>
                  <a:gd name="adj" fmla="val 50000"/>
                </a:avLst>
              </a:prstGeom>
              <a:solidFill>
                <a:schemeClr val="tx1"/>
              </a:solidFill>
              <a:ln w="25400" algn="ctr">
                <a:solidFill>
                  <a:schemeClr val="tx1"/>
                </a:solidFill>
                <a:miter lim="800000"/>
                <a:headEnd/>
                <a:tailEnd/>
              </a:ln>
            </p:spPr>
            <p:txBody>
              <a:bodyPr rot="10800000" anchor="ctr"/>
              <a:lstStyle/>
              <a:p>
                <a:pPr algn="ctr" fontAlgn="auto">
                  <a:spcBef>
                    <a:spcPts val="0"/>
                  </a:spcBef>
                  <a:spcAft>
                    <a:spcPts val="0"/>
                  </a:spcAft>
                  <a:defRPr/>
                </a:pPr>
                <a:endParaRPr lang="en-GB" sz="900">
                  <a:solidFill>
                    <a:schemeClr val="lt1"/>
                  </a:solidFill>
                  <a:latin typeface="Arial" pitchFamily="34" charset="0"/>
                  <a:cs typeface="Arial" pitchFamily="34" charset="0"/>
                </a:endParaRPr>
              </a:p>
            </p:txBody>
          </p:sp>
          <p:sp>
            <p:nvSpPr>
              <p:cNvPr id="343" name="Isosceles Triangle 136"/>
              <p:cNvSpPr>
                <a:spLocks noChangeArrowheads="1"/>
              </p:cNvSpPr>
              <p:nvPr/>
            </p:nvSpPr>
            <p:spPr bwMode="auto">
              <a:xfrm rot="10800000">
                <a:off x="2686557" y="3250388"/>
                <a:ext cx="39687" cy="38112"/>
              </a:xfrm>
              <a:prstGeom prst="triangle">
                <a:avLst>
                  <a:gd name="adj" fmla="val 50000"/>
                </a:avLst>
              </a:prstGeom>
              <a:solidFill>
                <a:schemeClr val="tx1"/>
              </a:solidFill>
              <a:ln w="25400" algn="ctr">
                <a:solidFill>
                  <a:schemeClr val="tx1"/>
                </a:solidFill>
                <a:miter lim="800000"/>
                <a:headEnd/>
                <a:tailEnd/>
              </a:ln>
            </p:spPr>
            <p:txBody>
              <a:bodyPr rot="10800000" anchor="ctr"/>
              <a:lstStyle/>
              <a:p>
                <a:pPr algn="ctr" fontAlgn="auto">
                  <a:spcBef>
                    <a:spcPts val="0"/>
                  </a:spcBef>
                  <a:spcAft>
                    <a:spcPts val="0"/>
                  </a:spcAft>
                  <a:defRPr/>
                </a:pPr>
                <a:endParaRPr lang="en-GB" sz="900">
                  <a:solidFill>
                    <a:schemeClr val="lt1"/>
                  </a:solidFill>
                  <a:latin typeface="Arial" pitchFamily="34" charset="0"/>
                  <a:cs typeface="Arial" pitchFamily="34" charset="0"/>
                </a:endParaRPr>
              </a:p>
            </p:txBody>
          </p:sp>
        </p:grpSp>
        <p:sp>
          <p:nvSpPr>
            <p:cNvPr id="327" name="Oval 109"/>
            <p:cNvSpPr>
              <a:spLocks noChangeAspect="1"/>
            </p:cNvSpPr>
            <p:nvPr/>
          </p:nvSpPr>
          <p:spPr bwMode="auto">
            <a:xfrm>
              <a:off x="5837055" y="2483110"/>
              <a:ext cx="39686" cy="3811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900">
                <a:latin typeface="Arial" pitchFamily="34" charset="0"/>
                <a:cs typeface="Arial" pitchFamily="34" charset="0"/>
              </a:endParaRPr>
            </a:p>
          </p:txBody>
        </p:sp>
        <p:sp>
          <p:nvSpPr>
            <p:cNvPr id="328" name="Cross 1"/>
            <p:cNvSpPr/>
            <p:nvPr/>
          </p:nvSpPr>
          <p:spPr bwMode="auto">
            <a:xfrm rot="2694935">
              <a:off x="5805305" y="2708608"/>
              <a:ext cx="106360" cy="114337"/>
            </a:xfrm>
            <a:prstGeom prst="plus">
              <a:avLst/>
            </a:prstGeom>
            <a:solidFill>
              <a:schemeClr val="tx1">
                <a:lumMod val="65000"/>
                <a:lumOff val="35000"/>
              </a:schemeClr>
            </a:solidFill>
            <a:ln w="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900">
                <a:latin typeface="Arial" pitchFamily="34" charset="0"/>
                <a:cs typeface="Arial" pitchFamily="34" charset="0"/>
              </a:endParaRPr>
            </a:p>
          </p:txBody>
        </p:sp>
        <p:sp>
          <p:nvSpPr>
            <p:cNvPr id="329" name="5-Point Star 328"/>
            <p:cNvSpPr>
              <a:spLocks noChangeAspect="1"/>
            </p:cNvSpPr>
            <p:nvPr/>
          </p:nvSpPr>
          <p:spPr bwMode="auto">
            <a:xfrm rot="800436">
              <a:off x="5762443" y="2187741"/>
              <a:ext cx="239709" cy="198502"/>
            </a:xfrm>
            <a:prstGeom prst="star5">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900">
                <a:latin typeface="Arial" pitchFamily="34" charset="0"/>
                <a:cs typeface="Arial" pitchFamily="34" charset="0"/>
              </a:endParaRPr>
            </a:p>
          </p:txBody>
        </p:sp>
        <p:sp>
          <p:nvSpPr>
            <p:cNvPr id="330" name="TextBox 51"/>
            <p:cNvSpPr txBox="1">
              <a:spLocks noChangeArrowheads="1"/>
            </p:cNvSpPr>
            <p:nvPr/>
          </p:nvSpPr>
          <p:spPr bwMode="auto">
            <a:xfrm>
              <a:off x="6030726" y="3847211"/>
              <a:ext cx="646319" cy="230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900" b="1" dirty="0">
                  <a:latin typeface="Arial" pitchFamily="34" charset="0"/>
                  <a:cs typeface="Arial" pitchFamily="34" charset="0"/>
                </a:rPr>
                <a:t> Antigen</a:t>
              </a:r>
            </a:p>
          </p:txBody>
        </p:sp>
        <p:sp>
          <p:nvSpPr>
            <p:cNvPr id="331" name="TextBox 51"/>
            <p:cNvSpPr txBox="1">
              <a:spLocks noChangeArrowheads="1"/>
            </p:cNvSpPr>
            <p:nvPr/>
          </p:nvSpPr>
          <p:spPr bwMode="auto">
            <a:xfrm>
              <a:off x="6035488" y="3461325"/>
              <a:ext cx="832263" cy="230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900" b="1">
                  <a:latin typeface="Arial" pitchFamily="34" charset="0"/>
                  <a:cs typeface="Arial" pitchFamily="34" charset="0"/>
                </a:rPr>
                <a:t> Primary Ab</a:t>
              </a:r>
            </a:p>
          </p:txBody>
        </p:sp>
        <p:sp>
          <p:nvSpPr>
            <p:cNvPr id="332" name="TextBox 51"/>
            <p:cNvSpPr txBox="1">
              <a:spLocks noChangeArrowheads="1"/>
            </p:cNvSpPr>
            <p:nvPr/>
          </p:nvSpPr>
          <p:spPr bwMode="auto">
            <a:xfrm>
              <a:off x="6021201" y="3123079"/>
              <a:ext cx="992560" cy="230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900" b="1">
                  <a:latin typeface="Arial" pitchFamily="34" charset="0"/>
                  <a:cs typeface="Arial" pitchFamily="34" charset="0"/>
                </a:rPr>
                <a:t> Secondary Ab</a:t>
              </a:r>
            </a:p>
          </p:txBody>
        </p:sp>
        <p:sp>
          <p:nvSpPr>
            <p:cNvPr id="333" name="TextBox 51"/>
            <p:cNvSpPr txBox="1">
              <a:spLocks noChangeArrowheads="1"/>
            </p:cNvSpPr>
            <p:nvPr/>
          </p:nvSpPr>
          <p:spPr bwMode="auto">
            <a:xfrm>
              <a:off x="6021201" y="2864233"/>
              <a:ext cx="543729" cy="230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900" b="1">
                  <a:latin typeface="Arial" pitchFamily="34" charset="0"/>
                  <a:cs typeface="Arial" pitchFamily="34" charset="0"/>
                </a:rPr>
                <a:t> Biotin</a:t>
              </a:r>
            </a:p>
          </p:txBody>
        </p:sp>
        <p:sp>
          <p:nvSpPr>
            <p:cNvPr id="334" name="TextBox 51"/>
            <p:cNvSpPr txBox="1">
              <a:spLocks noChangeArrowheads="1"/>
            </p:cNvSpPr>
            <p:nvPr/>
          </p:nvSpPr>
          <p:spPr bwMode="auto">
            <a:xfrm>
              <a:off x="6021201" y="2411650"/>
              <a:ext cx="479609" cy="230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900" b="1">
                  <a:latin typeface="Arial" pitchFamily="34" charset="0"/>
                  <a:cs typeface="Arial" pitchFamily="34" charset="0"/>
                </a:rPr>
                <a:t> label</a:t>
              </a:r>
            </a:p>
          </p:txBody>
        </p:sp>
        <p:sp>
          <p:nvSpPr>
            <p:cNvPr id="335" name="TextBox 51"/>
            <p:cNvSpPr txBox="1">
              <a:spLocks noChangeArrowheads="1"/>
            </p:cNvSpPr>
            <p:nvPr/>
          </p:nvSpPr>
          <p:spPr bwMode="auto">
            <a:xfrm>
              <a:off x="6021201" y="2195681"/>
              <a:ext cx="748909" cy="230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900" b="1">
                  <a:latin typeface="Arial" pitchFamily="34" charset="0"/>
                  <a:cs typeface="Arial" pitchFamily="34" charset="0"/>
                </a:rPr>
                <a:t> Substrate</a:t>
              </a:r>
            </a:p>
          </p:txBody>
        </p:sp>
        <p:sp>
          <p:nvSpPr>
            <p:cNvPr id="336" name="TextBox 51"/>
            <p:cNvSpPr txBox="1">
              <a:spLocks noChangeArrowheads="1"/>
            </p:cNvSpPr>
            <p:nvPr/>
          </p:nvSpPr>
          <p:spPr bwMode="auto">
            <a:xfrm>
              <a:off x="6021201" y="1979712"/>
              <a:ext cx="428314" cy="230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900" b="1">
                  <a:latin typeface="Arial" pitchFamily="34" charset="0"/>
                  <a:cs typeface="Arial" pitchFamily="34" charset="0"/>
                </a:rPr>
                <a:t> </a:t>
              </a:r>
              <a:r>
                <a:rPr lang="en-GB" sz="900" b="1" u="sng">
                  <a:latin typeface="Arial" pitchFamily="34" charset="0"/>
                  <a:cs typeface="Arial" pitchFamily="34" charset="0"/>
                </a:rPr>
                <a:t>Key</a:t>
              </a:r>
            </a:p>
          </p:txBody>
        </p:sp>
        <p:sp>
          <p:nvSpPr>
            <p:cNvPr id="337" name="TextBox 51"/>
            <p:cNvSpPr txBox="1">
              <a:spLocks noChangeArrowheads="1"/>
            </p:cNvSpPr>
            <p:nvPr/>
          </p:nvSpPr>
          <p:spPr bwMode="auto">
            <a:xfrm>
              <a:off x="6021201" y="2627620"/>
              <a:ext cx="569377" cy="230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900" b="1">
                  <a:latin typeface="Arial" pitchFamily="34" charset="0"/>
                  <a:cs typeface="Arial" pitchFamily="34" charset="0"/>
                </a:rPr>
                <a:t> Avidin</a:t>
              </a:r>
            </a:p>
          </p:txBody>
        </p:sp>
      </p:grpSp>
      <p:sp>
        <p:nvSpPr>
          <p:cNvPr id="354" name="TextBox 353"/>
          <p:cNvSpPr txBox="1"/>
          <p:nvPr/>
        </p:nvSpPr>
        <p:spPr>
          <a:xfrm>
            <a:off x="6057292" y="9392525"/>
            <a:ext cx="338554" cy="276999"/>
          </a:xfrm>
          <a:prstGeom prst="rect">
            <a:avLst/>
          </a:prstGeom>
          <a:noFill/>
        </p:spPr>
        <p:txBody>
          <a:bodyPr wrap="none" rtlCol="0">
            <a:spAutoFit/>
          </a:bodyPr>
          <a:lstStyle/>
          <a:p>
            <a:r>
              <a:rPr lang="en-GB" sz="1200" dirty="0" smtClean="0">
                <a:latin typeface="Times New Roman" pitchFamily="18" charset="0"/>
                <a:cs typeface="Times New Roman" pitchFamily="18" charset="0"/>
              </a:rPr>
              <a:t>81</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26644830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ext Box 4"/>
          <p:cNvSpPr txBox="1">
            <a:spLocks noChangeArrowheads="1"/>
          </p:cNvSpPr>
          <p:nvPr/>
        </p:nvSpPr>
        <p:spPr bwMode="auto">
          <a:xfrm>
            <a:off x="1025525" y="481013"/>
            <a:ext cx="52832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a:latin typeface="Times New Roman" pitchFamily="18" charset="0"/>
                <a:cs typeface="Times New Roman" pitchFamily="18" charset="0"/>
              </a:rPr>
              <a:t>Figure 2.16: Controls for Fos and tyrosine hydroxylase immunocytochemistry</a:t>
            </a:r>
          </a:p>
        </p:txBody>
      </p:sp>
      <p:sp>
        <p:nvSpPr>
          <p:cNvPr id="35" name="Text Box 5"/>
          <p:cNvSpPr txBox="1">
            <a:spLocks noChangeArrowheads="1"/>
          </p:cNvSpPr>
          <p:nvPr/>
        </p:nvSpPr>
        <p:spPr bwMode="auto">
          <a:xfrm>
            <a:off x="1050925" y="5092734"/>
            <a:ext cx="5330825" cy="30646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lnSpc>
                <a:spcPct val="150000"/>
              </a:lnSpc>
            </a:pPr>
            <a:r>
              <a:rPr lang="en-GB" sz="1200" dirty="0" smtClean="0">
                <a:latin typeface="Times New Roman" pitchFamily="18" charset="0"/>
                <a:cs typeface="Times New Roman" pitchFamily="18" charset="0"/>
              </a:rPr>
              <a:t>Fos and tyrosine hydroxylase immunocytochemistry </a:t>
            </a:r>
            <a:r>
              <a:rPr lang="en-GB" sz="1200" dirty="0">
                <a:latin typeface="Times New Roman" pitchFamily="18" charset="0"/>
                <a:cs typeface="Times New Roman" pitchFamily="18" charset="0"/>
              </a:rPr>
              <a:t>controls in sections containing arcuate </a:t>
            </a:r>
            <a:r>
              <a:rPr lang="en-GB" sz="1200" dirty="0" smtClean="0">
                <a:latin typeface="Times New Roman" pitchFamily="18" charset="0"/>
                <a:cs typeface="Times New Roman" pitchFamily="18" charset="0"/>
              </a:rPr>
              <a:t>nucleus. Positive </a:t>
            </a:r>
            <a:r>
              <a:rPr lang="en-GB" sz="1200" dirty="0">
                <a:latin typeface="Times New Roman" pitchFamily="18" charset="0"/>
                <a:cs typeface="Times New Roman" pitchFamily="18" charset="0"/>
              </a:rPr>
              <a:t>controls: (A) </a:t>
            </a:r>
            <a:r>
              <a:rPr lang="en-GB" sz="1200" dirty="0" smtClean="0">
                <a:latin typeface="Times New Roman" pitchFamily="18" charset="0"/>
                <a:cs typeface="Times New Roman" pitchFamily="18" charset="0"/>
              </a:rPr>
              <a:t>labelling </a:t>
            </a:r>
            <a:r>
              <a:rPr lang="en-GB" sz="1200" dirty="0">
                <a:latin typeface="Times New Roman" pitchFamily="18" charset="0"/>
                <a:cs typeface="Times New Roman" pitchFamily="18" charset="0"/>
              </a:rPr>
              <a:t>of tyrosine hydroxylase (TH)-positive neurones in the arcuate </a:t>
            </a:r>
            <a:r>
              <a:rPr lang="en-GB" sz="1200" dirty="0" smtClean="0">
                <a:latin typeface="Times New Roman" pitchFamily="18" charset="0"/>
                <a:cs typeface="Times New Roman" pitchFamily="18" charset="0"/>
              </a:rPr>
              <a:t>nucleus (TIDA </a:t>
            </a:r>
            <a:r>
              <a:rPr lang="en-GB" sz="1200" dirty="0">
                <a:latin typeface="Times New Roman" pitchFamily="18" charset="0"/>
                <a:cs typeface="Times New Roman" pitchFamily="18" charset="0"/>
              </a:rPr>
              <a:t>neurones); (B) labelling of  Fos-positive nuclei; (C) labelling of Fos and TH positive neurones. Negative control: (D) for TH (omission of TH antibody) and Fos (omission of Fos antibody), showing no labelling.</a:t>
            </a:r>
          </a:p>
          <a:p>
            <a:pPr eaLnBrk="1" hangingPunct="1">
              <a:lnSpc>
                <a:spcPct val="150000"/>
              </a:lnSpc>
            </a:pPr>
            <a:r>
              <a:rPr lang="en-GB" sz="1200" dirty="0">
                <a:latin typeface="Times New Roman" pitchFamily="18" charset="0"/>
                <a:cs typeface="Times New Roman" pitchFamily="18" charset="0"/>
              </a:rPr>
              <a:t>Arrows: hollow arrows indicate </a:t>
            </a:r>
            <a:r>
              <a:rPr lang="en-GB" sz="1200" dirty="0" smtClean="0">
                <a:latin typeface="Times New Roman" pitchFamily="18" charset="0"/>
                <a:cs typeface="Times New Roman" pitchFamily="18" charset="0"/>
              </a:rPr>
              <a:t>TH-positive </a:t>
            </a:r>
            <a:r>
              <a:rPr lang="en-GB" sz="1200" dirty="0">
                <a:latin typeface="Times New Roman" pitchFamily="18" charset="0"/>
                <a:cs typeface="Times New Roman" pitchFamily="18" charset="0"/>
              </a:rPr>
              <a:t>cell bodies, black arrowheads indicate </a:t>
            </a:r>
            <a:r>
              <a:rPr lang="en-GB" sz="1200" dirty="0" smtClean="0">
                <a:latin typeface="Times New Roman" pitchFamily="18" charset="0"/>
                <a:cs typeface="Times New Roman" pitchFamily="18" charset="0"/>
              </a:rPr>
              <a:t>Fos-positive nuclei and </a:t>
            </a:r>
            <a:r>
              <a:rPr lang="en-GB" sz="1200" dirty="0">
                <a:latin typeface="Times New Roman" pitchFamily="18" charset="0"/>
                <a:cs typeface="Times New Roman" pitchFamily="18" charset="0"/>
              </a:rPr>
              <a:t>black arrows indicate double labelled cells for Fos and TH (Fos = black nuclear stain, TH = brown cytoplasmic stain). Scale bars represent 50</a:t>
            </a:r>
            <a:r>
              <a:rPr lang="en-US" sz="1200" dirty="0">
                <a:latin typeface="Times New Roman" pitchFamily="18" charset="0"/>
                <a:cs typeface="Times New Roman" pitchFamily="18" charset="0"/>
              </a:rPr>
              <a:t>µ</a:t>
            </a:r>
            <a:r>
              <a:rPr lang="en-GB" sz="1200" dirty="0">
                <a:latin typeface="Times New Roman" pitchFamily="18" charset="0"/>
                <a:cs typeface="Times New Roman" pitchFamily="18" charset="0"/>
              </a:rPr>
              <a:t>m. 3V = third ventricle.</a:t>
            </a:r>
          </a:p>
          <a:p>
            <a:pPr eaLnBrk="1" hangingPunct="1">
              <a:lnSpc>
                <a:spcPct val="150000"/>
              </a:lnSpc>
            </a:pPr>
            <a:endParaRPr lang="en-GB" sz="1000" dirty="0">
              <a:cs typeface="Arial" charset="0"/>
            </a:endParaRPr>
          </a:p>
        </p:txBody>
      </p:sp>
      <p:sp>
        <p:nvSpPr>
          <p:cNvPr id="36" name="Text Box 29"/>
          <p:cNvSpPr txBox="1">
            <a:spLocks noChangeArrowheads="1"/>
          </p:cNvSpPr>
          <p:nvPr/>
        </p:nvSpPr>
        <p:spPr bwMode="auto">
          <a:xfrm>
            <a:off x="1711325" y="885825"/>
            <a:ext cx="293688"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a:t>A</a:t>
            </a:r>
          </a:p>
        </p:txBody>
      </p:sp>
      <p:sp>
        <p:nvSpPr>
          <p:cNvPr id="37" name="Text Box 30"/>
          <p:cNvSpPr txBox="1">
            <a:spLocks noChangeArrowheads="1"/>
          </p:cNvSpPr>
          <p:nvPr/>
        </p:nvSpPr>
        <p:spPr bwMode="auto">
          <a:xfrm>
            <a:off x="3530600" y="885825"/>
            <a:ext cx="293688"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a:t>B</a:t>
            </a:r>
          </a:p>
        </p:txBody>
      </p:sp>
      <p:sp>
        <p:nvSpPr>
          <p:cNvPr id="38" name="Text Box 36"/>
          <p:cNvSpPr txBox="1">
            <a:spLocks noChangeArrowheads="1"/>
          </p:cNvSpPr>
          <p:nvPr/>
        </p:nvSpPr>
        <p:spPr bwMode="auto">
          <a:xfrm>
            <a:off x="3530600" y="3065462"/>
            <a:ext cx="293688"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a:t>D</a:t>
            </a:r>
          </a:p>
        </p:txBody>
      </p:sp>
      <p:grpSp>
        <p:nvGrpSpPr>
          <p:cNvPr id="39" name="Group 60"/>
          <p:cNvGrpSpPr>
            <a:grpSpLocks/>
          </p:cNvGrpSpPr>
          <p:nvPr/>
        </p:nvGrpSpPr>
        <p:grpSpPr bwMode="auto">
          <a:xfrm>
            <a:off x="2047875" y="952500"/>
            <a:ext cx="1423988" cy="1900237"/>
            <a:chOff x="1115" y="793"/>
            <a:chExt cx="954" cy="1273"/>
          </a:xfrm>
        </p:grpSpPr>
        <p:grpSp>
          <p:nvGrpSpPr>
            <p:cNvPr id="40" name="Group 59"/>
            <p:cNvGrpSpPr>
              <a:grpSpLocks/>
            </p:cNvGrpSpPr>
            <p:nvPr/>
          </p:nvGrpSpPr>
          <p:grpSpPr bwMode="auto">
            <a:xfrm>
              <a:off x="1115" y="793"/>
              <a:ext cx="954" cy="1273"/>
              <a:chOff x="-63" y="793"/>
              <a:chExt cx="954" cy="1273"/>
            </a:xfrm>
          </p:grpSpPr>
          <p:pic>
            <p:nvPicPr>
              <p:cNvPr id="42" name="Picture 58"/>
              <p:cNvPicPr>
                <a:picLocks noChangeAspect="1" noChangeArrowheads="1"/>
              </p:cNvPicPr>
              <p:nvPr/>
            </p:nvPicPr>
            <p:blipFill>
              <a:blip r:embed="rId2">
                <a:lum bright="18000" contrast="12000"/>
                <a:extLst>
                  <a:ext uri="{28A0092B-C50C-407E-A947-70E740481C1C}">
                    <a14:useLocalDpi xmlns:a14="http://schemas.microsoft.com/office/drawing/2010/main" val="0"/>
                  </a:ext>
                </a:extLst>
              </a:blip>
              <a:srcRect/>
              <a:stretch>
                <a:fillRect/>
              </a:stretch>
            </p:blipFill>
            <p:spPr bwMode="auto">
              <a:xfrm>
                <a:off x="-63" y="793"/>
                <a:ext cx="954" cy="1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3" name="AutoShape 46"/>
              <p:cNvSpPr>
                <a:spLocks noChangeAspect="1" noChangeArrowheads="1"/>
              </p:cNvSpPr>
              <p:nvPr/>
            </p:nvSpPr>
            <p:spPr bwMode="auto">
              <a:xfrm rot="10800000" flipV="1">
                <a:off x="436" y="1156"/>
                <a:ext cx="231" cy="70"/>
              </a:xfrm>
              <a:prstGeom prst="rightArrow">
                <a:avLst>
                  <a:gd name="adj1" fmla="val 50000"/>
                  <a:gd name="adj2" fmla="val 82500"/>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 name="AutoShape 47"/>
              <p:cNvSpPr>
                <a:spLocks noChangeAspect="1" noChangeArrowheads="1"/>
              </p:cNvSpPr>
              <p:nvPr/>
            </p:nvSpPr>
            <p:spPr bwMode="auto">
              <a:xfrm rot="16200000" flipV="1">
                <a:off x="355" y="1646"/>
                <a:ext cx="231" cy="70"/>
              </a:xfrm>
              <a:prstGeom prst="rightArrow">
                <a:avLst>
                  <a:gd name="adj1" fmla="val 50000"/>
                  <a:gd name="adj2" fmla="val 82500"/>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41" name="Line 51"/>
            <p:cNvSpPr>
              <a:spLocks noChangeAspect="1" noChangeShapeType="1"/>
            </p:cNvSpPr>
            <p:nvPr/>
          </p:nvSpPr>
          <p:spPr bwMode="auto">
            <a:xfrm>
              <a:off x="1793" y="863"/>
              <a:ext cx="186"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pic>
        <p:nvPicPr>
          <p:cNvPr id="45" name="Picture 110"/>
          <p:cNvPicPr>
            <a:picLocks noChangeAspect="1" noChangeArrowheads="1"/>
          </p:cNvPicPr>
          <p:nvPr/>
        </p:nvPicPr>
        <p:blipFill>
          <a:blip r:embed="rId3">
            <a:lum contrast="6000"/>
            <a:extLst>
              <a:ext uri="{28A0092B-C50C-407E-A947-70E740481C1C}">
                <a14:useLocalDpi xmlns:a14="http://schemas.microsoft.com/office/drawing/2010/main" val="0"/>
              </a:ext>
            </a:extLst>
          </a:blip>
          <a:srcRect/>
          <a:stretch>
            <a:fillRect/>
          </a:stretch>
        </p:blipFill>
        <p:spPr bwMode="auto">
          <a:xfrm>
            <a:off x="3876675" y="3052762"/>
            <a:ext cx="1423988" cy="1900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6" name="Text Box 111"/>
          <p:cNvSpPr txBox="1">
            <a:spLocks noChangeArrowheads="1"/>
          </p:cNvSpPr>
          <p:nvPr/>
        </p:nvSpPr>
        <p:spPr bwMode="auto">
          <a:xfrm>
            <a:off x="1981200" y="952500"/>
            <a:ext cx="369888"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a:t>3V</a:t>
            </a:r>
          </a:p>
        </p:txBody>
      </p:sp>
      <p:sp>
        <p:nvSpPr>
          <p:cNvPr id="47" name="Text Box 111"/>
          <p:cNvSpPr txBox="1">
            <a:spLocks noChangeArrowheads="1"/>
          </p:cNvSpPr>
          <p:nvPr/>
        </p:nvSpPr>
        <p:spPr bwMode="auto">
          <a:xfrm>
            <a:off x="3806825" y="3076575"/>
            <a:ext cx="369888"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a:t>3V</a:t>
            </a:r>
          </a:p>
        </p:txBody>
      </p:sp>
      <p:grpSp>
        <p:nvGrpSpPr>
          <p:cNvPr id="48" name="Group 41"/>
          <p:cNvGrpSpPr>
            <a:grpSpLocks/>
          </p:cNvGrpSpPr>
          <p:nvPr/>
        </p:nvGrpSpPr>
        <p:grpSpPr bwMode="auto">
          <a:xfrm>
            <a:off x="1644650" y="3052762"/>
            <a:ext cx="1828800" cy="1900238"/>
            <a:chOff x="1116" y="2022"/>
            <a:chExt cx="1152" cy="1197"/>
          </a:xfrm>
        </p:grpSpPr>
        <p:sp>
          <p:nvSpPr>
            <p:cNvPr id="49" name="Text Box 35"/>
            <p:cNvSpPr txBox="1">
              <a:spLocks noChangeArrowheads="1"/>
            </p:cNvSpPr>
            <p:nvPr/>
          </p:nvSpPr>
          <p:spPr bwMode="auto">
            <a:xfrm>
              <a:off x="1116" y="2030"/>
              <a:ext cx="185"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a:t>C</a:t>
              </a:r>
            </a:p>
          </p:txBody>
        </p:sp>
        <p:pic>
          <p:nvPicPr>
            <p:cNvPr id="50" name="Picture 108"/>
            <p:cNvPicPr>
              <a:picLocks noChangeAspect="1" noChangeArrowheads="1"/>
            </p:cNvPicPr>
            <p:nvPr/>
          </p:nvPicPr>
          <p:blipFill>
            <a:blip r:embed="rId4">
              <a:lum bright="12000" contrast="12000"/>
              <a:extLst>
                <a:ext uri="{28A0092B-C50C-407E-A947-70E740481C1C}">
                  <a14:useLocalDpi xmlns:a14="http://schemas.microsoft.com/office/drawing/2010/main" val="0"/>
                </a:ext>
              </a:extLst>
            </a:blip>
            <a:srcRect/>
            <a:stretch>
              <a:fillRect/>
            </a:stretch>
          </p:blipFill>
          <p:spPr bwMode="auto">
            <a:xfrm>
              <a:off x="1372" y="2022"/>
              <a:ext cx="896" cy="11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 name="Line 96"/>
            <p:cNvSpPr>
              <a:spLocks noChangeAspect="1" noChangeShapeType="1"/>
            </p:cNvSpPr>
            <p:nvPr/>
          </p:nvSpPr>
          <p:spPr bwMode="auto">
            <a:xfrm>
              <a:off x="1958" y="3144"/>
              <a:ext cx="136" cy="0"/>
            </a:xfrm>
            <a:prstGeom prst="line">
              <a:avLst/>
            </a:prstGeom>
            <a:noFill/>
            <a:ln w="222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2" name="Line 97"/>
            <p:cNvSpPr>
              <a:spLocks noChangeAspect="1" noChangeShapeType="1"/>
            </p:cNvSpPr>
            <p:nvPr/>
          </p:nvSpPr>
          <p:spPr bwMode="auto">
            <a:xfrm>
              <a:off x="2026" y="3067"/>
              <a:ext cx="136" cy="0"/>
            </a:xfrm>
            <a:prstGeom prst="line">
              <a:avLst/>
            </a:prstGeom>
            <a:noFill/>
            <a:ln w="222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3" name="Line 98"/>
            <p:cNvSpPr>
              <a:spLocks noChangeAspect="1" noChangeShapeType="1"/>
            </p:cNvSpPr>
            <p:nvPr/>
          </p:nvSpPr>
          <p:spPr bwMode="auto">
            <a:xfrm>
              <a:off x="1958" y="3037"/>
              <a:ext cx="136" cy="0"/>
            </a:xfrm>
            <a:prstGeom prst="line">
              <a:avLst/>
            </a:prstGeom>
            <a:noFill/>
            <a:ln w="222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4" name="Line 99"/>
            <p:cNvSpPr>
              <a:spLocks noChangeAspect="1" noChangeShapeType="1"/>
            </p:cNvSpPr>
            <p:nvPr/>
          </p:nvSpPr>
          <p:spPr bwMode="auto">
            <a:xfrm flipH="1">
              <a:off x="2024" y="2823"/>
              <a:ext cx="136" cy="0"/>
            </a:xfrm>
            <a:prstGeom prst="line">
              <a:avLst/>
            </a:prstGeom>
            <a:noFill/>
            <a:ln w="222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5" name="Line 100"/>
            <p:cNvSpPr>
              <a:spLocks noChangeAspect="1" noChangeShapeType="1"/>
            </p:cNvSpPr>
            <p:nvPr/>
          </p:nvSpPr>
          <p:spPr bwMode="auto">
            <a:xfrm flipH="1">
              <a:off x="1851" y="2877"/>
              <a:ext cx="136" cy="0"/>
            </a:xfrm>
            <a:prstGeom prst="line">
              <a:avLst/>
            </a:prstGeom>
            <a:noFill/>
            <a:ln w="222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6" name="Text Box 111"/>
            <p:cNvSpPr txBox="1">
              <a:spLocks noChangeArrowheads="1"/>
            </p:cNvSpPr>
            <p:nvPr/>
          </p:nvSpPr>
          <p:spPr bwMode="auto">
            <a:xfrm>
              <a:off x="1344" y="2037"/>
              <a:ext cx="233"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a:t>3V</a:t>
              </a:r>
            </a:p>
          </p:txBody>
        </p:sp>
        <p:sp>
          <p:nvSpPr>
            <p:cNvPr id="57" name="Line 51"/>
            <p:cNvSpPr>
              <a:spLocks noChangeAspect="1" noChangeShapeType="1"/>
            </p:cNvSpPr>
            <p:nvPr/>
          </p:nvSpPr>
          <p:spPr bwMode="auto">
            <a:xfrm>
              <a:off x="2007" y="2093"/>
              <a:ext cx="175"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58" name="Line 51"/>
          <p:cNvSpPr>
            <a:spLocks noChangeAspect="1" noChangeShapeType="1"/>
          </p:cNvSpPr>
          <p:nvPr/>
        </p:nvSpPr>
        <p:spPr bwMode="auto">
          <a:xfrm>
            <a:off x="4919663" y="3165475"/>
            <a:ext cx="277812"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nvGrpSpPr>
          <p:cNvPr id="59" name="Group 48"/>
          <p:cNvGrpSpPr>
            <a:grpSpLocks/>
          </p:cNvGrpSpPr>
          <p:nvPr/>
        </p:nvGrpSpPr>
        <p:grpSpPr bwMode="auto">
          <a:xfrm>
            <a:off x="3817938" y="949325"/>
            <a:ext cx="1482725" cy="1955800"/>
            <a:chOff x="2485" y="697"/>
            <a:chExt cx="934" cy="1232"/>
          </a:xfrm>
        </p:grpSpPr>
        <p:sp>
          <p:nvSpPr>
            <p:cNvPr id="60" name="Text Box 16"/>
            <p:cNvSpPr txBox="1">
              <a:spLocks noChangeArrowheads="1"/>
            </p:cNvSpPr>
            <p:nvPr/>
          </p:nvSpPr>
          <p:spPr bwMode="auto">
            <a:xfrm>
              <a:off x="2526" y="1765"/>
              <a:ext cx="116" cy="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sz="1100" b="1"/>
            </a:p>
          </p:txBody>
        </p:sp>
        <p:pic>
          <p:nvPicPr>
            <p:cNvPr id="61" name="Picture 61"/>
            <p:cNvPicPr>
              <a:picLocks noChangeAspect="1" noChangeArrowheads="1"/>
            </p:cNvPicPr>
            <p:nvPr/>
          </p:nvPicPr>
          <p:blipFill>
            <a:blip r:embed="rId5">
              <a:lum bright="12000" contrast="12000"/>
              <a:extLst>
                <a:ext uri="{28A0092B-C50C-407E-A947-70E740481C1C}">
                  <a14:useLocalDpi xmlns:a14="http://schemas.microsoft.com/office/drawing/2010/main" val="0"/>
                </a:ext>
              </a:extLst>
            </a:blip>
            <a:srcRect/>
            <a:stretch>
              <a:fillRect/>
            </a:stretch>
          </p:blipFill>
          <p:spPr bwMode="auto">
            <a:xfrm>
              <a:off x="2522" y="697"/>
              <a:ext cx="897" cy="11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2" name="Text Box 111"/>
            <p:cNvSpPr txBox="1">
              <a:spLocks noChangeArrowheads="1"/>
            </p:cNvSpPr>
            <p:nvPr/>
          </p:nvSpPr>
          <p:spPr bwMode="auto">
            <a:xfrm>
              <a:off x="2485" y="702"/>
              <a:ext cx="233"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a:t>3V</a:t>
              </a:r>
            </a:p>
          </p:txBody>
        </p:sp>
        <p:sp>
          <p:nvSpPr>
            <p:cNvPr id="63" name="Line 51"/>
            <p:cNvSpPr>
              <a:spLocks noChangeAspect="1" noChangeShapeType="1"/>
            </p:cNvSpPr>
            <p:nvPr/>
          </p:nvSpPr>
          <p:spPr bwMode="auto">
            <a:xfrm>
              <a:off x="3179" y="766"/>
              <a:ext cx="175"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64" name="AutoShape 46"/>
            <p:cNvSpPr>
              <a:spLocks noChangeArrowheads="1"/>
            </p:cNvSpPr>
            <p:nvPr/>
          </p:nvSpPr>
          <p:spPr bwMode="auto">
            <a:xfrm rot="2717866">
              <a:off x="2890" y="1315"/>
              <a:ext cx="68" cy="68"/>
            </a:xfrm>
            <a:prstGeom prst="rtTriangle">
              <a:avLst/>
            </a:prstGeom>
            <a:solidFill>
              <a:srgbClr val="00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anchor="ctr"/>
            <a:lstStyle/>
            <a:p>
              <a:endParaRPr lang="en-US"/>
            </a:p>
          </p:txBody>
        </p:sp>
        <p:sp>
          <p:nvSpPr>
            <p:cNvPr id="65" name="AutoShape 47"/>
            <p:cNvSpPr>
              <a:spLocks noChangeArrowheads="1"/>
            </p:cNvSpPr>
            <p:nvPr/>
          </p:nvSpPr>
          <p:spPr bwMode="auto">
            <a:xfrm rot="2717866">
              <a:off x="2867" y="953"/>
              <a:ext cx="68" cy="68"/>
            </a:xfrm>
            <a:prstGeom prst="rtTriangle">
              <a:avLst/>
            </a:prstGeom>
            <a:solidFill>
              <a:srgbClr val="00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anchor="ctr"/>
            <a:lstStyle/>
            <a:p>
              <a:endParaRPr lang="en-US"/>
            </a:p>
          </p:txBody>
        </p:sp>
      </p:grpSp>
      <p:sp>
        <p:nvSpPr>
          <p:cNvPr id="66" name="TextBox 65"/>
          <p:cNvSpPr txBox="1"/>
          <p:nvPr/>
        </p:nvSpPr>
        <p:spPr>
          <a:xfrm>
            <a:off x="6021288" y="9392525"/>
            <a:ext cx="338554"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85</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14673936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 Box 5"/>
          <p:cNvSpPr txBox="1">
            <a:spLocks noChangeArrowheads="1"/>
          </p:cNvSpPr>
          <p:nvPr/>
        </p:nvSpPr>
        <p:spPr bwMode="auto">
          <a:xfrm>
            <a:off x="1050925" y="5200746"/>
            <a:ext cx="5330825" cy="30646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lnSpc>
                <a:spcPct val="150000"/>
              </a:lnSpc>
            </a:pPr>
            <a:r>
              <a:rPr lang="en-GB" sz="1200" dirty="0" smtClean="0">
                <a:latin typeface="Times New Roman" pitchFamily="18" charset="0"/>
                <a:cs typeface="Times New Roman" pitchFamily="18" charset="0"/>
              </a:rPr>
              <a:t>pSTAT5 </a:t>
            </a:r>
            <a:r>
              <a:rPr lang="en-GB" sz="1200" dirty="0">
                <a:latin typeface="Times New Roman" pitchFamily="18" charset="0"/>
                <a:cs typeface="Times New Roman" pitchFamily="18" charset="0"/>
              </a:rPr>
              <a:t>and tyrosine hydroxylase immunocytochemistry controls in sections containing arcuate </a:t>
            </a:r>
            <a:r>
              <a:rPr lang="en-GB" sz="1200" dirty="0" smtClean="0">
                <a:latin typeface="Times New Roman" pitchFamily="18" charset="0"/>
                <a:cs typeface="Times New Roman" pitchFamily="18" charset="0"/>
              </a:rPr>
              <a:t>nucleus. Positive </a:t>
            </a:r>
            <a:r>
              <a:rPr lang="en-GB" sz="1200" dirty="0">
                <a:latin typeface="Times New Roman" pitchFamily="18" charset="0"/>
                <a:cs typeface="Times New Roman" pitchFamily="18" charset="0"/>
              </a:rPr>
              <a:t>controls: (A) </a:t>
            </a:r>
            <a:r>
              <a:rPr lang="en-GB" sz="1200" dirty="0" smtClean="0">
                <a:latin typeface="Times New Roman" pitchFamily="18" charset="0"/>
                <a:cs typeface="Times New Roman" pitchFamily="18" charset="0"/>
              </a:rPr>
              <a:t>labelling </a:t>
            </a:r>
            <a:r>
              <a:rPr lang="en-GB" sz="1200" dirty="0">
                <a:latin typeface="Times New Roman" pitchFamily="18" charset="0"/>
                <a:cs typeface="Times New Roman" pitchFamily="18" charset="0"/>
              </a:rPr>
              <a:t>of tyrosine hydroxylase (TH)-positive cells in the arcuate nucleus (TIDA neurones); (B) labelling of pSTAT5-positive nuclei; (C) labelling for pSTAT5 and TH positive neurones. Negative control: (D) for TH (omission of TH antibody) and pSTAT5 (omission of pSTAT5 antibody), showing no labelling.</a:t>
            </a:r>
          </a:p>
          <a:p>
            <a:pPr eaLnBrk="1" hangingPunct="1">
              <a:lnSpc>
                <a:spcPct val="150000"/>
              </a:lnSpc>
            </a:pPr>
            <a:r>
              <a:rPr lang="en-GB" sz="1200" dirty="0">
                <a:latin typeface="Times New Roman" pitchFamily="18" charset="0"/>
                <a:cs typeface="Times New Roman" pitchFamily="18" charset="0"/>
              </a:rPr>
              <a:t>Arrows: hollow arrows indicate </a:t>
            </a:r>
            <a:r>
              <a:rPr lang="en-GB" sz="1200" dirty="0" smtClean="0">
                <a:latin typeface="Times New Roman" pitchFamily="18" charset="0"/>
                <a:cs typeface="Times New Roman" pitchFamily="18" charset="0"/>
              </a:rPr>
              <a:t>TH-positive </a:t>
            </a:r>
            <a:r>
              <a:rPr lang="en-GB" sz="1200" dirty="0">
                <a:latin typeface="Times New Roman" pitchFamily="18" charset="0"/>
                <a:cs typeface="Times New Roman" pitchFamily="18" charset="0"/>
              </a:rPr>
              <a:t>cell bodies, black arrowheads  indicate </a:t>
            </a:r>
            <a:r>
              <a:rPr lang="en-GB" sz="1200" dirty="0" smtClean="0">
                <a:latin typeface="Times New Roman" pitchFamily="18" charset="0"/>
                <a:cs typeface="Times New Roman" pitchFamily="18" charset="0"/>
              </a:rPr>
              <a:t>pSTAT5-positive nuclei </a:t>
            </a:r>
            <a:r>
              <a:rPr lang="en-GB" sz="1200" dirty="0">
                <a:latin typeface="Times New Roman" pitchFamily="18" charset="0"/>
                <a:cs typeface="Times New Roman" pitchFamily="18" charset="0"/>
              </a:rPr>
              <a:t>and thin black arrows indicate double labelled cells for pSTAT5 and TH (pSTAT5 = black nuclear stain, TH = brown cytoplasmic stain). Scale </a:t>
            </a:r>
            <a:r>
              <a:rPr lang="en-GB" sz="1200" dirty="0" smtClean="0">
                <a:latin typeface="Times New Roman" pitchFamily="18" charset="0"/>
                <a:cs typeface="Times New Roman" pitchFamily="18" charset="0"/>
              </a:rPr>
              <a:t>bars </a:t>
            </a:r>
            <a:r>
              <a:rPr lang="en-GB" sz="1200" dirty="0">
                <a:latin typeface="Times New Roman" pitchFamily="18" charset="0"/>
                <a:cs typeface="Times New Roman" pitchFamily="18" charset="0"/>
              </a:rPr>
              <a:t>represent 50</a:t>
            </a:r>
            <a:r>
              <a:rPr lang="en-US" sz="1200" dirty="0">
                <a:latin typeface="Times New Roman" pitchFamily="18" charset="0"/>
                <a:cs typeface="Times New Roman" pitchFamily="18" charset="0"/>
              </a:rPr>
              <a:t>µ</a:t>
            </a:r>
            <a:r>
              <a:rPr lang="en-GB" sz="1200" dirty="0">
                <a:latin typeface="Times New Roman" pitchFamily="18" charset="0"/>
                <a:cs typeface="Times New Roman" pitchFamily="18" charset="0"/>
              </a:rPr>
              <a:t>m. 3V=third ventricle.</a:t>
            </a:r>
          </a:p>
          <a:p>
            <a:pPr eaLnBrk="1" hangingPunct="1">
              <a:lnSpc>
                <a:spcPct val="150000"/>
              </a:lnSpc>
            </a:pPr>
            <a:endParaRPr lang="en-GB" sz="1000" dirty="0">
              <a:cs typeface="Arial" charset="0"/>
            </a:endParaRPr>
          </a:p>
        </p:txBody>
      </p:sp>
      <p:sp>
        <p:nvSpPr>
          <p:cNvPr id="33" name="Text Box 4"/>
          <p:cNvSpPr txBox="1">
            <a:spLocks noChangeArrowheads="1"/>
          </p:cNvSpPr>
          <p:nvPr/>
        </p:nvSpPr>
        <p:spPr bwMode="auto">
          <a:xfrm>
            <a:off x="981075" y="468313"/>
            <a:ext cx="41163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a:latin typeface="Times New Roman" pitchFamily="18" charset="0"/>
                <a:cs typeface="Times New Roman" pitchFamily="18" charset="0"/>
              </a:rPr>
              <a:t>Figure 2.17: Controls for pSTAT5 and tyrosine hydroxylase</a:t>
            </a:r>
          </a:p>
          <a:p>
            <a:pPr eaLnBrk="1" hangingPunct="1"/>
            <a:r>
              <a:rPr lang="en-GB" sz="1200" b="1">
                <a:latin typeface="Times New Roman" pitchFamily="18" charset="0"/>
                <a:cs typeface="Times New Roman" pitchFamily="18" charset="0"/>
              </a:rPr>
              <a:t>                      immunocytochemistry</a:t>
            </a:r>
          </a:p>
        </p:txBody>
      </p:sp>
      <p:pic>
        <p:nvPicPr>
          <p:cNvPr id="34" name="Picture 6"/>
          <p:cNvPicPr>
            <a:picLocks noChangeArrowheads="1"/>
          </p:cNvPicPr>
          <p:nvPr/>
        </p:nvPicPr>
        <p:blipFill>
          <a:blip r:embed="rId2">
            <a:lum bright="6000"/>
            <a:extLst>
              <a:ext uri="{28A0092B-C50C-407E-A947-70E740481C1C}">
                <a14:useLocalDpi xmlns:a14="http://schemas.microsoft.com/office/drawing/2010/main" val="0"/>
              </a:ext>
            </a:extLst>
          </a:blip>
          <a:srcRect l="51341" t="49998"/>
          <a:stretch>
            <a:fillRect/>
          </a:stretch>
        </p:blipFill>
        <p:spPr bwMode="auto">
          <a:xfrm>
            <a:off x="3875088" y="3157600"/>
            <a:ext cx="1423987" cy="1901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35" name="Group 31"/>
          <p:cNvGrpSpPr>
            <a:grpSpLocks noChangeAspect="1"/>
          </p:cNvGrpSpPr>
          <p:nvPr/>
        </p:nvGrpSpPr>
        <p:grpSpPr bwMode="auto">
          <a:xfrm>
            <a:off x="2049463" y="3163950"/>
            <a:ext cx="1422400" cy="1897062"/>
            <a:chOff x="1163" y="773"/>
            <a:chExt cx="764" cy="1018"/>
          </a:xfrm>
        </p:grpSpPr>
        <p:pic>
          <p:nvPicPr>
            <p:cNvPr id="36" name="Picture 20"/>
            <p:cNvPicPr>
              <a:picLocks noChangeAspect="1" noChangeArrowheads="1"/>
            </p:cNvPicPr>
            <p:nvPr/>
          </p:nvPicPr>
          <p:blipFill>
            <a:blip r:embed="rId3">
              <a:lum bright="-2000"/>
              <a:extLst>
                <a:ext uri="{28A0092B-C50C-407E-A947-70E740481C1C}">
                  <a14:useLocalDpi xmlns:a14="http://schemas.microsoft.com/office/drawing/2010/main" val="0"/>
                </a:ext>
              </a:extLst>
            </a:blip>
            <a:srcRect/>
            <a:stretch>
              <a:fillRect/>
            </a:stretch>
          </p:blipFill>
          <p:spPr bwMode="auto">
            <a:xfrm>
              <a:off x="1163" y="773"/>
              <a:ext cx="764" cy="1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 name="Line 21"/>
            <p:cNvSpPr>
              <a:spLocks noChangeAspect="1" noChangeShapeType="1"/>
            </p:cNvSpPr>
            <p:nvPr/>
          </p:nvSpPr>
          <p:spPr bwMode="auto">
            <a:xfrm flipH="1">
              <a:off x="1325" y="1320"/>
              <a:ext cx="111" cy="2"/>
            </a:xfrm>
            <a:prstGeom prst="line">
              <a:avLst/>
            </a:prstGeom>
            <a:noFill/>
            <a:ln w="222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38" name="Line 23"/>
            <p:cNvSpPr>
              <a:spLocks noChangeAspect="1" noChangeShapeType="1"/>
            </p:cNvSpPr>
            <p:nvPr/>
          </p:nvSpPr>
          <p:spPr bwMode="auto">
            <a:xfrm rot="5400000" flipH="1">
              <a:off x="1652" y="1506"/>
              <a:ext cx="111" cy="2"/>
            </a:xfrm>
            <a:prstGeom prst="line">
              <a:avLst/>
            </a:prstGeom>
            <a:noFill/>
            <a:ln w="222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39" name="Line 24"/>
            <p:cNvSpPr>
              <a:spLocks noChangeAspect="1" noChangeShapeType="1"/>
            </p:cNvSpPr>
            <p:nvPr/>
          </p:nvSpPr>
          <p:spPr bwMode="auto">
            <a:xfrm flipH="1">
              <a:off x="1264" y="1411"/>
              <a:ext cx="110" cy="2"/>
            </a:xfrm>
            <a:prstGeom prst="line">
              <a:avLst/>
            </a:prstGeom>
            <a:noFill/>
            <a:ln w="222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40" name="Line 25"/>
            <p:cNvSpPr>
              <a:spLocks noChangeAspect="1" noChangeShapeType="1"/>
            </p:cNvSpPr>
            <p:nvPr/>
          </p:nvSpPr>
          <p:spPr bwMode="auto">
            <a:xfrm rot="5400000" flipH="1">
              <a:off x="1411" y="1359"/>
              <a:ext cx="111" cy="2"/>
            </a:xfrm>
            <a:prstGeom prst="line">
              <a:avLst/>
            </a:prstGeom>
            <a:noFill/>
            <a:ln w="222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41" name="Text Box 29"/>
          <p:cNvSpPr txBox="1">
            <a:spLocks noChangeArrowheads="1"/>
          </p:cNvSpPr>
          <p:nvPr/>
        </p:nvSpPr>
        <p:spPr bwMode="auto">
          <a:xfrm>
            <a:off x="1709738" y="997012"/>
            <a:ext cx="293687"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a:t>A</a:t>
            </a:r>
          </a:p>
        </p:txBody>
      </p:sp>
      <p:sp>
        <p:nvSpPr>
          <p:cNvPr id="42" name="Text Box 35"/>
          <p:cNvSpPr txBox="1">
            <a:spLocks noChangeArrowheads="1"/>
          </p:cNvSpPr>
          <p:nvPr/>
        </p:nvSpPr>
        <p:spPr bwMode="auto">
          <a:xfrm>
            <a:off x="1643063" y="3176650"/>
            <a:ext cx="293687"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a:t>C</a:t>
            </a:r>
          </a:p>
        </p:txBody>
      </p:sp>
      <p:sp>
        <p:nvSpPr>
          <p:cNvPr id="43" name="Text Box 36"/>
          <p:cNvSpPr txBox="1">
            <a:spLocks noChangeArrowheads="1"/>
          </p:cNvSpPr>
          <p:nvPr/>
        </p:nvSpPr>
        <p:spPr bwMode="auto">
          <a:xfrm>
            <a:off x="3605213" y="3176650"/>
            <a:ext cx="293687"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a:t>D</a:t>
            </a:r>
          </a:p>
        </p:txBody>
      </p:sp>
      <p:grpSp>
        <p:nvGrpSpPr>
          <p:cNvPr id="44" name="Group 57"/>
          <p:cNvGrpSpPr>
            <a:grpSpLocks noChangeAspect="1"/>
          </p:cNvGrpSpPr>
          <p:nvPr/>
        </p:nvGrpSpPr>
        <p:grpSpPr bwMode="auto">
          <a:xfrm>
            <a:off x="2049463" y="1063687"/>
            <a:ext cx="1422400" cy="1900238"/>
            <a:chOff x="1117" y="793"/>
            <a:chExt cx="764" cy="1019"/>
          </a:xfrm>
        </p:grpSpPr>
        <p:pic>
          <p:nvPicPr>
            <p:cNvPr id="45" name="Picture 33"/>
            <p:cNvPicPr>
              <a:picLocks noChangeAspect="1" noChangeArrowheads="1"/>
            </p:cNvPicPr>
            <p:nvPr/>
          </p:nvPicPr>
          <p:blipFill>
            <a:blip r:embed="rId4">
              <a:lum bright="18000" contrast="12000"/>
              <a:extLst>
                <a:ext uri="{28A0092B-C50C-407E-A947-70E740481C1C}">
                  <a14:useLocalDpi xmlns:a14="http://schemas.microsoft.com/office/drawing/2010/main" val="0"/>
                </a:ext>
              </a:extLst>
            </a:blip>
            <a:srcRect/>
            <a:stretch>
              <a:fillRect/>
            </a:stretch>
          </p:blipFill>
          <p:spPr bwMode="auto">
            <a:xfrm>
              <a:off x="1117" y="793"/>
              <a:ext cx="764" cy="10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6" name="AutoShape 46"/>
            <p:cNvSpPr>
              <a:spLocks noChangeAspect="1" noChangeArrowheads="1"/>
            </p:cNvSpPr>
            <p:nvPr/>
          </p:nvSpPr>
          <p:spPr bwMode="auto">
            <a:xfrm rot="10800000" flipV="1">
              <a:off x="1344" y="1292"/>
              <a:ext cx="185" cy="56"/>
            </a:xfrm>
            <a:prstGeom prst="rightArrow">
              <a:avLst>
                <a:gd name="adj1" fmla="val 50000"/>
                <a:gd name="adj2" fmla="val 82589"/>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7" name="AutoShape 47"/>
            <p:cNvSpPr>
              <a:spLocks noChangeAspect="1" noChangeArrowheads="1"/>
            </p:cNvSpPr>
            <p:nvPr/>
          </p:nvSpPr>
          <p:spPr bwMode="auto">
            <a:xfrm rot="16200000" flipV="1">
              <a:off x="1596" y="1403"/>
              <a:ext cx="185" cy="56"/>
            </a:xfrm>
            <a:prstGeom prst="rightArrow">
              <a:avLst>
                <a:gd name="adj1" fmla="val 50000"/>
                <a:gd name="adj2" fmla="val 82589"/>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8" name="Line 51"/>
            <p:cNvSpPr>
              <a:spLocks noChangeAspect="1" noChangeShapeType="1"/>
            </p:cNvSpPr>
            <p:nvPr/>
          </p:nvSpPr>
          <p:spPr bwMode="auto">
            <a:xfrm>
              <a:off x="1661" y="854"/>
              <a:ext cx="149"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49" name="Text Box 58"/>
          <p:cNvSpPr txBox="1">
            <a:spLocks noChangeArrowheads="1"/>
          </p:cNvSpPr>
          <p:nvPr/>
        </p:nvSpPr>
        <p:spPr bwMode="auto">
          <a:xfrm>
            <a:off x="1979613" y="1063687"/>
            <a:ext cx="369887"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a:t>3V</a:t>
            </a:r>
          </a:p>
        </p:txBody>
      </p:sp>
      <p:sp>
        <p:nvSpPr>
          <p:cNvPr id="50" name="Text Box 111"/>
          <p:cNvSpPr txBox="1">
            <a:spLocks noChangeArrowheads="1"/>
          </p:cNvSpPr>
          <p:nvPr/>
        </p:nvSpPr>
        <p:spPr bwMode="auto">
          <a:xfrm>
            <a:off x="1933575" y="3187762"/>
            <a:ext cx="369888"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a:t>3V</a:t>
            </a:r>
          </a:p>
        </p:txBody>
      </p:sp>
      <p:sp>
        <p:nvSpPr>
          <p:cNvPr id="51" name="Text Box 111"/>
          <p:cNvSpPr txBox="1">
            <a:spLocks noChangeArrowheads="1"/>
          </p:cNvSpPr>
          <p:nvPr/>
        </p:nvSpPr>
        <p:spPr bwMode="auto">
          <a:xfrm>
            <a:off x="3829050" y="3187762"/>
            <a:ext cx="369888"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a:t>3V</a:t>
            </a:r>
          </a:p>
        </p:txBody>
      </p:sp>
      <p:sp>
        <p:nvSpPr>
          <p:cNvPr id="52" name="Line 51"/>
          <p:cNvSpPr>
            <a:spLocks noChangeAspect="1" noChangeShapeType="1"/>
          </p:cNvSpPr>
          <p:nvPr/>
        </p:nvSpPr>
        <p:spPr bwMode="auto">
          <a:xfrm>
            <a:off x="3082925" y="3276662"/>
            <a:ext cx="277813"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3" name="Line 51"/>
          <p:cNvSpPr>
            <a:spLocks noChangeAspect="1" noChangeShapeType="1"/>
          </p:cNvSpPr>
          <p:nvPr/>
        </p:nvSpPr>
        <p:spPr bwMode="auto">
          <a:xfrm>
            <a:off x="4943475" y="3276662"/>
            <a:ext cx="277813"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nvGrpSpPr>
          <p:cNvPr id="54" name="Group 37"/>
          <p:cNvGrpSpPr>
            <a:grpSpLocks/>
          </p:cNvGrpSpPr>
          <p:nvPr/>
        </p:nvGrpSpPr>
        <p:grpSpPr bwMode="auto">
          <a:xfrm>
            <a:off x="3605213" y="997012"/>
            <a:ext cx="1695450" cy="2019300"/>
            <a:chOff x="2306" y="748"/>
            <a:chExt cx="1068" cy="1272"/>
          </a:xfrm>
        </p:grpSpPr>
        <p:sp>
          <p:nvSpPr>
            <p:cNvPr id="55" name="Text Box 16"/>
            <p:cNvSpPr txBox="1">
              <a:spLocks noChangeArrowheads="1"/>
            </p:cNvSpPr>
            <p:nvPr/>
          </p:nvSpPr>
          <p:spPr bwMode="auto">
            <a:xfrm>
              <a:off x="2480" y="1856"/>
              <a:ext cx="116" cy="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sz="1100" b="1"/>
            </a:p>
          </p:txBody>
        </p:sp>
        <p:sp>
          <p:nvSpPr>
            <p:cNvPr id="56" name="Text Box 30"/>
            <p:cNvSpPr txBox="1">
              <a:spLocks noChangeArrowheads="1"/>
            </p:cNvSpPr>
            <p:nvPr/>
          </p:nvSpPr>
          <p:spPr bwMode="auto">
            <a:xfrm>
              <a:off x="2306" y="748"/>
              <a:ext cx="185"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dirty="0"/>
                <a:t>B</a:t>
              </a:r>
            </a:p>
          </p:txBody>
        </p:sp>
        <p:pic>
          <p:nvPicPr>
            <p:cNvPr id="57" name="Picture 34"/>
            <p:cNvPicPr>
              <a:picLocks noChangeAspect="1" noChangeArrowheads="1"/>
            </p:cNvPicPr>
            <p:nvPr/>
          </p:nvPicPr>
          <p:blipFill>
            <a:blip r:embed="rId5">
              <a:lum bright="12000" contrast="18000"/>
              <a:extLst>
                <a:ext uri="{28A0092B-C50C-407E-A947-70E740481C1C}">
                  <a14:useLocalDpi xmlns:a14="http://schemas.microsoft.com/office/drawing/2010/main" val="0"/>
                </a:ext>
              </a:extLst>
            </a:blip>
            <a:srcRect/>
            <a:stretch>
              <a:fillRect/>
            </a:stretch>
          </p:blipFill>
          <p:spPr bwMode="auto">
            <a:xfrm>
              <a:off x="2476" y="790"/>
              <a:ext cx="898" cy="11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8" name="Text Box 111"/>
            <p:cNvSpPr txBox="1">
              <a:spLocks noChangeArrowheads="1"/>
            </p:cNvSpPr>
            <p:nvPr/>
          </p:nvSpPr>
          <p:spPr bwMode="auto">
            <a:xfrm>
              <a:off x="2455" y="793"/>
              <a:ext cx="233"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a:t>3V</a:t>
              </a:r>
            </a:p>
          </p:txBody>
        </p:sp>
        <p:sp>
          <p:nvSpPr>
            <p:cNvPr id="59" name="Line 51"/>
            <p:cNvSpPr>
              <a:spLocks noChangeAspect="1" noChangeShapeType="1"/>
            </p:cNvSpPr>
            <p:nvPr/>
          </p:nvSpPr>
          <p:spPr bwMode="auto">
            <a:xfrm>
              <a:off x="3149" y="857"/>
              <a:ext cx="175"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60" name="AutoShape 35"/>
            <p:cNvSpPr>
              <a:spLocks noChangeArrowheads="1"/>
            </p:cNvSpPr>
            <p:nvPr/>
          </p:nvSpPr>
          <p:spPr bwMode="auto">
            <a:xfrm rot="2717866">
              <a:off x="2840" y="1270"/>
              <a:ext cx="68" cy="68"/>
            </a:xfrm>
            <a:prstGeom prst="rtTriangle">
              <a:avLst/>
            </a:prstGeom>
            <a:solidFill>
              <a:srgbClr val="00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anchor="ctr"/>
            <a:lstStyle/>
            <a:p>
              <a:endParaRPr lang="en-US"/>
            </a:p>
          </p:txBody>
        </p:sp>
        <p:sp>
          <p:nvSpPr>
            <p:cNvPr id="61" name="AutoShape 36"/>
            <p:cNvSpPr>
              <a:spLocks noChangeArrowheads="1"/>
            </p:cNvSpPr>
            <p:nvPr/>
          </p:nvSpPr>
          <p:spPr bwMode="auto">
            <a:xfrm rot="2717866">
              <a:off x="2614" y="1156"/>
              <a:ext cx="68" cy="68"/>
            </a:xfrm>
            <a:prstGeom prst="rtTriangle">
              <a:avLst/>
            </a:prstGeom>
            <a:solidFill>
              <a:srgbClr val="00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anchor="ctr"/>
            <a:lstStyle/>
            <a:p>
              <a:endParaRPr lang="en-US"/>
            </a:p>
          </p:txBody>
        </p:sp>
      </p:grpSp>
      <p:sp>
        <p:nvSpPr>
          <p:cNvPr id="62" name="TextBox 61"/>
          <p:cNvSpPr txBox="1"/>
          <p:nvPr/>
        </p:nvSpPr>
        <p:spPr>
          <a:xfrm>
            <a:off x="6021288" y="9392525"/>
            <a:ext cx="338554"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87</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10768734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Text Box 26"/>
          <p:cNvSpPr txBox="1">
            <a:spLocks noChangeArrowheads="1"/>
          </p:cNvSpPr>
          <p:nvPr/>
        </p:nvSpPr>
        <p:spPr bwMode="auto">
          <a:xfrm>
            <a:off x="1019175" y="468313"/>
            <a:ext cx="4659313"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a:latin typeface="Times New Roman" pitchFamily="18" charset="0"/>
              </a:rPr>
              <a:t>Figure 2.18: </a:t>
            </a:r>
            <a:r>
              <a:rPr lang="en-GB" sz="1200" b="1" i="1">
                <a:latin typeface="Times New Roman" pitchFamily="18" charset="0"/>
              </a:rPr>
              <a:t>In situ</a:t>
            </a:r>
            <a:r>
              <a:rPr lang="en-GB" sz="1200" b="1">
                <a:latin typeface="Times New Roman" pitchFamily="18" charset="0"/>
              </a:rPr>
              <a:t> hybridisation using nur77 oligonucleotide probe.</a:t>
            </a:r>
          </a:p>
        </p:txBody>
      </p:sp>
      <p:sp>
        <p:nvSpPr>
          <p:cNvPr id="80" name="Text Box 27"/>
          <p:cNvSpPr txBox="1">
            <a:spLocks noChangeArrowheads="1"/>
          </p:cNvSpPr>
          <p:nvPr/>
        </p:nvSpPr>
        <p:spPr bwMode="auto">
          <a:xfrm>
            <a:off x="1052513" y="3795713"/>
            <a:ext cx="5329237" cy="25521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lnSpc>
                <a:spcPct val="150000"/>
              </a:lnSpc>
            </a:pPr>
            <a:r>
              <a:rPr lang="en-GB" sz="1200" dirty="0">
                <a:latin typeface="Times New Roman" pitchFamily="18" charset="0"/>
              </a:rPr>
              <a:t>Schematic of </a:t>
            </a:r>
            <a:r>
              <a:rPr lang="en-GB" sz="1200" i="1" dirty="0" smtClean="0">
                <a:latin typeface="Times New Roman" pitchFamily="18" charset="0"/>
              </a:rPr>
              <a:t>in </a:t>
            </a:r>
            <a:r>
              <a:rPr lang="en-GB" sz="1200" i="1" dirty="0">
                <a:latin typeface="Times New Roman" pitchFamily="18" charset="0"/>
              </a:rPr>
              <a:t>situ</a:t>
            </a:r>
            <a:r>
              <a:rPr lang="en-GB" sz="1200" dirty="0">
                <a:latin typeface="Times New Roman" pitchFamily="18" charset="0"/>
              </a:rPr>
              <a:t> hybridisation using a nur77 oligonucleotide probe.</a:t>
            </a:r>
          </a:p>
          <a:p>
            <a:pPr eaLnBrk="1" hangingPunct="1">
              <a:lnSpc>
                <a:spcPct val="150000"/>
              </a:lnSpc>
            </a:pPr>
            <a:r>
              <a:rPr lang="en-GB" sz="1200" dirty="0">
                <a:latin typeface="Times New Roman" pitchFamily="18" charset="0"/>
              </a:rPr>
              <a:t>The oligonucleotide probe is hybridised to the complementary target mRNA sequence present in a section of tissue. The probe and mRNA anneal via </a:t>
            </a:r>
            <a:r>
              <a:rPr lang="en-GB" sz="1200" dirty="0" err="1">
                <a:latin typeface="Times New Roman" pitchFamily="18" charset="0"/>
              </a:rPr>
              <a:t>guanosine</a:t>
            </a:r>
            <a:r>
              <a:rPr lang="en-GB" sz="1200" dirty="0">
                <a:latin typeface="Times New Roman" pitchFamily="18" charset="0"/>
              </a:rPr>
              <a:t> (G):cytosine (C) and adenosine (A):thymidine (T) base </a:t>
            </a:r>
            <a:r>
              <a:rPr lang="en-GB" sz="1200" dirty="0" smtClean="0">
                <a:latin typeface="Times New Roman" pitchFamily="18" charset="0"/>
              </a:rPr>
              <a:t>pairs, </a:t>
            </a:r>
            <a:r>
              <a:rPr lang="en-GB" sz="1200" dirty="0">
                <a:latin typeface="Times New Roman" pitchFamily="18" charset="0"/>
              </a:rPr>
              <a:t>linked by hydrogen bonds.</a:t>
            </a:r>
            <a:r>
              <a:rPr lang="en-US" sz="1200" dirty="0">
                <a:latin typeface="Times New Roman" pitchFamily="18" charset="0"/>
              </a:rPr>
              <a:t>The </a:t>
            </a:r>
            <a:r>
              <a:rPr lang="en-GB" sz="1200" dirty="0">
                <a:latin typeface="Times New Roman" pitchFamily="18" charset="0"/>
              </a:rPr>
              <a:t>3' end of </a:t>
            </a:r>
            <a:r>
              <a:rPr lang="en-GB" sz="1200" dirty="0" smtClean="0">
                <a:latin typeface="Times New Roman" pitchFamily="18" charset="0"/>
              </a:rPr>
              <a:t>the oligonucleotide </a:t>
            </a:r>
            <a:r>
              <a:rPr lang="en-GB" sz="1200" dirty="0">
                <a:latin typeface="Times New Roman" pitchFamily="18" charset="0"/>
              </a:rPr>
              <a:t>probe is labelled with </a:t>
            </a:r>
            <a:r>
              <a:rPr lang="en-GB" sz="1200" baseline="30000" dirty="0">
                <a:latin typeface="Times New Roman" pitchFamily="18" charset="0"/>
              </a:rPr>
              <a:t>35</a:t>
            </a:r>
            <a:r>
              <a:rPr lang="en-GB" sz="1200" dirty="0">
                <a:latin typeface="Times New Roman" pitchFamily="18" charset="0"/>
              </a:rPr>
              <a:t>S-dATP </a:t>
            </a:r>
            <a:r>
              <a:rPr lang="en-GB" sz="1200" dirty="0" smtClean="0">
                <a:latin typeface="Times New Roman" pitchFamily="18" charset="0"/>
              </a:rPr>
              <a:t>(A*; using </a:t>
            </a:r>
            <a:r>
              <a:rPr lang="en-GB" sz="1200" dirty="0">
                <a:latin typeface="Times New Roman" pitchFamily="18" charset="0"/>
              </a:rPr>
              <a:t>terminal </a:t>
            </a:r>
            <a:r>
              <a:rPr lang="en-GB" sz="1200" dirty="0" err="1">
                <a:latin typeface="Times New Roman" pitchFamily="18" charset="0"/>
              </a:rPr>
              <a:t>deoxynucleotidyl</a:t>
            </a:r>
            <a:r>
              <a:rPr lang="en-GB" sz="1200" dirty="0">
                <a:latin typeface="Times New Roman" pitchFamily="18" charset="0"/>
              </a:rPr>
              <a:t> </a:t>
            </a:r>
            <a:r>
              <a:rPr lang="en-GB" sz="1200" dirty="0" err="1">
                <a:latin typeface="Times New Roman" pitchFamily="18" charset="0"/>
              </a:rPr>
              <a:t>transferase</a:t>
            </a:r>
            <a:r>
              <a:rPr lang="en-GB" sz="1200" dirty="0">
                <a:latin typeface="Times New Roman" pitchFamily="18" charset="0"/>
              </a:rPr>
              <a:t>). The hybrids are detected with autoradiographic emulsion which forms silver grains at the site of radioactivity (probe position) and can be visualised under a light microscope once the slides have been developed.</a:t>
            </a:r>
          </a:p>
        </p:txBody>
      </p:sp>
      <p:grpSp>
        <p:nvGrpSpPr>
          <p:cNvPr id="81" name="Group 1"/>
          <p:cNvGrpSpPr>
            <a:grpSpLocks/>
          </p:cNvGrpSpPr>
          <p:nvPr/>
        </p:nvGrpSpPr>
        <p:grpSpPr bwMode="auto">
          <a:xfrm>
            <a:off x="949325" y="1573213"/>
            <a:ext cx="5462588" cy="1730375"/>
            <a:chOff x="949325" y="1573213"/>
            <a:chExt cx="5462588" cy="1730375"/>
          </a:xfrm>
        </p:grpSpPr>
        <p:sp>
          <p:nvSpPr>
            <p:cNvPr id="82" name="Text Box 8"/>
            <p:cNvSpPr txBox="1">
              <a:spLocks noChangeAspect="1" noChangeArrowheads="1"/>
            </p:cNvSpPr>
            <p:nvPr/>
          </p:nvSpPr>
          <p:spPr bwMode="auto">
            <a:xfrm>
              <a:off x="949325" y="2555875"/>
              <a:ext cx="608013"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000" b="1"/>
                <a:t> mRNA</a:t>
              </a:r>
            </a:p>
          </p:txBody>
        </p:sp>
        <p:sp>
          <p:nvSpPr>
            <p:cNvPr id="83" name="Text Box 9"/>
            <p:cNvSpPr txBox="1">
              <a:spLocks noChangeAspect="1" noChangeArrowheads="1"/>
            </p:cNvSpPr>
            <p:nvPr/>
          </p:nvSpPr>
          <p:spPr bwMode="auto">
            <a:xfrm>
              <a:off x="5735638" y="2484438"/>
              <a:ext cx="5778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000" b="1"/>
                <a:t>Poly A</a:t>
              </a:r>
            </a:p>
            <a:p>
              <a:pPr eaLnBrk="1" hangingPunct="1"/>
              <a:r>
                <a:rPr lang="en-GB" sz="1000" b="1"/>
                <a:t>tail</a:t>
              </a:r>
            </a:p>
          </p:txBody>
        </p:sp>
        <p:sp>
          <p:nvSpPr>
            <p:cNvPr id="84" name="Text Box 10"/>
            <p:cNvSpPr txBox="1">
              <a:spLocks noChangeAspect="1" noChangeArrowheads="1"/>
            </p:cNvSpPr>
            <p:nvPr/>
          </p:nvSpPr>
          <p:spPr bwMode="auto">
            <a:xfrm>
              <a:off x="5808663" y="3059113"/>
              <a:ext cx="54927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000" b="1"/>
                <a:t>tissue</a:t>
              </a:r>
            </a:p>
          </p:txBody>
        </p:sp>
        <p:sp>
          <p:nvSpPr>
            <p:cNvPr id="85" name="Text Box 22"/>
            <p:cNvSpPr txBox="1">
              <a:spLocks noChangeAspect="1" noChangeArrowheads="1"/>
            </p:cNvSpPr>
            <p:nvPr/>
          </p:nvSpPr>
          <p:spPr bwMode="auto">
            <a:xfrm>
              <a:off x="5805488" y="1573213"/>
              <a:ext cx="56356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000" b="1"/>
                <a:t>silver</a:t>
              </a:r>
            </a:p>
            <a:p>
              <a:pPr eaLnBrk="1" hangingPunct="1"/>
              <a:r>
                <a:rPr lang="en-GB" sz="1000" b="1"/>
                <a:t>grains</a:t>
              </a:r>
            </a:p>
          </p:txBody>
        </p:sp>
        <p:sp>
          <p:nvSpPr>
            <p:cNvPr id="86" name="Line 11"/>
            <p:cNvSpPr>
              <a:spLocks noChangeAspect="1" noChangeShapeType="1"/>
            </p:cNvSpPr>
            <p:nvPr/>
          </p:nvSpPr>
          <p:spPr bwMode="auto">
            <a:xfrm>
              <a:off x="5664200" y="2916238"/>
              <a:ext cx="290513" cy="174625"/>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87" name="Line 23"/>
            <p:cNvSpPr>
              <a:spLocks noChangeAspect="1" noChangeShapeType="1"/>
            </p:cNvSpPr>
            <p:nvPr/>
          </p:nvSpPr>
          <p:spPr bwMode="auto">
            <a:xfrm flipV="1">
              <a:off x="5761038" y="1908175"/>
              <a:ext cx="98425" cy="2159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88" name="Rectangle 4"/>
            <p:cNvSpPr>
              <a:spLocks noChangeAspect="1" noChangeArrowheads="1"/>
            </p:cNvSpPr>
            <p:nvPr/>
          </p:nvSpPr>
          <p:spPr bwMode="auto">
            <a:xfrm>
              <a:off x="1466850" y="2255838"/>
              <a:ext cx="46101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en-GB" sz="800" b="1"/>
                <a:t>5’- GTC TCG GGG CTG GCC AGG TCC ATG GTA GGC TTG  CCG – A</a:t>
              </a:r>
              <a:r>
                <a:rPr lang="en-GB" sz="1200" b="1"/>
                <a:t>*</a:t>
              </a:r>
              <a:r>
                <a:rPr lang="en-GB" sz="800" b="1"/>
                <a:t>A</a:t>
              </a:r>
              <a:r>
                <a:rPr lang="en-GB" sz="1200" b="1"/>
                <a:t>*</a:t>
              </a:r>
              <a:r>
                <a:rPr lang="en-GB" sz="800" b="1"/>
                <a:t>A</a:t>
              </a:r>
              <a:r>
                <a:rPr lang="en-GB" sz="1200" b="1"/>
                <a:t>*</a:t>
              </a:r>
              <a:r>
                <a:rPr lang="en-GB" sz="800" b="1"/>
                <a:t>A</a:t>
              </a:r>
              <a:r>
                <a:rPr lang="en-GB" sz="1200" b="1"/>
                <a:t>*</a:t>
              </a:r>
              <a:r>
                <a:rPr lang="en-GB" sz="800" b="1"/>
                <a:t>A</a:t>
              </a:r>
              <a:r>
                <a:rPr lang="en-GB" sz="1200" b="1"/>
                <a:t>*</a:t>
              </a:r>
              <a:r>
                <a:rPr lang="en-GB" sz="800" b="1"/>
                <a:t>A</a:t>
              </a:r>
              <a:r>
                <a:rPr lang="en-GB" sz="1200" b="1"/>
                <a:t>*</a:t>
              </a:r>
              <a:r>
                <a:rPr lang="en-GB" sz="800" b="1"/>
                <a:t>A</a:t>
              </a:r>
              <a:r>
                <a:rPr lang="en-GB" sz="1200" b="1"/>
                <a:t>*</a:t>
              </a:r>
              <a:r>
                <a:rPr lang="en-GB" sz="800" b="1"/>
                <a:t>A</a:t>
              </a:r>
              <a:r>
                <a:rPr lang="en-GB" sz="1200" b="1"/>
                <a:t>*</a:t>
              </a:r>
              <a:r>
                <a:rPr lang="en-GB" sz="800" b="1"/>
                <a:t>A</a:t>
              </a:r>
              <a:r>
                <a:rPr lang="en-GB" sz="1200" b="1"/>
                <a:t>*</a:t>
              </a:r>
            </a:p>
          </p:txBody>
        </p:sp>
        <p:sp>
          <p:nvSpPr>
            <p:cNvPr id="89" name="Line 5"/>
            <p:cNvSpPr>
              <a:spLocks noChangeAspect="1" noChangeShapeType="1"/>
            </p:cNvSpPr>
            <p:nvPr/>
          </p:nvSpPr>
          <p:spPr bwMode="auto">
            <a:xfrm>
              <a:off x="1477963" y="2844800"/>
              <a:ext cx="4286250" cy="0"/>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90" name="Rectangle 6"/>
            <p:cNvSpPr>
              <a:spLocks noChangeAspect="1" noChangeArrowheads="1"/>
            </p:cNvSpPr>
            <p:nvPr/>
          </p:nvSpPr>
          <p:spPr bwMode="auto">
            <a:xfrm>
              <a:off x="1117600" y="2570163"/>
              <a:ext cx="4764088" cy="214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en-GB" sz="800"/>
                <a:t>         XXX CAG AGC CCC GAC CGG UCC  AGG UAC CAU  CCG AAC GGC XXX XXX XXX XXX …</a:t>
              </a:r>
            </a:p>
          </p:txBody>
        </p:sp>
        <p:sp>
          <p:nvSpPr>
            <p:cNvPr id="91" name="Line 12"/>
            <p:cNvSpPr>
              <a:spLocks noChangeAspect="1" noChangeShapeType="1"/>
            </p:cNvSpPr>
            <p:nvPr/>
          </p:nvSpPr>
          <p:spPr bwMode="auto">
            <a:xfrm>
              <a:off x="5346700" y="2819400"/>
              <a:ext cx="115888"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nvGrpSpPr>
            <p:cNvPr id="92" name="Group 39"/>
            <p:cNvGrpSpPr>
              <a:grpSpLocks noChangeAspect="1"/>
            </p:cNvGrpSpPr>
            <p:nvPr/>
          </p:nvGrpSpPr>
          <p:grpSpPr bwMode="auto">
            <a:xfrm>
              <a:off x="4764088" y="2195513"/>
              <a:ext cx="1150937" cy="79375"/>
              <a:chOff x="2205" y="1383"/>
              <a:chExt cx="596" cy="41"/>
            </a:xfrm>
          </p:grpSpPr>
          <p:sp>
            <p:nvSpPr>
              <p:cNvPr id="147" name="Oval 16"/>
              <p:cNvSpPr>
                <a:spLocks noChangeAspect="1" noChangeArrowheads="1"/>
              </p:cNvSpPr>
              <p:nvPr/>
            </p:nvSpPr>
            <p:spPr bwMode="auto">
              <a:xfrm>
                <a:off x="2409" y="1384"/>
                <a:ext cx="40" cy="40"/>
              </a:xfrm>
              <a:prstGeom prst="ellipse">
                <a:avLst/>
              </a:prstGeom>
              <a:solidFill>
                <a:schemeClr val="bg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8" name="Oval 17"/>
              <p:cNvSpPr>
                <a:spLocks noChangeAspect="1" noChangeArrowheads="1"/>
              </p:cNvSpPr>
              <p:nvPr/>
            </p:nvSpPr>
            <p:spPr bwMode="auto">
              <a:xfrm>
                <a:off x="2341" y="1384"/>
                <a:ext cx="39" cy="40"/>
              </a:xfrm>
              <a:prstGeom prst="ellipse">
                <a:avLst/>
              </a:prstGeom>
              <a:solidFill>
                <a:schemeClr val="bg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9" name="Oval 18"/>
              <p:cNvSpPr>
                <a:spLocks noChangeAspect="1" noChangeArrowheads="1"/>
              </p:cNvSpPr>
              <p:nvPr/>
            </p:nvSpPr>
            <p:spPr bwMode="auto">
              <a:xfrm>
                <a:off x="2276" y="1384"/>
                <a:ext cx="40" cy="40"/>
              </a:xfrm>
              <a:prstGeom prst="ellipse">
                <a:avLst/>
              </a:prstGeom>
              <a:solidFill>
                <a:schemeClr val="bg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50" name="Oval 19"/>
              <p:cNvSpPr>
                <a:spLocks noChangeAspect="1" noChangeArrowheads="1"/>
              </p:cNvSpPr>
              <p:nvPr/>
            </p:nvSpPr>
            <p:spPr bwMode="auto">
              <a:xfrm>
                <a:off x="2205" y="1384"/>
                <a:ext cx="40" cy="40"/>
              </a:xfrm>
              <a:prstGeom prst="ellipse">
                <a:avLst/>
              </a:prstGeom>
              <a:solidFill>
                <a:schemeClr val="bg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51" name="Oval 20"/>
              <p:cNvSpPr>
                <a:spLocks noChangeAspect="1" noChangeArrowheads="1"/>
              </p:cNvSpPr>
              <p:nvPr/>
            </p:nvSpPr>
            <p:spPr bwMode="auto">
              <a:xfrm>
                <a:off x="2478" y="1384"/>
                <a:ext cx="39" cy="40"/>
              </a:xfrm>
              <a:prstGeom prst="ellipse">
                <a:avLst/>
              </a:prstGeom>
              <a:solidFill>
                <a:schemeClr val="bg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52" name="Oval 29"/>
              <p:cNvSpPr>
                <a:spLocks noChangeAspect="1" noChangeArrowheads="1"/>
              </p:cNvSpPr>
              <p:nvPr/>
            </p:nvSpPr>
            <p:spPr bwMode="auto">
              <a:xfrm>
                <a:off x="2761" y="1383"/>
                <a:ext cx="40" cy="40"/>
              </a:xfrm>
              <a:prstGeom prst="ellipse">
                <a:avLst/>
              </a:prstGeom>
              <a:solidFill>
                <a:schemeClr val="bg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53" name="Oval 30"/>
              <p:cNvSpPr>
                <a:spLocks noChangeAspect="1" noChangeArrowheads="1"/>
              </p:cNvSpPr>
              <p:nvPr/>
            </p:nvSpPr>
            <p:spPr bwMode="auto">
              <a:xfrm>
                <a:off x="2693" y="1383"/>
                <a:ext cx="39" cy="40"/>
              </a:xfrm>
              <a:prstGeom prst="ellipse">
                <a:avLst/>
              </a:prstGeom>
              <a:solidFill>
                <a:schemeClr val="bg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54" name="Oval 31"/>
              <p:cNvSpPr>
                <a:spLocks noChangeAspect="1" noChangeArrowheads="1"/>
              </p:cNvSpPr>
              <p:nvPr/>
            </p:nvSpPr>
            <p:spPr bwMode="auto">
              <a:xfrm>
                <a:off x="2620" y="1383"/>
                <a:ext cx="40" cy="40"/>
              </a:xfrm>
              <a:prstGeom prst="ellipse">
                <a:avLst/>
              </a:prstGeom>
              <a:solidFill>
                <a:schemeClr val="bg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55" name="Oval 32"/>
              <p:cNvSpPr>
                <a:spLocks noChangeAspect="1" noChangeArrowheads="1"/>
              </p:cNvSpPr>
              <p:nvPr/>
            </p:nvSpPr>
            <p:spPr bwMode="auto">
              <a:xfrm>
                <a:off x="2550" y="1383"/>
                <a:ext cx="40" cy="40"/>
              </a:xfrm>
              <a:prstGeom prst="ellipse">
                <a:avLst/>
              </a:prstGeom>
              <a:solidFill>
                <a:schemeClr val="bg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93" name="Rectangle 36"/>
            <p:cNvSpPr>
              <a:spLocks noChangeArrowheads="1"/>
            </p:cNvSpPr>
            <p:nvPr/>
          </p:nvSpPr>
          <p:spPr bwMode="auto">
            <a:xfrm>
              <a:off x="6010275" y="2149475"/>
              <a:ext cx="401638"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sz="1000" b="1" baseline="30000"/>
                <a:t>35</a:t>
              </a:r>
              <a:r>
                <a:rPr lang="en-GB" sz="1000" b="1"/>
                <a:t>S</a:t>
              </a:r>
              <a:r>
                <a:rPr lang="en-GB" sz="1000"/>
                <a:t> </a:t>
              </a:r>
            </a:p>
          </p:txBody>
        </p:sp>
        <p:sp>
          <p:nvSpPr>
            <p:cNvPr id="94" name="Line 41"/>
            <p:cNvSpPr>
              <a:spLocks noChangeShapeType="1"/>
            </p:cNvSpPr>
            <p:nvPr/>
          </p:nvSpPr>
          <p:spPr bwMode="auto">
            <a:xfrm>
              <a:off x="5735638" y="2484438"/>
              <a:ext cx="71437" cy="73025"/>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95" name="Line 42"/>
            <p:cNvSpPr>
              <a:spLocks noChangeShapeType="1"/>
            </p:cNvSpPr>
            <p:nvPr/>
          </p:nvSpPr>
          <p:spPr bwMode="auto">
            <a:xfrm flipV="1">
              <a:off x="5949950" y="2268538"/>
              <a:ext cx="142875" cy="7143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96" name="Text Box 43"/>
            <p:cNvSpPr txBox="1">
              <a:spLocks noChangeAspect="1" noChangeArrowheads="1"/>
            </p:cNvSpPr>
            <p:nvPr/>
          </p:nvSpPr>
          <p:spPr bwMode="auto">
            <a:xfrm>
              <a:off x="981075" y="2268538"/>
              <a:ext cx="53657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000" b="1"/>
                <a:t>probe</a:t>
              </a:r>
            </a:p>
          </p:txBody>
        </p:sp>
        <p:grpSp>
          <p:nvGrpSpPr>
            <p:cNvPr id="97" name="Group 47"/>
            <p:cNvGrpSpPr>
              <a:grpSpLocks/>
            </p:cNvGrpSpPr>
            <p:nvPr/>
          </p:nvGrpSpPr>
          <p:grpSpPr bwMode="auto">
            <a:xfrm>
              <a:off x="1747838" y="2484438"/>
              <a:ext cx="144462" cy="142875"/>
              <a:chOff x="1207" y="1565"/>
              <a:chExt cx="91" cy="90"/>
            </a:xfrm>
          </p:grpSpPr>
          <p:sp>
            <p:nvSpPr>
              <p:cNvPr id="144" name="Line 44"/>
              <p:cNvSpPr>
                <a:spLocks noChangeShapeType="1"/>
              </p:cNvSpPr>
              <p:nvPr/>
            </p:nvSpPr>
            <p:spPr bwMode="auto">
              <a:xfrm>
                <a:off x="1207" y="1565"/>
                <a:ext cx="0" cy="9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45" name="Line 45"/>
              <p:cNvSpPr>
                <a:spLocks noChangeShapeType="1"/>
              </p:cNvSpPr>
              <p:nvPr/>
            </p:nvSpPr>
            <p:spPr bwMode="auto">
              <a:xfrm>
                <a:off x="1253" y="1565"/>
                <a:ext cx="0" cy="9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46" name="Line 46"/>
              <p:cNvSpPr>
                <a:spLocks noChangeShapeType="1"/>
              </p:cNvSpPr>
              <p:nvPr/>
            </p:nvSpPr>
            <p:spPr bwMode="auto">
              <a:xfrm>
                <a:off x="1298" y="1565"/>
                <a:ext cx="0" cy="9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98" name="Group 48"/>
            <p:cNvGrpSpPr>
              <a:grpSpLocks/>
            </p:cNvGrpSpPr>
            <p:nvPr/>
          </p:nvGrpSpPr>
          <p:grpSpPr bwMode="auto">
            <a:xfrm>
              <a:off x="1990725" y="2484438"/>
              <a:ext cx="144463" cy="142875"/>
              <a:chOff x="1207" y="1565"/>
              <a:chExt cx="91" cy="90"/>
            </a:xfrm>
          </p:grpSpPr>
          <p:sp>
            <p:nvSpPr>
              <p:cNvPr id="141" name="Line 49"/>
              <p:cNvSpPr>
                <a:spLocks noChangeShapeType="1"/>
              </p:cNvSpPr>
              <p:nvPr/>
            </p:nvSpPr>
            <p:spPr bwMode="auto">
              <a:xfrm>
                <a:off x="1207" y="1565"/>
                <a:ext cx="0" cy="9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42" name="Line 50"/>
              <p:cNvSpPr>
                <a:spLocks noChangeShapeType="1"/>
              </p:cNvSpPr>
              <p:nvPr/>
            </p:nvSpPr>
            <p:spPr bwMode="auto">
              <a:xfrm>
                <a:off x="1253" y="1565"/>
                <a:ext cx="0" cy="9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43" name="Line 51"/>
              <p:cNvSpPr>
                <a:spLocks noChangeShapeType="1"/>
              </p:cNvSpPr>
              <p:nvPr/>
            </p:nvSpPr>
            <p:spPr bwMode="auto">
              <a:xfrm>
                <a:off x="1298" y="1565"/>
                <a:ext cx="0" cy="9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99" name="Group 52"/>
            <p:cNvGrpSpPr>
              <a:grpSpLocks/>
            </p:cNvGrpSpPr>
            <p:nvPr/>
          </p:nvGrpSpPr>
          <p:grpSpPr bwMode="auto">
            <a:xfrm>
              <a:off x="2495550" y="2484438"/>
              <a:ext cx="144463" cy="142875"/>
              <a:chOff x="1207" y="1565"/>
              <a:chExt cx="91" cy="90"/>
            </a:xfrm>
          </p:grpSpPr>
          <p:sp>
            <p:nvSpPr>
              <p:cNvPr id="138" name="Line 53"/>
              <p:cNvSpPr>
                <a:spLocks noChangeShapeType="1"/>
              </p:cNvSpPr>
              <p:nvPr/>
            </p:nvSpPr>
            <p:spPr bwMode="auto">
              <a:xfrm>
                <a:off x="1207" y="1565"/>
                <a:ext cx="0" cy="9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39" name="Line 54"/>
              <p:cNvSpPr>
                <a:spLocks noChangeShapeType="1"/>
              </p:cNvSpPr>
              <p:nvPr/>
            </p:nvSpPr>
            <p:spPr bwMode="auto">
              <a:xfrm>
                <a:off x="1253" y="1565"/>
                <a:ext cx="0" cy="9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40" name="Line 55"/>
              <p:cNvSpPr>
                <a:spLocks noChangeShapeType="1"/>
              </p:cNvSpPr>
              <p:nvPr/>
            </p:nvSpPr>
            <p:spPr bwMode="auto">
              <a:xfrm>
                <a:off x="1298" y="1565"/>
                <a:ext cx="0" cy="9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100" name="Group 56"/>
            <p:cNvGrpSpPr>
              <a:grpSpLocks/>
            </p:cNvGrpSpPr>
            <p:nvPr/>
          </p:nvGrpSpPr>
          <p:grpSpPr bwMode="auto">
            <a:xfrm>
              <a:off x="2998788" y="2484438"/>
              <a:ext cx="144462" cy="142875"/>
              <a:chOff x="1207" y="1565"/>
              <a:chExt cx="91" cy="90"/>
            </a:xfrm>
          </p:grpSpPr>
          <p:sp>
            <p:nvSpPr>
              <p:cNvPr id="135" name="Line 57"/>
              <p:cNvSpPr>
                <a:spLocks noChangeShapeType="1"/>
              </p:cNvSpPr>
              <p:nvPr/>
            </p:nvSpPr>
            <p:spPr bwMode="auto">
              <a:xfrm>
                <a:off x="1207" y="1565"/>
                <a:ext cx="0" cy="9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36" name="Line 58"/>
              <p:cNvSpPr>
                <a:spLocks noChangeShapeType="1"/>
              </p:cNvSpPr>
              <p:nvPr/>
            </p:nvSpPr>
            <p:spPr bwMode="auto">
              <a:xfrm>
                <a:off x="1253" y="1565"/>
                <a:ext cx="0" cy="9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37" name="Line 59"/>
              <p:cNvSpPr>
                <a:spLocks noChangeShapeType="1"/>
              </p:cNvSpPr>
              <p:nvPr/>
            </p:nvSpPr>
            <p:spPr bwMode="auto">
              <a:xfrm>
                <a:off x="1298" y="1565"/>
                <a:ext cx="0" cy="9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101" name="Group 60"/>
            <p:cNvGrpSpPr>
              <a:grpSpLocks/>
            </p:cNvGrpSpPr>
            <p:nvPr/>
          </p:nvGrpSpPr>
          <p:grpSpPr bwMode="auto">
            <a:xfrm>
              <a:off x="3503613" y="2484438"/>
              <a:ext cx="144462" cy="142875"/>
              <a:chOff x="1207" y="1565"/>
              <a:chExt cx="91" cy="90"/>
            </a:xfrm>
          </p:grpSpPr>
          <p:sp>
            <p:nvSpPr>
              <p:cNvPr id="132" name="Line 61"/>
              <p:cNvSpPr>
                <a:spLocks noChangeShapeType="1"/>
              </p:cNvSpPr>
              <p:nvPr/>
            </p:nvSpPr>
            <p:spPr bwMode="auto">
              <a:xfrm>
                <a:off x="1207" y="1565"/>
                <a:ext cx="0" cy="9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33" name="Line 62"/>
              <p:cNvSpPr>
                <a:spLocks noChangeShapeType="1"/>
              </p:cNvSpPr>
              <p:nvPr/>
            </p:nvSpPr>
            <p:spPr bwMode="auto">
              <a:xfrm>
                <a:off x="1253" y="1565"/>
                <a:ext cx="0" cy="9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34" name="Line 63"/>
              <p:cNvSpPr>
                <a:spLocks noChangeShapeType="1"/>
              </p:cNvSpPr>
              <p:nvPr/>
            </p:nvSpPr>
            <p:spPr bwMode="auto">
              <a:xfrm>
                <a:off x="1298" y="1565"/>
                <a:ext cx="0" cy="9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102" name="Group 64"/>
            <p:cNvGrpSpPr>
              <a:grpSpLocks/>
            </p:cNvGrpSpPr>
            <p:nvPr/>
          </p:nvGrpSpPr>
          <p:grpSpPr bwMode="auto">
            <a:xfrm>
              <a:off x="4006850" y="2484438"/>
              <a:ext cx="144463" cy="142875"/>
              <a:chOff x="1207" y="1565"/>
              <a:chExt cx="91" cy="90"/>
            </a:xfrm>
          </p:grpSpPr>
          <p:sp>
            <p:nvSpPr>
              <p:cNvPr id="129" name="Line 65"/>
              <p:cNvSpPr>
                <a:spLocks noChangeShapeType="1"/>
              </p:cNvSpPr>
              <p:nvPr/>
            </p:nvSpPr>
            <p:spPr bwMode="auto">
              <a:xfrm>
                <a:off x="1207" y="1565"/>
                <a:ext cx="0" cy="9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30" name="Line 66"/>
              <p:cNvSpPr>
                <a:spLocks noChangeShapeType="1"/>
              </p:cNvSpPr>
              <p:nvPr/>
            </p:nvSpPr>
            <p:spPr bwMode="auto">
              <a:xfrm>
                <a:off x="1253" y="1565"/>
                <a:ext cx="0" cy="9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31" name="Line 67"/>
              <p:cNvSpPr>
                <a:spLocks noChangeShapeType="1"/>
              </p:cNvSpPr>
              <p:nvPr/>
            </p:nvSpPr>
            <p:spPr bwMode="auto">
              <a:xfrm>
                <a:off x="1298" y="1565"/>
                <a:ext cx="0" cy="9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103" name="Group 68"/>
            <p:cNvGrpSpPr>
              <a:grpSpLocks/>
            </p:cNvGrpSpPr>
            <p:nvPr/>
          </p:nvGrpSpPr>
          <p:grpSpPr bwMode="auto">
            <a:xfrm>
              <a:off x="4511675" y="2484438"/>
              <a:ext cx="144463" cy="142875"/>
              <a:chOff x="1207" y="1565"/>
              <a:chExt cx="91" cy="90"/>
            </a:xfrm>
          </p:grpSpPr>
          <p:sp>
            <p:nvSpPr>
              <p:cNvPr id="126" name="Line 69"/>
              <p:cNvSpPr>
                <a:spLocks noChangeShapeType="1"/>
              </p:cNvSpPr>
              <p:nvPr/>
            </p:nvSpPr>
            <p:spPr bwMode="auto">
              <a:xfrm>
                <a:off x="1207" y="1565"/>
                <a:ext cx="0" cy="9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27" name="Line 70"/>
              <p:cNvSpPr>
                <a:spLocks noChangeShapeType="1"/>
              </p:cNvSpPr>
              <p:nvPr/>
            </p:nvSpPr>
            <p:spPr bwMode="auto">
              <a:xfrm>
                <a:off x="1253" y="1565"/>
                <a:ext cx="0" cy="9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28" name="Line 71"/>
              <p:cNvSpPr>
                <a:spLocks noChangeShapeType="1"/>
              </p:cNvSpPr>
              <p:nvPr/>
            </p:nvSpPr>
            <p:spPr bwMode="auto">
              <a:xfrm>
                <a:off x="1298" y="1565"/>
                <a:ext cx="0" cy="9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104" name="Group 72"/>
            <p:cNvGrpSpPr>
              <a:grpSpLocks/>
            </p:cNvGrpSpPr>
            <p:nvPr/>
          </p:nvGrpSpPr>
          <p:grpSpPr bwMode="auto">
            <a:xfrm>
              <a:off x="2239963" y="2484438"/>
              <a:ext cx="144462" cy="142875"/>
              <a:chOff x="1207" y="1565"/>
              <a:chExt cx="91" cy="90"/>
            </a:xfrm>
          </p:grpSpPr>
          <p:sp>
            <p:nvSpPr>
              <p:cNvPr id="123" name="Line 73"/>
              <p:cNvSpPr>
                <a:spLocks noChangeShapeType="1"/>
              </p:cNvSpPr>
              <p:nvPr/>
            </p:nvSpPr>
            <p:spPr bwMode="auto">
              <a:xfrm>
                <a:off x="1207" y="1565"/>
                <a:ext cx="0" cy="9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24" name="Line 74"/>
              <p:cNvSpPr>
                <a:spLocks noChangeShapeType="1"/>
              </p:cNvSpPr>
              <p:nvPr/>
            </p:nvSpPr>
            <p:spPr bwMode="auto">
              <a:xfrm>
                <a:off x="1253" y="1565"/>
                <a:ext cx="0" cy="9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25" name="Line 75"/>
              <p:cNvSpPr>
                <a:spLocks noChangeShapeType="1"/>
              </p:cNvSpPr>
              <p:nvPr/>
            </p:nvSpPr>
            <p:spPr bwMode="auto">
              <a:xfrm>
                <a:off x="1298" y="1565"/>
                <a:ext cx="0" cy="9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105" name="Group 76"/>
            <p:cNvGrpSpPr>
              <a:grpSpLocks/>
            </p:cNvGrpSpPr>
            <p:nvPr/>
          </p:nvGrpSpPr>
          <p:grpSpPr bwMode="auto">
            <a:xfrm>
              <a:off x="3259138" y="2484438"/>
              <a:ext cx="144462" cy="142875"/>
              <a:chOff x="1207" y="1565"/>
              <a:chExt cx="91" cy="90"/>
            </a:xfrm>
          </p:grpSpPr>
          <p:sp>
            <p:nvSpPr>
              <p:cNvPr id="120" name="Line 77"/>
              <p:cNvSpPr>
                <a:spLocks noChangeShapeType="1"/>
              </p:cNvSpPr>
              <p:nvPr/>
            </p:nvSpPr>
            <p:spPr bwMode="auto">
              <a:xfrm>
                <a:off x="1207" y="1565"/>
                <a:ext cx="0" cy="9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21" name="Line 78"/>
              <p:cNvSpPr>
                <a:spLocks noChangeShapeType="1"/>
              </p:cNvSpPr>
              <p:nvPr/>
            </p:nvSpPr>
            <p:spPr bwMode="auto">
              <a:xfrm>
                <a:off x="1253" y="1565"/>
                <a:ext cx="0" cy="9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22" name="Line 79"/>
              <p:cNvSpPr>
                <a:spLocks noChangeShapeType="1"/>
              </p:cNvSpPr>
              <p:nvPr/>
            </p:nvSpPr>
            <p:spPr bwMode="auto">
              <a:xfrm>
                <a:off x="1298" y="1565"/>
                <a:ext cx="0" cy="9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106" name="Group 80"/>
            <p:cNvGrpSpPr>
              <a:grpSpLocks/>
            </p:cNvGrpSpPr>
            <p:nvPr/>
          </p:nvGrpSpPr>
          <p:grpSpPr bwMode="auto">
            <a:xfrm>
              <a:off x="2754313" y="2484438"/>
              <a:ext cx="144462" cy="142875"/>
              <a:chOff x="1207" y="1565"/>
              <a:chExt cx="91" cy="90"/>
            </a:xfrm>
          </p:grpSpPr>
          <p:sp>
            <p:nvSpPr>
              <p:cNvPr id="117" name="Line 81"/>
              <p:cNvSpPr>
                <a:spLocks noChangeShapeType="1"/>
              </p:cNvSpPr>
              <p:nvPr/>
            </p:nvSpPr>
            <p:spPr bwMode="auto">
              <a:xfrm>
                <a:off x="1207" y="1565"/>
                <a:ext cx="0" cy="9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18" name="Line 82"/>
              <p:cNvSpPr>
                <a:spLocks noChangeShapeType="1"/>
              </p:cNvSpPr>
              <p:nvPr/>
            </p:nvSpPr>
            <p:spPr bwMode="auto">
              <a:xfrm>
                <a:off x="1253" y="1565"/>
                <a:ext cx="0" cy="9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19" name="Line 83"/>
              <p:cNvSpPr>
                <a:spLocks noChangeShapeType="1"/>
              </p:cNvSpPr>
              <p:nvPr/>
            </p:nvSpPr>
            <p:spPr bwMode="auto">
              <a:xfrm>
                <a:off x="1298" y="1565"/>
                <a:ext cx="0" cy="9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107" name="Group 84"/>
            <p:cNvGrpSpPr>
              <a:grpSpLocks/>
            </p:cNvGrpSpPr>
            <p:nvPr/>
          </p:nvGrpSpPr>
          <p:grpSpPr bwMode="auto">
            <a:xfrm>
              <a:off x="3744913" y="2484438"/>
              <a:ext cx="144462" cy="142875"/>
              <a:chOff x="1207" y="1565"/>
              <a:chExt cx="91" cy="90"/>
            </a:xfrm>
          </p:grpSpPr>
          <p:sp>
            <p:nvSpPr>
              <p:cNvPr id="114" name="Line 85"/>
              <p:cNvSpPr>
                <a:spLocks noChangeShapeType="1"/>
              </p:cNvSpPr>
              <p:nvPr/>
            </p:nvSpPr>
            <p:spPr bwMode="auto">
              <a:xfrm>
                <a:off x="1207" y="1565"/>
                <a:ext cx="0" cy="9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15" name="Line 86"/>
              <p:cNvSpPr>
                <a:spLocks noChangeShapeType="1"/>
              </p:cNvSpPr>
              <p:nvPr/>
            </p:nvSpPr>
            <p:spPr bwMode="auto">
              <a:xfrm>
                <a:off x="1253" y="1565"/>
                <a:ext cx="0" cy="9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16" name="Line 87"/>
              <p:cNvSpPr>
                <a:spLocks noChangeShapeType="1"/>
              </p:cNvSpPr>
              <p:nvPr/>
            </p:nvSpPr>
            <p:spPr bwMode="auto">
              <a:xfrm>
                <a:off x="1298" y="1565"/>
                <a:ext cx="0" cy="9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108" name="Group 88"/>
            <p:cNvGrpSpPr>
              <a:grpSpLocks/>
            </p:cNvGrpSpPr>
            <p:nvPr/>
          </p:nvGrpSpPr>
          <p:grpSpPr bwMode="auto">
            <a:xfrm>
              <a:off x="4241800" y="2484438"/>
              <a:ext cx="144463" cy="142875"/>
              <a:chOff x="1207" y="1565"/>
              <a:chExt cx="91" cy="90"/>
            </a:xfrm>
          </p:grpSpPr>
          <p:sp>
            <p:nvSpPr>
              <p:cNvPr id="111" name="Line 89"/>
              <p:cNvSpPr>
                <a:spLocks noChangeShapeType="1"/>
              </p:cNvSpPr>
              <p:nvPr/>
            </p:nvSpPr>
            <p:spPr bwMode="auto">
              <a:xfrm>
                <a:off x="1207" y="1565"/>
                <a:ext cx="0" cy="9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12" name="Line 90"/>
              <p:cNvSpPr>
                <a:spLocks noChangeShapeType="1"/>
              </p:cNvSpPr>
              <p:nvPr/>
            </p:nvSpPr>
            <p:spPr bwMode="auto">
              <a:xfrm>
                <a:off x="1253" y="1565"/>
                <a:ext cx="0" cy="9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13" name="Line 91"/>
              <p:cNvSpPr>
                <a:spLocks noChangeShapeType="1"/>
              </p:cNvSpPr>
              <p:nvPr/>
            </p:nvSpPr>
            <p:spPr bwMode="auto">
              <a:xfrm>
                <a:off x="1298" y="1565"/>
                <a:ext cx="0" cy="9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109" name="Text Box 92"/>
            <p:cNvSpPr txBox="1">
              <a:spLocks noChangeAspect="1" noChangeArrowheads="1"/>
            </p:cNvSpPr>
            <p:nvPr/>
          </p:nvSpPr>
          <p:spPr bwMode="auto">
            <a:xfrm>
              <a:off x="3608388" y="1908175"/>
              <a:ext cx="1192212"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000" b="1"/>
                <a:t>Hydrogen bonds</a:t>
              </a:r>
            </a:p>
          </p:txBody>
        </p:sp>
        <p:sp>
          <p:nvSpPr>
            <p:cNvPr id="110" name="Line 93"/>
            <p:cNvSpPr>
              <a:spLocks noChangeShapeType="1"/>
            </p:cNvSpPr>
            <p:nvPr/>
          </p:nvSpPr>
          <p:spPr bwMode="auto">
            <a:xfrm>
              <a:off x="4295775" y="2124075"/>
              <a:ext cx="192088" cy="360363"/>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156" name="TextBox 155"/>
          <p:cNvSpPr txBox="1"/>
          <p:nvPr/>
        </p:nvSpPr>
        <p:spPr>
          <a:xfrm>
            <a:off x="6042774" y="9392525"/>
            <a:ext cx="338554" cy="276999"/>
          </a:xfrm>
          <a:prstGeom prst="rect">
            <a:avLst/>
          </a:prstGeom>
          <a:noFill/>
        </p:spPr>
        <p:txBody>
          <a:bodyPr wrap="none" rtlCol="0">
            <a:spAutoFit/>
          </a:bodyPr>
          <a:lstStyle/>
          <a:p>
            <a:r>
              <a:rPr lang="en-GB" sz="1200" dirty="0" smtClean="0">
                <a:latin typeface="Times New Roman" pitchFamily="18" charset="0"/>
                <a:cs typeface="Times New Roman" pitchFamily="18" charset="0"/>
              </a:rPr>
              <a:t>91</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12824504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 Box 5"/>
          <p:cNvSpPr txBox="1">
            <a:spLocks noChangeArrowheads="1"/>
          </p:cNvSpPr>
          <p:nvPr/>
        </p:nvSpPr>
        <p:spPr bwMode="auto">
          <a:xfrm>
            <a:off x="1050925" y="6910679"/>
            <a:ext cx="5257800" cy="19667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lnSpc>
                <a:spcPct val="150000"/>
              </a:lnSpc>
              <a:defRPr/>
            </a:pPr>
            <a:r>
              <a:rPr lang="en-GB" sz="1200" dirty="0" smtClean="0">
                <a:latin typeface="Times New Roman" pitchFamily="18" charset="0"/>
                <a:cs typeface="Times New Roman" pitchFamily="18" charset="0"/>
              </a:rPr>
              <a:t>Photomicrographs of control sections for vasopressin </a:t>
            </a:r>
            <a:r>
              <a:rPr lang="en-GB" sz="1200" i="1" dirty="0" smtClean="0">
                <a:latin typeface="Times New Roman" pitchFamily="18" charset="0"/>
                <a:cs typeface="Times New Roman" pitchFamily="18" charset="0"/>
              </a:rPr>
              <a:t>in situ </a:t>
            </a:r>
            <a:r>
              <a:rPr lang="en-GB" sz="1200" dirty="0" smtClean="0">
                <a:latin typeface="Times New Roman" pitchFamily="18" charset="0"/>
                <a:cs typeface="Times New Roman" pitchFamily="18" charset="0"/>
              </a:rPr>
              <a:t>hybridisation (ISH) containing the PVN. The right hand images of </a:t>
            </a:r>
            <a:r>
              <a:rPr lang="en-GB" sz="1200" dirty="0">
                <a:latin typeface="Times New Roman" pitchFamily="18" charset="0"/>
                <a:cs typeface="Times New Roman" pitchFamily="18" charset="0"/>
              </a:rPr>
              <a:t>the PVN show a higher magnification of the </a:t>
            </a:r>
            <a:r>
              <a:rPr lang="en-GB" sz="1200" dirty="0" smtClean="0">
                <a:latin typeface="Times New Roman" pitchFamily="18" charset="0"/>
                <a:cs typeface="Times New Roman" pitchFamily="18" charset="0"/>
              </a:rPr>
              <a:t>areas highlighted in the left hand images.</a:t>
            </a:r>
            <a:endParaRPr lang="en-GB" sz="1200" dirty="0">
              <a:latin typeface="Times New Roman" pitchFamily="18" charset="0"/>
              <a:cs typeface="Times New Roman" pitchFamily="18" charset="0"/>
            </a:endParaRPr>
          </a:p>
          <a:p>
            <a:pPr eaLnBrk="1" hangingPunct="1">
              <a:lnSpc>
                <a:spcPct val="150000"/>
              </a:lnSpc>
              <a:defRPr/>
            </a:pPr>
            <a:r>
              <a:rPr lang="en-GB" sz="1200" dirty="0" smtClean="0">
                <a:latin typeface="Times New Roman" pitchFamily="18" charset="0"/>
                <a:cs typeface="Times New Roman" pitchFamily="18" charset="0"/>
              </a:rPr>
              <a:t>Positive control: (A) Example of tissue processed for vasopressin ISH. Negative controls: (B) </a:t>
            </a:r>
            <a:r>
              <a:rPr lang="en-GB" sz="1200" dirty="0" err="1" smtClean="0">
                <a:latin typeface="Times New Roman" pitchFamily="18" charset="0"/>
                <a:cs typeface="Times New Roman" pitchFamily="18" charset="0"/>
              </a:rPr>
              <a:t>RNAse</a:t>
            </a:r>
            <a:r>
              <a:rPr lang="en-GB" sz="1200" dirty="0" smtClean="0">
                <a:latin typeface="Times New Roman" pitchFamily="18" charset="0"/>
                <a:cs typeface="Times New Roman" pitchFamily="18" charset="0"/>
              </a:rPr>
              <a:t> treated section; and  (C) no vasopressin probe section</a:t>
            </a:r>
            <a:r>
              <a:rPr lang="en-GB" sz="1200" dirty="0">
                <a:latin typeface="Times New Roman" pitchFamily="18" charset="0"/>
                <a:cs typeface="Times New Roman" pitchFamily="18" charset="0"/>
              </a:rPr>
              <a:t>. </a:t>
            </a:r>
            <a:r>
              <a:rPr lang="en-GB" sz="1200" dirty="0" smtClean="0">
                <a:latin typeface="Times New Roman" pitchFamily="18" charset="0"/>
                <a:cs typeface="Times New Roman" pitchFamily="18" charset="0"/>
              </a:rPr>
              <a:t>Arrows </a:t>
            </a:r>
            <a:r>
              <a:rPr lang="en-GB" sz="1200" dirty="0">
                <a:latin typeface="Times New Roman" pitchFamily="18" charset="0"/>
                <a:cs typeface="Times New Roman" pitchFamily="18" charset="0"/>
              </a:rPr>
              <a:t>indicate positive </a:t>
            </a:r>
            <a:r>
              <a:rPr lang="en-GB" sz="1200" dirty="0" smtClean="0">
                <a:latin typeface="Times New Roman" pitchFamily="18" charset="0"/>
                <a:cs typeface="Times New Roman" pitchFamily="18" charset="0"/>
              </a:rPr>
              <a:t>cells. Scale bars represent 50</a:t>
            </a:r>
            <a:r>
              <a:rPr lang="en-US" sz="1200" dirty="0" smtClean="0">
                <a:latin typeface="Times New Roman" pitchFamily="18" charset="0"/>
                <a:cs typeface="Times New Roman" pitchFamily="18" charset="0"/>
              </a:rPr>
              <a:t>µ</a:t>
            </a:r>
            <a:r>
              <a:rPr lang="en-GB" sz="1200" dirty="0" smtClean="0">
                <a:latin typeface="Times New Roman" pitchFamily="18" charset="0"/>
                <a:cs typeface="Times New Roman" pitchFamily="18" charset="0"/>
              </a:rPr>
              <a:t>m. 3V=third ventricle</a:t>
            </a:r>
            <a:r>
              <a:rPr lang="en-GB" sz="1050" dirty="0" smtClean="0"/>
              <a:t>.</a:t>
            </a:r>
          </a:p>
          <a:p>
            <a:pPr eaLnBrk="1" hangingPunct="1">
              <a:lnSpc>
                <a:spcPct val="150000"/>
              </a:lnSpc>
              <a:defRPr/>
            </a:pPr>
            <a:endParaRPr lang="en-GB" sz="1050" dirty="0" smtClean="0">
              <a:cs typeface="Arial" charset="0"/>
            </a:endParaRPr>
          </a:p>
        </p:txBody>
      </p:sp>
      <p:sp>
        <p:nvSpPr>
          <p:cNvPr id="33" name="Text Box 4"/>
          <p:cNvSpPr txBox="1">
            <a:spLocks noChangeArrowheads="1"/>
          </p:cNvSpPr>
          <p:nvPr/>
        </p:nvSpPr>
        <p:spPr bwMode="auto">
          <a:xfrm>
            <a:off x="1006475" y="468313"/>
            <a:ext cx="3986213"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a:latin typeface="Times New Roman" pitchFamily="18" charset="0"/>
                <a:cs typeface="Times New Roman" pitchFamily="18" charset="0"/>
              </a:rPr>
              <a:t>Figure 2.20: Controls for vasopressin </a:t>
            </a:r>
            <a:r>
              <a:rPr lang="en-GB" sz="1200" b="1" i="1">
                <a:latin typeface="Times New Roman" pitchFamily="18" charset="0"/>
                <a:cs typeface="Times New Roman" pitchFamily="18" charset="0"/>
              </a:rPr>
              <a:t>in situ </a:t>
            </a:r>
            <a:r>
              <a:rPr lang="en-GB" sz="1200" b="1">
                <a:latin typeface="Times New Roman" pitchFamily="18" charset="0"/>
                <a:cs typeface="Times New Roman" pitchFamily="18" charset="0"/>
              </a:rPr>
              <a:t>hybridisation</a:t>
            </a:r>
          </a:p>
        </p:txBody>
      </p:sp>
      <p:sp>
        <p:nvSpPr>
          <p:cNvPr id="62" name="TextBox 61"/>
          <p:cNvSpPr txBox="1"/>
          <p:nvPr/>
        </p:nvSpPr>
        <p:spPr>
          <a:xfrm>
            <a:off x="6021288" y="9392525"/>
            <a:ext cx="338554"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98</a:t>
            </a:r>
            <a:endParaRPr lang="en-GB" sz="1200" b="0" dirty="0">
              <a:latin typeface="Times New Roman" pitchFamily="18" charset="0"/>
              <a:cs typeface="Times New Roman" pitchFamily="18" charset="0"/>
            </a:endParaRPr>
          </a:p>
        </p:txBody>
      </p:sp>
      <p:grpSp>
        <p:nvGrpSpPr>
          <p:cNvPr id="46" name="Group 1"/>
          <p:cNvGrpSpPr>
            <a:grpSpLocks/>
          </p:cNvGrpSpPr>
          <p:nvPr/>
        </p:nvGrpSpPr>
        <p:grpSpPr bwMode="auto">
          <a:xfrm>
            <a:off x="3846998" y="977900"/>
            <a:ext cx="1380656" cy="1862081"/>
            <a:chOff x="3284538" y="977900"/>
            <a:chExt cx="1517650" cy="2046288"/>
          </a:xfrm>
        </p:grpSpPr>
        <p:sp>
          <p:nvSpPr>
            <p:cNvPr id="55" name="Text Box 16"/>
            <p:cNvSpPr txBox="1">
              <a:spLocks noChangeArrowheads="1"/>
            </p:cNvSpPr>
            <p:nvPr/>
          </p:nvSpPr>
          <p:spPr bwMode="auto">
            <a:xfrm>
              <a:off x="3729038" y="2763838"/>
              <a:ext cx="184150" cy="260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sz="1100" b="1"/>
            </a:p>
          </p:txBody>
        </p:sp>
        <p:grpSp>
          <p:nvGrpSpPr>
            <p:cNvPr id="56" name="Group 25"/>
            <p:cNvGrpSpPr>
              <a:grpSpLocks/>
            </p:cNvGrpSpPr>
            <p:nvPr/>
          </p:nvGrpSpPr>
          <p:grpSpPr bwMode="auto">
            <a:xfrm>
              <a:off x="3284538" y="977900"/>
              <a:ext cx="1517650" cy="2024063"/>
              <a:chOff x="2069" y="616"/>
              <a:chExt cx="956" cy="1275"/>
            </a:xfrm>
          </p:grpSpPr>
          <p:pic>
            <p:nvPicPr>
              <p:cNvPr id="60" name="Picture 113" descr="E:\CIP PhD\My Experiments\Exp 4 - LPS\Exp 4 - 4h AVP\Exp 4 - AVP control photos\Exp4 positive control AVP...tif"/>
              <p:cNvPicPr>
                <a:picLocks noChangeAspect="1" noChangeArrowheads="1"/>
              </p:cNvPicPr>
              <p:nvPr/>
            </p:nvPicPr>
            <p:blipFill>
              <a:blip r:embed="rId2">
                <a:grayscl/>
                <a:extLst>
                  <a:ext uri="{BEBA8EAE-BF5A-486C-A8C5-ECC9F3942E4B}">
                    <a14:imgProps xmlns:a14="http://schemas.microsoft.com/office/drawing/2010/main">
                      <a14:imgLayer r:embed="rId3">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a:fillRect/>
              </a:stretch>
            </p:blipFill>
            <p:spPr bwMode="auto">
              <a:xfrm>
                <a:off x="2069" y="616"/>
                <a:ext cx="956" cy="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 name="Line 202"/>
              <p:cNvSpPr>
                <a:spLocks noChangeAspect="1" noChangeShapeType="1"/>
              </p:cNvSpPr>
              <p:nvPr/>
            </p:nvSpPr>
            <p:spPr bwMode="auto">
              <a:xfrm>
                <a:off x="2785" y="695"/>
                <a:ext cx="184"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57" name="Line 203"/>
            <p:cNvSpPr>
              <a:spLocks noChangeShapeType="1"/>
            </p:cNvSpPr>
            <p:nvPr/>
          </p:nvSpPr>
          <p:spPr bwMode="auto">
            <a:xfrm flipH="1" flipV="1">
              <a:off x="4292600" y="1252538"/>
              <a:ext cx="0" cy="215900"/>
            </a:xfrm>
            <a:prstGeom prst="line">
              <a:avLst/>
            </a:prstGeom>
            <a:noFill/>
            <a:ln w="15875">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8" name="Line 205"/>
            <p:cNvSpPr>
              <a:spLocks noChangeShapeType="1"/>
            </p:cNvSpPr>
            <p:nvPr/>
          </p:nvSpPr>
          <p:spPr bwMode="auto">
            <a:xfrm flipH="1">
              <a:off x="4090988" y="2692400"/>
              <a:ext cx="269875" cy="0"/>
            </a:xfrm>
            <a:prstGeom prst="line">
              <a:avLst/>
            </a:prstGeom>
            <a:noFill/>
            <a:ln w="15875">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9" name="Line 206"/>
            <p:cNvSpPr>
              <a:spLocks noChangeShapeType="1"/>
            </p:cNvSpPr>
            <p:nvPr/>
          </p:nvSpPr>
          <p:spPr bwMode="auto">
            <a:xfrm flipH="1">
              <a:off x="3821113" y="1828800"/>
              <a:ext cx="269875" cy="0"/>
            </a:xfrm>
            <a:prstGeom prst="line">
              <a:avLst/>
            </a:prstGeom>
            <a:noFill/>
            <a:ln w="15875">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8" name="Group 7"/>
          <p:cNvGrpSpPr/>
          <p:nvPr/>
        </p:nvGrpSpPr>
        <p:grpSpPr>
          <a:xfrm>
            <a:off x="2276874" y="979345"/>
            <a:ext cx="1435546" cy="1841856"/>
            <a:chOff x="2276874" y="979345"/>
            <a:chExt cx="1435546" cy="1841856"/>
          </a:xfrm>
        </p:grpSpPr>
        <p:grpSp>
          <p:nvGrpSpPr>
            <p:cNvPr id="7" name="Group 6"/>
            <p:cNvGrpSpPr/>
            <p:nvPr/>
          </p:nvGrpSpPr>
          <p:grpSpPr>
            <a:xfrm>
              <a:off x="2331764" y="979345"/>
              <a:ext cx="1380656" cy="1841856"/>
              <a:chOff x="2331764" y="979345"/>
              <a:chExt cx="1380656" cy="1841856"/>
            </a:xfrm>
          </p:grpSpPr>
          <p:grpSp>
            <p:nvGrpSpPr>
              <p:cNvPr id="47" name="Group 24"/>
              <p:cNvGrpSpPr>
                <a:grpSpLocks/>
              </p:cNvGrpSpPr>
              <p:nvPr/>
            </p:nvGrpSpPr>
            <p:grpSpPr bwMode="auto">
              <a:xfrm>
                <a:off x="2331764" y="979345"/>
                <a:ext cx="1380656" cy="1841856"/>
                <a:chOff x="1081" y="617"/>
                <a:chExt cx="956" cy="1275"/>
              </a:xfrm>
            </p:grpSpPr>
            <p:pic>
              <p:nvPicPr>
                <p:cNvPr id="53" name="Picture 112" descr="E:\CIP PhD\My Experiments\Exp 4 - LPS\Exp 4 - 4h AVP\Exp 4 - AVP control photos\Exp4 positive control AVP.tif"/>
                <p:cNvPicPr>
                  <a:picLocks noChangeAspect="1" noChangeArrowheads="1"/>
                </p:cNvPicPr>
                <p:nvPr/>
              </p:nvPicPr>
              <p:blipFill>
                <a:blip r:embed="rId4">
                  <a:grayscl/>
                  <a:extLst>
                    <a:ext uri="{BEBA8EAE-BF5A-486C-A8C5-ECC9F3942E4B}">
                      <a14:imgProps xmlns:a14="http://schemas.microsoft.com/office/drawing/2010/main">
                        <a14:imgLayer r:embed="rId5">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1081" y="617"/>
                  <a:ext cx="956" cy="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 name="Line 210"/>
                <p:cNvSpPr>
                  <a:spLocks noChangeShapeType="1"/>
                </p:cNvSpPr>
                <p:nvPr/>
              </p:nvSpPr>
              <p:spPr bwMode="auto">
                <a:xfrm>
                  <a:off x="1885" y="703"/>
                  <a:ext cx="94"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63" name="Rectangle 215"/>
              <p:cNvSpPr>
                <a:spLocks noChangeArrowheads="1"/>
              </p:cNvSpPr>
              <p:nvPr/>
            </p:nvSpPr>
            <p:spPr bwMode="auto">
              <a:xfrm>
                <a:off x="2600315" y="1195680"/>
                <a:ext cx="684669" cy="913004"/>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0">
                  <a:cs typeface="Arial" charset="0"/>
                </a:endParaRPr>
              </a:p>
            </p:txBody>
          </p:sp>
        </p:grpSp>
        <p:sp>
          <p:nvSpPr>
            <p:cNvPr id="48" name="Text Box 211"/>
            <p:cNvSpPr txBox="1">
              <a:spLocks noChangeAspect="1" noChangeArrowheads="1"/>
            </p:cNvSpPr>
            <p:nvPr/>
          </p:nvSpPr>
          <p:spPr bwMode="auto">
            <a:xfrm>
              <a:off x="2276874" y="1602687"/>
              <a:ext cx="402932" cy="2961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100" b="1" dirty="0"/>
                <a:t>3V</a:t>
              </a:r>
            </a:p>
          </p:txBody>
        </p:sp>
      </p:grpSp>
      <p:sp>
        <p:nvSpPr>
          <p:cNvPr id="37" name="Text Box 29"/>
          <p:cNvSpPr txBox="1">
            <a:spLocks noChangeArrowheads="1"/>
          </p:cNvSpPr>
          <p:nvPr/>
        </p:nvSpPr>
        <p:spPr bwMode="auto">
          <a:xfrm>
            <a:off x="1936750" y="966788"/>
            <a:ext cx="293688"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dirty="0"/>
              <a:t>A</a:t>
            </a:r>
          </a:p>
        </p:txBody>
      </p:sp>
      <p:sp>
        <p:nvSpPr>
          <p:cNvPr id="38" name="Text Box 30"/>
          <p:cNvSpPr txBox="1">
            <a:spLocks noChangeArrowheads="1"/>
          </p:cNvSpPr>
          <p:nvPr/>
        </p:nvSpPr>
        <p:spPr bwMode="auto">
          <a:xfrm>
            <a:off x="1889125" y="3124200"/>
            <a:ext cx="293688"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dirty="0"/>
              <a:t>B</a:t>
            </a:r>
          </a:p>
        </p:txBody>
      </p:sp>
      <p:sp>
        <p:nvSpPr>
          <p:cNvPr id="39" name="Text Box 35"/>
          <p:cNvSpPr txBox="1">
            <a:spLocks noChangeArrowheads="1"/>
          </p:cNvSpPr>
          <p:nvPr/>
        </p:nvSpPr>
        <p:spPr bwMode="auto">
          <a:xfrm>
            <a:off x="1814513" y="5148263"/>
            <a:ext cx="293687"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dirty="0"/>
              <a:t>C</a:t>
            </a:r>
          </a:p>
        </p:txBody>
      </p:sp>
      <p:grpSp>
        <p:nvGrpSpPr>
          <p:cNvPr id="6" name="Group 5"/>
          <p:cNvGrpSpPr/>
          <p:nvPr/>
        </p:nvGrpSpPr>
        <p:grpSpPr>
          <a:xfrm>
            <a:off x="3855664" y="2930990"/>
            <a:ext cx="1380656" cy="1841857"/>
            <a:chOff x="3767300" y="2930990"/>
            <a:chExt cx="1380656" cy="1841857"/>
          </a:xfrm>
        </p:grpSpPr>
        <p:pic>
          <p:nvPicPr>
            <p:cNvPr id="50" name="Picture 26" descr="E:\CIP PhD\My Experiments\Exp 4 - LPS\Exp 4 - 4h AVP\Exp 4 - AVP control photos\Exp4 RNAse control...tif"/>
            <p:cNvPicPr>
              <a:picLocks noChangeAspect="1" noChangeArrowheads="1"/>
            </p:cNvPicPr>
            <p:nvPr/>
          </p:nvPicPr>
          <p:blipFill>
            <a:blip r:embed="rId6">
              <a:grayscl/>
              <a:extLst>
                <a:ext uri="{BEBA8EAE-BF5A-486C-A8C5-ECC9F3942E4B}">
                  <a14:imgProps xmlns:a14="http://schemas.microsoft.com/office/drawing/2010/main">
                    <a14:imgLayer r:embed="rId7">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3767300" y="2930990"/>
              <a:ext cx="1380656" cy="18418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 name="Line 202"/>
            <p:cNvSpPr>
              <a:spLocks noChangeAspect="1" noChangeShapeType="1"/>
            </p:cNvSpPr>
            <p:nvPr/>
          </p:nvSpPr>
          <p:spPr bwMode="auto">
            <a:xfrm>
              <a:off x="4801433" y="3045115"/>
              <a:ext cx="265733"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10" name="Group 9"/>
          <p:cNvGrpSpPr/>
          <p:nvPr/>
        </p:nvGrpSpPr>
        <p:grpSpPr>
          <a:xfrm>
            <a:off x="2312989" y="2930990"/>
            <a:ext cx="1380656" cy="1841857"/>
            <a:chOff x="2312989" y="2930990"/>
            <a:chExt cx="1380656" cy="1841857"/>
          </a:xfrm>
        </p:grpSpPr>
        <p:grpSp>
          <p:nvGrpSpPr>
            <p:cNvPr id="9" name="Group 8"/>
            <p:cNvGrpSpPr/>
            <p:nvPr/>
          </p:nvGrpSpPr>
          <p:grpSpPr>
            <a:xfrm>
              <a:off x="2312989" y="2930990"/>
              <a:ext cx="1380656" cy="1841857"/>
              <a:chOff x="2312989" y="2930990"/>
              <a:chExt cx="1380656" cy="1841857"/>
            </a:xfrm>
          </p:grpSpPr>
          <p:pic>
            <p:nvPicPr>
              <p:cNvPr id="49" name="Picture 25" descr="E:\CIP PhD\My Experiments\Exp 4 - LPS\Exp 4 - 4h AVP\Exp 4 - AVP control photos\Exp 4 RNAse control.tif"/>
              <p:cNvPicPr>
                <a:picLocks noChangeAspect="1" noChangeArrowheads="1"/>
              </p:cNvPicPr>
              <p:nvPr/>
            </p:nvPicPr>
            <p:blipFill>
              <a:blip r:embed="rId8">
                <a:grayscl/>
                <a:extLst>
                  <a:ext uri="{BEBA8EAE-BF5A-486C-A8C5-ECC9F3942E4B}">
                    <a14:imgProps xmlns:a14="http://schemas.microsoft.com/office/drawing/2010/main">
                      <a14:imgLayer r:embed="rId9">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2312989" y="2930990"/>
                <a:ext cx="1380656" cy="18418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2" name="Text Box 211"/>
              <p:cNvSpPr txBox="1">
                <a:spLocks noChangeAspect="1" noChangeArrowheads="1"/>
              </p:cNvSpPr>
              <p:nvPr/>
            </p:nvSpPr>
            <p:spPr bwMode="auto">
              <a:xfrm>
                <a:off x="2348880" y="3627787"/>
                <a:ext cx="402932" cy="2961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100" b="1"/>
                  <a:t>3V</a:t>
                </a:r>
              </a:p>
            </p:txBody>
          </p:sp>
          <p:sp>
            <p:nvSpPr>
              <p:cNvPr id="64" name="Rectangle 215"/>
              <p:cNvSpPr>
                <a:spLocks noChangeArrowheads="1"/>
              </p:cNvSpPr>
              <p:nvPr/>
            </p:nvSpPr>
            <p:spPr bwMode="auto">
              <a:xfrm>
                <a:off x="2780928" y="3080792"/>
                <a:ext cx="684669" cy="913004"/>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0">
                  <a:cs typeface="Arial" charset="0"/>
                </a:endParaRPr>
              </a:p>
            </p:txBody>
          </p:sp>
        </p:grpSp>
        <p:sp>
          <p:nvSpPr>
            <p:cNvPr id="41" name="Line 210"/>
            <p:cNvSpPr>
              <a:spLocks noChangeShapeType="1"/>
            </p:cNvSpPr>
            <p:nvPr/>
          </p:nvSpPr>
          <p:spPr bwMode="auto">
            <a:xfrm>
              <a:off x="3501652" y="3056672"/>
              <a:ext cx="135755"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5" name="Group 4"/>
          <p:cNvGrpSpPr/>
          <p:nvPr/>
        </p:nvGrpSpPr>
        <p:grpSpPr>
          <a:xfrm>
            <a:off x="3884548" y="4897082"/>
            <a:ext cx="1380656" cy="1841856"/>
            <a:chOff x="3796184" y="4897082"/>
            <a:chExt cx="1380656" cy="1841856"/>
          </a:xfrm>
        </p:grpSpPr>
        <p:pic>
          <p:nvPicPr>
            <p:cNvPr id="52" name="Picture 28" descr="E:\CIP PhD\My Experiments\Exp 4 - LPS\Exp 4 - 4h AVP\Exp 4 - AVP control photos\Exp4 no probe 2...tif"/>
            <p:cNvPicPr>
              <a:picLocks noChangeAspect="1" noChangeArrowheads="1"/>
            </p:cNvPicPr>
            <p:nvPr/>
          </p:nvPicPr>
          <p:blipFill>
            <a:blip r:embed="rId10">
              <a:grayscl/>
              <a:extLst>
                <a:ext uri="{BEBA8EAE-BF5A-486C-A8C5-ECC9F3942E4B}">
                  <a14:imgProps xmlns:a14="http://schemas.microsoft.com/office/drawing/2010/main">
                    <a14:imgLayer r:embed="rId11">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3796184" y="4897082"/>
              <a:ext cx="1380656" cy="1841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 name="Line 202"/>
            <p:cNvSpPr>
              <a:spLocks noChangeAspect="1" noChangeShapeType="1"/>
            </p:cNvSpPr>
            <p:nvPr/>
          </p:nvSpPr>
          <p:spPr bwMode="auto">
            <a:xfrm>
              <a:off x="4801433" y="5004048"/>
              <a:ext cx="265733"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12" name="Group 11"/>
          <p:cNvGrpSpPr/>
          <p:nvPr/>
        </p:nvGrpSpPr>
        <p:grpSpPr>
          <a:xfrm>
            <a:off x="2276872" y="4897082"/>
            <a:ext cx="1416773" cy="1841856"/>
            <a:chOff x="2276872" y="4897082"/>
            <a:chExt cx="1416773" cy="1841856"/>
          </a:xfrm>
        </p:grpSpPr>
        <p:grpSp>
          <p:nvGrpSpPr>
            <p:cNvPr id="11" name="Group 10"/>
            <p:cNvGrpSpPr/>
            <p:nvPr/>
          </p:nvGrpSpPr>
          <p:grpSpPr>
            <a:xfrm>
              <a:off x="2276872" y="4897082"/>
              <a:ext cx="1416773" cy="1841856"/>
              <a:chOff x="2276872" y="4897082"/>
              <a:chExt cx="1416773" cy="1841856"/>
            </a:xfrm>
          </p:grpSpPr>
          <p:pic>
            <p:nvPicPr>
              <p:cNvPr id="51" name="Picture 27" descr="E:\CIP PhD\My Experiments\Exp 4 - LPS\Exp 4 - 4h AVP\Exp 4 - AVP control photos\Exp4 No AVP probe 2.tif"/>
              <p:cNvPicPr>
                <a:picLocks noChangeAspect="1" noChangeArrowheads="1"/>
              </p:cNvPicPr>
              <p:nvPr/>
            </p:nvPicPr>
            <p:blipFill>
              <a:blip r:embed="rId12">
                <a:grayscl/>
                <a:extLst>
                  <a:ext uri="{BEBA8EAE-BF5A-486C-A8C5-ECC9F3942E4B}">
                    <a14:imgProps xmlns:a14="http://schemas.microsoft.com/office/drawing/2010/main">
                      <a14:imgLayer r:embed="rId13">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2312989" y="4897082"/>
                <a:ext cx="1380656" cy="1841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 name="Text Box 211"/>
              <p:cNvSpPr txBox="1">
                <a:spLocks noChangeAspect="1" noChangeArrowheads="1"/>
              </p:cNvSpPr>
              <p:nvPr/>
            </p:nvSpPr>
            <p:spPr bwMode="auto">
              <a:xfrm>
                <a:off x="2276872" y="5514712"/>
                <a:ext cx="402932" cy="2961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100" b="1"/>
                  <a:t>3V</a:t>
                </a:r>
              </a:p>
            </p:txBody>
          </p:sp>
          <p:sp>
            <p:nvSpPr>
              <p:cNvPr id="65" name="Rectangle 215"/>
              <p:cNvSpPr>
                <a:spLocks noChangeArrowheads="1"/>
              </p:cNvSpPr>
              <p:nvPr/>
            </p:nvSpPr>
            <p:spPr bwMode="auto">
              <a:xfrm>
                <a:off x="2960355" y="5097016"/>
                <a:ext cx="684669" cy="913004"/>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0">
                  <a:cs typeface="Arial" charset="0"/>
                </a:endParaRPr>
              </a:p>
            </p:txBody>
          </p:sp>
        </p:grpSp>
        <p:sp>
          <p:nvSpPr>
            <p:cNvPr id="44" name="Line 210"/>
            <p:cNvSpPr>
              <a:spLocks noChangeShapeType="1"/>
            </p:cNvSpPr>
            <p:nvPr/>
          </p:nvSpPr>
          <p:spPr bwMode="auto">
            <a:xfrm>
              <a:off x="3501652" y="5015605"/>
              <a:ext cx="135755"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Tree>
    <p:extLst>
      <p:ext uri="{BB962C8B-B14F-4D97-AF65-F5344CB8AC3E}">
        <p14:creationId xmlns:p14="http://schemas.microsoft.com/office/powerpoint/2010/main" val="39857552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17"/>
          <p:cNvSpPr>
            <a:spLocks noChangeArrowheads="1"/>
          </p:cNvSpPr>
          <p:nvPr/>
        </p:nvSpPr>
        <p:spPr bwMode="auto">
          <a:xfrm>
            <a:off x="1025525" y="481013"/>
            <a:ext cx="2322513"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sz="1200" b="1">
                <a:latin typeface="Times New Roman" pitchFamily="18" charset="0"/>
              </a:rPr>
              <a:t>Figure 2.21: Elevated plus maze </a:t>
            </a:r>
          </a:p>
        </p:txBody>
      </p:sp>
      <p:sp>
        <p:nvSpPr>
          <p:cNvPr id="21" name="Rectangle 18"/>
          <p:cNvSpPr>
            <a:spLocks noChangeArrowheads="1"/>
          </p:cNvSpPr>
          <p:nvPr/>
        </p:nvSpPr>
        <p:spPr bwMode="auto">
          <a:xfrm>
            <a:off x="1052513" y="4376936"/>
            <a:ext cx="5256212" cy="1444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nSpc>
                <a:spcPct val="150000"/>
              </a:lnSpc>
            </a:pPr>
            <a:r>
              <a:rPr lang="en-GB" sz="1200" dirty="0">
                <a:latin typeface="Times New Roman" pitchFamily="18" charset="0"/>
              </a:rPr>
              <a:t>The </a:t>
            </a:r>
            <a:r>
              <a:rPr lang="en-GB" sz="1200" dirty="0" smtClean="0">
                <a:latin typeface="Times New Roman" pitchFamily="18" charset="0"/>
              </a:rPr>
              <a:t>elevated plus maze consists </a:t>
            </a:r>
            <a:r>
              <a:rPr lang="en-GB" sz="1200" dirty="0">
                <a:latin typeface="Times New Roman" pitchFamily="18" charset="0"/>
              </a:rPr>
              <a:t>of four arms: two open arms (OA) and two closed arms (CA). Each arm is 30cm long x 5cm wide and the closed arms have a 15cm high wall. The maze is mounted on a 1m high stand. The mouse is placed in the central ‘neutral’ area (* on the diagram) at the start of the test and allowed to travel freely around the maze. </a:t>
            </a:r>
          </a:p>
        </p:txBody>
      </p:sp>
      <p:grpSp>
        <p:nvGrpSpPr>
          <p:cNvPr id="22" name="Group 2048"/>
          <p:cNvGrpSpPr>
            <a:grpSpLocks/>
          </p:cNvGrpSpPr>
          <p:nvPr/>
        </p:nvGrpSpPr>
        <p:grpSpPr bwMode="auto">
          <a:xfrm>
            <a:off x="1628775" y="1064717"/>
            <a:ext cx="4187825" cy="3024187"/>
            <a:chOff x="1115635" y="260648"/>
            <a:chExt cx="4188181" cy="3024000"/>
          </a:xfrm>
        </p:grpSpPr>
        <p:grpSp>
          <p:nvGrpSpPr>
            <p:cNvPr id="23" name="Group 29"/>
            <p:cNvGrpSpPr>
              <a:grpSpLocks/>
            </p:cNvGrpSpPr>
            <p:nvPr/>
          </p:nvGrpSpPr>
          <p:grpSpPr bwMode="auto">
            <a:xfrm>
              <a:off x="1115635" y="260648"/>
              <a:ext cx="4188181" cy="3024000"/>
              <a:chOff x="1115635" y="260648"/>
              <a:chExt cx="4188181" cy="3024000"/>
            </a:xfrm>
          </p:grpSpPr>
          <p:grpSp>
            <p:nvGrpSpPr>
              <p:cNvPr id="25" name="Group 26"/>
              <p:cNvGrpSpPr>
                <a:grpSpLocks/>
              </p:cNvGrpSpPr>
              <p:nvPr/>
            </p:nvGrpSpPr>
            <p:grpSpPr bwMode="auto">
              <a:xfrm>
                <a:off x="1115635" y="260648"/>
                <a:ext cx="4188181" cy="3024000"/>
                <a:chOff x="1115635" y="260648"/>
                <a:chExt cx="4188181" cy="3024000"/>
              </a:xfrm>
            </p:grpSpPr>
            <p:pic>
              <p:nvPicPr>
                <p:cNvPr id="28" name="Picture 2"/>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rcRect l="14261" r="7834"/>
                <a:stretch>
                  <a:fillRect/>
                </a:stretch>
              </p:blipFill>
              <p:spPr bwMode="auto">
                <a:xfrm>
                  <a:off x="1115635" y="260648"/>
                  <a:ext cx="4188181" cy="30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9" name="Straight Arrow Connector 28"/>
                <p:cNvCxnSpPr/>
                <p:nvPr/>
              </p:nvCxnSpPr>
              <p:spPr>
                <a:xfrm flipH="1" flipV="1">
                  <a:off x="1274398" y="1781379"/>
                  <a:ext cx="1732110" cy="20636"/>
                </a:xfrm>
                <a:prstGeom prst="straightConnector1">
                  <a:avLst/>
                </a:prstGeom>
                <a:ln w="41275">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p:nvPr/>
              </p:nvCxnSpPr>
              <p:spPr>
                <a:xfrm flipH="1" flipV="1">
                  <a:off x="3109704" y="2708422"/>
                  <a:ext cx="136537" cy="576226"/>
                </a:xfrm>
                <a:prstGeom prst="straightConnector1">
                  <a:avLst/>
                </a:prstGeom>
                <a:ln w="38100">
                  <a:solidFill>
                    <a:schemeClr val="bg1"/>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31" name="TextBox 12"/>
                <p:cNvSpPr txBox="1">
                  <a:spLocks noChangeArrowheads="1"/>
                </p:cNvSpPr>
                <p:nvPr/>
              </p:nvSpPr>
              <p:spPr bwMode="auto">
                <a:xfrm>
                  <a:off x="2571496" y="2802078"/>
                  <a:ext cx="584250" cy="304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400" b="1">
                      <a:solidFill>
                        <a:schemeClr val="bg1"/>
                      </a:solidFill>
                      <a:latin typeface="Calibri" pitchFamily="34" charset="0"/>
                    </a:rPr>
                    <a:t>15cm</a:t>
                  </a:r>
                </a:p>
              </p:txBody>
            </p:sp>
            <p:sp>
              <p:nvSpPr>
                <p:cNvPr id="32" name="TextBox 13"/>
                <p:cNvSpPr txBox="1">
                  <a:spLocks noChangeArrowheads="1"/>
                </p:cNvSpPr>
                <p:nvPr/>
              </p:nvSpPr>
              <p:spPr bwMode="auto">
                <a:xfrm>
                  <a:off x="1653843" y="1752805"/>
                  <a:ext cx="584250" cy="3047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400" b="1">
                      <a:latin typeface="Calibri" pitchFamily="34" charset="0"/>
                    </a:rPr>
                    <a:t>30cm</a:t>
                  </a:r>
                </a:p>
              </p:txBody>
            </p:sp>
            <p:cxnSp>
              <p:nvCxnSpPr>
                <p:cNvPr id="33" name="Straight Arrow Connector 32"/>
                <p:cNvCxnSpPr/>
                <p:nvPr/>
              </p:nvCxnSpPr>
              <p:spPr>
                <a:xfrm>
                  <a:off x="5003753" y="1752806"/>
                  <a:ext cx="73031" cy="236522"/>
                </a:xfrm>
                <a:prstGeom prst="straightConnector1">
                  <a:avLst/>
                </a:prstGeom>
                <a:ln w="1905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34" name="TextBox 20"/>
                <p:cNvSpPr txBox="1">
                  <a:spLocks noChangeArrowheads="1"/>
                </p:cNvSpPr>
                <p:nvPr/>
              </p:nvSpPr>
              <p:spPr bwMode="auto">
                <a:xfrm>
                  <a:off x="4427442" y="1700421"/>
                  <a:ext cx="493754" cy="304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400" b="1">
                      <a:latin typeface="Calibri" pitchFamily="34" charset="0"/>
                    </a:rPr>
                    <a:t>5cm</a:t>
                  </a:r>
                </a:p>
              </p:txBody>
            </p:sp>
            <p:cxnSp>
              <p:nvCxnSpPr>
                <p:cNvPr id="35" name="Straight Arrow Connector 34"/>
                <p:cNvCxnSpPr/>
                <p:nvPr/>
              </p:nvCxnSpPr>
              <p:spPr>
                <a:xfrm>
                  <a:off x="1580813" y="2008377"/>
                  <a:ext cx="398496" cy="1276271"/>
                </a:xfrm>
                <a:prstGeom prst="straightConnector1">
                  <a:avLst/>
                </a:prstGeom>
                <a:ln w="2540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36" name="TextBox 27"/>
                <p:cNvSpPr txBox="1">
                  <a:spLocks noChangeArrowheads="1"/>
                </p:cNvSpPr>
                <p:nvPr/>
              </p:nvSpPr>
              <p:spPr bwMode="auto">
                <a:xfrm>
                  <a:off x="1779266" y="2473486"/>
                  <a:ext cx="452476" cy="33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600" b="1">
                      <a:latin typeface="Calibri" pitchFamily="34" charset="0"/>
                    </a:rPr>
                    <a:t>1m</a:t>
                  </a:r>
                </a:p>
              </p:txBody>
            </p:sp>
          </p:grpSp>
          <p:sp>
            <p:nvSpPr>
              <p:cNvPr id="26" name="Rectangle 28"/>
              <p:cNvSpPr>
                <a:spLocks noChangeArrowheads="1"/>
              </p:cNvSpPr>
              <p:nvPr/>
            </p:nvSpPr>
            <p:spPr bwMode="auto">
              <a:xfrm>
                <a:off x="3943213" y="1700421"/>
                <a:ext cx="446125" cy="33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GB" sz="1600" b="1">
                    <a:latin typeface="Calibri" pitchFamily="34" charset="0"/>
                  </a:rPr>
                  <a:t>OA</a:t>
                </a:r>
              </a:p>
            </p:txBody>
          </p:sp>
          <p:sp>
            <p:nvSpPr>
              <p:cNvPr id="27" name="Rectangle 30"/>
              <p:cNvSpPr>
                <a:spLocks noChangeArrowheads="1"/>
              </p:cNvSpPr>
              <p:nvPr/>
            </p:nvSpPr>
            <p:spPr bwMode="auto">
              <a:xfrm>
                <a:off x="2928714" y="547968"/>
                <a:ext cx="415960" cy="33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GB" sz="1600" b="1">
                    <a:solidFill>
                      <a:schemeClr val="bg1"/>
                    </a:solidFill>
                    <a:latin typeface="Calibri" pitchFamily="34" charset="0"/>
                  </a:rPr>
                  <a:t>CA</a:t>
                </a:r>
              </a:p>
            </p:txBody>
          </p:sp>
        </p:grpSp>
        <p:sp>
          <p:nvSpPr>
            <p:cNvPr id="24" name="TextBox 2047"/>
            <p:cNvSpPr txBox="1">
              <a:spLocks noChangeArrowheads="1"/>
            </p:cNvSpPr>
            <p:nvPr/>
          </p:nvSpPr>
          <p:spPr bwMode="auto">
            <a:xfrm>
              <a:off x="2916013" y="1660736"/>
              <a:ext cx="311176" cy="396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2000" b="1">
                  <a:latin typeface="Calibri" pitchFamily="34" charset="0"/>
                </a:rPr>
                <a:t>*</a:t>
              </a:r>
            </a:p>
          </p:txBody>
        </p:sp>
      </p:grpSp>
      <p:sp>
        <p:nvSpPr>
          <p:cNvPr id="37" name="TextBox 36"/>
          <p:cNvSpPr txBox="1"/>
          <p:nvPr/>
        </p:nvSpPr>
        <p:spPr>
          <a:xfrm>
            <a:off x="5949280" y="9392525"/>
            <a:ext cx="415498" cy="276999"/>
          </a:xfrm>
          <a:prstGeom prst="rect">
            <a:avLst/>
          </a:prstGeom>
          <a:noFill/>
        </p:spPr>
        <p:txBody>
          <a:bodyPr wrap="none" rtlCol="0">
            <a:spAutoFit/>
          </a:bodyPr>
          <a:lstStyle/>
          <a:p>
            <a:r>
              <a:rPr lang="en-GB" sz="1200" dirty="0" smtClean="0">
                <a:latin typeface="Times New Roman" pitchFamily="18" charset="0"/>
                <a:cs typeface="Times New Roman" pitchFamily="18" charset="0"/>
              </a:rPr>
              <a:t>101</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416571603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44"/>
          <p:cNvGrpSpPr>
            <a:grpSpLocks noChangeAspect="1"/>
          </p:cNvGrpSpPr>
          <p:nvPr/>
        </p:nvGrpSpPr>
        <p:grpSpPr bwMode="auto">
          <a:xfrm>
            <a:off x="2108200" y="1187450"/>
            <a:ext cx="3336925" cy="2976563"/>
            <a:chOff x="1475656" y="908720"/>
            <a:chExt cx="4943475" cy="4410075"/>
          </a:xfrm>
        </p:grpSpPr>
        <p:pic>
          <p:nvPicPr>
            <p:cNvPr id="1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5656" y="908720"/>
              <a:ext cx="4943475" cy="441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Rectangle 16"/>
            <p:cNvSpPr/>
            <p:nvPr/>
          </p:nvSpPr>
          <p:spPr>
            <a:xfrm>
              <a:off x="3131320" y="2348168"/>
              <a:ext cx="2088395" cy="2088611"/>
            </a:xfrm>
            <a:prstGeom prst="rect">
              <a:avLst/>
            </a:prstGeom>
            <a:solidFill>
              <a:srgbClr val="FF0000">
                <a:alpha val="20000"/>
              </a:srgbClr>
            </a:solid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sp>
          <p:nvSpPr>
            <p:cNvPr id="18" name="TextBox 47"/>
            <p:cNvSpPr txBox="1">
              <a:spLocks noChangeArrowheads="1"/>
            </p:cNvSpPr>
            <p:nvPr/>
          </p:nvSpPr>
          <p:spPr bwMode="auto">
            <a:xfrm>
              <a:off x="4570619" y="2348168"/>
              <a:ext cx="665559" cy="7691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2800" b="1">
                  <a:latin typeface="Calibri" pitchFamily="34" charset="0"/>
                </a:rPr>
                <a:t>IZ</a:t>
              </a:r>
            </a:p>
          </p:txBody>
        </p:sp>
        <p:sp>
          <p:nvSpPr>
            <p:cNvPr id="19" name="TextBox 48"/>
            <p:cNvSpPr txBox="1">
              <a:spLocks noChangeArrowheads="1"/>
            </p:cNvSpPr>
            <p:nvPr/>
          </p:nvSpPr>
          <p:spPr bwMode="auto">
            <a:xfrm>
              <a:off x="5102125" y="1647261"/>
              <a:ext cx="879572" cy="7691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2800" b="1">
                  <a:latin typeface="Calibri" pitchFamily="34" charset="0"/>
                </a:rPr>
                <a:t>OZ</a:t>
              </a:r>
            </a:p>
          </p:txBody>
        </p:sp>
        <p:cxnSp>
          <p:nvCxnSpPr>
            <p:cNvPr id="20" name="Straight Arrow Connector 19"/>
            <p:cNvCxnSpPr/>
            <p:nvPr/>
          </p:nvCxnSpPr>
          <p:spPr>
            <a:xfrm flipH="1">
              <a:off x="2446948" y="1771919"/>
              <a:ext cx="216365" cy="3241111"/>
            </a:xfrm>
            <a:prstGeom prst="straightConnector1">
              <a:avLst/>
            </a:prstGeom>
            <a:ln w="41275">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rot="60000" flipH="1">
              <a:off x="2366987" y="5013030"/>
              <a:ext cx="3527694" cy="0"/>
            </a:xfrm>
            <a:prstGeom prst="straightConnector1">
              <a:avLst/>
            </a:prstGeom>
            <a:ln w="41275">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flipH="1" flipV="1">
              <a:off x="1978940" y="1052195"/>
              <a:ext cx="613819" cy="719724"/>
            </a:xfrm>
            <a:prstGeom prst="straightConnector1">
              <a:avLst/>
            </a:prstGeom>
            <a:ln w="38100">
              <a:solidFill>
                <a:schemeClr val="bg1"/>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23" name="TextBox 52"/>
            <p:cNvSpPr txBox="1">
              <a:spLocks noChangeArrowheads="1"/>
            </p:cNvSpPr>
            <p:nvPr/>
          </p:nvSpPr>
          <p:spPr bwMode="auto">
            <a:xfrm>
              <a:off x="2268211" y="1052194"/>
              <a:ext cx="1032439" cy="543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b="1">
                  <a:solidFill>
                    <a:schemeClr val="bg1"/>
                  </a:solidFill>
                  <a:latin typeface="Calibri" pitchFamily="34" charset="0"/>
                </a:rPr>
                <a:t>25cm</a:t>
              </a:r>
            </a:p>
          </p:txBody>
        </p:sp>
        <p:sp>
          <p:nvSpPr>
            <p:cNvPr id="24" name="TextBox 53"/>
            <p:cNvSpPr txBox="1">
              <a:spLocks noChangeArrowheads="1"/>
            </p:cNvSpPr>
            <p:nvPr/>
          </p:nvSpPr>
          <p:spPr bwMode="auto">
            <a:xfrm>
              <a:off x="2503391" y="3213719"/>
              <a:ext cx="1032438" cy="543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b="1">
                  <a:latin typeface="Calibri" pitchFamily="34" charset="0"/>
                </a:rPr>
                <a:t>50cm</a:t>
              </a:r>
            </a:p>
          </p:txBody>
        </p:sp>
        <p:sp>
          <p:nvSpPr>
            <p:cNvPr id="25" name="TextBox 54"/>
            <p:cNvSpPr txBox="1">
              <a:spLocks noChangeArrowheads="1"/>
            </p:cNvSpPr>
            <p:nvPr/>
          </p:nvSpPr>
          <p:spPr bwMode="auto">
            <a:xfrm>
              <a:off x="3726325" y="4526158"/>
              <a:ext cx="1032438" cy="543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b="1">
                  <a:latin typeface="Calibri" pitchFamily="34" charset="0"/>
                </a:rPr>
                <a:t>50cm</a:t>
              </a:r>
            </a:p>
          </p:txBody>
        </p:sp>
      </p:grpSp>
      <p:sp>
        <p:nvSpPr>
          <p:cNvPr id="26" name="Rectangle 15"/>
          <p:cNvSpPr>
            <a:spLocks noChangeArrowheads="1"/>
          </p:cNvSpPr>
          <p:nvPr/>
        </p:nvSpPr>
        <p:spPr bwMode="auto">
          <a:xfrm>
            <a:off x="1052513" y="4016896"/>
            <a:ext cx="5237162" cy="1444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lnSpc>
                <a:spcPct val="150000"/>
              </a:lnSpc>
            </a:pPr>
            <a:endParaRPr lang="en-GB" sz="1200" dirty="0">
              <a:latin typeface="Times New Roman" pitchFamily="18" charset="0"/>
            </a:endParaRPr>
          </a:p>
          <a:p>
            <a:pPr>
              <a:lnSpc>
                <a:spcPct val="150000"/>
              </a:lnSpc>
            </a:pPr>
            <a:r>
              <a:rPr lang="en-GB" sz="1200" dirty="0">
                <a:latin typeface="Times New Roman" pitchFamily="18" charset="0"/>
              </a:rPr>
              <a:t>The open field arena is 50 x 50 cm</a:t>
            </a:r>
            <a:r>
              <a:rPr lang="en-GB" sz="1200" baseline="30000" dirty="0">
                <a:latin typeface="Times New Roman" pitchFamily="18" charset="0"/>
              </a:rPr>
              <a:t>2</a:t>
            </a:r>
            <a:r>
              <a:rPr lang="en-GB" sz="1200" dirty="0">
                <a:latin typeface="Times New Roman" pitchFamily="18" charset="0"/>
              </a:rPr>
              <a:t>, with a 25cm high wall. The central 9 squares are considered the inner zone (IZ; area indicated by the red box) with the outer 16 squares </a:t>
            </a:r>
            <a:r>
              <a:rPr lang="en-GB" sz="1200" dirty="0" smtClean="0">
                <a:latin typeface="Times New Roman" pitchFamily="18" charset="0"/>
              </a:rPr>
              <a:t>considered the </a:t>
            </a:r>
            <a:r>
              <a:rPr lang="en-GB" sz="1200" dirty="0">
                <a:latin typeface="Times New Roman" pitchFamily="18" charset="0"/>
              </a:rPr>
              <a:t>outer zone (OZ). The mouse is placed in the central square (as pictured) at the start of the </a:t>
            </a:r>
            <a:r>
              <a:rPr lang="en-GB" sz="1200" dirty="0" smtClean="0">
                <a:latin typeface="Times New Roman" pitchFamily="18" charset="0"/>
              </a:rPr>
              <a:t>test and is allowed to travel freely around the arena.</a:t>
            </a:r>
            <a:endParaRPr lang="en-GB" sz="1200" dirty="0">
              <a:latin typeface="Times New Roman" pitchFamily="18" charset="0"/>
            </a:endParaRPr>
          </a:p>
        </p:txBody>
      </p:sp>
      <p:sp>
        <p:nvSpPr>
          <p:cNvPr id="27" name="Rectangle 17"/>
          <p:cNvSpPr>
            <a:spLocks noChangeArrowheads="1"/>
          </p:cNvSpPr>
          <p:nvPr/>
        </p:nvSpPr>
        <p:spPr bwMode="auto">
          <a:xfrm>
            <a:off x="1044575" y="468313"/>
            <a:ext cx="2195513"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sz="1200" b="1">
                <a:latin typeface="Times New Roman" pitchFamily="18" charset="0"/>
              </a:rPr>
              <a:t>Figure 2.22: Open field arena</a:t>
            </a:r>
          </a:p>
        </p:txBody>
      </p:sp>
      <p:sp>
        <p:nvSpPr>
          <p:cNvPr id="28" name="TextBox 27"/>
          <p:cNvSpPr txBox="1"/>
          <p:nvPr/>
        </p:nvSpPr>
        <p:spPr>
          <a:xfrm>
            <a:off x="5949280"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102</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25629634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949280" y="9392525"/>
            <a:ext cx="409792"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114</a:t>
            </a:r>
            <a:endParaRPr lang="en-GB" sz="1200" b="0" dirty="0">
              <a:latin typeface="Times New Roman" pitchFamily="18" charset="0"/>
              <a:cs typeface="Times New Roman" pitchFamily="18" charset="0"/>
            </a:endParaRPr>
          </a:p>
        </p:txBody>
      </p:sp>
      <p:grpSp>
        <p:nvGrpSpPr>
          <p:cNvPr id="31" name="Group 14"/>
          <p:cNvGrpSpPr>
            <a:grpSpLocks/>
          </p:cNvGrpSpPr>
          <p:nvPr/>
        </p:nvGrpSpPr>
        <p:grpSpPr bwMode="auto">
          <a:xfrm>
            <a:off x="1881671" y="1244588"/>
            <a:ext cx="3311525" cy="2016125"/>
            <a:chOff x="1117" y="1247"/>
            <a:chExt cx="2086" cy="1270"/>
          </a:xfrm>
        </p:grpSpPr>
        <p:pic>
          <p:nvPicPr>
            <p:cNvPr id="32" name="Picture 4"/>
            <p:cNvPicPr>
              <a:picLocks noChangeAspect="1" noChangeArrowheads="1"/>
            </p:cNvPicPr>
            <p:nvPr/>
          </p:nvPicPr>
          <p:blipFill>
            <a:blip r:embed="rId3">
              <a:extLst>
                <a:ext uri="{28A0092B-C50C-407E-A947-70E740481C1C}">
                  <a14:useLocalDpi xmlns:a14="http://schemas.microsoft.com/office/drawing/2010/main" val="0"/>
                </a:ext>
              </a:extLst>
            </a:blip>
            <a:srcRect l="-2711" t="3615" r="-4869" b="-5623"/>
            <a:stretch>
              <a:fillRect/>
            </a:stretch>
          </p:blipFill>
          <p:spPr bwMode="auto">
            <a:xfrm>
              <a:off x="1117" y="1247"/>
              <a:ext cx="2086" cy="12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3" name="Text Box 5"/>
            <p:cNvSpPr txBox="1">
              <a:spLocks noChangeArrowheads="1"/>
            </p:cNvSpPr>
            <p:nvPr/>
          </p:nvSpPr>
          <p:spPr bwMode="auto">
            <a:xfrm>
              <a:off x="1162" y="1429"/>
              <a:ext cx="185"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t>A</a:t>
              </a:r>
            </a:p>
          </p:txBody>
        </p:sp>
        <p:sp>
          <p:nvSpPr>
            <p:cNvPr id="34" name="Text Box 6"/>
            <p:cNvSpPr txBox="1">
              <a:spLocks noChangeArrowheads="1"/>
            </p:cNvSpPr>
            <p:nvPr/>
          </p:nvSpPr>
          <p:spPr bwMode="auto">
            <a:xfrm>
              <a:off x="1162" y="1882"/>
              <a:ext cx="185"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t>B</a:t>
              </a:r>
            </a:p>
          </p:txBody>
        </p:sp>
        <p:sp>
          <p:nvSpPr>
            <p:cNvPr id="35" name="Text Box 7"/>
            <p:cNvSpPr txBox="1">
              <a:spLocks noChangeArrowheads="1"/>
            </p:cNvSpPr>
            <p:nvPr/>
          </p:nvSpPr>
          <p:spPr bwMode="auto">
            <a:xfrm>
              <a:off x="1162" y="2245"/>
              <a:ext cx="185"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t>C</a:t>
              </a:r>
            </a:p>
          </p:txBody>
        </p:sp>
        <p:sp>
          <p:nvSpPr>
            <p:cNvPr id="36" name="Line 8"/>
            <p:cNvSpPr>
              <a:spLocks noChangeShapeType="1"/>
            </p:cNvSpPr>
            <p:nvPr/>
          </p:nvSpPr>
          <p:spPr bwMode="auto">
            <a:xfrm flipV="1">
              <a:off x="2341" y="1383"/>
              <a:ext cx="227" cy="182"/>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37" name="Text Box 9"/>
            <p:cNvSpPr txBox="1">
              <a:spLocks noChangeArrowheads="1"/>
            </p:cNvSpPr>
            <p:nvPr/>
          </p:nvSpPr>
          <p:spPr bwMode="auto">
            <a:xfrm>
              <a:off x="2556" y="1247"/>
              <a:ext cx="537"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lgn="ctr" eaLnBrk="1" hangingPunct="1"/>
              <a:r>
                <a:rPr lang="en-GB" sz="1000" dirty="0"/>
                <a:t>developing</a:t>
              </a:r>
            </a:p>
            <a:p>
              <a:pPr algn="ctr" eaLnBrk="1" hangingPunct="1"/>
              <a:r>
                <a:rPr lang="en-GB" sz="1000" dirty="0" smtClean="0"/>
                <a:t>foetus</a:t>
              </a:r>
              <a:endParaRPr lang="en-GB" sz="1000" dirty="0"/>
            </a:p>
          </p:txBody>
        </p:sp>
        <p:sp>
          <p:nvSpPr>
            <p:cNvPr id="38" name="Text Box 10"/>
            <p:cNvSpPr txBox="1">
              <a:spLocks noChangeArrowheads="1"/>
            </p:cNvSpPr>
            <p:nvPr/>
          </p:nvSpPr>
          <p:spPr bwMode="auto">
            <a:xfrm>
              <a:off x="2558" y="1837"/>
              <a:ext cx="511"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lgn="ctr" eaLnBrk="1" hangingPunct="1"/>
              <a:r>
                <a:rPr lang="en-GB" sz="1000"/>
                <a:t>resorption</a:t>
              </a:r>
            </a:p>
            <a:p>
              <a:pPr algn="ctr" eaLnBrk="1" hangingPunct="1"/>
              <a:r>
                <a:rPr lang="en-GB" sz="1000"/>
                <a:t>site</a:t>
              </a:r>
            </a:p>
          </p:txBody>
        </p:sp>
        <p:sp>
          <p:nvSpPr>
            <p:cNvPr id="39" name="Line 11"/>
            <p:cNvSpPr>
              <a:spLocks noChangeShapeType="1"/>
            </p:cNvSpPr>
            <p:nvPr/>
          </p:nvSpPr>
          <p:spPr bwMode="auto">
            <a:xfrm flipV="1">
              <a:off x="2160" y="1973"/>
              <a:ext cx="454" cy="91"/>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40" name="Text Box 12"/>
            <p:cNvSpPr txBox="1">
              <a:spLocks noChangeArrowheads="1"/>
            </p:cNvSpPr>
            <p:nvPr/>
          </p:nvSpPr>
          <p:spPr bwMode="auto">
            <a:xfrm>
              <a:off x="2531" y="2064"/>
              <a:ext cx="582" cy="3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lgn="ctr" eaLnBrk="1" hangingPunct="1"/>
              <a:r>
                <a:rPr lang="en-GB" sz="1000"/>
                <a:t>non-</a:t>
              </a:r>
            </a:p>
            <a:p>
              <a:pPr algn="ctr" eaLnBrk="1" hangingPunct="1"/>
              <a:r>
                <a:rPr lang="en-GB" sz="1000"/>
                <a:t>pregnant</a:t>
              </a:r>
            </a:p>
            <a:p>
              <a:pPr algn="ctr" eaLnBrk="1" hangingPunct="1"/>
              <a:r>
                <a:rPr lang="en-GB" sz="1000"/>
                <a:t>uterine horn</a:t>
              </a:r>
            </a:p>
          </p:txBody>
        </p:sp>
        <p:sp>
          <p:nvSpPr>
            <p:cNvPr id="41" name="Line 13"/>
            <p:cNvSpPr>
              <a:spLocks noChangeShapeType="1"/>
            </p:cNvSpPr>
            <p:nvPr/>
          </p:nvSpPr>
          <p:spPr bwMode="auto">
            <a:xfrm flipV="1">
              <a:off x="2205" y="2245"/>
              <a:ext cx="409" cy="91"/>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42" name="Text Box 4"/>
          <p:cNvSpPr txBox="1">
            <a:spLocks noChangeArrowheads="1"/>
          </p:cNvSpPr>
          <p:nvPr/>
        </p:nvSpPr>
        <p:spPr bwMode="auto">
          <a:xfrm>
            <a:off x="1016000" y="503238"/>
            <a:ext cx="2265363"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latin typeface="Times New Roman" pitchFamily="18" charset="0"/>
                <a:cs typeface="Times New Roman" pitchFamily="18" charset="0"/>
              </a:rPr>
              <a:t>Figure 3.1: Uterine horn images</a:t>
            </a:r>
          </a:p>
        </p:txBody>
      </p:sp>
      <p:sp>
        <p:nvSpPr>
          <p:cNvPr id="43" name="Text Box 5"/>
          <p:cNvSpPr txBox="1">
            <a:spLocks noChangeArrowheads="1"/>
          </p:cNvSpPr>
          <p:nvPr/>
        </p:nvSpPr>
        <p:spPr bwMode="auto">
          <a:xfrm>
            <a:off x="1052736" y="3389065"/>
            <a:ext cx="52578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lnSpc>
                <a:spcPct val="150000"/>
              </a:lnSpc>
            </a:pPr>
            <a:r>
              <a:rPr lang="en-GB" sz="1200" b="0" dirty="0">
                <a:latin typeface="Times New Roman" pitchFamily="18" charset="0"/>
                <a:cs typeface="Times New Roman" pitchFamily="18" charset="0"/>
              </a:rPr>
              <a:t>Uterine hormones were examined o</a:t>
            </a:r>
            <a:r>
              <a:rPr lang="en-GB" sz="1200" b="0" dirty="0" smtClean="0">
                <a:latin typeface="Times New Roman" pitchFamily="18" charset="0"/>
                <a:cs typeface="Times New Roman" pitchFamily="18" charset="0"/>
              </a:rPr>
              <a:t>n pregnancy day 13.5 for </a:t>
            </a:r>
            <a:r>
              <a:rPr lang="en-GB" sz="1200" b="0" dirty="0">
                <a:latin typeface="Times New Roman" pitchFamily="18" charset="0"/>
                <a:cs typeface="Times New Roman" pitchFamily="18" charset="0"/>
              </a:rPr>
              <a:t>signs of healthy </a:t>
            </a:r>
            <a:r>
              <a:rPr lang="en-GB" sz="1200" b="0" dirty="0" smtClean="0">
                <a:latin typeface="Times New Roman" pitchFamily="18" charset="0"/>
                <a:cs typeface="Times New Roman" pitchFamily="18" charset="0"/>
              </a:rPr>
              <a:t>foetal </a:t>
            </a:r>
            <a:r>
              <a:rPr lang="en-GB" sz="1200" b="0" dirty="0">
                <a:latin typeface="Times New Roman" pitchFamily="18" charset="0"/>
                <a:cs typeface="Times New Roman" pitchFamily="18" charset="0"/>
              </a:rPr>
              <a:t>development (A), evidence of </a:t>
            </a:r>
            <a:r>
              <a:rPr lang="en-GB" sz="1200" b="0" dirty="0" smtClean="0">
                <a:latin typeface="Times New Roman" pitchFamily="18" charset="0"/>
                <a:cs typeface="Times New Roman" pitchFamily="18" charset="0"/>
              </a:rPr>
              <a:t>foetal </a:t>
            </a:r>
            <a:r>
              <a:rPr lang="en-GB" sz="1200" b="0" dirty="0">
                <a:latin typeface="Times New Roman" pitchFamily="18" charset="0"/>
                <a:cs typeface="Times New Roman" pitchFamily="18" charset="0"/>
              </a:rPr>
              <a:t>loss (resorption sites; B) and evidence of non-pregnancy (C).</a:t>
            </a:r>
          </a:p>
          <a:p>
            <a:pPr eaLnBrk="1" hangingPunct="1">
              <a:lnSpc>
                <a:spcPct val="150000"/>
              </a:lnSpc>
            </a:pP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8023612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 name="Text Box 308"/>
          <p:cNvSpPr txBox="1">
            <a:spLocks noChangeArrowheads="1"/>
          </p:cNvSpPr>
          <p:nvPr/>
        </p:nvSpPr>
        <p:spPr bwMode="auto">
          <a:xfrm>
            <a:off x="1503363" y="1047750"/>
            <a:ext cx="34131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fontAlgn="base">
              <a:spcBef>
                <a:spcPct val="0"/>
              </a:spcBef>
              <a:spcAft>
                <a:spcPct val="0"/>
              </a:spcAft>
              <a:defRPr b="1">
                <a:solidFill>
                  <a:schemeClr val="tx1"/>
                </a:solidFill>
                <a:latin typeface="Arial" charset="0"/>
              </a:defRPr>
            </a:lvl6pPr>
            <a:lvl7pPr marL="2971800" indent="-228600" fontAlgn="base">
              <a:spcBef>
                <a:spcPct val="0"/>
              </a:spcBef>
              <a:spcAft>
                <a:spcPct val="0"/>
              </a:spcAft>
              <a:defRPr b="1">
                <a:solidFill>
                  <a:schemeClr val="tx1"/>
                </a:solidFill>
                <a:latin typeface="Arial" charset="0"/>
              </a:defRPr>
            </a:lvl7pPr>
            <a:lvl8pPr marL="3429000" indent="-228600" fontAlgn="base">
              <a:spcBef>
                <a:spcPct val="0"/>
              </a:spcBef>
              <a:spcAft>
                <a:spcPct val="0"/>
              </a:spcAft>
              <a:defRPr b="1">
                <a:solidFill>
                  <a:schemeClr val="tx1"/>
                </a:solidFill>
                <a:latin typeface="Arial" charset="0"/>
              </a:defRPr>
            </a:lvl8pPr>
            <a:lvl9pPr marL="3886200" indent="-228600" fontAlgn="base">
              <a:spcBef>
                <a:spcPct val="0"/>
              </a:spcBef>
              <a:spcAft>
                <a:spcPct val="0"/>
              </a:spcAft>
              <a:defRPr b="1">
                <a:solidFill>
                  <a:schemeClr val="tx1"/>
                </a:solidFill>
                <a:latin typeface="Arial" charset="0"/>
              </a:defRPr>
            </a:lvl9pPr>
          </a:lstStyle>
          <a:p>
            <a:pPr algn="ctr">
              <a:spcBef>
                <a:spcPct val="50000"/>
              </a:spcBef>
            </a:pPr>
            <a:r>
              <a:rPr lang="en-GB" sz="1200"/>
              <a:t>A</a:t>
            </a:r>
          </a:p>
        </p:txBody>
      </p:sp>
      <p:sp>
        <p:nvSpPr>
          <p:cNvPr id="150" name="Rectangle 353"/>
          <p:cNvSpPr>
            <a:spLocks noChangeArrowheads="1"/>
          </p:cNvSpPr>
          <p:nvPr/>
        </p:nvSpPr>
        <p:spPr bwMode="auto">
          <a:xfrm>
            <a:off x="1052513" y="5932488"/>
            <a:ext cx="5400675" cy="338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nSpc>
                <a:spcPct val="150000"/>
              </a:lnSpc>
            </a:pPr>
            <a:r>
              <a:rPr lang="en-GB" sz="1200" b="0" dirty="0">
                <a:latin typeface="Times New Roman" pitchFamily="18" charset="0"/>
                <a:cs typeface="Times New Roman" pitchFamily="18" charset="0"/>
              </a:rPr>
              <a:t>A. Virgin mice were given metoclopramide (dopamine antagonist; </a:t>
            </a:r>
            <a:r>
              <a:rPr lang="en-GB" sz="1200" b="0" dirty="0" err="1">
                <a:latin typeface="Times New Roman" pitchFamily="18" charset="0"/>
                <a:cs typeface="Times New Roman" pitchFamily="18" charset="0"/>
              </a:rPr>
              <a:t>s.c.</a:t>
            </a:r>
            <a:r>
              <a:rPr lang="en-GB" sz="1200" b="0" dirty="0">
                <a:latin typeface="Times New Roman" pitchFamily="18" charset="0"/>
                <a:cs typeface="Times New Roman" pitchFamily="18" charset="0"/>
              </a:rPr>
              <a:t>; 1µg/g body weight; black bars) or vehicle (saline; white bars), decapitated 0-120 min later and trunk blood collected. Data are mean ± SEM. Plasma prolactin (2-way ANOVA, interaction </a:t>
            </a:r>
            <a:r>
              <a:rPr lang="en-GB" sz="1200" b="0" dirty="0" err="1">
                <a:latin typeface="Times New Roman" pitchFamily="18" charset="0"/>
                <a:cs typeface="Times New Roman" pitchFamily="18" charset="0"/>
              </a:rPr>
              <a:t>groupxtreatment</a:t>
            </a:r>
            <a:r>
              <a:rPr lang="en-GB" sz="1200" b="0" dirty="0">
                <a:latin typeface="Times New Roman" pitchFamily="18" charset="0"/>
                <a:cs typeface="Times New Roman" pitchFamily="18" charset="0"/>
              </a:rPr>
              <a:t> p=0.025). The time point of 10 min was selected for subsequent use in the dose-response experiment. B. Virgin (open circles) and d5.5 pregnant (grey circles) mice were injected with vehicle (saline,  i.e. 0µg/g dose) or metoclopramide (doses 0.1-15µg/g body weight) and 10 min later trunk blood was collected. Data are mean ± SEM. Sigmoid 3 parameter curves fitted to data (R</a:t>
            </a:r>
            <a:r>
              <a:rPr lang="en-GB" sz="1200" b="0" baseline="30000" dirty="0">
                <a:latin typeface="Times New Roman" pitchFamily="18" charset="0"/>
                <a:cs typeface="Times New Roman" pitchFamily="18" charset="0"/>
              </a:rPr>
              <a:t>2</a:t>
            </a:r>
            <a:r>
              <a:rPr lang="en-GB" sz="1200" b="0" dirty="0">
                <a:latin typeface="Times New Roman" pitchFamily="18" charset="0"/>
                <a:cs typeface="Times New Roman" pitchFamily="18" charset="0"/>
              </a:rPr>
              <a:t>= 0.970 for virgin mice, R</a:t>
            </a:r>
            <a:r>
              <a:rPr lang="en-GB" sz="1200" b="0" baseline="30000" dirty="0">
                <a:latin typeface="Times New Roman" pitchFamily="18" charset="0"/>
                <a:cs typeface="Times New Roman" pitchFamily="18" charset="0"/>
              </a:rPr>
              <a:t>2</a:t>
            </a:r>
            <a:r>
              <a:rPr lang="en-GB" sz="1200" b="0" dirty="0">
                <a:latin typeface="Times New Roman" pitchFamily="18" charset="0"/>
                <a:cs typeface="Times New Roman" pitchFamily="18" charset="0"/>
              </a:rPr>
              <a:t>=0.877 for pregnant mice).  Plasma prolactin (2-way ANOVA,  p&lt;0.001 across treatment, p=0.002 across group). Holm-</a:t>
            </a:r>
            <a:r>
              <a:rPr lang="en-GB" sz="1200" b="0" dirty="0" err="1">
                <a:latin typeface="Times New Roman" pitchFamily="18" charset="0"/>
                <a:cs typeface="Times New Roman" pitchFamily="18" charset="0"/>
              </a:rPr>
              <a:t>Sidak</a:t>
            </a:r>
            <a:r>
              <a:rPr lang="en-GB" sz="1200" b="0" dirty="0">
                <a:latin typeface="Times New Roman" pitchFamily="18" charset="0"/>
                <a:cs typeface="Times New Roman" pitchFamily="18" charset="0"/>
              </a:rPr>
              <a:t> </a:t>
            </a:r>
            <a:r>
              <a:rPr lang="en-GB" sz="1200" b="0" dirty="0" err="1">
                <a:latin typeface="Times New Roman" pitchFamily="18" charset="0"/>
                <a:cs typeface="Times New Roman" pitchFamily="18" charset="0"/>
              </a:rPr>
              <a:t>posthoc</a:t>
            </a:r>
            <a:r>
              <a:rPr lang="en-GB" sz="1200" b="0" dirty="0">
                <a:latin typeface="Times New Roman" pitchFamily="18" charset="0"/>
                <a:cs typeface="Times New Roman" pitchFamily="18" charset="0"/>
              </a:rPr>
              <a:t> tests *p&lt;0.05 vs. vehicle, #p&lt;0.05 vs. virgin.</a:t>
            </a:r>
          </a:p>
          <a:p>
            <a:pPr eaLnBrk="0" hangingPunct="0">
              <a:lnSpc>
                <a:spcPct val="150000"/>
              </a:lnSpc>
            </a:pPr>
            <a:endParaRPr lang="en-GB" sz="1200" b="0" dirty="0">
              <a:latin typeface="Times New Roman" pitchFamily="18" charset="0"/>
              <a:cs typeface="Times New Roman" pitchFamily="18" charset="0"/>
            </a:endParaRPr>
          </a:p>
        </p:txBody>
      </p:sp>
      <p:grpSp>
        <p:nvGrpSpPr>
          <p:cNvPr id="151" name="Group 1"/>
          <p:cNvGrpSpPr>
            <a:grpSpLocks noChangeAspect="1"/>
          </p:cNvGrpSpPr>
          <p:nvPr/>
        </p:nvGrpSpPr>
        <p:grpSpPr bwMode="auto">
          <a:xfrm>
            <a:off x="1847850" y="903288"/>
            <a:ext cx="3776663" cy="2287587"/>
            <a:chOff x="1847266" y="683568"/>
            <a:chExt cx="3420314" cy="2407039"/>
          </a:xfrm>
        </p:grpSpPr>
        <p:sp>
          <p:nvSpPr>
            <p:cNvPr id="152" name="Rectangle 309"/>
            <p:cNvSpPr>
              <a:spLocks noChangeAspect="1" noChangeArrowheads="1"/>
            </p:cNvSpPr>
            <p:nvPr/>
          </p:nvSpPr>
          <p:spPr bwMode="auto">
            <a:xfrm>
              <a:off x="3027281" y="2469548"/>
              <a:ext cx="160053" cy="286055"/>
            </a:xfrm>
            <a:prstGeom prst="rect">
              <a:avLst/>
            </a:prstGeom>
            <a:solidFill>
              <a:srgbClr val="FFFFFF"/>
            </a:solidFill>
            <a:ln w="12700">
              <a:solidFill>
                <a:srgbClr val="000000"/>
              </a:solidFill>
              <a:miter lim="800000"/>
              <a:headEnd/>
              <a:tailEnd/>
            </a:ln>
          </p:spPr>
          <p:txBody>
            <a:bodyPr/>
            <a:lstStyle/>
            <a:p>
              <a:endParaRPr lang="en-US" sz="800" b="0"/>
            </a:p>
          </p:txBody>
        </p:sp>
        <p:sp>
          <p:nvSpPr>
            <p:cNvPr id="153" name="Rectangle 310"/>
            <p:cNvSpPr>
              <a:spLocks noChangeAspect="1" noChangeArrowheads="1"/>
            </p:cNvSpPr>
            <p:nvPr/>
          </p:nvSpPr>
          <p:spPr bwMode="auto">
            <a:xfrm>
              <a:off x="3585088" y="2510937"/>
              <a:ext cx="166392" cy="249753"/>
            </a:xfrm>
            <a:prstGeom prst="rect">
              <a:avLst/>
            </a:prstGeom>
            <a:solidFill>
              <a:srgbClr val="FFFFFF"/>
            </a:solidFill>
            <a:ln w="12700">
              <a:solidFill>
                <a:srgbClr val="000000"/>
              </a:solidFill>
              <a:miter lim="800000"/>
              <a:headEnd/>
              <a:tailEnd/>
            </a:ln>
          </p:spPr>
          <p:txBody>
            <a:bodyPr/>
            <a:lstStyle/>
            <a:p>
              <a:endParaRPr lang="en-US" sz="800" b="0"/>
            </a:p>
          </p:txBody>
        </p:sp>
        <p:sp>
          <p:nvSpPr>
            <p:cNvPr id="154" name="Rectangle 311"/>
            <p:cNvSpPr>
              <a:spLocks noChangeAspect="1" noChangeArrowheads="1"/>
            </p:cNvSpPr>
            <p:nvPr/>
          </p:nvSpPr>
          <p:spPr bwMode="auto">
            <a:xfrm>
              <a:off x="4705455" y="2540573"/>
              <a:ext cx="166392" cy="219260"/>
            </a:xfrm>
            <a:prstGeom prst="rect">
              <a:avLst/>
            </a:prstGeom>
            <a:solidFill>
              <a:srgbClr val="FFFFFF"/>
            </a:solidFill>
            <a:ln w="12700">
              <a:solidFill>
                <a:srgbClr val="000000"/>
              </a:solidFill>
              <a:miter lim="800000"/>
              <a:headEnd/>
              <a:tailEnd/>
            </a:ln>
          </p:spPr>
          <p:txBody>
            <a:bodyPr/>
            <a:lstStyle/>
            <a:p>
              <a:endParaRPr lang="en-US" sz="800" b="0"/>
            </a:p>
          </p:txBody>
        </p:sp>
        <p:sp>
          <p:nvSpPr>
            <p:cNvPr id="155" name="Rectangle 312"/>
            <p:cNvSpPr>
              <a:spLocks noChangeAspect="1" noChangeArrowheads="1"/>
            </p:cNvSpPr>
            <p:nvPr/>
          </p:nvSpPr>
          <p:spPr bwMode="auto">
            <a:xfrm>
              <a:off x="3187333" y="1479249"/>
              <a:ext cx="158468" cy="1276354"/>
            </a:xfrm>
            <a:prstGeom prst="rect">
              <a:avLst/>
            </a:prstGeom>
            <a:solidFill>
              <a:srgbClr val="000000"/>
            </a:solidFill>
            <a:ln w="12700">
              <a:solidFill>
                <a:srgbClr val="000000"/>
              </a:solidFill>
              <a:miter lim="800000"/>
              <a:headEnd/>
              <a:tailEnd/>
            </a:ln>
          </p:spPr>
          <p:txBody>
            <a:bodyPr/>
            <a:lstStyle/>
            <a:p>
              <a:endParaRPr lang="en-US" sz="800" b="0"/>
            </a:p>
          </p:txBody>
        </p:sp>
        <p:sp>
          <p:nvSpPr>
            <p:cNvPr id="156" name="Rectangle 313"/>
            <p:cNvSpPr>
              <a:spLocks noChangeAspect="1" noChangeArrowheads="1"/>
            </p:cNvSpPr>
            <p:nvPr/>
          </p:nvSpPr>
          <p:spPr bwMode="auto">
            <a:xfrm>
              <a:off x="3751479" y="2129768"/>
              <a:ext cx="158468" cy="625835"/>
            </a:xfrm>
            <a:prstGeom prst="rect">
              <a:avLst/>
            </a:prstGeom>
            <a:solidFill>
              <a:srgbClr val="000000"/>
            </a:solidFill>
            <a:ln w="12700">
              <a:solidFill>
                <a:srgbClr val="000000"/>
              </a:solidFill>
              <a:miter lim="800000"/>
              <a:headEnd/>
              <a:tailEnd/>
            </a:ln>
          </p:spPr>
          <p:txBody>
            <a:bodyPr/>
            <a:lstStyle/>
            <a:p>
              <a:endParaRPr lang="en-US" sz="800" b="0"/>
            </a:p>
          </p:txBody>
        </p:sp>
        <p:sp>
          <p:nvSpPr>
            <p:cNvPr id="157" name="Rectangle 314"/>
            <p:cNvSpPr>
              <a:spLocks noChangeAspect="1" noChangeArrowheads="1"/>
            </p:cNvSpPr>
            <p:nvPr/>
          </p:nvSpPr>
          <p:spPr bwMode="auto">
            <a:xfrm>
              <a:off x="4307701" y="2244479"/>
              <a:ext cx="160053" cy="511122"/>
            </a:xfrm>
            <a:prstGeom prst="rect">
              <a:avLst/>
            </a:prstGeom>
            <a:solidFill>
              <a:srgbClr val="000000"/>
            </a:solidFill>
            <a:ln w="12700">
              <a:solidFill>
                <a:srgbClr val="000000"/>
              </a:solidFill>
              <a:miter lim="800000"/>
              <a:headEnd/>
              <a:tailEnd/>
            </a:ln>
          </p:spPr>
          <p:txBody>
            <a:bodyPr/>
            <a:lstStyle/>
            <a:p>
              <a:endParaRPr lang="en-US" sz="800" b="0"/>
            </a:p>
          </p:txBody>
        </p:sp>
        <p:sp>
          <p:nvSpPr>
            <p:cNvPr id="158" name="Rectangle 315"/>
            <p:cNvSpPr>
              <a:spLocks noChangeAspect="1" noChangeArrowheads="1"/>
            </p:cNvSpPr>
            <p:nvPr/>
          </p:nvSpPr>
          <p:spPr bwMode="auto">
            <a:xfrm>
              <a:off x="4871847" y="2446315"/>
              <a:ext cx="158468" cy="309287"/>
            </a:xfrm>
            <a:prstGeom prst="rect">
              <a:avLst/>
            </a:prstGeom>
            <a:solidFill>
              <a:srgbClr val="000000"/>
            </a:solidFill>
            <a:ln w="12700">
              <a:solidFill>
                <a:srgbClr val="000000"/>
              </a:solidFill>
              <a:miter lim="800000"/>
              <a:headEnd/>
              <a:tailEnd/>
            </a:ln>
          </p:spPr>
          <p:txBody>
            <a:bodyPr/>
            <a:lstStyle/>
            <a:p>
              <a:endParaRPr lang="en-US" sz="800" b="0"/>
            </a:p>
          </p:txBody>
        </p:sp>
        <p:grpSp>
          <p:nvGrpSpPr>
            <p:cNvPr id="159" name="Group 316"/>
            <p:cNvGrpSpPr>
              <a:grpSpLocks noChangeAspect="1"/>
            </p:cNvGrpSpPr>
            <p:nvPr/>
          </p:nvGrpSpPr>
          <p:grpSpPr bwMode="auto">
            <a:xfrm>
              <a:off x="2559801" y="2488424"/>
              <a:ext cx="164807" cy="267178"/>
              <a:chOff x="593" y="1943"/>
              <a:chExt cx="104" cy="184"/>
            </a:xfrm>
          </p:grpSpPr>
          <p:sp>
            <p:nvSpPr>
              <p:cNvPr id="194" name="Rectangle 317"/>
              <p:cNvSpPr>
                <a:spLocks noChangeAspect="1" noChangeArrowheads="1"/>
              </p:cNvSpPr>
              <p:nvPr/>
            </p:nvSpPr>
            <p:spPr bwMode="auto">
              <a:xfrm>
                <a:off x="593" y="1976"/>
                <a:ext cx="104" cy="151"/>
              </a:xfrm>
              <a:prstGeom prst="rect">
                <a:avLst/>
              </a:prstGeom>
              <a:solidFill>
                <a:srgbClr val="FFFFFF"/>
              </a:solidFill>
              <a:ln w="12700">
                <a:solidFill>
                  <a:srgbClr val="000000"/>
                </a:solidFill>
                <a:miter lim="800000"/>
                <a:headEnd/>
                <a:tailEnd/>
              </a:ln>
            </p:spPr>
            <p:txBody>
              <a:bodyPr/>
              <a:lstStyle/>
              <a:p>
                <a:endParaRPr lang="en-US" sz="800" b="0"/>
              </a:p>
            </p:txBody>
          </p:sp>
          <p:sp>
            <p:nvSpPr>
              <p:cNvPr id="195" name="Line 318"/>
              <p:cNvSpPr>
                <a:spLocks noChangeAspect="1" noChangeShapeType="1"/>
              </p:cNvSpPr>
              <p:nvPr/>
            </p:nvSpPr>
            <p:spPr bwMode="auto">
              <a:xfrm flipV="1">
                <a:off x="643" y="1943"/>
                <a:ext cx="1" cy="33"/>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96" name="Line 319"/>
              <p:cNvSpPr>
                <a:spLocks noChangeAspect="1" noChangeShapeType="1"/>
              </p:cNvSpPr>
              <p:nvPr/>
            </p:nvSpPr>
            <p:spPr bwMode="auto">
              <a:xfrm>
                <a:off x="630" y="1943"/>
                <a:ext cx="30" cy="1"/>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grpSp>
        <p:sp>
          <p:nvSpPr>
            <p:cNvPr id="160" name="Line 320"/>
            <p:cNvSpPr>
              <a:spLocks noChangeAspect="1" noChangeShapeType="1"/>
            </p:cNvSpPr>
            <p:nvPr/>
          </p:nvSpPr>
          <p:spPr bwMode="auto">
            <a:xfrm flipV="1">
              <a:off x="3108099" y="2446315"/>
              <a:ext cx="1585" cy="23233"/>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1" name="Line 321"/>
            <p:cNvSpPr>
              <a:spLocks noChangeAspect="1" noChangeShapeType="1"/>
            </p:cNvSpPr>
            <p:nvPr/>
          </p:nvSpPr>
          <p:spPr bwMode="auto">
            <a:xfrm rot="-60000">
              <a:off x="3087499" y="2446315"/>
              <a:ext cx="45956" cy="1453"/>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2" name="Line 322"/>
            <p:cNvSpPr>
              <a:spLocks noChangeAspect="1" noChangeShapeType="1"/>
            </p:cNvSpPr>
            <p:nvPr/>
          </p:nvSpPr>
          <p:spPr bwMode="auto">
            <a:xfrm rot="21540000" flipV="1">
              <a:off x="3664322" y="2439054"/>
              <a:ext cx="1585" cy="66794"/>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3" name="Line 323"/>
            <p:cNvSpPr>
              <a:spLocks noChangeAspect="1" noChangeShapeType="1"/>
            </p:cNvSpPr>
            <p:nvPr/>
          </p:nvSpPr>
          <p:spPr bwMode="auto">
            <a:xfrm rot="-60000">
              <a:off x="3641192" y="2439054"/>
              <a:ext cx="45956" cy="1453"/>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4" name="Line 324"/>
            <p:cNvSpPr>
              <a:spLocks noChangeAspect="1" noChangeShapeType="1"/>
            </p:cNvSpPr>
            <p:nvPr/>
          </p:nvSpPr>
          <p:spPr bwMode="auto">
            <a:xfrm flipV="1">
              <a:off x="4784689" y="2488424"/>
              <a:ext cx="1585" cy="47918"/>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5" name="Line 325"/>
            <p:cNvSpPr>
              <a:spLocks noChangeAspect="1" noChangeShapeType="1"/>
            </p:cNvSpPr>
            <p:nvPr/>
          </p:nvSpPr>
          <p:spPr bwMode="auto">
            <a:xfrm rot="-120000">
              <a:off x="4765673" y="2488424"/>
              <a:ext cx="45956" cy="1453"/>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6" name="Line 326"/>
            <p:cNvSpPr>
              <a:spLocks noChangeAspect="1" noChangeShapeType="1"/>
            </p:cNvSpPr>
            <p:nvPr/>
          </p:nvSpPr>
          <p:spPr bwMode="auto">
            <a:xfrm flipV="1">
              <a:off x="3266567" y="1156893"/>
              <a:ext cx="1585" cy="322355"/>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7" name="Line 327"/>
            <p:cNvSpPr>
              <a:spLocks noChangeAspect="1" noChangeShapeType="1"/>
            </p:cNvSpPr>
            <p:nvPr/>
          </p:nvSpPr>
          <p:spPr bwMode="auto">
            <a:xfrm rot="-120000">
              <a:off x="3245967" y="1156893"/>
              <a:ext cx="47540" cy="1453"/>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8" name="Line 328"/>
            <p:cNvSpPr>
              <a:spLocks noChangeAspect="1" noChangeShapeType="1"/>
            </p:cNvSpPr>
            <p:nvPr/>
          </p:nvSpPr>
          <p:spPr bwMode="auto">
            <a:xfrm rot="21540000" flipV="1">
              <a:off x="3830713" y="1983110"/>
              <a:ext cx="1585" cy="146658"/>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9" name="Line 329"/>
            <p:cNvSpPr>
              <a:spLocks noChangeAspect="1" noChangeShapeType="1"/>
            </p:cNvSpPr>
            <p:nvPr/>
          </p:nvSpPr>
          <p:spPr bwMode="auto">
            <a:xfrm rot="-120000">
              <a:off x="3810112" y="1983110"/>
              <a:ext cx="47540" cy="1453"/>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0" name="Line 330"/>
            <p:cNvSpPr>
              <a:spLocks noChangeAspect="1" noChangeShapeType="1"/>
            </p:cNvSpPr>
            <p:nvPr/>
          </p:nvSpPr>
          <p:spPr bwMode="auto">
            <a:xfrm flipV="1">
              <a:off x="4386935" y="2074590"/>
              <a:ext cx="1585" cy="169891"/>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1" name="Line 331"/>
            <p:cNvSpPr>
              <a:spLocks noChangeAspect="1" noChangeShapeType="1"/>
            </p:cNvSpPr>
            <p:nvPr/>
          </p:nvSpPr>
          <p:spPr bwMode="auto">
            <a:xfrm rot="-120000">
              <a:off x="4367099" y="2074590"/>
              <a:ext cx="45956" cy="1453"/>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2" name="Line 332"/>
            <p:cNvSpPr>
              <a:spLocks noChangeAspect="1" noChangeShapeType="1"/>
            </p:cNvSpPr>
            <p:nvPr/>
          </p:nvSpPr>
          <p:spPr bwMode="auto">
            <a:xfrm flipV="1">
              <a:off x="4951081" y="2379521"/>
              <a:ext cx="1585" cy="66794"/>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3" name="Line 333"/>
            <p:cNvSpPr>
              <a:spLocks noChangeAspect="1" noChangeShapeType="1"/>
            </p:cNvSpPr>
            <p:nvPr/>
          </p:nvSpPr>
          <p:spPr bwMode="auto">
            <a:xfrm rot="-120000">
              <a:off x="4930479" y="2379521"/>
              <a:ext cx="47540" cy="1453"/>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4" name="Line 334"/>
            <p:cNvSpPr>
              <a:spLocks noChangeAspect="1" noChangeShapeType="1"/>
            </p:cNvSpPr>
            <p:nvPr/>
          </p:nvSpPr>
          <p:spPr bwMode="auto">
            <a:xfrm>
              <a:off x="2344284" y="981194"/>
              <a:ext cx="1585" cy="1774407"/>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5" name="Line 335"/>
            <p:cNvSpPr>
              <a:spLocks noChangeAspect="1" noChangeShapeType="1"/>
            </p:cNvSpPr>
            <p:nvPr/>
          </p:nvSpPr>
          <p:spPr bwMode="auto">
            <a:xfrm>
              <a:off x="2347453" y="2757900"/>
              <a:ext cx="2920127" cy="5809"/>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6" name="Line 336"/>
            <p:cNvSpPr>
              <a:spLocks noChangeAspect="1" noChangeShapeType="1"/>
            </p:cNvSpPr>
            <p:nvPr/>
          </p:nvSpPr>
          <p:spPr bwMode="auto">
            <a:xfrm rot="-60000">
              <a:off x="2318747" y="2311274"/>
              <a:ext cx="25355" cy="1453"/>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7" name="Line 337"/>
            <p:cNvSpPr>
              <a:spLocks noChangeAspect="1" noChangeShapeType="1"/>
            </p:cNvSpPr>
            <p:nvPr/>
          </p:nvSpPr>
          <p:spPr bwMode="auto">
            <a:xfrm>
              <a:off x="2318747" y="1868398"/>
              <a:ext cx="25355" cy="1453"/>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8" name="Line 338"/>
            <p:cNvSpPr>
              <a:spLocks noChangeAspect="1" noChangeShapeType="1"/>
            </p:cNvSpPr>
            <p:nvPr/>
          </p:nvSpPr>
          <p:spPr bwMode="auto">
            <a:xfrm>
              <a:off x="2318747" y="1424071"/>
              <a:ext cx="25355" cy="1453"/>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9" name="Line 339"/>
            <p:cNvSpPr>
              <a:spLocks noChangeAspect="1" noChangeShapeType="1"/>
            </p:cNvSpPr>
            <p:nvPr/>
          </p:nvSpPr>
          <p:spPr bwMode="auto">
            <a:xfrm rot="-120000">
              <a:off x="2318745" y="981083"/>
              <a:ext cx="32342" cy="1453"/>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80" name="Rectangle 340"/>
            <p:cNvSpPr>
              <a:spLocks noChangeAspect="1" noChangeArrowheads="1"/>
            </p:cNvSpPr>
            <p:nvPr/>
          </p:nvSpPr>
          <p:spPr bwMode="auto">
            <a:xfrm>
              <a:off x="2211860" y="2689712"/>
              <a:ext cx="53793" cy="128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0</a:t>
              </a:r>
              <a:endParaRPr lang="en-GB" sz="800"/>
            </a:p>
          </p:txBody>
        </p:sp>
        <p:sp>
          <p:nvSpPr>
            <p:cNvPr id="181" name="Rectangle 341"/>
            <p:cNvSpPr>
              <a:spLocks noChangeAspect="1" noChangeArrowheads="1"/>
            </p:cNvSpPr>
            <p:nvPr/>
          </p:nvSpPr>
          <p:spPr bwMode="auto">
            <a:xfrm>
              <a:off x="2117556" y="2245387"/>
              <a:ext cx="103515" cy="128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50</a:t>
              </a:r>
              <a:endParaRPr lang="en-GB" sz="800"/>
            </a:p>
          </p:txBody>
        </p:sp>
        <p:sp>
          <p:nvSpPr>
            <p:cNvPr id="182" name="Rectangle 342"/>
            <p:cNvSpPr>
              <a:spLocks noChangeAspect="1" noChangeArrowheads="1"/>
            </p:cNvSpPr>
            <p:nvPr/>
          </p:nvSpPr>
          <p:spPr bwMode="auto">
            <a:xfrm>
              <a:off x="2034168" y="1801062"/>
              <a:ext cx="155273" cy="128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100</a:t>
              </a:r>
              <a:endParaRPr lang="en-GB" sz="800"/>
            </a:p>
          </p:txBody>
        </p:sp>
        <p:sp>
          <p:nvSpPr>
            <p:cNvPr id="183" name="Rectangle 343"/>
            <p:cNvSpPr>
              <a:spLocks noChangeAspect="1" noChangeArrowheads="1"/>
            </p:cNvSpPr>
            <p:nvPr/>
          </p:nvSpPr>
          <p:spPr bwMode="auto">
            <a:xfrm>
              <a:off x="2034168" y="1358408"/>
              <a:ext cx="155273" cy="1286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150</a:t>
              </a:r>
              <a:endParaRPr lang="en-GB" sz="800"/>
            </a:p>
          </p:txBody>
        </p:sp>
        <p:sp>
          <p:nvSpPr>
            <p:cNvPr id="184" name="Rectangle 344"/>
            <p:cNvSpPr>
              <a:spLocks noChangeAspect="1" noChangeArrowheads="1"/>
            </p:cNvSpPr>
            <p:nvPr/>
          </p:nvSpPr>
          <p:spPr bwMode="auto">
            <a:xfrm>
              <a:off x="2034168" y="914082"/>
              <a:ext cx="155273" cy="128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200</a:t>
              </a:r>
              <a:endParaRPr lang="en-GB" sz="800"/>
            </a:p>
          </p:txBody>
        </p:sp>
        <p:sp>
          <p:nvSpPr>
            <p:cNvPr id="185" name="Rectangle 345"/>
            <p:cNvSpPr>
              <a:spLocks noChangeAspect="1" noChangeArrowheads="1"/>
            </p:cNvSpPr>
            <p:nvPr/>
          </p:nvSpPr>
          <p:spPr bwMode="auto">
            <a:xfrm>
              <a:off x="2603351" y="2821673"/>
              <a:ext cx="53793" cy="128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0</a:t>
              </a:r>
              <a:endParaRPr lang="en-GB" sz="800"/>
            </a:p>
          </p:txBody>
        </p:sp>
        <p:sp>
          <p:nvSpPr>
            <p:cNvPr id="186" name="Rectangle 346"/>
            <p:cNvSpPr>
              <a:spLocks noChangeAspect="1" noChangeArrowheads="1"/>
            </p:cNvSpPr>
            <p:nvPr/>
          </p:nvSpPr>
          <p:spPr bwMode="auto">
            <a:xfrm>
              <a:off x="3141206" y="2821673"/>
              <a:ext cx="103515" cy="128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10</a:t>
              </a:r>
              <a:endParaRPr lang="en-GB" sz="800"/>
            </a:p>
          </p:txBody>
        </p:sp>
        <p:sp>
          <p:nvSpPr>
            <p:cNvPr id="187" name="Rectangle 347"/>
            <p:cNvSpPr>
              <a:spLocks noChangeAspect="1" noChangeArrowheads="1"/>
            </p:cNvSpPr>
            <p:nvPr/>
          </p:nvSpPr>
          <p:spPr bwMode="auto">
            <a:xfrm>
              <a:off x="3704788" y="2821673"/>
              <a:ext cx="103516" cy="128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30</a:t>
              </a:r>
              <a:endParaRPr lang="en-GB" sz="800"/>
            </a:p>
          </p:txBody>
        </p:sp>
        <p:sp>
          <p:nvSpPr>
            <p:cNvPr id="188" name="Rectangle 348"/>
            <p:cNvSpPr>
              <a:spLocks noChangeAspect="1" noChangeArrowheads="1"/>
            </p:cNvSpPr>
            <p:nvPr/>
          </p:nvSpPr>
          <p:spPr bwMode="auto">
            <a:xfrm>
              <a:off x="4258307" y="2821673"/>
              <a:ext cx="103515" cy="128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60</a:t>
              </a:r>
              <a:endParaRPr lang="en-GB" sz="800"/>
            </a:p>
          </p:txBody>
        </p:sp>
        <p:sp>
          <p:nvSpPr>
            <p:cNvPr id="189" name="Rectangle 349"/>
            <p:cNvSpPr>
              <a:spLocks noChangeAspect="1" noChangeArrowheads="1"/>
            </p:cNvSpPr>
            <p:nvPr/>
          </p:nvSpPr>
          <p:spPr bwMode="auto">
            <a:xfrm>
              <a:off x="4806075" y="2821673"/>
              <a:ext cx="155273" cy="128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120</a:t>
              </a:r>
              <a:endParaRPr lang="en-GB" sz="800"/>
            </a:p>
          </p:txBody>
        </p:sp>
        <p:sp>
          <p:nvSpPr>
            <p:cNvPr id="190" name="Rectangle 350"/>
            <p:cNvSpPr>
              <a:spLocks noChangeAspect="1" noChangeArrowheads="1"/>
            </p:cNvSpPr>
            <p:nvPr/>
          </p:nvSpPr>
          <p:spPr bwMode="auto">
            <a:xfrm>
              <a:off x="3519324" y="2961987"/>
              <a:ext cx="465818" cy="1286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Time (min)</a:t>
              </a:r>
              <a:endParaRPr lang="en-GB" sz="800"/>
            </a:p>
          </p:txBody>
        </p:sp>
        <p:sp>
          <p:nvSpPr>
            <p:cNvPr id="191" name="Rectangle 351"/>
            <p:cNvSpPr>
              <a:spLocks noChangeAspect="1" noChangeArrowheads="1"/>
            </p:cNvSpPr>
            <p:nvPr/>
          </p:nvSpPr>
          <p:spPr bwMode="auto">
            <a:xfrm rot="-5400000">
              <a:off x="1480008" y="1749051"/>
              <a:ext cx="845220" cy="1107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Prolactin (ng/ml)</a:t>
              </a:r>
              <a:endParaRPr lang="en-GB" sz="800"/>
            </a:p>
          </p:txBody>
        </p:sp>
        <p:sp>
          <p:nvSpPr>
            <p:cNvPr id="192" name="Text Box 352"/>
            <p:cNvSpPr txBox="1">
              <a:spLocks noChangeAspect="1" noChangeArrowheads="1"/>
            </p:cNvSpPr>
            <p:nvPr/>
          </p:nvSpPr>
          <p:spPr bwMode="auto">
            <a:xfrm>
              <a:off x="3082461" y="683568"/>
              <a:ext cx="202140" cy="6113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fontAlgn="base">
                <a:spcBef>
                  <a:spcPct val="0"/>
                </a:spcBef>
                <a:spcAft>
                  <a:spcPct val="0"/>
                </a:spcAft>
                <a:defRPr b="1">
                  <a:solidFill>
                    <a:schemeClr val="tx1"/>
                  </a:solidFill>
                  <a:latin typeface="Arial" charset="0"/>
                </a:defRPr>
              </a:lvl6pPr>
              <a:lvl7pPr marL="2971800" indent="-228600" fontAlgn="base">
                <a:spcBef>
                  <a:spcPct val="0"/>
                </a:spcBef>
                <a:spcAft>
                  <a:spcPct val="0"/>
                </a:spcAft>
                <a:defRPr b="1">
                  <a:solidFill>
                    <a:schemeClr val="tx1"/>
                  </a:solidFill>
                  <a:latin typeface="Arial" charset="0"/>
                </a:defRPr>
              </a:lvl7pPr>
              <a:lvl8pPr marL="3429000" indent="-228600" fontAlgn="base">
                <a:spcBef>
                  <a:spcPct val="0"/>
                </a:spcBef>
                <a:spcAft>
                  <a:spcPct val="0"/>
                </a:spcAft>
                <a:defRPr b="1">
                  <a:solidFill>
                    <a:schemeClr val="tx1"/>
                  </a:solidFill>
                  <a:latin typeface="Arial" charset="0"/>
                </a:defRPr>
              </a:lvl8pPr>
              <a:lvl9pPr marL="3886200" indent="-228600" fontAlgn="base">
                <a:spcBef>
                  <a:spcPct val="0"/>
                </a:spcBef>
                <a:spcAft>
                  <a:spcPct val="0"/>
                </a:spcAft>
                <a:defRPr b="1">
                  <a:solidFill>
                    <a:schemeClr val="tx1"/>
                  </a:solidFill>
                  <a:latin typeface="Arial" charset="0"/>
                </a:defRPr>
              </a:lvl9pPr>
            </a:lstStyle>
            <a:p>
              <a:pPr>
                <a:spcBef>
                  <a:spcPct val="50000"/>
                </a:spcBef>
              </a:pPr>
              <a:r>
                <a:rPr lang="en-GB" sz="1600"/>
                <a:t> *</a:t>
              </a:r>
            </a:p>
          </p:txBody>
        </p:sp>
        <p:sp>
          <p:nvSpPr>
            <p:cNvPr id="193" name="Line 336"/>
            <p:cNvSpPr>
              <a:spLocks noChangeAspect="1" noChangeShapeType="1"/>
            </p:cNvSpPr>
            <p:nvPr/>
          </p:nvSpPr>
          <p:spPr bwMode="auto">
            <a:xfrm rot="-60000">
              <a:off x="2322340" y="2761193"/>
              <a:ext cx="28749" cy="1453"/>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grpSp>
      <p:sp>
        <p:nvSpPr>
          <p:cNvPr id="197" name="Rectangle 7"/>
          <p:cNvSpPr>
            <a:spLocks noChangeArrowheads="1"/>
          </p:cNvSpPr>
          <p:nvPr/>
        </p:nvSpPr>
        <p:spPr bwMode="auto">
          <a:xfrm>
            <a:off x="981075" y="365125"/>
            <a:ext cx="547211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200000"/>
              </a:lnSpc>
            </a:pPr>
            <a:r>
              <a:rPr lang="en-GB" sz="1200">
                <a:solidFill>
                  <a:srgbClr val="000000"/>
                </a:solidFill>
                <a:latin typeface="Times New Roman" pitchFamily="18" charset="0"/>
                <a:cs typeface="Times New Roman" pitchFamily="18" charset="0"/>
              </a:rPr>
              <a:t>Figure 3.2: Effect of pregnancy on dopaminergic inhibition of prolactin secretion</a:t>
            </a:r>
            <a:endParaRPr lang="en-GB" sz="1200" b="0">
              <a:solidFill>
                <a:srgbClr val="000000"/>
              </a:solidFill>
              <a:latin typeface="Times New Roman" pitchFamily="18" charset="0"/>
              <a:cs typeface="Times New Roman" pitchFamily="18" charset="0"/>
            </a:endParaRPr>
          </a:p>
        </p:txBody>
      </p:sp>
      <p:sp>
        <p:nvSpPr>
          <p:cNvPr id="198" name="TextBox 439"/>
          <p:cNvSpPr txBox="1">
            <a:spLocks noChangeArrowheads="1"/>
          </p:cNvSpPr>
          <p:nvPr/>
        </p:nvSpPr>
        <p:spPr bwMode="auto">
          <a:xfrm>
            <a:off x="5935532" y="9393238"/>
            <a:ext cx="40979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fontAlgn="base">
              <a:spcBef>
                <a:spcPct val="0"/>
              </a:spcBef>
              <a:spcAft>
                <a:spcPct val="0"/>
              </a:spcAft>
              <a:defRPr b="1">
                <a:solidFill>
                  <a:schemeClr val="tx1"/>
                </a:solidFill>
                <a:latin typeface="Arial" charset="0"/>
              </a:defRPr>
            </a:lvl6pPr>
            <a:lvl7pPr marL="2971800" indent="-228600" fontAlgn="base">
              <a:spcBef>
                <a:spcPct val="0"/>
              </a:spcBef>
              <a:spcAft>
                <a:spcPct val="0"/>
              </a:spcAft>
              <a:defRPr b="1">
                <a:solidFill>
                  <a:schemeClr val="tx1"/>
                </a:solidFill>
                <a:latin typeface="Arial" charset="0"/>
              </a:defRPr>
            </a:lvl7pPr>
            <a:lvl8pPr marL="3429000" indent="-228600" fontAlgn="base">
              <a:spcBef>
                <a:spcPct val="0"/>
              </a:spcBef>
              <a:spcAft>
                <a:spcPct val="0"/>
              </a:spcAft>
              <a:defRPr b="1">
                <a:solidFill>
                  <a:schemeClr val="tx1"/>
                </a:solidFill>
                <a:latin typeface="Arial" charset="0"/>
              </a:defRPr>
            </a:lvl8pPr>
            <a:lvl9pPr marL="3886200" indent="-228600" fontAlgn="base">
              <a:spcBef>
                <a:spcPct val="0"/>
              </a:spcBef>
              <a:spcAft>
                <a:spcPct val="0"/>
              </a:spcAft>
              <a:defRPr b="1">
                <a:solidFill>
                  <a:schemeClr val="tx1"/>
                </a:solidFill>
                <a:latin typeface="Arial" charset="0"/>
              </a:defRPr>
            </a:lvl9pPr>
          </a:lstStyle>
          <a:p>
            <a:r>
              <a:rPr lang="en-GB" sz="1200" b="0" dirty="0" smtClean="0">
                <a:latin typeface="Times New Roman" pitchFamily="18" charset="0"/>
                <a:cs typeface="Times New Roman" pitchFamily="18" charset="0"/>
              </a:rPr>
              <a:t>118</a:t>
            </a:r>
            <a:endParaRPr lang="en-GB" sz="1200" b="0" dirty="0">
              <a:latin typeface="Times New Roman" pitchFamily="18" charset="0"/>
              <a:cs typeface="Times New Roman" pitchFamily="18" charset="0"/>
            </a:endParaRPr>
          </a:p>
        </p:txBody>
      </p:sp>
      <p:grpSp>
        <p:nvGrpSpPr>
          <p:cNvPr id="199" name="Group 324"/>
          <p:cNvGrpSpPr>
            <a:grpSpLocks/>
          </p:cNvGrpSpPr>
          <p:nvPr/>
        </p:nvGrpSpPr>
        <p:grpSpPr bwMode="auto">
          <a:xfrm>
            <a:off x="1860550" y="3181350"/>
            <a:ext cx="3944938" cy="2708275"/>
            <a:chOff x="3249" y="1669"/>
            <a:chExt cx="2644" cy="1842"/>
          </a:xfrm>
        </p:grpSpPr>
        <p:graphicFrame>
          <p:nvGraphicFramePr>
            <p:cNvPr id="200" name="Object 149"/>
            <p:cNvGraphicFramePr>
              <a:graphicFrameLocks noChangeAspect="1"/>
            </p:cNvGraphicFramePr>
            <p:nvPr/>
          </p:nvGraphicFramePr>
          <p:xfrm>
            <a:off x="3271" y="1669"/>
            <a:ext cx="2622" cy="1842"/>
          </p:xfrm>
          <a:graphic>
            <a:graphicData uri="http://schemas.openxmlformats.org/presentationml/2006/ole">
              <mc:AlternateContent xmlns:mc="http://schemas.openxmlformats.org/markup-compatibility/2006">
                <mc:Choice xmlns:v="urn:schemas-microsoft-com:vml" Requires="v">
                  <p:oleObj spid="_x0000_s1026" name="SPW 11.0 Graph" r:id="rId3" imgW="5803920" imgH="4075920" progId="SigmaPlotGraphicObject.10">
                    <p:embed/>
                  </p:oleObj>
                </mc:Choice>
                <mc:Fallback>
                  <p:oleObj name="SPW 11.0 Graph" r:id="rId3" imgW="5803920" imgH="4075920" progId="SigmaPlotGraphicObject.10">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71" y="1669"/>
                          <a:ext cx="2622" cy="18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nvGrpSpPr>
            <p:cNvPr id="201" name="Group 323"/>
            <p:cNvGrpSpPr>
              <a:grpSpLocks/>
            </p:cNvGrpSpPr>
            <p:nvPr/>
          </p:nvGrpSpPr>
          <p:grpSpPr bwMode="auto">
            <a:xfrm>
              <a:off x="3249" y="1918"/>
              <a:ext cx="2631" cy="1588"/>
              <a:chOff x="3226" y="1918"/>
              <a:chExt cx="2631" cy="1588"/>
            </a:xfrm>
          </p:grpSpPr>
          <p:sp>
            <p:nvSpPr>
              <p:cNvPr id="232" name="Rectangle 321"/>
              <p:cNvSpPr>
                <a:spLocks noChangeArrowheads="1"/>
              </p:cNvSpPr>
              <p:nvPr/>
            </p:nvSpPr>
            <p:spPr bwMode="auto">
              <a:xfrm>
                <a:off x="3226" y="1918"/>
                <a:ext cx="431" cy="1406"/>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233" name="Rectangle 322"/>
              <p:cNvSpPr>
                <a:spLocks noChangeArrowheads="1"/>
              </p:cNvSpPr>
              <p:nvPr/>
            </p:nvSpPr>
            <p:spPr bwMode="auto">
              <a:xfrm>
                <a:off x="3249" y="3143"/>
                <a:ext cx="2608" cy="363"/>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grpSp>
        <p:grpSp>
          <p:nvGrpSpPr>
            <p:cNvPr id="202" name="Group 320"/>
            <p:cNvGrpSpPr>
              <a:grpSpLocks/>
            </p:cNvGrpSpPr>
            <p:nvPr/>
          </p:nvGrpSpPr>
          <p:grpSpPr bwMode="auto">
            <a:xfrm>
              <a:off x="3271" y="1963"/>
              <a:ext cx="2576" cy="1539"/>
              <a:chOff x="4496" y="4005"/>
              <a:chExt cx="2576" cy="1539"/>
            </a:xfrm>
          </p:grpSpPr>
          <p:sp>
            <p:nvSpPr>
              <p:cNvPr id="203" name="Rectangle 249"/>
              <p:cNvSpPr>
                <a:spLocks noChangeArrowheads="1"/>
              </p:cNvSpPr>
              <p:nvPr/>
            </p:nvSpPr>
            <p:spPr bwMode="auto">
              <a:xfrm rot="16200000">
                <a:off x="4266" y="4579"/>
                <a:ext cx="542" cy="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[prolactin] ng/ml</a:t>
                </a:r>
                <a:endParaRPr lang="en-GB" sz="800"/>
              </a:p>
            </p:txBody>
          </p:sp>
          <p:grpSp>
            <p:nvGrpSpPr>
              <p:cNvPr id="204" name="Group 319"/>
              <p:cNvGrpSpPr>
                <a:grpSpLocks/>
              </p:cNvGrpSpPr>
              <p:nvPr/>
            </p:nvGrpSpPr>
            <p:grpSpPr bwMode="auto">
              <a:xfrm>
                <a:off x="4632" y="4005"/>
                <a:ext cx="2440" cy="1539"/>
                <a:chOff x="4111" y="3850"/>
                <a:chExt cx="2440" cy="1539"/>
              </a:xfrm>
            </p:grpSpPr>
            <p:sp>
              <p:nvSpPr>
                <p:cNvPr id="205" name="Rectangle 239"/>
                <p:cNvSpPr>
                  <a:spLocks noChangeArrowheads="1"/>
                </p:cNvSpPr>
                <p:nvPr/>
              </p:nvSpPr>
              <p:spPr bwMode="auto">
                <a:xfrm>
                  <a:off x="4665" y="5306"/>
                  <a:ext cx="1495" cy="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Dopamine antagonist dose (</a:t>
                  </a:r>
                  <a:r>
                    <a:rPr lang="en-US" sz="800">
                      <a:solidFill>
                        <a:srgbClr val="000000"/>
                      </a:solidFill>
                      <a:latin typeface="Arial"/>
                      <a:cs typeface="Times New Roman" pitchFamily="18" charset="0"/>
                    </a:rPr>
                    <a:t>µ</a:t>
                  </a:r>
                  <a:r>
                    <a:rPr lang="en-GB" sz="800">
                      <a:solidFill>
                        <a:srgbClr val="000000"/>
                      </a:solidFill>
                    </a:rPr>
                    <a:t>g/g body weight)</a:t>
                  </a:r>
                  <a:endParaRPr lang="en-GB" sz="800"/>
                </a:p>
              </p:txBody>
            </p:sp>
            <p:sp>
              <p:nvSpPr>
                <p:cNvPr id="206" name="Line 240"/>
                <p:cNvSpPr>
                  <a:spLocks noChangeShapeType="1"/>
                </p:cNvSpPr>
                <p:nvPr/>
              </p:nvSpPr>
              <p:spPr bwMode="auto">
                <a:xfrm>
                  <a:off x="4256" y="5143"/>
                  <a:ext cx="222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07" name="Line 241"/>
                <p:cNvSpPr>
                  <a:spLocks noChangeShapeType="1"/>
                </p:cNvSpPr>
                <p:nvPr/>
              </p:nvSpPr>
              <p:spPr bwMode="auto">
                <a:xfrm flipV="1">
                  <a:off x="4459" y="5143"/>
                  <a:ext cx="1" cy="2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08" name="Line 242"/>
                <p:cNvSpPr>
                  <a:spLocks noChangeShapeType="1"/>
                </p:cNvSpPr>
                <p:nvPr/>
              </p:nvSpPr>
              <p:spPr bwMode="auto">
                <a:xfrm flipV="1">
                  <a:off x="5134" y="5143"/>
                  <a:ext cx="1" cy="2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09" name="Line 243"/>
                <p:cNvSpPr>
                  <a:spLocks noChangeShapeType="1"/>
                </p:cNvSpPr>
                <p:nvPr/>
              </p:nvSpPr>
              <p:spPr bwMode="auto">
                <a:xfrm flipV="1">
                  <a:off x="5809" y="5143"/>
                  <a:ext cx="1" cy="2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10" name="Line 244"/>
                <p:cNvSpPr>
                  <a:spLocks noChangeShapeType="1"/>
                </p:cNvSpPr>
                <p:nvPr/>
              </p:nvSpPr>
              <p:spPr bwMode="auto">
                <a:xfrm flipV="1">
                  <a:off x="6484" y="5143"/>
                  <a:ext cx="1" cy="2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11" name="Rectangle 245"/>
                <p:cNvSpPr>
                  <a:spLocks noChangeArrowheads="1"/>
                </p:cNvSpPr>
                <p:nvPr/>
              </p:nvSpPr>
              <p:spPr bwMode="auto">
                <a:xfrm>
                  <a:off x="4420" y="5191"/>
                  <a:ext cx="94" cy="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0.1</a:t>
                  </a:r>
                  <a:endParaRPr lang="en-GB" sz="800"/>
                </a:p>
              </p:txBody>
            </p:sp>
            <p:sp>
              <p:nvSpPr>
                <p:cNvPr id="212" name="Rectangle 246"/>
                <p:cNvSpPr>
                  <a:spLocks noChangeArrowheads="1"/>
                </p:cNvSpPr>
                <p:nvPr/>
              </p:nvSpPr>
              <p:spPr bwMode="auto">
                <a:xfrm>
                  <a:off x="5119" y="5191"/>
                  <a:ext cx="38" cy="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1</a:t>
                  </a:r>
                  <a:endParaRPr lang="en-GB" sz="800"/>
                </a:p>
              </p:txBody>
            </p:sp>
            <p:sp>
              <p:nvSpPr>
                <p:cNvPr id="213" name="Rectangle 247"/>
                <p:cNvSpPr>
                  <a:spLocks noChangeArrowheads="1"/>
                </p:cNvSpPr>
                <p:nvPr/>
              </p:nvSpPr>
              <p:spPr bwMode="auto">
                <a:xfrm>
                  <a:off x="5777" y="5191"/>
                  <a:ext cx="77" cy="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10</a:t>
                  </a:r>
                  <a:endParaRPr lang="en-GB" sz="800"/>
                </a:p>
              </p:txBody>
            </p:sp>
            <p:sp>
              <p:nvSpPr>
                <p:cNvPr id="214" name="Rectangle 248"/>
                <p:cNvSpPr>
                  <a:spLocks noChangeArrowheads="1"/>
                </p:cNvSpPr>
                <p:nvPr/>
              </p:nvSpPr>
              <p:spPr bwMode="auto">
                <a:xfrm>
                  <a:off x="6436" y="5191"/>
                  <a:ext cx="115" cy="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100</a:t>
                  </a:r>
                  <a:endParaRPr lang="en-GB" sz="800"/>
                </a:p>
              </p:txBody>
            </p:sp>
            <p:sp>
              <p:nvSpPr>
                <p:cNvPr id="215" name="Line 250"/>
                <p:cNvSpPr>
                  <a:spLocks noChangeShapeType="1"/>
                </p:cNvSpPr>
                <p:nvPr/>
              </p:nvSpPr>
              <p:spPr bwMode="auto">
                <a:xfrm flipV="1">
                  <a:off x="4256" y="3883"/>
                  <a:ext cx="1" cy="126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16" name="Line 251"/>
                <p:cNvSpPr>
                  <a:spLocks noChangeShapeType="1"/>
                </p:cNvSpPr>
                <p:nvPr/>
              </p:nvSpPr>
              <p:spPr bwMode="auto">
                <a:xfrm>
                  <a:off x="4236" y="5143"/>
                  <a:ext cx="20"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17" name="Line 252"/>
                <p:cNvSpPr>
                  <a:spLocks noChangeShapeType="1"/>
                </p:cNvSpPr>
                <p:nvPr/>
              </p:nvSpPr>
              <p:spPr bwMode="auto">
                <a:xfrm>
                  <a:off x="4236" y="4963"/>
                  <a:ext cx="20"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18" name="Line 253"/>
                <p:cNvSpPr>
                  <a:spLocks noChangeShapeType="1"/>
                </p:cNvSpPr>
                <p:nvPr/>
              </p:nvSpPr>
              <p:spPr bwMode="auto">
                <a:xfrm>
                  <a:off x="4236" y="4783"/>
                  <a:ext cx="20"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19" name="Line 254"/>
                <p:cNvSpPr>
                  <a:spLocks noChangeShapeType="1"/>
                </p:cNvSpPr>
                <p:nvPr/>
              </p:nvSpPr>
              <p:spPr bwMode="auto">
                <a:xfrm>
                  <a:off x="4236" y="4603"/>
                  <a:ext cx="20"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20" name="Line 255"/>
                <p:cNvSpPr>
                  <a:spLocks noChangeShapeType="1"/>
                </p:cNvSpPr>
                <p:nvPr/>
              </p:nvSpPr>
              <p:spPr bwMode="auto">
                <a:xfrm>
                  <a:off x="4236" y="4423"/>
                  <a:ext cx="20"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21" name="Line 256"/>
                <p:cNvSpPr>
                  <a:spLocks noChangeShapeType="1"/>
                </p:cNvSpPr>
                <p:nvPr/>
              </p:nvSpPr>
              <p:spPr bwMode="auto">
                <a:xfrm>
                  <a:off x="4236" y="4243"/>
                  <a:ext cx="20"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22" name="Line 257"/>
                <p:cNvSpPr>
                  <a:spLocks noChangeShapeType="1"/>
                </p:cNvSpPr>
                <p:nvPr/>
              </p:nvSpPr>
              <p:spPr bwMode="auto">
                <a:xfrm>
                  <a:off x="4236" y="4063"/>
                  <a:ext cx="20"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23" name="Line 258"/>
                <p:cNvSpPr>
                  <a:spLocks noChangeShapeType="1"/>
                </p:cNvSpPr>
                <p:nvPr/>
              </p:nvSpPr>
              <p:spPr bwMode="auto">
                <a:xfrm>
                  <a:off x="4236" y="3883"/>
                  <a:ext cx="20"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24" name="Rectangle 259"/>
                <p:cNvSpPr>
                  <a:spLocks noChangeArrowheads="1"/>
                </p:cNvSpPr>
                <p:nvPr/>
              </p:nvSpPr>
              <p:spPr bwMode="auto">
                <a:xfrm>
                  <a:off x="4175" y="5109"/>
                  <a:ext cx="38" cy="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0</a:t>
                  </a:r>
                  <a:endParaRPr lang="en-GB" sz="800"/>
                </a:p>
              </p:txBody>
            </p:sp>
            <p:sp>
              <p:nvSpPr>
                <p:cNvPr id="225" name="Rectangle 260"/>
                <p:cNvSpPr>
                  <a:spLocks noChangeArrowheads="1"/>
                </p:cNvSpPr>
                <p:nvPr/>
              </p:nvSpPr>
              <p:spPr bwMode="auto">
                <a:xfrm>
                  <a:off x="4143" y="4930"/>
                  <a:ext cx="76" cy="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50</a:t>
                  </a:r>
                  <a:endParaRPr lang="en-GB" sz="800"/>
                </a:p>
              </p:txBody>
            </p:sp>
            <p:sp>
              <p:nvSpPr>
                <p:cNvPr id="226" name="Rectangle 261"/>
                <p:cNvSpPr>
                  <a:spLocks noChangeArrowheads="1"/>
                </p:cNvSpPr>
                <p:nvPr/>
              </p:nvSpPr>
              <p:spPr bwMode="auto">
                <a:xfrm>
                  <a:off x="4111" y="4750"/>
                  <a:ext cx="115" cy="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100</a:t>
                  </a:r>
                  <a:endParaRPr lang="en-GB" sz="800"/>
                </a:p>
              </p:txBody>
            </p:sp>
            <p:sp>
              <p:nvSpPr>
                <p:cNvPr id="227" name="Rectangle 262"/>
                <p:cNvSpPr>
                  <a:spLocks noChangeArrowheads="1"/>
                </p:cNvSpPr>
                <p:nvPr/>
              </p:nvSpPr>
              <p:spPr bwMode="auto">
                <a:xfrm>
                  <a:off x="4111" y="4570"/>
                  <a:ext cx="115" cy="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150</a:t>
                  </a:r>
                  <a:endParaRPr lang="en-GB" sz="800"/>
                </a:p>
              </p:txBody>
            </p:sp>
            <p:sp>
              <p:nvSpPr>
                <p:cNvPr id="228" name="Rectangle 263"/>
                <p:cNvSpPr>
                  <a:spLocks noChangeArrowheads="1"/>
                </p:cNvSpPr>
                <p:nvPr/>
              </p:nvSpPr>
              <p:spPr bwMode="auto">
                <a:xfrm>
                  <a:off x="4111" y="4390"/>
                  <a:ext cx="115" cy="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200</a:t>
                  </a:r>
                  <a:endParaRPr lang="en-GB" sz="800"/>
                </a:p>
              </p:txBody>
            </p:sp>
            <p:sp>
              <p:nvSpPr>
                <p:cNvPr id="229" name="Rectangle 264"/>
                <p:cNvSpPr>
                  <a:spLocks noChangeArrowheads="1"/>
                </p:cNvSpPr>
                <p:nvPr/>
              </p:nvSpPr>
              <p:spPr bwMode="auto">
                <a:xfrm>
                  <a:off x="4111" y="4209"/>
                  <a:ext cx="115" cy="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250</a:t>
                  </a:r>
                  <a:endParaRPr lang="en-GB" sz="800"/>
                </a:p>
              </p:txBody>
            </p:sp>
            <p:sp>
              <p:nvSpPr>
                <p:cNvPr id="230" name="Rectangle 265"/>
                <p:cNvSpPr>
                  <a:spLocks noChangeArrowheads="1"/>
                </p:cNvSpPr>
                <p:nvPr/>
              </p:nvSpPr>
              <p:spPr bwMode="auto">
                <a:xfrm>
                  <a:off x="4111" y="4030"/>
                  <a:ext cx="115" cy="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300</a:t>
                  </a:r>
                  <a:endParaRPr lang="en-GB" sz="800"/>
                </a:p>
              </p:txBody>
            </p:sp>
            <p:sp>
              <p:nvSpPr>
                <p:cNvPr id="231" name="Rectangle 266"/>
                <p:cNvSpPr>
                  <a:spLocks noChangeArrowheads="1"/>
                </p:cNvSpPr>
                <p:nvPr/>
              </p:nvSpPr>
              <p:spPr bwMode="auto">
                <a:xfrm>
                  <a:off x="4111" y="3850"/>
                  <a:ext cx="115" cy="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350</a:t>
                  </a:r>
                  <a:endParaRPr lang="en-GB" sz="800"/>
                </a:p>
              </p:txBody>
            </p:sp>
          </p:grpSp>
        </p:grpSp>
      </p:grpSp>
      <p:sp>
        <p:nvSpPr>
          <p:cNvPr id="234" name="Text Box 213"/>
          <p:cNvSpPr txBox="1">
            <a:spLocks noChangeAspect="1" noChangeArrowheads="1"/>
          </p:cNvSpPr>
          <p:nvPr/>
        </p:nvSpPr>
        <p:spPr bwMode="auto">
          <a:xfrm>
            <a:off x="3198813" y="3871913"/>
            <a:ext cx="2667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fontAlgn="base">
              <a:spcBef>
                <a:spcPct val="0"/>
              </a:spcBef>
              <a:spcAft>
                <a:spcPct val="0"/>
              </a:spcAft>
              <a:defRPr b="1">
                <a:solidFill>
                  <a:schemeClr val="tx1"/>
                </a:solidFill>
                <a:latin typeface="Arial" charset="0"/>
              </a:defRPr>
            </a:lvl6pPr>
            <a:lvl7pPr marL="2971800" indent="-228600" fontAlgn="base">
              <a:spcBef>
                <a:spcPct val="0"/>
              </a:spcBef>
              <a:spcAft>
                <a:spcPct val="0"/>
              </a:spcAft>
              <a:defRPr b="1">
                <a:solidFill>
                  <a:schemeClr val="tx1"/>
                </a:solidFill>
                <a:latin typeface="Arial" charset="0"/>
              </a:defRPr>
            </a:lvl7pPr>
            <a:lvl8pPr marL="3429000" indent="-228600" fontAlgn="base">
              <a:spcBef>
                <a:spcPct val="0"/>
              </a:spcBef>
              <a:spcAft>
                <a:spcPct val="0"/>
              </a:spcAft>
              <a:defRPr b="1">
                <a:solidFill>
                  <a:schemeClr val="tx1"/>
                </a:solidFill>
                <a:latin typeface="Arial" charset="0"/>
              </a:defRPr>
            </a:lvl8pPr>
            <a:lvl9pPr marL="3886200" indent="-228600" fontAlgn="base">
              <a:spcBef>
                <a:spcPct val="0"/>
              </a:spcBef>
              <a:spcAft>
                <a:spcPct val="0"/>
              </a:spcAft>
              <a:defRPr b="1">
                <a:solidFill>
                  <a:schemeClr val="tx1"/>
                </a:solidFill>
                <a:latin typeface="Arial" charset="0"/>
              </a:defRPr>
            </a:lvl9pPr>
          </a:lstStyle>
          <a:p>
            <a:pPr>
              <a:spcBef>
                <a:spcPct val="50000"/>
              </a:spcBef>
            </a:pPr>
            <a:r>
              <a:rPr lang="en-GB" sz="1000"/>
              <a:t> #</a:t>
            </a:r>
          </a:p>
        </p:txBody>
      </p:sp>
      <p:sp>
        <p:nvSpPr>
          <p:cNvPr id="235" name="Text Box 308"/>
          <p:cNvSpPr txBox="1">
            <a:spLocks noChangeArrowheads="1"/>
          </p:cNvSpPr>
          <p:nvPr/>
        </p:nvSpPr>
        <p:spPr bwMode="auto">
          <a:xfrm>
            <a:off x="1503363" y="3135313"/>
            <a:ext cx="34131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fontAlgn="base">
              <a:spcBef>
                <a:spcPct val="0"/>
              </a:spcBef>
              <a:spcAft>
                <a:spcPct val="0"/>
              </a:spcAft>
              <a:defRPr b="1">
                <a:solidFill>
                  <a:schemeClr val="tx1"/>
                </a:solidFill>
                <a:latin typeface="Arial" charset="0"/>
              </a:defRPr>
            </a:lvl6pPr>
            <a:lvl7pPr marL="2971800" indent="-228600" fontAlgn="base">
              <a:spcBef>
                <a:spcPct val="0"/>
              </a:spcBef>
              <a:spcAft>
                <a:spcPct val="0"/>
              </a:spcAft>
              <a:defRPr b="1">
                <a:solidFill>
                  <a:schemeClr val="tx1"/>
                </a:solidFill>
                <a:latin typeface="Arial" charset="0"/>
              </a:defRPr>
            </a:lvl7pPr>
            <a:lvl8pPr marL="3429000" indent="-228600" fontAlgn="base">
              <a:spcBef>
                <a:spcPct val="0"/>
              </a:spcBef>
              <a:spcAft>
                <a:spcPct val="0"/>
              </a:spcAft>
              <a:defRPr b="1">
                <a:solidFill>
                  <a:schemeClr val="tx1"/>
                </a:solidFill>
                <a:latin typeface="Arial" charset="0"/>
              </a:defRPr>
            </a:lvl8pPr>
            <a:lvl9pPr marL="3886200" indent="-228600" fontAlgn="base">
              <a:spcBef>
                <a:spcPct val="0"/>
              </a:spcBef>
              <a:spcAft>
                <a:spcPct val="0"/>
              </a:spcAft>
              <a:defRPr b="1">
                <a:solidFill>
                  <a:schemeClr val="tx1"/>
                </a:solidFill>
                <a:latin typeface="Arial" charset="0"/>
              </a:defRPr>
            </a:lvl9pPr>
          </a:lstStyle>
          <a:p>
            <a:pPr algn="ctr">
              <a:spcBef>
                <a:spcPct val="50000"/>
              </a:spcBef>
            </a:pPr>
            <a:r>
              <a:rPr lang="en-GB" sz="1200"/>
              <a:t>B</a:t>
            </a:r>
          </a:p>
        </p:txBody>
      </p:sp>
      <p:sp>
        <p:nvSpPr>
          <p:cNvPr id="236" name="Text Box 213"/>
          <p:cNvSpPr txBox="1">
            <a:spLocks noChangeAspect="1" noChangeArrowheads="1"/>
          </p:cNvSpPr>
          <p:nvPr/>
        </p:nvSpPr>
        <p:spPr bwMode="auto">
          <a:xfrm>
            <a:off x="3500438" y="3476625"/>
            <a:ext cx="2667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fontAlgn="base">
              <a:spcBef>
                <a:spcPct val="0"/>
              </a:spcBef>
              <a:spcAft>
                <a:spcPct val="0"/>
              </a:spcAft>
              <a:defRPr b="1">
                <a:solidFill>
                  <a:schemeClr val="tx1"/>
                </a:solidFill>
                <a:latin typeface="Arial" charset="0"/>
              </a:defRPr>
            </a:lvl6pPr>
            <a:lvl7pPr marL="2971800" indent="-228600" fontAlgn="base">
              <a:spcBef>
                <a:spcPct val="0"/>
              </a:spcBef>
              <a:spcAft>
                <a:spcPct val="0"/>
              </a:spcAft>
              <a:defRPr b="1">
                <a:solidFill>
                  <a:schemeClr val="tx1"/>
                </a:solidFill>
                <a:latin typeface="Arial" charset="0"/>
              </a:defRPr>
            </a:lvl7pPr>
            <a:lvl8pPr marL="3429000" indent="-228600" fontAlgn="base">
              <a:spcBef>
                <a:spcPct val="0"/>
              </a:spcBef>
              <a:spcAft>
                <a:spcPct val="0"/>
              </a:spcAft>
              <a:defRPr b="1">
                <a:solidFill>
                  <a:schemeClr val="tx1"/>
                </a:solidFill>
                <a:latin typeface="Arial" charset="0"/>
              </a:defRPr>
            </a:lvl8pPr>
            <a:lvl9pPr marL="3886200" indent="-228600" fontAlgn="base">
              <a:spcBef>
                <a:spcPct val="0"/>
              </a:spcBef>
              <a:spcAft>
                <a:spcPct val="0"/>
              </a:spcAft>
              <a:defRPr b="1">
                <a:solidFill>
                  <a:schemeClr val="tx1"/>
                </a:solidFill>
                <a:latin typeface="Arial" charset="0"/>
              </a:defRPr>
            </a:lvl9pPr>
          </a:lstStyle>
          <a:p>
            <a:pPr>
              <a:spcBef>
                <a:spcPct val="50000"/>
              </a:spcBef>
            </a:pPr>
            <a:r>
              <a:rPr lang="en-GB" sz="1000"/>
              <a:t> #</a:t>
            </a:r>
          </a:p>
        </p:txBody>
      </p:sp>
    </p:spTree>
    <p:extLst>
      <p:ext uri="{BB962C8B-B14F-4D97-AF65-F5344CB8AC3E}">
        <p14:creationId xmlns:p14="http://schemas.microsoft.com/office/powerpoint/2010/main" val="19033637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Text Box 4"/>
          <p:cNvSpPr txBox="1">
            <a:spLocks noChangeArrowheads="1"/>
          </p:cNvSpPr>
          <p:nvPr/>
        </p:nvSpPr>
        <p:spPr bwMode="auto">
          <a:xfrm>
            <a:off x="1019175" y="484188"/>
            <a:ext cx="5057775"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latin typeface="Times New Roman" pitchFamily="18" charset="0"/>
                <a:cs typeface="Times New Roman" pitchFamily="18" charset="0"/>
              </a:rPr>
              <a:t>Figure 3.3: Effect of LPS in early pregnancy on plasma hormones and IL-6</a:t>
            </a:r>
          </a:p>
        </p:txBody>
      </p:sp>
      <p:graphicFrame>
        <p:nvGraphicFramePr>
          <p:cNvPr id="30" name="Chart 29"/>
          <p:cNvGraphicFramePr>
            <a:graphicFrameLocks noChangeAspect="1"/>
          </p:cNvGraphicFramePr>
          <p:nvPr>
            <p:extLst>
              <p:ext uri="{D42A27DB-BD31-4B8C-83A1-F6EECF244321}">
                <p14:modId xmlns:p14="http://schemas.microsoft.com/office/powerpoint/2010/main" val="3003596519"/>
              </p:ext>
            </p:extLst>
          </p:nvPr>
        </p:nvGraphicFramePr>
        <p:xfrm>
          <a:off x="1484784" y="1153245"/>
          <a:ext cx="2405999" cy="216000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31" name="Chart 30"/>
          <p:cNvGraphicFramePr>
            <a:graphicFrameLocks noChangeAspect="1"/>
          </p:cNvGraphicFramePr>
          <p:nvPr>
            <p:extLst>
              <p:ext uri="{D42A27DB-BD31-4B8C-83A1-F6EECF244321}">
                <p14:modId xmlns:p14="http://schemas.microsoft.com/office/powerpoint/2010/main" val="3161687017"/>
              </p:ext>
            </p:extLst>
          </p:nvPr>
        </p:nvGraphicFramePr>
        <p:xfrm>
          <a:off x="3924000" y="1117613"/>
          <a:ext cx="2191505" cy="2160000"/>
        </p:xfrm>
        <a:graphic>
          <a:graphicData uri="http://schemas.openxmlformats.org/drawingml/2006/chart">
            <c:chart xmlns:c="http://schemas.openxmlformats.org/drawingml/2006/chart" xmlns:r="http://schemas.openxmlformats.org/officeDocument/2006/relationships" r:id="rId3"/>
          </a:graphicData>
        </a:graphic>
      </p:graphicFrame>
      <p:sp>
        <p:nvSpPr>
          <p:cNvPr id="32" name="Text Box 29"/>
          <p:cNvSpPr txBox="1">
            <a:spLocks noChangeArrowheads="1"/>
          </p:cNvSpPr>
          <p:nvPr/>
        </p:nvSpPr>
        <p:spPr bwMode="auto">
          <a:xfrm>
            <a:off x="1341438" y="900113"/>
            <a:ext cx="293687"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A</a:t>
            </a:r>
          </a:p>
        </p:txBody>
      </p:sp>
      <p:sp>
        <p:nvSpPr>
          <p:cNvPr id="33" name="Rectangle 54"/>
          <p:cNvSpPr>
            <a:spLocks noChangeArrowheads="1"/>
          </p:cNvSpPr>
          <p:nvPr/>
        </p:nvSpPr>
        <p:spPr bwMode="auto">
          <a:xfrm>
            <a:off x="1036638" y="5949637"/>
            <a:ext cx="5302250" cy="2279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sz="1200" b="0" dirty="0">
                <a:latin typeface="Times New Roman" pitchFamily="18" charset="0"/>
                <a:cs typeface="Times New Roman" pitchFamily="18" charset="0"/>
              </a:rPr>
              <a:t>Virgin and d5.5 pregnant mice were injected with either LPS (i.p 12.5µg; black bars; n = 6, 8) or vehicle (saline; white bars; n = 6, 6) and sacrificed after 90 min. </a:t>
            </a:r>
            <a:r>
              <a:rPr lang="en-GB" sz="1200" b="0" dirty="0">
                <a:latin typeface="Times New Roman" pitchFamily="18" charset="0"/>
                <a:cs typeface="Times New Roman" pitchFamily="18" charset="0"/>
              </a:rPr>
              <a:t>Values are group means </a:t>
            </a:r>
            <a:r>
              <a:rPr lang="en-US" sz="1200" b="0" dirty="0">
                <a:latin typeface="Times New Roman" pitchFamily="18" charset="0"/>
                <a:cs typeface="Times New Roman" pitchFamily="18" charset="0"/>
              </a:rPr>
              <a:t>± SEM. A. Prolactin (</a:t>
            </a:r>
            <a:r>
              <a:rPr lang="en-US" sz="1200" b="0" dirty="0" smtClean="0">
                <a:latin typeface="Times New Roman" pitchFamily="18" charset="0"/>
                <a:cs typeface="Times New Roman" pitchFamily="18" charset="0"/>
              </a:rPr>
              <a:t>2-way </a:t>
            </a:r>
            <a:r>
              <a:rPr lang="en-US" sz="1200" b="0" dirty="0">
                <a:latin typeface="Times New Roman" pitchFamily="18" charset="0"/>
                <a:cs typeface="Times New Roman" pitchFamily="18" charset="0"/>
              </a:rPr>
              <a:t>ANOVA, </a:t>
            </a:r>
            <a:r>
              <a:rPr lang="en-US" sz="1200" b="0" dirty="0" smtClean="0">
                <a:latin typeface="Times New Roman" pitchFamily="18" charset="0"/>
                <a:cs typeface="Times New Roman" pitchFamily="18" charset="0"/>
              </a:rPr>
              <a:t>interaction </a:t>
            </a:r>
            <a:r>
              <a:rPr lang="en-US" sz="1200" b="0" dirty="0" err="1" smtClean="0">
                <a:latin typeface="Times New Roman" pitchFamily="18" charset="0"/>
                <a:cs typeface="Times New Roman" pitchFamily="18" charset="0"/>
              </a:rPr>
              <a:t>groupxtreatment</a:t>
            </a:r>
            <a:r>
              <a:rPr lang="en-US" sz="1200" b="0" dirty="0" smtClean="0">
                <a:latin typeface="Times New Roman" pitchFamily="18" charset="0"/>
                <a:cs typeface="Times New Roman" pitchFamily="18" charset="0"/>
              </a:rPr>
              <a:t> p&lt;0.001). </a:t>
            </a:r>
            <a:r>
              <a:rPr lang="en-US" sz="1200" b="0" dirty="0">
                <a:latin typeface="Times New Roman" pitchFamily="18" charset="0"/>
                <a:cs typeface="Times New Roman" pitchFamily="18" charset="0"/>
              </a:rPr>
              <a:t>B. Progesterone (</a:t>
            </a:r>
            <a:r>
              <a:rPr lang="en-US" sz="1200" b="0" dirty="0" smtClean="0">
                <a:latin typeface="Times New Roman" pitchFamily="18" charset="0"/>
                <a:cs typeface="Times New Roman" pitchFamily="18" charset="0"/>
              </a:rPr>
              <a:t>2-way </a:t>
            </a:r>
            <a:r>
              <a:rPr lang="en-US" sz="1200" b="0" dirty="0">
                <a:latin typeface="Times New Roman" pitchFamily="18" charset="0"/>
                <a:cs typeface="Times New Roman" pitchFamily="18" charset="0"/>
              </a:rPr>
              <a:t>ANOVA, p&lt;0.01 across group). C. IL-6 (</a:t>
            </a:r>
            <a:r>
              <a:rPr lang="en-US" sz="1200" b="0" dirty="0" smtClean="0">
                <a:latin typeface="Times New Roman" pitchFamily="18" charset="0"/>
                <a:cs typeface="Times New Roman" pitchFamily="18" charset="0"/>
              </a:rPr>
              <a:t>2-way </a:t>
            </a:r>
            <a:r>
              <a:rPr lang="en-US" sz="1200" b="0" dirty="0">
                <a:latin typeface="Times New Roman" pitchFamily="18" charset="0"/>
                <a:cs typeface="Times New Roman" pitchFamily="18" charset="0"/>
              </a:rPr>
              <a:t>ANOVA, </a:t>
            </a:r>
            <a:r>
              <a:rPr lang="en-US" sz="1200" b="0" dirty="0" smtClean="0">
                <a:latin typeface="Times New Roman" pitchFamily="18" charset="0"/>
                <a:cs typeface="Times New Roman" pitchFamily="18" charset="0"/>
              </a:rPr>
              <a:t>interaction </a:t>
            </a:r>
            <a:r>
              <a:rPr lang="en-US" sz="1200" b="0" dirty="0" err="1" smtClean="0">
                <a:latin typeface="Times New Roman" pitchFamily="18" charset="0"/>
                <a:cs typeface="Times New Roman" pitchFamily="18" charset="0"/>
              </a:rPr>
              <a:t>groupxtreatment</a:t>
            </a:r>
            <a:r>
              <a:rPr lang="en-US" sz="1200" b="0" dirty="0" smtClean="0">
                <a:latin typeface="Times New Roman" pitchFamily="18" charset="0"/>
                <a:cs typeface="Times New Roman" pitchFamily="18" charset="0"/>
              </a:rPr>
              <a:t> p&lt;0.01</a:t>
            </a:r>
            <a:r>
              <a:rPr lang="en-US" sz="1200" b="0" dirty="0">
                <a:latin typeface="Times New Roman" pitchFamily="18" charset="0"/>
                <a:cs typeface="Times New Roman" pitchFamily="18" charset="0"/>
              </a:rPr>
              <a:t>). D. Corticosterone (</a:t>
            </a:r>
            <a:r>
              <a:rPr lang="en-US" sz="1200" b="0" dirty="0" smtClean="0">
                <a:latin typeface="Times New Roman" pitchFamily="18" charset="0"/>
                <a:cs typeface="Times New Roman" pitchFamily="18" charset="0"/>
              </a:rPr>
              <a:t>2-way </a:t>
            </a:r>
            <a:r>
              <a:rPr lang="en-US" sz="1200" b="0" dirty="0">
                <a:latin typeface="Times New Roman" pitchFamily="18" charset="0"/>
                <a:cs typeface="Times New Roman" pitchFamily="18" charset="0"/>
              </a:rPr>
              <a:t>ANOVA, p&lt;0.001 across treatment). Holm-</a:t>
            </a:r>
            <a:r>
              <a:rPr lang="en-US" sz="1200" b="0" dirty="0" err="1">
                <a:latin typeface="Times New Roman" pitchFamily="18" charset="0"/>
                <a:cs typeface="Times New Roman" pitchFamily="18" charset="0"/>
              </a:rPr>
              <a:t>Sidak</a:t>
            </a:r>
            <a:r>
              <a:rPr lang="en-US" sz="1200" b="0" dirty="0">
                <a:latin typeface="Times New Roman" pitchFamily="18" charset="0"/>
                <a:cs typeface="Times New Roman" pitchFamily="18" charset="0"/>
              </a:rPr>
              <a:t> post hoc tests *p&lt;0.05 vs. vehicle, #vs. virgin.</a:t>
            </a:r>
          </a:p>
          <a:p>
            <a:pPr>
              <a:lnSpc>
                <a:spcPct val="150000"/>
              </a:lnSpc>
            </a:pPr>
            <a:endParaRPr lang="en-GB" sz="1200" b="0" dirty="0">
              <a:latin typeface="Calibri" pitchFamily="34" charset="0"/>
              <a:cs typeface="Arial" charset="0"/>
            </a:endParaRPr>
          </a:p>
        </p:txBody>
      </p:sp>
      <p:graphicFrame>
        <p:nvGraphicFramePr>
          <p:cNvPr id="34" name="Chart 33"/>
          <p:cNvGraphicFramePr>
            <a:graphicFrameLocks/>
          </p:cNvGraphicFramePr>
          <p:nvPr>
            <p:extLst>
              <p:ext uri="{D42A27DB-BD31-4B8C-83A1-F6EECF244321}">
                <p14:modId xmlns:p14="http://schemas.microsoft.com/office/powerpoint/2010/main" val="560561117"/>
              </p:ext>
            </p:extLst>
          </p:nvPr>
        </p:nvGraphicFramePr>
        <p:xfrm>
          <a:off x="1427957" y="3601516"/>
          <a:ext cx="2774132" cy="2160000"/>
        </p:xfrm>
        <a:graphic>
          <a:graphicData uri="http://schemas.openxmlformats.org/drawingml/2006/chart">
            <c:chart xmlns:c="http://schemas.openxmlformats.org/drawingml/2006/chart" xmlns:r="http://schemas.openxmlformats.org/officeDocument/2006/relationships" r:id="rId4"/>
          </a:graphicData>
        </a:graphic>
      </p:graphicFrame>
      <p:sp>
        <p:nvSpPr>
          <p:cNvPr id="35" name="Text Box 36"/>
          <p:cNvSpPr txBox="1">
            <a:spLocks noChangeArrowheads="1"/>
          </p:cNvSpPr>
          <p:nvPr/>
        </p:nvSpPr>
        <p:spPr bwMode="auto">
          <a:xfrm>
            <a:off x="1317625" y="3403600"/>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C</a:t>
            </a:r>
          </a:p>
        </p:txBody>
      </p:sp>
      <p:sp>
        <p:nvSpPr>
          <p:cNvPr id="36" name="TextBox 22"/>
          <p:cNvSpPr txBox="1">
            <a:spLocks noChangeArrowheads="1"/>
          </p:cNvSpPr>
          <p:nvPr/>
        </p:nvSpPr>
        <p:spPr bwMode="auto">
          <a:xfrm>
            <a:off x="2997200" y="1236663"/>
            <a:ext cx="261938"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latin typeface="Calibri" pitchFamily="34" charset="0"/>
                <a:cs typeface="Arial" charset="0"/>
              </a:rPr>
              <a:t>#</a:t>
            </a:r>
          </a:p>
        </p:txBody>
      </p:sp>
      <p:sp>
        <p:nvSpPr>
          <p:cNvPr id="37" name="TextBox 23"/>
          <p:cNvSpPr txBox="1">
            <a:spLocks noChangeArrowheads="1"/>
          </p:cNvSpPr>
          <p:nvPr/>
        </p:nvSpPr>
        <p:spPr bwMode="auto">
          <a:xfrm>
            <a:off x="3128963" y="2655888"/>
            <a:ext cx="27463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b="0">
                <a:cs typeface="Arial" charset="0"/>
              </a:rPr>
              <a:t>*</a:t>
            </a:r>
          </a:p>
        </p:txBody>
      </p:sp>
      <p:sp>
        <p:nvSpPr>
          <p:cNvPr id="38" name="TextBox 24"/>
          <p:cNvSpPr txBox="1">
            <a:spLocks noChangeArrowheads="1"/>
          </p:cNvSpPr>
          <p:nvPr/>
        </p:nvSpPr>
        <p:spPr bwMode="auto">
          <a:xfrm>
            <a:off x="5688013" y="1728788"/>
            <a:ext cx="261937"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latin typeface="Calibri" pitchFamily="34" charset="0"/>
                <a:cs typeface="Arial" charset="0"/>
              </a:rPr>
              <a:t>#</a:t>
            </a:r>
          </a:p>
        </p:txBody>
      </p:sp>
      <p:sp>
        <p:nvSpPr>
          <p:cNvPr id="39" name="TextBox 25"/>
          <p:cNvSpPr txBox="1">
            <a:spLocks noChangeArrowheads="1"/>
          </p:cNvSpPr>
          <p:nvPr/>
        </p:nvSpPr>
        <p:spPr bwMode="auto">
          <a:xfrm>
            <a:off x="5516563" y="1236663"/>
            <a:ext cx="261937"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latin typeface="Calibri" pitchFamily="34" charset="0"/>
                <a:cs typeface="Arial" charset="0"/>
              </a:rPr>
              <a:t>#</a:t>
            </a:r>
          </a:p>
        </p:txBody>
      </p:sp>
      <p:sp>
        <p:nvSpPr>
          <p:cNvPr id="40" name="TextBox 26"/>
          <p:cNvSpPr txBox="1">
            <a:spLocks noChangeArrowheads="1"/>
          </p:cNvSpPr>
          <p:nvPr/>
        </p:nvSpPr>
        <p:spPr bwMode="auto">
          <a:xfrm>
            <a:off x="4883150" y="2233613"/>
            <a:ext cx="2746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b="0">
                <a:cs typeface="Arial" charset="0"/>
              </a:rPr>
              <a:t>*</a:t>
            </a:r>
          </a:p>
        </p:txBody>
      </p:sp>
      <p:sp>
        <p:nvSpPr>
          <p:cNvPr id="41" name="TextBox 27"/>
          <p:cNvSpPr txBox="1">
            <a:spLocks noChangeArrowheads="1"/>
          </p:cNvSpPr>
          <p:nvPr/>
        </p:nvSpPr>
        <p:spPr bwMode="auto">
          <a:xfrm>
            <a:off x="5589588" y="1801813"/>
            <a:ext cx="2746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b="0">
                <a:cs typeface="Arial" charset="0"/>
              </a:rPr>
              <a:t>*</a:t>
            </a:r>
          </a:p>
        </p:txBody>
      </p:sp>
      <p:sp>
        <p:nvSpPr>
          <p:cNvPr id="42" name="TextBox 28"/>
          <p:cNvSpPr txBox="1">
            <a:spLocks noChangeArrowheads="1"/>
          </p:cNvSpPr>
          <p:nvPr/>
        </p:nvSpPr>
        <p:spPr bwMode="auto">
          <a:xfrm>
            <a:off x="3228975" y="3805238"/>
            <a:ext cx="2746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b="0">
                <a:cs typeface="Arial" charset="0"/>
              </a:rPr>
              <a:t>*</a:t>
            </a:r>
          </a:p>
        </p:txBody>
      </p:sp>
      <p:sp>
        <p:nvSpPr>
          <p:cNvPr id="43" name="TextBox 29"/>
          <p:cNvSpPr txBox="1">
            <a:spLocks noChangeArrowheads="1"/>
          </p:cNvSpPr>
          <p:nvPr/>
        </p:nvSpPr>
        <p:spPr bwMode="auto">
          <a:xfrm>
            <a:off x="2417763" y="4678363"/>
            <a:ext cx="27463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b="0">
                <a:cs typeface="Arial" charset="0"/>
              </a:rPr>
              <a:t>*</a:t>
            </a:r>
          </a:p>
        </p:txBody>
      </p:sp>
      <p:sp>
        <p:nvSpPr>
          <p:cNvPr id="44" name="TextBox 32"/>
          <p:cNvSpPr txBox="1">
            <a:spLocks noChangeArrowheads="1"/>
          </p:cNvSpPr>
          <p:nvPr/>
        </p:nvSpPr>
        <p:spPr bwMode="auto">
          <a:xfrm>
            <a:off x="3346450" y="3724275"/>
            <a:ext cx="261938"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latin typeface="Calibri" pitchFamily="34" charset="0"/>
                <a:cs typeface="Arial" charset="0"/>
              </a:rPr>
              <a:t>#</a:t>
            </a:r>
          </a:p>
        </p:txBody>
      </p:sp>
      <p:sp>
        <p:nvSpPr>
          <p:cNvPr id="45" name="Text Box 29"/>
          <p:cNvSpPr txBox="1">
            <a:spLocks noChangeArrowheads="1"/>
          </p:cNvSpPr>
          <p:nvPr/>
        </p:nvSpPr>
        <p:spPr bwMode="auto">
          <a:xfrm>
            <a:off x="1978025" y="936625"/>
            <a:ext cx="731838" cy="246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cs typeface="Arial" charset="0"/>
              </a:rPr>
              <a:t>Prolactin</a:t>
            </a:r>
          </a:p>
        </p:txBody>
      </p:sp>
      <p:sp>
        <p:nvSpPr>
          <p:cNvPr id="46" name="Text Box 29"/>
          <p:cNvSpPr txBox="1">
            <a:spLocks noChangeArrowheads="1"/>
          </p:cNvSpPr>
          <p:nvPr/>
        </p:nvSpPr>
        <p:spPr bwMode="auto">
          <a:xfrm>
            <a:off x="4418013" y="936625"/>
            <a:ext cx="1009650" cy="246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cs typeface="Arial" charset="0"/>
              </a:rPr>
              <a:t>Progesterone</a:t>
            </a:r>
          </a:p>
        </p:txBody>
      </p:sp>
      <p:sp>
        <p:nvSpPr>
          <p:cNvPr id="47" name="Text Box 29"/>
          <p:cNvSpPr txBox="1">
            <a:spLocks noChangeArrowheads="1"/>
          </p:cNvSpPr>
          <p:nvPr/>
        </p:nvSpPr>
        <p:spPr bwMode="auto">
          <a:xfrm>
            <a:off x="2028825" y="3417888"/>
            <a:ext cx="411163" cy="246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cs typeface="Arial" charset="0"/>
              </a:rPr>
              <a:t>IL-6</a:t>
            </a:r>
          </a:p>
        </p:txBody>
      </p:sp>
      <p:grpSp>
        <p:nvGrpSpPr>
          <p:cNvPr id="48" name="Group 1"/>
          <p:cNvGrpSpPr>
            <a:grpSpLocks/>
          </p:cNvGrpSpPr>
          <p:nvPr/>
        </p:nvGrpSpPr>
        <p:grpSpPr bwMode="auto">
          <a:xfrm>
            <a:off x="4005263" y="3640138"/>
            <a:ext cx="2447925" cy="2190750"/>
            <a:chOff x="4005263" y="3244850"/>
            <a:chExt cx="2447925" cy="2191150"/>
          </a:xfrm>
        </p:grpSpPr>
        <p:graphicFrame>
          <p:nvGraphicFramePr>
            <p:cNvPr id="49" name="Chart 48"/>
            <p:cNvGraphicFramePr>
              <a:graphicFrameLocks noChangeAspect="1"/>
            </p:cNvGraphicFramePr>
            <p:nvPr>
              <p:extLst>
                <p:ext uri="{D42A27DB-BD31-4B8C-83A1-F6EECF244321}">
                  <p14:modId xmlns:p14="http://schemas.microsoft.com/office/powerpoint/2010/main" val="3943727898"/>
                </p:ext>
              </p:extLst>
            </p:nvPr>
          </p:nvGraphicFramePr>
          <p:xfrm>
            <a:off x="4005263" y="3276000"/>
            <a:ext cx="2447925" cy="2160000"/>
          </p:xfrm>
          <a:graphic>
            <a:graphicData uri="http://schemas.openxmlformats.org/drawingml/2006/chart">
              <c:chart xmlns:c="http://schemas.openxmlformats.org/drawingml/2006/chart" xmlns:r="http://schemas.openxmlformats.org/officeDocument/2006/relationships" r:id="rId5"/>
            </a:graphicData>
          </a:graphic>
        </p:graphicFrame>
        <p:sp>
          <p:nvSpPr>
            <p:cNvPr id="50" name="TextBox 30"/>
            <p:cNvSpPr txBox="1">
              <a:spLocks noChangeArrowheads="1"/>
            </p:cNvSpPr>
            <p:nvPr/>
          </p:nvSpPr>
          <p:spPr bwMode="auto">
            <a:xfrm>
              <a:off x="5662613" y="3394075"/>
              <a:ext cx="2730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b="0">
                  <a:cs typeface="Arial" charset="0"/>
                </a:rPr>
                <a:t>*</a:t>
              </a:r>
            </a:p>
          </p:txBody>
        </p:sp>
        <p:sp>
          <p:nvSpPr>
            <p:cNvPr id="51" name="TextBox 31"/>
            <p:cNvSpPr txBox="1">
              <a:spLocks noChangeArrowheads="1"/>
            </p:cNvSpPr>
            <p:nvPr/>
          </p:nvSpPr>
          <p:spPr bwMode="auto">
            <a:xfrm>
              <a:off x="4874419" y="3244850"/>
              <a:ext cx="2746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b="0">
                  <a:cs typeface="Arial" charset="0"/>
                </a:rPr>
                <a:t>*</a:t>
              </a:r>
            </a:p>
          </p:txBody>
        </p:sp>
      </p:grpSp>
      <p:sp>
        <p:nvSpPr>
          <p:cNvPr id="52" name="Text Box 29"/>
          <p:cNvSpPr txBox="1">
            <a:spLocks noChangeArrowheads="1"/>
          </p:cNvSpPr>
          <p:nvPr/>
        </p:nvSpPr>
        <p:spPr bwMode="auto">
          <a:xfrm>
            <a:off x="3749675" y="3373438"/>
            <a:ext cx="295275" cy="277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D</a:t>
            </a:r>
          </a:p>
        </p:txBody>
      </p:sp>
      <p:sp>
        <p:nvSpPr>
          <p:cNvPr id="53" name="Text Box 29"/>
          <p:cNvSpPr txBox="1">
            <a:spLocks noChangeArrowheads="1"/>
          </p:cNvSpPr>
          <p:nvPr/>
        </p:nvSpPr>
        <p:spPr bwMode="auto">
          <a:xfrm>
            <a:off x="4391025" y="3416300"/>
            <a:ext cx="1095375" cy="246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cs typeface="Arial" charset="0"/>
              </a:rPr>
              <a:t>Corticosterone</a:t>
            </a:r>
          </a:p>
        </p:txBody>
      </p:sp>
      <p:sp>
        <p:nvSpPr>
          <p:cNvPr id="54" name="Text Box 29"/>
          <p:cNvSpPr txBox="1">
            <a:spLocks noChangeArrowheads="1"/>
          </p:cNvSpPr>
          <p:nvPr/>
        </p:nvSpPr>
        <p:spPr bwMode="auto">
          <a:xfrm>
            <a:off x="3741738" y="900113"/>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B</a:t>
            </a:r>
          </a:p>
        </p:txBody>
      </p:sp>
      <p:sp>
        <p:nvSpPr>
          <p:cNvPr id="55" name="TextBox 54"/>
          <p:cNvSpPr txBox="1"/>
          <p:nvPr/>
        </p:nvSpPr>
        <p:spPr>
          <a:xfrm>
            <a:off x="5949280"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120</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12571550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Text Box 111"/>
          <p:cNvSpPr txBox="1">
            <a:spLocks noChangeArrowheads="1"/>
          </p:cNvSpPr>
          <p:nvPr/>
        </p:nvSpPr>
        <p:spPr bwMode="auto">
          <a:xfrm>
            <a:off x="1268413" y="900113"/>
            <a:ext cx="4857750" cy="246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r>
              <a:rPr lang="en-GB" sz="1000" dirty="0" smtClean="0">
                <a:latin typeface="+mj-lt"/>
                <a:cs typeface="Times New Roman" pitchFamily="18" charset="0"/>
              </a:rPr>
              <a:t>Virgin saline	         Virgin LPS                  Pregnant saline	   Pregnant LPS</a:t>
            </a:r>
          </a:p>
        </p:txBody>
      </p:sp>
      <p:sp>
        <p:nvSpPr>
          <p:cNvPr id="77" name="Text Box 270"/>
          <p:cNvSpPr txBox="1">
            <a:spLocks noChangeArrowheads="1"/>
          </p:cNvSpPr>
          <p:nvPr/>
        </p:nvSpPr>
        <p:spPr bwMode="auto">
          <a:xfrm>
            <a:off x="1020763" y="468313"/>
            <a:ext cx="4784725"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latin typeface="Times New Roman" pitchFamily="18" charset="0"/>
                <a:cs typeface="Times New Roman" pitchFamily="18" charset="0"/>
              </a:rPr>
              <a:t>Figure 3.4: Effects of LPS on TH/Fos expression in the arcuate nucleus</a:t>
            </a:r>
          </a:p>
        </p:txBody>
      </p:sp>
      <p:sp>
        <p:nvSpPr>
          <p:cNvPr id="78" name="Text Box 872"/>
          <p:cNvSpPr txBox="1">
            <a:spLocks noChangeArrowheads="1"/>
          </p:cNvSpPr>
          <p:nvPr/>
        </p:nvSpPr>
        <p:spPr bwMode="auto">
          <a:xfrm>
            <a:off x="1052513" y="3908884"/>
            <a:ext cx="5375275" cy="2275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lnSpc>
                <a:spcPct val="150000"/>
              </a:lnSpc>
            </a:pPr>
            <a:r>
              <a:rPr lang="en-US" sz="1200" b="0" dirty="0">
                <a:latin typeface="Times New Roman" pitchFamily="18" charset="0"/>
                <a:cs typeface="Times New Roman" pitchFamily="18" charset="0"/>
              </a:rPr>
              <a:t>Virgin and d5.5 pregnant mice were injected with either LPS (i.p 12.5µg) or vehicle (saline) and sacrificed after 90 min. </a:t>
            </a:r>
            <a:r>
              <a:rPr lang="en-GB" sz="1200" b="0" dirty="0" smtClean="0">
                <a:latin typeface="Times New Roman" pitchFamily="18" charset="0"/>
                <a:cs typeface="Times New Roman" pitchFamily="18" charset="0"/>
              </a:rPr>
              <a:t>Vehicle </a:t>
            </a:r>
            <a:r>
              <a:rPr lang="en-GB" sz="1200" b="0" dirty="0">
                <a:latin typeface="Times New Roman" pitchFamily="18" charset="0"/>
                <a:cs typeface="Times New Roman" pitchFamily="18" charset="0"/>
              </a:rPr>
              <a:t>and LPS-induced Fos expression and Fos/tyrosine hydroxylase (TH) co-expression in the arcuate nucleus are illustrated in the photomicrographs in </a:t>
            </a:r>
            <a:r>
              <a:rPr lang="en-GB" sz="1200" b="0" dirty="0" smtClean="0">
                <a:latin typeface="Times New Roman" pitchFamily="18" charset="0"/>
                <a:cs typeface="Times New Roman" pitchFamily="18" charset="0"/>
              </a:rPr>
              <a:t>figures </a:t>
            </a:r>
            <a:r>
              <a:rPr lang="en-GB" sz="1200" b="0" dirty="0">
                <a:latin typeface="Times New Roman" pitchFamily="18" charset="0"/>
                <a:cs typeface="Times New Roman" pitchFamily="18" charset="0"/>
              </a:rPr>
              <a:t>A and B (magnification of highlighted areas in A). </a:t>
            </a:r>
            <a:r>
              <a:rPr lang="en-US" sz="1200" b="0" dirty="0">
                <a:latin typeface="Times New Roman" pitchFamily="18" charset="0"/>
                <a:cs typeface="Times New Roman" pitchFamily="18" charset="0"/>
              </a:rPr>
              <a:t>Solid </a:t>
            </a:r>
            <a:r>
              <a:rPr lang="en-GB" sz="1200" b="0" dirty="0">
                <a:latin typeface="Times New Roman" pitchFamily="18" charset="0"/>
                <a:cs typeface="Times New Roman" pitchFamily="18" charset="0"/>
              </a:rPr>
              <a:t>arrows indicate Fos-positive tyrosine hydroxylase </a:t>
            </a:r>
            <a:r>
              <a:rPr lang="en-GB" sz="1200" b="0" dirty="0" smtClean="0">
                <a:latin typeface="Times New Roman" pitchFamily="18" charset="0"/>
                <a:cs typeface="Times New Roman" pitchFamily="18" charset="0"/>
              </a:rPr>
              <a:t>neurones </a:t>
            </a:r>
            <a:r>
              <a:rPr lang="en-GB" sz="1200" b="0" dirty="0">
                <a:latin typeface="Times New Roman" pitchFamily="18" charset="0"/>
                <a:cs typeface="Times New Roman" pitchFamily="18" charset="0"/>
              </a:rPr>
              <a:t>and hollow arrows indicate Fos-negative tyrosine hydroxylase </a:t>
            </a:r>
            <a:r>
              <a:rPr lang="en-GB" sz="1200" b="0" dirty="0" smtClean="0">
                <a:latin typeface="Times New Roman" pitchFamily="18" charset="0"/>
                <a:cs typeface="Times New Roman" pitchFamily="18" charset="0"/>
              </a:rPr>
              <a:t>neurones </a:t>
            </a:r>
            <a:r>
              <a:rPr lang="en-GB" sz="1200" b="0" dirty="0">
                <a:latin typeface="Times New Roman" pitchFamily="18" charset="0"/>
                <a:cs typeface="Times New Roman" pitchFamily="18" charset="0"/>
              </a:rPr>
              <a:t>(Fos = black nuclear stain, tyrosine hydroxylase = brown cytoplasmic stain). Scale bars represent 50</a:t>
            </a:r>
            <a:r>
              <a:rPr lang="en-US" sz="1200" b="0" dirty="0">
                <a:latin typeface="Times New Roman" pitchFamily="18" charset="0"/>
                <a:cs typeface="Times New Roman" pitchFamily="18" charset="0"/>
              </a:rPr>
              <a:t>µ</a:t>
            </a:r>
            <a:r>
              <a:rPr lang="en-GB" sz="1200" b="0" dirty="0">
                <a:latin typeface="Times New Roman" pitchFamily="18" charset="0"/>
                <a:cs typeface="Times New Roman" pitchFamily="18" charset="0"/>
              </a:rPr>
              <a:t>m. </a:t>
            </a:r>
            <a:r>
              <a:rPr lang="en-GB" sz="1200" b="0" dirty="0" smtClean="0">
                <a:latin typeface="Times New Roman" pitchFamily="18" charset="0"/>
                <a:cs typeface="Times New Roman" pitchFamily="18" charset="0"/>
              </a:rPr>
              <a:t>       3V = third </a:t>
            </a:r>
            <a:r>
              <a:rPr lang="en-GB" sz="1200" b="0" dirty="0">
                <a:latin typeface="Times New Roman" pitchFamily="18" charset="0"/>
                <a:cs typeface="Times New Roman" pitchFamily="18" charset="0"/>
              </a:rPr>
              <a:t>ventricle.</a:t>
            </a:r>
          </a:p>
        </p:txBody>
      </p:sp>
      <p:grpSp>
        <p:nvGrpSpPr>
          <p:cNvPr id="79" name="Group 78"/>
          <p:cNvGrpSpPr/>
          <p:nvPr/>
        </p:nvGrpSpPr>
        <p:grpSpPr>
          <a:xfrm>
            <a:off x="1046163" y="1187450"/>
            <a:ext cx="5191125" cy="2574925"/>
            <a:chOff x="1046163" y="1187450"/>
            <a:chExt cx="5191125" cy="2574925"/>
          </a:xfrm>
        </p:grpSpPr>
        <p:sp>
          <p:nvSpPr>
            <p:cNvPr id="80" name="Text Box 616"/>
            <p:cNvSpPr txBox="1">
              <a:spLocks noChangeArrowheads="1"/>
            </p:cNvSpPr>
            <p:nvPr/>
          </p:nvSpPr>
          <p:spPr bwMode="auto">
            <a:xfrm>
              <a:off x="1046163" y="1187450"/>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A</a:t>
              </a:r>
            </a:p>
          </p:txBody>
        </p:sp>
        <p:sp>
          <p:nvSpPr>
            <p:cNvPr id="81" name="Text Box 617"/>
            <p:cNvSpPr txBox="1">
              <a:spLocks noChangeArrowheads="1"/>
            </p:cNvSpPr>
            <p:nvPr/>
          </p:nvSpPr>
          <p:spPr bwMode="auto">
            <a:xfrm>
              <a:off x="1046163" y="2886075"/>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B</a:t>
              </a:r>
            </a:p>
          </p:txBody>
        </p:sp>
        <p:grpSp>
          <p:nvGrpSpPr>
            <p:cNvPr id="82" name="Group 5"/>
            <p:cNvGrpSpPr>
              <a:grpSpLocks/>
            </p:cNvGrpSpPr>
            <p:nvPr/>
          </p:nvGrpSpPr>
          <p:grpSpPr bwMode="auto">
            <a:xfrm>
              <a:off x="1268413" y="1203325"/>
              <a:ext cx="4968875" cy="2559050"/>
              <a:chOff x="1268760" y="1329880"/>
              <a:chExt cx="4968552" cy="2559415"/>
            </a:xfrm>
          </p:grpSpPr>
          <p:grpSp>
            <p:nvGrpSpPr>
              <p:cNvPr id="88" name="Group 4"/>
              <p:cNvGrpSpPr>
                <a:grpSpLocks noChangeAspect="1"/>
              </p:cNvGrpSpPr>
              <p:nvPr/>
            </p:nvGrpSpPr>
            <p:grpSpPr bwMode="auto">
              <a:xfrm>
                <a:off x="1330031" y="1329880"/>
                <a:ext cx="4907281" cy="2559415"/>
                <a:chOff x="981075" y="1329879"/>
                <a:chExt cx="5111750" cy="2666057"/>
              </a:xfrm>
            </p:grpSpPr>
            <p:grpSp>
              <p:nvGrpSpPr>
                <p:cNvPr id="90" name="Group 195"/>
                <p:cNvGrpSpPr>
                  <a:grpSpLocks/>
                </p:cNvGrpSpPr>
                <p:nvPr/>
              </p:nvGrpSpPr>
              <p:grpSpPr bwMode="auto">
                <a:xfrm>
                  <a:off x="981075" y="1331466"/>
                  <a:ext cx="1212850" cy="1614488"/>
                  <a:chOff x="572" y="975"/>
                  <a:chExt cx="759" cy="1017"/>
                </a:xfrm>
              </p:grpSpPr>
              <p:grpSp>
                <p:nvGrpSpPr>
                  <p:cNvPr id="143" name="Group 196"/>
                  <p:cNvGrpSpPr>
                    <a:grpSpLocks/>
                  </p:cNvGrpSpPr>
                  <p:nvPr/>
                </p:nvGrpSpPr>
                <p:grpSpPr bwMode="auto">
                  <a:xfrm>
                    <a:off x="572" y="975"/>
                    <a:ext cx="759" cy="1017"/>
                    <a:chOff x="572" y="975"/>
                    <a:chExt cx="759" cy="1017"/>
                  </a:xfrm>
                </p:grpSpPr>
                <p:grpSp>
                  <p:nvGrpSpPr>
                    <p:cNvPr id="145" name="Group 197"/>
                    <p:cNvGrpSpPr>
                      <a:grpSpLocks/>
                    </p:cNvGrpSpPr>
                    <p:nvPr/>
                  </p:nvGrpSpPr>
                  <p:grpSpPr bwMode="auto">
                    <a:xfrm>
                      <a:off x="572" y="975"/>
                      <a:ext cx="759" cy="1017"/>
                      <a:chOff x="572" y="975"/>
                      <a:chExt cx="759" cy="1017"/>
                    </a:xfrm>
                  </p:grpSpPr>
                  <p:pic>
                    <p:nvPicPr>
                      <p:cNvPr id="147" name="Picture 198"/>
                      <p:cNvPicPr>
                        <a:picLocks noChangeAspect="1" noChangeArrowheads="1"/>
                      </p:cNvPicPr>
                      <p:nvPr/>
                    </p:nvPicPr>
                    <p:blipFill>
                      <a:blip r:embed="rId2">
                        <a:lum bright="12000" contrast="18000"/>
                        <a:extLst>
                          <a:ext uri="{28A0092B-C50C-407E-A947-70E740481C1C}">
                            <a14:useLocalDpi xmlns:a14="http://schemas.microsoft.com/office/drawing/2010/main" val="0"/>
                          </a:ext>
                        </a:extLst>
                      </a:blip>
                      <a:srcRect/>
                      <a:stretch>
                        <a:fillRect/>
                      </a:stretch>
                    </p:blipFill>
                    <p:spPr bwMode="auto">
                      <a:xfrm>
                        <a:off x="572" y="975"/>
                        <a:ext cx="759" cy="10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8" name="Line 199"/>
                      <p:cNvSpPr>
                        <a:spLocks noChangeAspect="1" noChangeShapeType="1"/>
                      </p:cNvSpPr>
                      <p:nvPr/>
                    </p:nvSpPr>
                    <p:spPr bwMode="auto">
                      <a:xfrm>
                        <a:off x="1123" y="1042"/>
                        <a:ext cx="146" cy="0"/>
                      </a:xfrm>
                      <a:prstGeom prst="line">
                        <a:avLst/>
                      </a:prstGeom>
                      <a:noFill/>
                      <a:ln w="635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49" name="Line 200"/>
                      <p:cNvSpPr>
                        <a:spLocks noChangeAspect="1" noChangeShapeType="1"/>
                      </p:cNvSpPr>
                      <p:nvPr/>
                    </p:nvSpPr>
                    <p:spPr bwMode="auto">
                      <a:xfrm flipH="1">
                        <a:off x="723" y="1484"/>
                        <a:ext cx="137" cy="0"/>
                      </a:xfrm>
                      <a:prstGeom prst="line">
                        <a:avLst/>
                      </a:prstGeom>
                      <a:noFill/>
                      <a:ln w="9525">
                        <a:solidFill>
                          <a:schemeClr val="tx1"/>
                        </a:solidFill>
                        <a:round/>
                        <a:headEnd/>
                        <a:tailEnd type="arrow"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146" name="Line 201"/>
                    <p:cNvSpPr>
                      <a:spLocks noChangeAspect="1" noChangeShapeType="1"/>
                    </p:cNvSpPr>
                    <p:nvPr/>
                  </p:nvSpPr>
                  <p:spPr bwMode="auto">
                    <a:xfrm>
                      <a:off x="1123" y="1038"/>
                      <a:ext cx="149"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144" name="Rectangle 202"/>
                  <p:cNvSpPr>
                    <a:spLocks noChangeArrowheads="1"/>
                  </p:cNvSpPr>
                  <p:nvPr/>
                </p:nvSpPr>
                <p:spPr bwMode="auto">
                  <a:xfrm>
                    <a:off x="618" y="1400"/>
                    <a:ext cx="317" cy="22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0"/>
                  </a:p>
                </p:txBody>
              </p:sp>
            </p:grpSp>
            <p:grpSp>
              <p:nvGrpSpPr>
                <p:cNvPr id="91" name="Group 1"/>
                <p:cNvGrpSpPr>
                  <a:grpSpLocks/>
                </p:cNvGrpSpPr>
                <p:nvPr/>
              </p:nvGrpSpPr>
              <p:grpSpPr bwMode="auto">
                <a:xfrm>
                  <a:off x="992188" y="3127573"/>
                  <a:ext cx="1212850" cy="863600"/>
                  <a:chOff x="992188" y="2843213"/>
                  <a:chExt cx="1212850" cy="863600"/>
                </a:xfrm>
              </p:grpSpPr>
              <p:grpSp>
                <p:nvGrpSpPr>
                  <p:cNvPr id="139" name="Group 203"/>
                  <p:cNvGrpSpPr>
                    <a:grpSpLocks/>
                  </p:cNvGrpSpPr>
                  <p:nvPr/>
                </p:nvGrpSpPr>
                <p:grpSpPr bwMode="auto">
                  <a:xfrm>
                    <a:off x="992188" y="2843213"/>
                    <a:ext cx="1212850" cy="863600"/>
                    <a:chOff x="572" y="2018"/>
                    <a:chExt cx="764" cy="544"/>
                  </a:xfrm>
                </p:grpSpPr>
                <p:pic>
                  <p:nvPicPr>
                    <p:cNvPr id="141" name="Picture 204"/>
                    <p:cNvPicPr>
                      <a:picLocks noChangeAspect="1" noChangeArrowheads="1"/>
                    </p:cNvPicPr>
                    <p:nvPr/>
                  </p:nvPicPr>
                  <p:blipFill>
                    <a:blip r:embed="rId3">
                      <a:lum bright="12000" contrast="30000"/>
                      <a:extLst>
                        <a:ext uri="{28A0092B-C50C-407E-A947-70E740481C1C}">
                          <a14:useLocalDpi xmlns:a14="http://schemas.microsoft.com/office/drawing/2010/main" val="0"/>
                        </a:ext>
                      </a:extLst>
                    </a:blip>
                    <a:srcRect l="4364" t="40109" r="50475" b="35869"/>
                    <a:stretch>
                      <a:fillRect/>
                    </a:stretch>
                  </p:blipFill>
                  <p:spPr bwMode="auto">
                    <a:xfrm>
                      <a:off x="572" y="2018"/>
                      <a:ext cx="764" cy="5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2" name="Line 205"/>
                    <p:cNvSpPr>
                      <a:spLocks noChangeAspect="1" noChangeShapeType="1"/>
                    </p:cNvSpPr>
                    <p:nvPr/>
                  </p:nvSpPr>
                  <p:spPr bwMode="auto">
                    <a:xfrm flipH="1">
                      <a:off x="861" y="2235"/>
                      <a:ext cx="173" cy="0"/>
                    </a:xfrm>
                    <a:prstGeom prst="line">
                      <a:avLst/>
                    </a:prstGeom>
                    <a:noFill/>
                    <a:ln w="1905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140" name="AutoShape 883"/>
                  <p:cNvSpPr>
                    <a:spLocks noChangeArrowheads="1"/>
                  </p:cNvSpPr>
                  <p:nvPr/>
                </p:nvSpPr>
                <p:spPr bwMode="auto">
                  <a:xfrm rot="10800000" flipV="1">
                    <a:off x="1485900" y="3563938"/>
                    <a:ext cx="293688" cy="88900"/>
                  </a:xfrm>
                  <a:prstGeom prst="rightArrow">
                    <a:avLst>
                      <a:gd name="adj1" fmla="val 50000"/>
                      <a:gd name="adj2" fmla="val 82589"/>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0"/>
                  </a:p>
                </p:txBody>
              </p:sp>
            </p:grpSp>
            <p:grpSp>
              <p:nvGrpSpPr>
                <p:cNvPr id="92" name="Group 218"/>
                <p:cNvGrpSpPr>
                  <a:grpSpLocks/>
                </p:cNvGrpSpPr>
                <p:nvPr/>
              </p:nvGrpSpPr>
              <p:grpSpPr bwMode="auto">
                <a:xfrm>
                  <a:off x="4879975" y="1331466"/>
                  <a:ext cx="1204913" cy="1614488"/>
                  <a:chOff x="3158" y="703"/>
                  <a:chExt cx="759" cy="1017"/>
                </a:xfrm>
              </p:grpSpPr>
              <p:grpSp>
                <p:nvGrpSpPr>
                  <p:cNvPr id="129" name="Group 219"/>
                  <p:cNvGrpSpPr>
                    <a:grpSpLocks/>
                  </p:cNvGrpSpPr>
                  <p:nvPr/>
                </p:nvGrpSpPr>
                <p:grpSpPr bwMode="auto">
                  <a:xfrm>
                    <a:off x="3158" y="703"/>
                    <a:ext cx="759" cy="1017"/>
                    <a:chOff x="3158" y="703"/>
                    <a:chExt cx="759" cy="1017"/>
                  </a:xfrm>
                </p:grpSpPr>
                <p:grpSp>
                  <p:nvGrpSpPr>
                    <p:cNvPr id="131" name="Group 220"/>
                    <p:cNvGrpSpPr>
                      <a:grpSpLocks/>
                    </p:cNvGrpSpPr>
                    <p:nvPr/>
                  </p:nvGrpSpPr>
                  <p:grpSpPr bwMode="auto">
                    <a:xfrm>
                      <a:off x="3158" y="703"/>
                      <a:ext cx="759" cy="1017"/>
                      <a:chOff x="3158" y="703"/>
                      <a:chExt cx="759" cy="1017"/>
                    </a:xfrm>
                  </p:grpSpPr>
                  <p:pic>
                    <p:nvPicPr>
                      <p:cNvPr id="133" name="Picture 221"/>
                      <p:cNvPicPr>
                        <a:picLocks noChangeAspect="1" noChangeArrowheads="1"/>
                      </p:cNvPicPr>
                      <p:nvPr/>
                    </p:nvPicPr>
                    <p:blipFill>
                      <a:blip r:embed="rId4">
                        <a:lum bright="12000" contrast="12000"/>
                        <a:extLst>
                          <a:ext uri="{28A0092B-C50C-407E-A947-70E740481C1C}">
                            <a14:useLocalDpi xmlns:a14="http://schemas.microsoft.com/office/drawing/2010/main" val="0"/>
                          </a:ext>
                        </a:extLst>
                      </a:blip>
                      <a:srcRect/>
                      <a:stretch>
                        <a:fillRect/>
                      </a:stretch>
                    </p:blipFill>
                    <p:spPr bwMode="auto">
                      <a:xfrm>
                        <a:off x="3158" y="703"/>
                        <a:ext cx="759" cy="10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4" name="Line 222"/>
                      <p:cNvSpPr>
                        <a:spLocks noChangeAspect="1" noChangeShapeType="1"/>
                      </p:cNvSpPr>
                      <p:nvPr/>
                    </p:nvSpPr>
                    <p:spPr bwMode="auto">
                      <a:xfrm flipH="1">
                        <a:off x="3372" y="1219"/>
                        <a:ext cx="137" cy="0"/>
                      </a:xfrm>
                      <a:prstGeom prst="line">
                        <a:avLst/>
                      </a:prstGeom>
                      <a:noFill/>
                      <a:ln w="9525">
                        <a:solidFill>
                          <a:schemeClr val="tx1"/>
                        </a:solidFill>
                        <a:round/>
                        <a:headEnd/>
                        <a:tailEnd type="arrow"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35" name="Line 223"/>
                      <p:cNvSpPr>
                        <a:spLocks noChangeAspect="1" noChangeShapeType="1"/>
                      </p:cNvSpPr>
                      <p:nvPr/>
                    </p:nvSpPr>
                    <p:spPr bwMode="auto">
                      <a:xfrm flipH="1">
                        <a:off x="3339" y="1367"/>
                        <a:ext cx="136" cy="0"/>
                      </a:xfrm>
                      <a:prstGeom prst="line">
                        <a:avLst/>
                      </a:prstGeom>
                      <a:noFill/>
                      <a:ln w="9525">
                        <a:solidFill>
                          <a:schemeClr val="tx1"/>
                        </a:solidFill>
                        <a:round/>
                        <a:headEnd/>
                        <a:tailEnd type="arrow"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36" name="Line 224"/>
                      <p:cNvSpPr>
                        <a:spLocks noChangeAspect="1" noChangeShapeType="1"/>
                      </p:cNvSpPr>
                      <p:nvPr/>
                    </p:nvSpPr>
                    <p:spPr bwMode="auto">
                      <a:xfrm flipH="1">
                        <a:off x="3557" y="1519"/>
                        <a:ext cx="136" cy="0"/>
                      </a:xfrm>
                      <a:prstGeom prst="line">
                        <a:avLst/>
                      </a:prstGeom>
                      <a:noFill/>
                      <a:ln w="9525">
                        <a:solidFill>
                          <a:schemeClr val="tx1"/>
                        </a:solidFill>
                        <a:round/>
                        <a:headEnd/>
                        <a:tailEnd type="arrow"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37" name="Line 225"/>
                      <p:cNvSpPr>
                        <a:spLocks noChangeAspect="1" noChangeShapeType="1"/>
                      </p:cNvSpPr>
                      <p:nvPr/>
                    </p:nvSpPr>
                    <p:spPr bwMode="auto">
                      <a:xfrm flipH="1">
                        <a:off x="3502" y="1648"/>
                        <a:ext cx="136" cy="0"/>
                      </a:xfrm>
                      <a:prstGeom prst="line">
                        <a:avLst/>
                      </a:prstGeom>
                      <a:noFill/>
                      <a:ln w="9525">
                        <a:solidFill>
                          <a:schemeClr val="tx1"/>
                        </a:solidFill>
                        <a:round/>
                        <a:headEnd/>
                        <a:tailEnd type="arrow"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38" name="Line 226"/>
                      <p:cNvSpPr>
                        <a:spLocks noChangeAspect="1" noChangeShapeType="1"/>
                      </p:cNvSpPr>
                      <p:nvPr/>
                    </p:nvSpPr>
                    <p:spPr bwMode="auto">
                      <a:xfrm flipH="1">
                        <a:off x="3600" y="1583"/>
                        <a:ext cx="136" cy="0"/>
                      </a:xfrm>
                      <a:prstGeom prst="line">
                        <a:avLst/>
                      </a:prstGeom>
                      <a:noFill/>
                      <a:ln w="9525">
                        <a:solidFill>
                          <a:schemeClr val="tx1"/>
                        </a:solidFill>
                        <a:round/>
                        <a:headEnd/>
                        <a:tailEnd type="arrow"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132" name="Rectangle 227"/>
                    <p:cNvSpPr>
                      <a:spLocks noChangeArrowheads="1"/>
                    </p:cNvSpPr>
                    <p:nvPr/>
                  </p:nvSpPr>
                  <p:spPr bwMode="auto">
                    <a:xfrm>
                      <a:off x="3438" y="1474"/>
                      <a:ext cx="317" cy="22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0"/>
                    </a:p>
                  </p:txBody>
                </p:sp>
              </p:grpSp>
              <p:sp>
                <p:nvSpPr>
                  <p:cNvPr id="130" name="Line 228"/>
                  <p:cNvSpPr>
                    <a:spLocks noChangeAspect="1" noChangeShapeType="1"/>
                  </p:cNvSpPr>
                  <p:nvPr/>
                </p:nvSpPr>
                <p:spPr bwMode="auto">
                  <a:xfrm>
                    <a:off x="3709" y="770"/>
                    <a:ext cx="149"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93" name="Group 3"/>
                <p:cNvGrpSpPr>
                  <a:grpSpLocks/>
                </p:cNvGrpSpPr>
                <p:nvPr/>
              </p:nvGrpSpPr>
              <p:grpSpPr bwMode="auto">
                <a:xfrm>
                  <a:off x="4879975" y="3126978"/>
                  <a:ext cx="1212850" cy="868363"/>
                  <a:chOff x="4879975" y="2843213"/>
                  <a:chExt cx="1212850" cy="868363"/>
                </a:xfrm>
              </p:grpSpPr>
              <p:grpSp>
                <p:nvGrpSpPr>
                  <p:cNvPr id="123" name="Group 229"/>
                  <p:cNvGrpSpPr>
                    <a:grpSpLocks/>
                  </p:cNvGrpSpPr>
                  <p:nvPr/>
                </p:nvGrpSpPr>
                <p:grpSpPr bwMode="auto">
                  <a:xfrm>
                    <a:off x="4879975" y="2843213"/>
                    <a:ext cx="1212850" cy="868363"/>
                    <a:chOff x="3158" y="1746"/>
                    <a:chExt cx="764" cy="547"/>
                  </a:xfrm>
                </p:grpSpPr>
                <p:pic>
                  <p:nvPicPr>
                    <p:cNvPr id="125" name="Picture 230"/>
                    <p:cNvPicPr>
                      <a:picLocks noChangeAspect="1" noChangeArrowheads="1"/>
                    </p:cNvPicPr>
                    <p:nvPr/>
                  </p:nvPicPr>
                  <p:blipFill>
                    <a:blip r:embed="rId5">
                      <a:lum bright="24000" contrast="36000"/>
                      <a:extLst>
                        <a:ext uri="{28A0092B-C50C-407E-A947-70E740481C1C}">
                          <a14:useLocalDpi xmlns:a14="http://schemas.microsoft.com/office/drawing/2010/main" val="0"/>
                        </a:ext>
                      </a:extLst>
                    </a:blip>
                    <a:srcRect l="35971" t="75816" r="22269" b="1877"/>
                    <a:stretch>
                      <a:fillRect/>
                    </a:stretch>
                  </p:blipFill>
                  <p:spPr bwMode="auto">
                    <a:xfrm>
                      <a:off x="3158" y="1746"/>
                      <a:ext cx="764" cy="5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6" name="Line 231"/>
                    <p:cNvSpPr>
                      <a:spLocks noChangeAspect="1" noChangeShapeType="1"/>
                    </p:cNvSpPr>
                    <p:nvPr/>
                  </p:nvSpPr>
                  <p:spPr bwMode="auto">
                    <a:xfrm flipH="1">
                      <a:off x="3339" y="2154"/>
                      <a:ext cx="173" cy="0"/>
                    </a:xfrm>
                    <a:prstGeom prst="line">
                      <a:avLst/>
                    </a:prstGeom>
                    <a:noFill/>
                    <a:ln w="1905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27" name="Line 232"/>
                    <p:cNvSpPr>
                      <a:spLocks noChangeAspect="1" noChangeShapeType="1"/>
                    </p:cNvSpPr>
                    <p:nvPr/>
                  </p:nvSpPr>
                  <p:spPr bwMode="auto">
                    <a:xfrm flipH="1">
                      <a:off x="3475" y="1856"/>
                      <a:ext cx="173" cy="0"/>
                    </a:xfrm>
                    <a:prstGeom prst="line">
                      <a:avLst/>
                    </a:prstGeom>
                    <a:noFill/>
                    <a:ln w="1905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28" name="Line 233"/>
                    <p:cNvSpPr>
                      <a:spLocks noChangeAspect="1" noChangeShapeType="1"/>
                    </p:cNvSpPr>
                    <p:nvPr/>
                  </p:nvSpPr>
                  <p:spPr bwMode="auto">
                    <a:xfrm flipH="1">
                      <a:off x="3547" y="1990"/>
                      <a:ext cx="173" cy="0"/>
                    </a:xfrm>
                    <a:prstGeom prst="line">
                      <a:avLst/>
                    </a:prstGeom>
                    <a:noFill/>
                    <a:ln w="1905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124" name="AutoShape 886"/>
                  <p:cNvSpPr>
                    <a:spLocks noChangeArrowheads="1"/>
                  </p:cNvSpPr>
                  <p:nvPr/>
                </p:nvSpPr>
                <p:spPr bwMode="auto">
                  <a:xfrm rot="16200000" flipV="1">
                    <a:off x="5765407" y="3426597"/>
                    <a:ext cx="293749" cy="88882"/>
                  </a:xfrm>
                  <a:prstGeom prst="rightArrow">
                    <a:avLst>
                      <a:gd name="adj1" fmla="val 50000"/>
                      <a:gd name="adj2" fmla="val 82589"/>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0"/>
                  </a:p>
                </p:txBody>
              </p:sp>
            </p:grpSp>
            <p:grpSp>
              <p:nvGrpSpPr>
                <p:cNvPr id="94" name="Group 183"/>
                <p:cNvGrpSpPr>
                  <a:grpSpLocks/>
                </p:cNvGrpSpPr>
                <p:nvPr/>
              </p:nvGrpSpPr>
              <p:grpSpPr bwMode="auto">
                <a:xfrm>
                  <a:off x="2276475" y="1331466"/>
                  <a:ext cx="1212850" cy="1617663"/>
                  <a:chOff x="1389" y="975"/>
                  <a:chExt cx="764" cy="1019"/>
                </a:xfrm>
              </p:grpSpPr>
              <p:grpSp>
                <p:nvGrpSpPr>
                  <p:cNvPr id="117" name="Group 184"/>
                  <p:cNvGrpSpPr>
                    <a:grpSpLocks/>
                  </p:cNvGrpSpPr>
                  <p:nvPr/>
                </p:nvGrpSpPr>
                <p:grpSpPr bwMode="auto">
                  <a:xfrm>
                    <a:off x="1389" y="975"/>
                    <a:ext cx="764" cy="1019"/>
                    <a:chOff x="1389" y="975"/>
                    <a:chExt cx="764" cy="1019"/>
                  </a:xfrm>
                </p:grpSpPr>
                <p:pic>
                  <p:nvPicPr>
                    <p:cNvPr id="119" name="Picture 185"/>
                    <p:cNvPicPr>
                      <a:picLocks noChangeAspect="1" noChangeArrowheads="1"/>
                    </p:cNvPicPr>
                    <p:nvPr/>
                  </p:nvPicPr>
                  <p:blipFill>
                    <a:blip r:embed="rId6">
                      <a:lum bright="12000" contrast="6000"/>
                      <a:extLst>
                        <a:ext uri="{28A0092B-C50C-407E-A947-70E740481C1C}">
                          <a14:useLocalDpi xmlns:a14="http://schemas.microsoft.com/office/drawing/2010/main" val="0"/>
                        </a:ext>
                      </a:extLst>
                    </a:blip>
                    <a:srcRect/>
                    <a:stretch>
                      <a:fillRect/>
                    </a:stretch>
                  </p:blipFill>
                  <p:spPr bwMode="auto">
                    <a:xfrm>
                      <a:off x="1389" y="975"/>
                      <a:ext cx="764" cy="10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0" name="Rectangle 186"/>
                    <p:cNvSpPr>
                      <a:spLocks noChangeArrowheads="1"/>
                    </p:cNvSpPr>
                    <p:nvPr/>
                  </p:nvSpPr>
                  <p:spPr bwMode="auto">
                    <a:xfrm>
                      <a:off x="1793" y="1746"/>
                      <a:ext cx="317" cy="22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0"/>
                    </a:p>
                  </p:txBody>
                </p:sp>
                <p:sp>
                  <p:nvSpPr>
                    <p:cNvPr id="121" name="Line 187"/>
                    <p:cNvSpPr>
                      <a:spLocks noChangeAspect="1" noChangeShapeType="1"/>
                    </p:cNvSpPr>
                    <p:nvPr/>
                  </p:nvSpPr>
                  <p:spPr bwMode="auto">
                    <a:xfrm flipH="1">
                      <a:off x="2047" y="1791"/>
                      <a:ext cx="1" cy="113"/>
                    </a:xfrm>
                    <a:prstGeom prst="line">
                      <a:avLst/>
                    </a:prstGeom>
                    <a:noFill/>
                    <a:ln w="9525">
                      <a:solidFill>
                        <a:schemeClr val="tx1"/>
                      </a:solidFill>
                      <a:round/>
                      <a:headEnd/>
                      <a:tailEnd type="arrow"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22" name="Line 188"/>
                    <p:cNvSpPr>
                      <a:spLocks noChangeAspect="1" noChangeShapeType="1"/>
                    </p:cNvSpPr>
                    <p:nvPr/>
                  </p:nvSpPr>
                  <p:spPr bwMode="auto">
                    <a:xfrm>
                      <a:off x="1820" y="1781"/>
                      <a:ext cx="113" cy="1"/>
                    </a:xfrm>
                    <a:prstGeom prst="line">
                      <a:avLst/>
                    </a:prstGeom>
                    <a:noFill/>
                    <a:ln w="9525">
                      <a:solidFill>
                        <a:schemeClr val="tx1"/>
                      </a:solidFill>
                      <a:round/>
                      <a:headEnd/>
                      <a:tailEnd type="arrow"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118" name="Line 189"/>
                  <p:cNvSpPr>
                    <a:spLocks noChangeAspect="1" noChangeShapeType="1"/>
                  </p:cNvSpPr>
                  <p:nvPr/>
                </p:nvSpPr>
                <p:spPr bwMode="auto">
                  <a:xfrm>
                    <a:off x="1940" y="1042"/>
                    <a:ext cx="149"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95" name="Group 190"/>
                <p:cNvGrpSpPr>
                  <a:grpSpLocks/>
                </p:cNvGrpSpPr>
                <p:nvPr/>
              </p:nvGrpSpPr>
              <p:grpSpPr bwMode="auto">
                <a:xfrm>
                  <a:off x="2276475" y="3127573"/>
                  <a:ext cx="1212850" cy="868363"/>
                  <a:chOff x="1389" y="2018"/>
                  <a:chExt cx="764" cy="547"/>
                </a:xfrm>
              </p:grpSpPr>
              <p:pic>
                <p:nvPicPr>
                  <p:cNvPr id="114" name="Picture 191"/>
                  <p:cNvPicPr>
                    <a:picLocks noChangeAspect="1" noChangeArrowheads="1"/>
                  </p:cNvPicPr>
                  <p:nvPr/>
                </p:nvPicPr>
                <p:blipFill>
                  <a:blip r:embed="rId7">
                    <a:lum bright="12000" contrast="24000"/>
                    <a:extLst>
                      <a:ext uri="{28A0092B-C50C-407E-A947-70E740481C1C}">
                        <a14:useLocalDpi xmlns:a14="http://schemas.microsoft.com/office/drawing/2010/main" val="0"/>
                      </a:ext>
                    </a:extLst>
                  </a:blip>
                  <a:srcRect l="53523" t="75673" r="4974" b="2069"/>
                  <a:stretch>
                    <a:fillRect/>
                  </a:stretch>
                </p:blipFill>
                <p:spPr bwMode="auto">
                  <a:xfrm>
                    <a:off x="1389" y="2018"/>
                    <a:ext cx="764" cy="5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5" name="Line 192"/>
                  <p:cNvSpPr>
                    <a:spLocks noChangeAspect="1" noChangeShapeType="1"/>
                  </p:cNvSpPr>
                  <p:nvPr/>
                </p:nvSpPr>
                <p:spPr bwMode="auto">
                  <a:xfrm>
                    <a:off x="1983" y="2171"/>
                    <a:ext cx="0" cy="173"/>
                  </a:xfrm>
                  <a:prstGeom prst="line">
                    <a:avLst/>
                  </a:prstGeom>
                  <a:noFill/>
                  <a:ln w="1905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16" name="Line 193"/>
                  <p:cNvSpPr>
                    <a:spLocks noChangeAspect="1" noChangeShapeType="1"/>
                  </p:cNvSpPr>
                  <p:nvPr/>
                </p:nvSpPr>
                <p:spPr bwMode="auto">
                  <a:xfrm>
                    <a:off x="1525" y="2109"/>
                    <a:ext cx="173" cy="0"/>
                  </a:xfrm>
                  <a:prstGeom prst="line">
                    <a:avLst/>
                  </a:prstGeom>
                  <a:noFill/>
                  <a:ln w="1905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96" name="Group 259"/>
                <p:cNvGrpSpPr>
                  <a:grpSpLocks/>
                </p:cNvGrpSpPr>
                <p:nvPr/>
              </p:nvGrpSpPr>
              <p:grpSpPr bwMode="auto">
                <a:xfrm>
                  <a:off x="3587750" y="1329879"/>
                  <a:ext cx="1204913" cy="1614487"/>
                  <a:chOff x="2296" y="703"/>
                  <a:chExt cx="759" cy="1017"/>
                </a:xfrm>
              </p:grpSpPr>
              <p:grpSp>
                <p:nvGrpSpPr>
                  <p:cNvPr id="106" name="Group 260"/>
                  <p:cNvGrpSpPr>
                    <a:grpSpLocks/>
                  </p:cNvGrpSpPr>
                  <p:nvPr/>
                </p:nvGrpSpPr>
                <p:grpSpPr bwMode="auto">
                  <a:xfrm>
                    <a:off x="2296" y="703"/>
                    <a:ext cx="759" cy="1017"/>
                    <a:chOff x="2296" y="703"/>
                    <a:chExt cx="759" cy="1017"/>
                  </a:xfrm>
                </p:grpSpPr>
                <p:grpSp>
                  <p:nvGrpSpPr>
                    <p:cNvPr id="108" name="Group 261"/>
                    <p:cNvGrpSpPr>
                      <a:grpSpLocks noChangeAspect="1"/>
                    </p:cNvGrpSpPr>
                    <p:nvPr/>
                  </p:nvGrpSpPr>
                  <p:grpSpPr bwMode="auto">
                    <a:xfrm>
                      <a:off x="2296" y="703"/>
                      <a:ext cx="759" cy="1017"/>
                      <a:chOff x="4332" y="1026"/>
                      <a:chExt cx="1061" cy="1415"/>
                    </a:xfrm>
                  </p:grpSpPr>
                  <p:pic>
                    <p:nvPicPr>
                      <p:cNvPr id="112" name="Picture 262"/>
                      <p:cNvPicPr>
                        <a:picLocks noChangeAspect="1" noChangeArrowheads="1"/>
                      </p:cNvPicPr>
                      <p:nvPr/>
                    </p:nvPicPr>
                    <p:blipFill>
                      <a:blip r:embed="rId8">
                        <a:lum bright="12000" contrast="18000"/>
                        <a:extLst>
                          <a:ext uri="{28A0092B-C50C-407E-A947-70E740481C1C}">
                            <a14:useLocalDpi xmlns:a14="http://schemas.microsoft.com/office/drawing/2010/main" val="0"/>
                          </a:ext>
                        </a:extLst>
                      </a:blip>
                      <a:srcRect/>
                      <a:stretch>
                        <a:fillRect/>
                      </a:stretch>
                    </p:blipFill>
                    <p:spPr bwMode="auto">
                      <a:xfrm>
                        <a:off x="4332" y="1026"/>
                        <a:ext cx="1061" cy="1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3" name="Line 263"/>
                      <p:cNvSpPr>
                        <a:spLocks noChangeAspect="1" noChangeShapeType="1"/>
                      </p:cNvSpPr>
                      <p:nvPr/>
                    </p:nvSpPr>
                    <p:spPr bwMode="auto">
                      <a:xfrm>
                        <a:off x="5103" y="1117"/>
                        <a:ext cx="204" cy="0"/>
                      </a:xfrm>
                      <a:prstGeom prst="line">
                        <a:avLst/>
                      </a:prstGeom>
                      <a:noFill/>
                      <a:ln w="635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109" name="Line 264"/>
                    <p:cNvSpPr>
                      <a:spLocks noChangeAspect="1" noChangeShapeType="1"/>
                    </p:cNvSpPr>
                    <p:nvPr/>
                  </p:nvSpPr>
                  <p:spPr bwMode="auto">
                    <a:xfrm flipH="1">
                      <a:off x="2410" y="1152"/>
                      <a:ext cx="113" cy="1"/>
                    </a:xfrm>
                    <a:prstGeom prst="line">
                      <a:avLst/>
                    </a:prstGeom>
                    <a:noFill/>
                    <a:ln w="9525">
                      <a:solidFill>
                        <a:schemeClr val="tx1"/>
                      </a:solidFill>
                      <a:round/>
                      <a:headEnd/>
                      <a:tailEnd type="arrow"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10" name="Rectangle 265"/>
                    <p:cNvSpPr>
                      <a:spLocks noChangeArrowheads="1"/>
                    </p:cNvSpPr>
                    <p:nvPr/>
                  </p:nvSpPr>
                  <p:spPr bwMode="auto">
                    <a:xfrm>
                      <a:off x="2297" y="1487"/>
                      <a:ext cx="317" cy="22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0"/>
                    </a:p>
                  </p:txBody>
                </p:sp>
                <p:sp>
                  <p:nvSpPr>
                    <p:cNvPr id="111" name="Line 266"/>
                    <p:cNvSpPr>
                      <a:spLocks noChangeAspect="1" noChangeShapeType="1"/>
                    </p:cNvSpPr>
                    <p:nvPr/>
                  </p:nvSpPr>
                  <p:spPr bwMode="auto">
                    <a:xfrm flipH="1">
                      <a:off x="2479" y="1573"/>
                      <a:ext cx="1" cy="113"/>
                    </a:xfrm>
                    <a:prstGeom prst="line">
                      <a:avLst/>
                    </a:prstGeom>
                    <a:noFill/>
                    <a:ln w="9525">
                      <a:solidFill>
                        <a:schemeClr val="tx1"/>
                      </a:solidFill>
                      <a:round/>
                      <a:headEnd/>
                      <a:tailEnd type="arrow"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107" name="Line 267"/>
                  <p:cNvSpPr>
                    <a:spLocks noChangeAspect="1" noChangeShapeType="1"/>
                  </p:cNvSpPr>
                  <p:nvPr/>
                </p:nvSpPr>
                <p:spPr bwMode="auto">
                  <a:xfrm>
                    <a:off x="2847" y="766"/>
                    <a:ext cx="149"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97" name="Group 2"/>
                <p:cNvGrpSpPr>
                  <a:grpSpLocks/>
                </p:cNvGrpSpPr>
                <p:nvPr/>
              </p:nvGrpSpPr>
              <p:grpSpPr bwMode="auto">
                <a:xfrm>
                  <a:off x="3587750" y="3127573"/>
                  <a:ext cx="1209675" cy="866775"/>
                  <a:chOff x="3587750" y="2843808"/>
                  <a:chExt cx="1209675" cy="866775"/>
                </a:xfrm>
              </p:grpSpPr>
              <p:pic>
                <p:nvPicPr>
                  <p:cNvPr id="104" name="Picture 258"/>
                  <p:cNvPicPr>
                    <a:picLocks noChangeArrowheads="1"/>
                  </p:cNvPicPr>
                  <p:nvPr/>
                </p:nvPicPr>
                <p:blipFill>
                  <a:blip r:embed="rId9">
                    <a:lum bright="18000" contrast="24000"/>
                    <a:extLst>
                      <a:ext uri="{28A0092B-C50C-407E-A947-70E740481C1C}">
                        <a14:useLocalDpi xmlns:a14="http://schemas.microsoft.com/office/drawing/2010/main" val="0"/>
                      </a:ext>
                    </a:extLst>
                  </a:blip>
                  <a:srcRect t="77646" r="58240"/>
                  <a:stretch>
                    <a:fillRect/>
                  </a:stretch>
                </p:blipFill>
                <p:spPr bwMode="auto">
                  <a:xfrm>
                    <a:off x="3587750" y="2843808"/>
                    <a:ext cx="1209675" cy="866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5" name="Line 268"/>
                  <p:cNvSpPr>
                    <a:spLocks noChangeAspect="1" noChangeShapeType="1"/>
                  </p:cNvSpPr>
                  <p:nvPr/>
                </p:nvSpPr>
                <p:spPr bwMode="auto">
                  <a:xfrm>
                    <a:off x="4260850" y="3300413"/>
                    <a:ext cx="0" cy="276353"/>
                  </a:xfrm>
                  <a:prstGeom prst="line">
                    <a:avLst/>
                  </a:prstGeom>
                  <a:noFill/>
                  <a:ln w="1905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98" name="Text Box 753"/>
                <p:cNvSpPr txBox="1">
                  <a:spLocks noChangeArrowheads="1"/>
                </p:cNvSpPr>
                <p:nvPr/>
              </p:nvSpPr>
              <p:spPr bwMode="auto">
                <a:xfrm>
                  <a:off x="2205038" y="1402904"/>
                  <a:ext cx="355600" cy="260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100"/>
                    <a:t>3V</a:t>
                  </a:r>
                </a:p>
              </p:txBody>
            </p:sp>
            <p:sp>
              <p:nvSpPr>
                <p:cNvPr id="99" name="Text Box 754"/>
                <p:cNvSpPr txBox="1">
                  <a:spLocks noChangeArrowheads="1"/>
                </p:cNvSpPr>
                <p:nvPr/>
              </p:nvSpPr>
              <p:spPr bwMode="auto">
                <a:xfrm>
                  <a:off x="3505200" y="1402904"/>
                  <a:ext cx="355600" cy="260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100"/>
                    <a:t>3V</a:t>
                  </a:r>
                </a:p>
              </p:txBody>
            </p:sp>
            <p:sp>
              <p:nvSpPr>
                <p:cNvPr id="100" name="Text Box 755"/>
                <p:cNvSpPr txBox="1">
                  <a:spLocks noChangeArrowheads="1"/>
                </p:cNvSpPr>
                <p:nvPr/>
              </p:nvSpPr>
              <p:spPr bwMode="auto">
                <a:xfrm>
                  <a:off x="4873625" y="1402904"/>
                  <a:ext cx="355600" cy="260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100"/>
                    <a:t>3V</a:t>
                  </a:r>
                </a:p>
              </p:txBody>
            </p:sp>
            <p:sp>
              <p:nvSpPr>
                <p:cNvPr id="101" name="Text Box 782"/>
                <p:cNvSpPr txBox="1">
                  <a:spLocks noChangeArrowheads="1"/>
                </p:cNvSpPr>
                <p:nvPr/>
              </p:nvSpPr>
              <p:spPr bwMode="auto">
                <a:xfrm>
                  <a:off x="2205038" y="1402904"/>
                  <a:ext cx="355600" cy="260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100"/>
                    <a:t>3V</a:t>
                  </a:r>
                </a:p>
              </p:txBody>
            </p:sp>
            <p:sp>
              <p:nvSpPr>
                <p:cNvPr id="102" name="Text Box 797"/>
                <p:cNvSpPr txBox="1">
                  <a:spLocks noChangeArrowheads="1"/>
                </p:cNvSpPr>
                <p:nvPr/>
              </p:nvSpPr>
              <p:spPr bwMode="auto">
                <a:xfrm>
                  <a:off x="3505200" y="1402904"/>
                  <a:ext cx="355600" cy="260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100"/>
                    <a:t>3V</a:t>
                  </a:r>
                </a:p>
              </p:txBody>
            </p:sp>
            <p:sp>
              <p:nvSpPr>
                <p:cNvPr id="103" name="Text Box 816"/>
                <p:cNvSpPr txBox="1">
                  <a:spLocks noChangeArrowheads="1"/>
                </p:cNvSpPr>
                <p:nvPr/>
              </p:nvSpPr>
              <p:spPr bwMode="auto">
                <a:xfrm>
                  <a:off x="4873625" y="1402904"/>
                  <a:ext cx="355600" cy="260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100"/>
                    <a:t>3V</a:t>
                  </a:r>
                </a:p>
              </p:txBody>
            </p:sp>
          </p:grpSp>
          <p:sp>
            <p:nvSpPr>
              <p:cNvPr id="89" name="Text Box 752"/>
              <p:cNvSpPr txBox="1">
                <a:spLocks noChangeArrowheads="1"/>
              </p:cNvSpPr>
              <p:nvPr/>
            </p:nvSpPr>
            <p:spPr bwMode="auto">
              <a:xfrm>
                <a:off x="1268760" y="1402904"/>
                <a:ext cx="355600" cy="260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100"/>
                  <a:t>3V</a:t>
                </a:r>
              </a:p>
            </p:txBody>
          </p:sp>
        </p:grpSp>
        <p:sp>
          <p:nvSpPr>
            <p:cNvPr id="83" name="Line 763"/>
            <p:cNvSpPr>
              <a:spLocks noChangeAspect="1" noChangeShapeType="1"/>
            </p:cNvSpPr>
            <p:nvPr/>
          </p:nvSpPr>
          <p:spPr bwMode="auto">
            <a:xfrm>
              <a:off x="1880828" y="3023828"/>
              <a:ext cx="547200"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84" name="Line 763"/>
            <p:cNvSpPr>
              <a:spLocks noChangeAspect="1" noChangeShapeType="1"/>
            </p:cNvSpPr>
            <p:nvPr/>
          </p:nvSpPr>
          <p:spPr bwMode="auto">
            <a:xfrm>
              <a:off x="3133828" y="3023828"/>
              <a:ext cx="547200"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85" name="Line 763"/>
            <p:cNvSpPr>
              <a:spLocks noChangeAspect="1" noChangeShapeType="1"/>
            </p:cNvSpPr>
            <p:nvPr/>
          </p:nvSpPr>
          <p:spPr bwMode="auto">
            <a:xfrm>
              <a:off x="4401108" y="3023828"/>
              <a:ext cx="547200"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86" name="AutoShape 886"/>
            <p:cNvSpPr>
              <a:spLocks noChangeArrowheads="1"/>
            </p:cNvSpPr>
            <p:nvPr/>
          </p:nvSpPr>
          <p:spPr bwMode="auto">
            <a:xfrm rot="5400000" flipV="1">
              <a:off x="2790627" y="3488254"/>
              <a:ext cx="281959" cy="85332"/>
            </a:xfrm>
            <a:prstGeom prst="rightArrow">
              <a:avLst>
                <a:gd name="adj1" fmla="val 50000"/>
                <a:gd name="adj2" fmla="val 82589"/>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0"/>
            </a:p>
          </p:txBody>
        </p:sp>
        <p:sp>
          <p:nvSpPr>
            <p:cNvPr id="87" name="Line 763"/>
            <p:cNvSpPr>
              <a:spLocks noChangeAspect="1" noChangeShapeType="1"/>
            </p:cNvSpPr>
            <p:nvPr/>
          </p:nvSpPr>
          <p:spPr bwMode="auto">
            <a:xfrm>
              <a:off x="5661248" y="3023828"/>
              <a:ext cx="547200"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150" name="TextBox 149"/>
          <p:cNvSpPr txBox="1"/>
          <p:nvPr/>
        </p:nvSpPr>
        <p:spPr>
          <a:xfrm>
            <a:off x="5949280"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121</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29665194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2" name="Group 711"/>
          <p:cNvGrpSpPr>
            <a:grpSpLocks/>
          </p:cNvGrpSpPr>
          <p:nvPr/>
        </p:nvGrpSpPr>
        <p:grpSpPr bwMode="auto">
          <a:xfrm>
            <a:off x="2300288" y="944563"/>
            <a:ext cx="2625725" cy="2146300"/>
            <a:chOff x="358" y="2625"/>
            <a:chExt cx="1654" cy="1450"/>
          </a:xfrm>
        </p:grpSpPr>
        <p:sp>
          <p:nvSpPr>
            <p:cNvPr id="83" name="Rectangle 624"/>
            <p:cNvSpPr>
              <a:spLocks noChangeArrowheads="1"/>
            </p:cNvSpPr>
            <p:nvPr/>
          </p:nvSpPr>
          <p:spPr bwMode="auto">
            <a:xfrm>
              <a:off x="746" y="3489"/>
              <a:ext cx="204" cy="450"/>
            </a:xfrm>
            <a:prstGeom prst="rect">
              <a:avLst/>
            </a:prstGeom>
            <a:solidFill>
              <a:srgbClr val="FFFFFF"/>
            </a:solidFill>
            <a:ln w="9525">
              <a:solidFill>
                <a:srgbClr val="000000"/>
              </a:solidFill>
              <a:miter lim="800000"/>
              <a:headEnd/>
              <a:tailEnd/>
            </a:ln>
          </p:spPr>
          <p:txBody>
            <a:bodyPr/>
            <a:lstStyle/>
            <a:p>
              <a:endParaRPr lang="en-US" b="0"/>
            </a:p>
          </p:txBody>
        </p:sp>
        <p:sp>
          <p:nvSpPr>
            <p:cNvPr id="84" name="Rectangle 625"/>
            <p:cNvSpPr>
              <a:spLocks noChangeArrowheads="1"/>
            </p:cNvSpPr>
            <p:nvPr/>
          </p:nvSpPr>
          <p:spPr bwMode="auto">
            <a:xfrm>
              <a:off x="1454" y="3177"/>
              <a:ext cx="204" cy="762"/>
            </a:xfrm>
            <a:prstGeom prst="rect">
              <a:avLst/>
            </a:prstGeom>
            <a:solidFill>
              <a:srgbClr val="FFFFFF"/>
            </a:solidFill>
            <a:ln w="9525">
              <a:solidFill>
                <a:srgbClr val="000000"/>
              </a:solidFill>
              <a:miter lim="800000"/>
              <a:headEnd/>
              <a:tailEnd/>
            </a:ln>
          </p:spPr>
          <p:txBody>
            <a:bodyPr/>
            <a:lstStyle/>
            <a:p>
              <a:endParaRPr lang="en-US" b="0"/>
            </a:p>
          </p:txBody>
        </p:sp>
        <p:sp>
          <p:nvSpPr>
            <p:cNvPr id="85" name="Rectangle 626"/>
            <p:cNvSpPr>
              <a:spLocks noChangeArrowheads="1"/>
            </p:cNvSpPr>
            <p:nvPr/>
          </p:nvSpPr>
          <p:spPr bwMode="auto">
            <a:xfrm>
              <a:off x="950" y="3051"/>
              <a:ext cx="198" cy="888"/>
            </a:xfrm>
            <a:prstGeom prst="rect">
              <a:avLst/>
            </a:prstGeom>
            <a:solidFill>
              <a:srgbClr val="000000"/>
            </a:solidFill>
            <a:ln w="9525">
              <a:solidFill>
                <a:srgbClr val="000000"/>
              </a:solidFill>
              <a:miter lim="800000"/>
              <a:headEnd/>
              <a:tailEnd/>
            </a:ln>
          </p:spPr>
          <p:txBody>
            <a:bodyPr/>
            <a:lstStyle/>
            <a:p>
              <a:endParaRPr lang="en-US" b="0"/>
            </a:p>
          </p:txBody>
        </p:sp>
        <p:sp>
          <p:nvSpPr>
            <p:cNvPr id="86" name="Rectangle 627"/>
            <p:cNvSpPr>
              <a:spLocks noChangeArrowheads="1"/>
            </p:cNvSpPr>
            <p:nvPr/>
          </p:nvSpPr>
          <p:spPr bwMode="auto">
            <a:xfrm>
              <a:off x="1658" y="3135"/>
              <a:ext cx="198" cy="804"/>
            </a:xfrm>
            <a:prstGeom prst="rect">
              <a:avLst/>
            </a:prstGeom>
            <a:solidFill>
              <a:srgbClr val="000000"/>
            </a:solidFill>
            <a:ln w="9525">
              <a:solidFill>
                <a:srgbClr val="000000"/>
              </a:solidFill>
              <a:miter lim="800000"/>
              <a:headEnd/>
              <a:tailEnd/>
            </a:ln>
          </p:spPr>
          <p:txBody>
            <a:bodyPr/>
            <a:lstStyle/>
            <a:p>
              <a:endParaRPr lang="en-US" b="0"/>
            </a:p>
          </p:txBody>
        </p:sp>
        <p:sp>
          <p:nvSpPr>
            <p:cNvPr id="87" name="Line 628"/>
            <p:cNvSpPr>
              <a:spLocks noChangeShapeType="1"/>
            </p:cNvSpPr>
            <p:nvPr/>
          </p:nvSpPr>
          <p:spPr bwMode="auto">
            <a:xfrm flipV="1">
              <a:off x="848" y="3351"/>
              <a:ext cx="0" cy="13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88" name="Line 629"/>
            <p:cNvSpPr>
              <a:spLocks noChangeShapeType="1"/>
            </p:cNvSpPr>
            <p:nvPr/>
          </p:nvSpPr>
          <p:spPr bwMode="auto">
            <a:xfrm>
              <a:off x="830" y="3351"/>
              <a:ext cx="4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89" name="Line 630"/>
            <p:cNvSpPr>
              <a:spLocks noChangeShapeType="1"/>
            </p:cNvSpPr>
            <p:nvPr/>
          </p:nvSpPr>
          <p:spPr bwMode="auto">
            <a:xfrm flipV="1">
              <a:off x="1556" y="3051"/>
              <a:ext cx="0" cy="12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0" name="Line 631"/>
            <p:cNvSpPr>
              <a:spLocks noChangeShapeType="1"/>
            </p:cNvSpPr>
            <p:nvPr/>
          </p:nvSpPr>
          <p:spPr bwMode="auto">
            <a:xfrm>
              <a:off x="1538" y="3051"/>
              <a:ext cx="4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1" name="Line 632"/>
            <p:cNvSpPr>
              <a:spLocks noChangeShapeType="1"/>
            </p:cNvSpPr>
            <p:nvPr/>
          </p:nvSpPr>
          <p:spPr bwMode="auto">
            <a:xfrm flipV="1">
              <a:off x="1046" y="2793"/>
              <a:ext cx="0" cy="25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2" name="Line 633"/>
            <p:cNvSpPr>
              <a:spLocks noChangeShapeType="1"/>
            </p:cNvSpPr>
            <p:nvPr/>
          </p:nvSpPr>
          <p:spPr bwMode="auto">
            <a:xfrm>
              <a:off x="1028" y="2793"/>
              <a:ext cx="4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3" name="Line 634"/>
            <p:cNvSpPr>
              <a:spLocks noChangeShapeType="1"/>
            </p:cNvSpPr>
            <p:nvPr/>
          </p:nvSpPr>
          <p:spPr bwMode="auto">
            <a:xfrm flipV="1">
              <a:off x="1754" y="3003"/>
              <a:ext cx="0" cy="13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4" name="Line 635"/>
            <p:cNvSpPr>
              <a:spLocks noChangeShapeType="1"/>
            </p:cNvSpPr>
            <p:nvPr/>
          </p:nvSpPr>
          <p:spPr bwMode="auto">
            <a:xfrm>
              <a:off x="1736" y="3003"/>
              <a:ext cx="4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5" name="Line 636"/>
            <p:cNvSpPr>
              <a:spLocks noChangeShapeType="1"/>
            </p:cNvSpPr>
            <p:nvPr/>
          </p:nvSpPr>
          <p:spPr bwMode="auto">
            <a:xfrm>
              <a:off x="596" y="2667"/>
              <a:ext cx="0" cy="127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6" name="Line 637"/>
            <p:cNvSpPr>
              <a:spLocks noChangeShapeType="1"/>
            </p:cNvSpPr>
            <p:nvPr/>
          </p:nvSpPr>
          <p:spPr bwMode="auto">
            <a:xfrm>
              <a:off x="578" y="3939"/>
              <a:ext cx="18"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7" name="Line 638"/>
            <p:cNvSpPr>
              <a:spLocks noChangeShapeType="1"/>
            </p:cNvSpPr>
            <p:nvPr/>
          </p:nvSpPr>
          <p:spPr bwMode="auto">
            <a:xfrm>
              <a:off x="578" y="3687"/>
              <a:ext cx="18"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8" name="Line 639"/>
            <p:cNvSpPr>
              <a:spLocks noChangeShapeType="1"/>
            </p:cNvSpPr>
            <p:nvPr/>
          </p:nvSpPr>
          <p:spPr bwMode="auto">
            <a:xfrm>
              <a:off x="578" y="3429"/>
              <a:ext cx="18"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9" name="Line 640"/>
            <p:cNvSpPr>
              <a:spLocks noChangeShapeType="1"/>
            </p:cNvSpPr>
            <p:nvPr/>
          </p:nvSpPr>
          <p:spPr bwMode="auto">
            <a:xfrm>
              <a:off x="578" y="3177"/>
              <a:ext cx="18"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0" name="Line 641"/>
            <p:cNvSpPr>
              <a:spLocks noChangeShapeType="1"/>
            </p:cNvSpPr>
            <p:nvPr/>
          </p:nvSpPr>
          <p:spPr bwMode="auto">
            <a:xfrm>
              <a:off x="578" y="2919"/>
              <a:ext cx="18"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1" name="Line 642"/>
            <p:cNvSpPr>
              <a:spLocks noChangeShapeType="1"/>
            </p:cNvSpPr>
            <p:nvPr/>
          </p:nvSpPr>
          <p:spPr bwMode="auto">
            <a:xfrm>
              <a:off x="578" y="2667"/>
              <a:ext cx="18"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2" name="Line 643"/>
            <p:cNvSpPr>
              <a:spLocks noChangeShapeType="1"/>
            </p:cNvSpPr>
            <p:nvPr/>
          </p:nvSpPr>
          <p:spPr bwMode="auto">
            <a:xfrm>
              <a:off x="596" y="3939"/>
              <a:ext cx="1416"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3" name="Line 644"/>
            <p:cNvSpPr>
              <a:spLocks noChangeShapeType="1"/>
            </p:cNvSpPr>
            <p:nvPr/>
          </p:nvSpPr>
          <p:spPr bwMode="auto">
            <a:xfrm flipV="1">
              <a:off x="596" y="3939"/>
              <a:ext cx="0" cy="1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4" name="Line 645"/>
            <p:cNvSpPr>
              <a:spLocks noChangeShapeType="1"/>
            </p:cNvSpPr>
            <p:nvPr/>
          </p:nvSpPr>
          <p:spPr bwMode="auto">
            <a:xfrm flipV="1">
              <a:off x="1304" y="3939"/>
              <a:ext cx="0" cy="1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5" name="Line 646"/>
            <p:cNvSpPr>
              <a:spLocks noChangeShapeType="1"/>
            </p:cNvSpPr>
            <p:nvPr/>
          </p:nvSpPr>
          <p:spPr bwMode="auto">
            <a:xfrm flipV="1">
              <a:off x="2012" y="3939"/>
              <a:ext cx="0" cy="1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6" name="Rectangle 647"/>
            <p:cNvSpPr>
              <a:spLocks noChangeArrowheads="1"/>
            </p:cNvSpPr>
            <p:nvPr/>
          </p:nvSpPr>
          <p:spPr bwMode="auto">
            <a:xfrm>
              <a:off x="512" y="3897"/>
              <a:ext cx="36" cy="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0</a:t>
              </a:r>
              <a:endParaRPr lang="en-GB" b="0"/>
            </a:p>
          </p:txBody>
        </p:sp>
        <p:sp>
          <p:nvSpPr>
            <p:cNvPr id="107" name="Rectangle 648"/>
            <p:cNvSpPr>
              <a:spLocks noChangeArrowheads="1"/>
            </p:cNvSpPr>
            <p:nvPr/>
          </p:nvSpPr>
          <p:spPr bwMode="auto">
            <a:xfrm>
              <a:off x="512" y="3646"/>
              <a:ext cx="36" cy="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5</a:t>
              </a:r>
              <a:endParaRPr lang="en-GB" b="0"/>
            </a:p>
          </p:txBody>
        </p:sp>
        <p:sp>
          <p:nvSpPr>
            <p:cNvPr id="108" name="Rectangle 649"/>
            <p:cNvSpPr>
              <a:spLocks noChangeArrowheads="1"/>
            </p:cNvSpPr>
            <p:nvPr/>
          </p:nvSpPr>
          <p:spPr bwMode="auto">
            <a:xfrm>
              <a:off x="476" y="3386"/>
              <a:ext cx="72" cy="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10</a:t>
              </a:r>
              <a:endParaRPr lang="en-GB" b="0"/>
            </a:p>
          </p:txBody>
        </p:sp>
        <p:sp>
          <p:nvSpPr>
            <p:cNvPr id="109" name="Rectangle 650"/>
            <p:cNvSpPr>
              <a:spLocks noChangeArrowheads="1"/>
            </p:cNvSpPr>
            <p:nvPr/>
          </p:nvSpPr>
          <p:spPr bwMode="auto">
            <a:xfrm>
              <a:off x="476" y="3136"/>
              <a:ext cx="72" cy="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15</a:t>
              </a:r>
              <a:endParaRPr lang="en-GB" b="0"/>
            </a:p>
          </p:txBody>
        </p:sp>
        <p:sp>
          <p:nvSpPr>
            <p:cNvPr id="110" name="Rectangle 651"/>
            <p:cNvSpPr>
              <a:spLocks noChangeArrowheads="1"/>
            </p:cNvSpPr>
            <p:nvPr/>
          </p:nvSpPr>
          <p:spPr bwMode="auto">
            <a:xfrm>
              <a:off x="476" y="2877"/>
              <a:ext cx="72" cy="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20</a:t>
              </a:r>
              <a:endParaRPr lang="en-GB" b="0"/>
            </a:p>
          </p:txBody>
        </p:sp>
        <p:sp>
          <p:nvSpPr>
            <p:cNvPr id="111" name="Rectangle 652"/>
            <p:cNvSpPr>
              <a:spLocks noChangeArrowheads="1"/>
            </p:cNvSpPr>
            <p:nvPr/>
          </p:nvSpPr>
          <p:spPr bwMode="auto">
            <a:xfrm>
              <a:off x="476" y="2625"/>
              <a:ext cx="72" cy="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25</a:t>
              </a:r>
              <a:endParaRPr lang="en-GB" b="0"/>
            </a:p>
          </p:txBody>
        </p:sp>
        <p:sp>
          <p:nvSpPr>
            <p:cNvPr id="112" name="Rectangle 653"/>
            <p:cNvSpPr>
              <a:spLocks noChangeArrowheads="1"/>
            </p:cNvSpPr>
            <p:nvPr/>
          </p:nvSpPr>
          <p:spPr bwMode="auto">
            <a:xfrm>
              <a:off x="872" y="3993"/>
              <a:ext cx="164" cy="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Virgin</a:t>
              </a:r>
              <a:endParaRPr lang="en-GB" b="0"/>
            </a:p>
          </p:txBody>
        </p:sp>
        <p:sp>
          <p:nvSpPr>
            <p:cNvPr id="113" name="Rectangle 654"/>
            <p:cNvSpPr>
              <a:spLocks noChangeArrowheads="1"/>
            </p:cNvSpPr>
            <p:nvPr/>
          </p:nvSpPr>
          <p:spPr bwMode="auto">
            <a:xfrm>
              <a:off x="1520" y="3993"/>
              <a:ext cx="280" cy="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 Pregnant</a:t>
              </a:r>
              <a:endParaRPr lang="en-GB" b="0"/>
            </a:p>
          </p:txBody>
        </p:sp>
        <p:sp>
          <p:nvSpPr>
            <p:cNvPr id="114" name="Rectangle 655"/>
            <p:cNvSpPr>
              <a:spLocks noChangeArrowheads="1"/>
            </p:cNvSpPr>
            <p:nvPr/>
          </p:nvSpPr>
          <p:spPr bwMode="auto">
            <a:xfrm rot="-5400000">
              <a:off x="-124" y="3320"/>
              <a:ext cx="104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   Number of Fos positive nuclei</a:t>
              </a:r>
              <a:endParaRPr lang="en-GB" b="0"/>
            </a:p>
          </p:txBody>
        </p:sp>
      </p:grpSp>
      <p:sp>
        <p:nvSpPr>
          <p:cNvPr id="115" name="Text Box 751"/>
          <p:cNvSpPr txBox="1">
            <a:spLocks noChangeArrowheads="1"/>
          </p:cNvSpPr>
          <p:nvPr/>
        </p:nvSpPr>
        <p:spPr bwMode="auto">
          <a:xfrm>
            <a:off x="1879600" y="3186113"/>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D</a:t>
            </a:r>
          </a:p>
        </p:txBody>
      </p:sp>
      <p:grpSp>
        <p:nvGrpSpPr>
          <p:cNvPr id="116" name="Group 893"/>
          <p:cNvGrpSpPr>
            <a:grpSpLocks/>
          </p:cNvGrpSpPr>
          <p:nvPr/>
        </p:nvGrpSpPr>
        <p:grpSpPr bwMode="auto">
          <a:xfrm>
            <a:off x="2125663" y="3113088"/>
            <a:ext cx="3514725" cy="2466975"/>
            <a:chOff x="2486" y="2336"/>
            <a:chExt cx="2214" cy="1420"/>
          </a:xfrm>
        </p:grpSpPr>
        <p:grpSp>
          <p:nvGrpSpPr>
            <p:cNvPr id="117" name="Group 870"/>
            <p:cNvGrpSpPr>
              <a:grpSpLocks/>
            </p:cNvGrpSpPr>
            <p:nvPr/>
          </p:nvGrpSpPr>
          <p:grpSpPr bwMode="auto">
            <a:xfrm>
              <a:off x="2486" y="2336"/>
              <a:ext cx="2214" cy="1420"/>
              <a:chOff x="2296" y="2290"/>
              <a:chExt cx="2214" cy="1692"/>
            </a:xfrm>
          </p:grpSpPr>
          <p:sp>
            <p:nvSpPr>
              <p:cNvPr id="120" name="AutoShape 827"/>
              <p:cNvSpPr>
                <a:spLocks noChangeAspect="1" noChangeArrowheads="1" noTextEdit="1"/>
              </p:cNvSpPr>
              <p:nvPr/>
            </p:nvSpPr>
            <p:spPr bwMode="auto">
              <a:xfrm>
                <a:off x="2296" y="2290"/>
                <a:ext cx="2214" cy="16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p>
            </p:txBody>
          </p:sp>
          <p:sp>
            <p:nvSpPr>
              <p:cNvPr id="121" name="Rectangle 828"/>
              <p:cNvSpPr>
                <a:spLocks noChangeArrowheads="1"/>
              </p:cNvSpPr>
              <p:nvPr/>
            </p:nvSpPr>
            <p:spPr bwMode="auto">
              <a:xfrm>
                <a:off x="2800" y="3664"/>
                <a:ext cx="210" cy="66"/>
              </a:xfrm>
              <a:prstGeom prst="rect">
                <a:avLst/>
              </a:prstGeom>
              <a:solidFill>
                <a:srgbClr val="FFFFFF"/>
              </a:solidFill>
              <a:ln w="9525">
                <a:solidFill>
                  <a:srgbClr val="000000"/>
                </a:solidFill>
                <a:miter lim="800000"/>
                <a:headEnd/>
                <a:tailEnd/>
              </a:ln>
            </p:spPr>
            <p:txBody>
              <a:bodyPr/>
              <a:lstStyle/>
              <a:p>
                <a:endParaRPr lang="en-US" b="0"/>
              </a:p>
            </p:txBody>
          </p:sp>
          <p:sp>
            <p:nvSpPr>
              <p:cNvPr id="122" name="Rectangle 829"/>
              <p:cNvSpPr>
                <a:spLocks noChangeArrowheads="1"/>
              </p:cNvSpPr>
              <p:nvPr/>
            </p:nvSpPr>
            <p:spPr bwMode="auto">
              <a:xfrm>
                <a:off x="3520" y="3496"/>
                <a:ext cx="210" cy="234"/>
              </a:xfrm>
              <a:prstGeom prst="rect">
                <a:avLst/>
              </a:prstGeom>
              <a:solidFill>
                <a:srgbClr val="FFFFFF"/>
              </a:solidFill>
              <a:ln w="9525">
                <a:solidFill>
                  <a:srgbClr val="000000"/>
                </a:solidFill>
                <a:miter lim="800000"/>
                <a:headEnd/>
                <a:tailEnd/>
              </a:ln>
            </p:spPr>
            <p:txBody>
              <a:bodyPr/>
              <a:lstStyle/>
              <a:p>
                <a:endParaRPr lang="en-US" b="0"/>
              </a:p>
            </p:txBody>
          </p:sp>
          <p:sp>
            <p:nvSpPr>
              <p:cNvPr id="123" name="Rectangle 830"/>
              <p:cNvSpPr>
                <a:spLocks noChangeArrowheads="1"/>
              </p:cNvSpPr>
              <p:nvPr/>
            </p:nvSpPr>
            <p:spPr bwMode="auto">
              <a:xfrm>
                <a:off x="3010" y="3400"/>
                <a:ext cx="204" cy="330"/>
              </a:xfrm>
              <a:prstGeom prst="rect">
                <a:avLst/>
              </a:prstGeom>
              <a:solidFill>
                <a:srgbClr val="000000"/>
              </a:solidFill>
              <a:ln w="9525">
                <a:solidFill>
                  <a:srgbClr val="000000"/>
                </a:solidFill>
                <a:miter lim="800000"/>
                <a:headEnd/>
                <a:tailEnd/>
              </a:ln>
            </p:spPr>
            <p:txBody>
              <a:bodyPr/>
              <a:lstStyle/>
              <a:p>
                <a:endParaRPr lang="en-US" b="0"/>
              </a:p>
            </p:txBody>
          </p:sp>
          <p:sp>
            <p:nvSpPr>
              <p:cNvPr id="124" name="Rectangle 831"/>
              <p:cNvSpPr>
                <a:spLocks noChangeArrowheads="1"/>
              </p:cNvSpPr>
              <p:nvPr/>
            </p:nvSpPr>
            <p:spPr bwMode="auto">
              <a:xfrm>
                <a:off x="3730" y="2692"/>
                <a:ext cx="204" cy="1038"/>
              </a:xfrm>
              <a:prstGeom prst="rect">
                <a:avLst/>
              </a:prstGeom>
              <a:solidFill>
                <a:srgbClr val="000000"/>
              </a:solidFill>
              <a:ln w="9525">
                <a:solidFill>
                  <a:srgbClr val="000000"/>
                </a:solidFill>
                <a:miter lim="800000"/>
                <a:headEnd/>
                <a:tailEnd/>
              </a:ln>
            </p:spPr>
            <p:txBody>
              <a:bodyPr/>
              <a:lstStyle/>
              <a:p>
                <a:endParaRPr lang="en-US" b="0"/>
              </a:p>
            </p:txBody>
          </p:sp>
          <p:sp>
            <p:nvSpPr>
              <p:cNvPr id="125" name="Line 832"/>
              <p:cNvSpPr>
                <a:spLocks noChangeShapeType="1"/>
              </p:cNvSpPr>
              <p:nvPr/>
            </p:nvSpPr>
            <p:spPr bwMode="auto">
              <a:xfrm flipV="1">
                <a:off x="2902" y="3628"/>
                <a:ext cx="0" cy="3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26" name="Line 833"/>
              <p:cNvSpPr>
                <a:spLocks noChangeShapeType="1"/>
              </p:cNvSpPr>
              <p:nvPr/>
            </p:nvSpPr>
            <p:spPr bwMode="auto">
              <a:xfrm>
                <a:off x="2884" y="3628"/>
                <a:ext cx="4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27" name="Line 834"/>
              <p:cNvSpPr>
                <a:spLocks noChangeShapeType="1"/>
              </p:cNvSpPr>
              <p:nvPr/>
            </p:nvSpPr>
            <p:spPr bwMode="auto">
              <a:xfrm flipV="1">
                <a:off x="3622" y="3442"/>
                <a:ext cx="0" cy="5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28" name="Line 835"/>
              <p:cNvSpPr>
                <a:spLocks noChangeShapeType="1"/>
              </p:cNvSpPr>
              <p:nvPr/>
            </p:nvSpPr>
            <p:spPr bwMode="auto">
              <a:xfrm>
                <a:off x="3604" y="3442"/>
                <a:ext cx="4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29" name="Line 836"/>
              <p:cNvSpPr>
                <a:spLocks noChangeShapeType="1"/>
              </p:cNvSpPr>
              <p:nvPr/>
            </p:nvSpPr>
            <p:spPr bwMode="auto">
              <a:xfrm flipV="1">
                <a:off x="3112" y="3226"/>
                <a:ext cx="0" cy="17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0" name="Line 837"/>
              <p:cNvSpPr>
                <a:spLocks noChangeShapeType="1"/>
              </p:cNvSpPr>
              <p:nvPr/>
            </p:nvSpPr>
            <p:spPr bwMode="auto">
              <a:xfrm>
                <a:off x="3094" y="3226"/>
                <a:ext cx="4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1" name="Line 838"/>
              <p:cNvSpPr>
                <a:spLocks noChangeShapeType="1"/>
              </p:cNvSpPr>
              <p:nvPr/>
            </p:nvSpPr>
            <p:spPr bwMode="auto">
              <a:xfrm flipV="1">
                <a:off x="3832" y="2548"/>
                <a:ext cx="0" cy="14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2" name="Line 839"/>
              <p:cNvSpPr>
                <a:spLocks noChangeShapeType="1"/>
              </p:cNvSpPr>
              <p:nvPr/>
            </p:nvSpPr>
            <p:spPr bwMode="auto">
              <a:xfrm>
                <a:off x="3814" y="2548"/>
                <a:ext cx="4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3" name="Line 840"/>
              <p:cNvSpPr>
                <a:spLocks noChangeShapeType="1"/>
              </p:cNvSpPr>
              <p:nvPr/>
            </p:nvSpPr>
            <p:spPr bwMode="auto">
              <a:xfrm>
                <a:off x="2650" y="2440"/>
                <a:ext cx="0" cy="129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4" name="Line 841"/>
              <p:cNvSpPr>
                <a:spLocks noChangeShapeType="1"/>
              </p:cNvSpPr>
              <p:nvPr/>
            </p:nvSpPr>
            <p:spPr bwMode="auto">
              <a:xfrm>
                <a:off x="2632" y="3730"/>
                <a:ext cx="18"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5" name="Line 842"/>
              <p:cNvSpPr>
                <a:spLocks noChangeShapeType="1"/>
              </p:cNvSpPr>
              <p:nvPr/>
            </p:nvSpPr>
            <p:spPr bwMode="auto">
              <a:xfrm>
                <a:off x="2632" y="3568"/>
                <a:ext cx="18"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6" name="Line 843"/>
              <p:cNvSpPr>
                <a:spLocks noChangeShapeType="1"/>
              </p:cNvSpPr>
              <p:nvPr/>
            </p:nvSpPr>
            <p:spPr bwMode="auto">
              <a:xfrm>
                <a:off x="2632" y="3406"/>
                <a:ext cx="18"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7" name="Line 844"/>
              <p:cNvSpPr>
                <a:spLocks noChangeShapeType="1"/>
              </p:cNvSpPr>
              <p:nvPr/>
            </p:nvSpPr>
            <p:spPr bwMode="auto">
              <a:xfrm>
                <a:off x="2632" y="3244"/>
                <a:ext cx="18"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8" name="Line 845"/>
              <p:cNvSpPr>
                <a:spLocks noChangeShapeType="1"/>
              </p:cNvSpPr>
              <p:nvPr/>
            </p:nvSpPr>
            <p:spPr bwMode="auto">
              <a:xfrm>
                <a:off x="2632" y="3088"/>
                <a:ext cx="18"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9" name="Line 846"/>
              <p:cNvSpPr>
                <a:spLocks noChangeShapeType="1"/>
              </p:cNvSpPr>
              <p:nvPr/>
            </p:nvSpPr>
            <p:spPr bwMode="auto">
              <a:xfrm>
                <a:off x="2632" y="2926"/>
                <a:ext cx="18"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0" name="Line 847"/>
              <p:cNvSpPr>
                <a:spLocks noChangeShapeType="1"/>
              </p:cNvSpPr>
              <p:nvPr/>
            </p:nvSpPr>
            <p:spPr bwMode="auto">
              <a:xfrm>
                <a:off x="2632" y="2764"/>
                <a:ext cx="18"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1" name="Line 848"/>
              <p:cNvSpPr>
                <a:spLocks noChangeShapeType="1"/>
              </p:cNvSpPr>
              <p:nvPr/>
            </p:nvSpPr>
            <p:spPr bwMode="auto">
              <a:xfrm>
                <a:off x="2632" y="2602"/>
                <a:ext cx="18"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2" name="Line 849"/>
              <p:cNvSpPr>
                <a:spLocks noChangeShapeType="1"/>
              </p:cNvSpPr>
              <p:nvPr/>
            </p:nvSpPr>
            <p:spPr bwMode="auto">
              <a:xfrm>
                <a:off x="2632" y="2440"/>
                <a:ext cx="18"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3" name="Line 850"/>
              <p:cNvSpPr>
                <a:spLocks noChangeShapeType="1"/>
              </p:cNvSpPr>
              <p:nvPr/>
            </p:nvSpPr>
            <p:spPr bwMode="auto">
              <a:xfrm>
                <a:off x="2650" y="3730"/>
                <a:ext cx="1440"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4" name="Line 851"/>
              <p:cNvSpPr>
                <a:spLocks noChangeShapeType="1"/>
              </p:cNvSpPr>
              <p:nvPr/>
            </p:nvSpPr>
            <p:spPr bwMode="auto">
              <a:xfrm flipV="1">
                <a:off x="2650" y="3730"/>
                <a:ext cx="0" cy="1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5" name="Line 852"/>
              <p:cNvSpPr>
                <a:spLocks noChangeShapeType="1"/>
              </p:cNvSpPr>
              <p:nvPr/>
            </p:nvSpPr>
            <p:spPr bwMode="auto">
              <a:xfrm flipV="1">
                <a:off x="3370" y="3730"/>
                <a:ext cx="0" cy="1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6" name="Line 853"/>
              <p:cNvSpPr>
                <a:spLocks noChangeShapeType="1"/>
              </p:cNvSpPr>
              <p:nvPr/>
            </p:nvSpPr>
            <p:spPr bwMode="auto">
              <a:xfrm flipV="1">
                <a:off x="4090" y="3730"/>
                <a:ext cx="0" cy="1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7" name="Rectangle 854"/>
              <p:cNvSpPr>
                <a:spLocks noChangeArrowheads="1"/>
              </p:cNvSpPr>
              <p:nvPr/>
            </p:nvSpPr>
            <p:spPr bwMode="auto">
              <a:xfrm>
                <a:off x="2566" y="3688"/>
                <a:ext cx="36" cy="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0</a:t>
                </a:r>
                <a:endParaRPr lang="en-GB" b="0"/>
              </a:p>
            </p:txBody>
          </p:sp>
          <p:sp>
            <p:nvSpPr>
              <p:cNvPr id="148" name="Rectangle 855"/>
              <p:cNvSpPr>
                <a:spLocks noChangeArrowheads="1"/>
              </p:cNvSpPr>
              <p:nvPr/>
            </p:nvSpPr>
            <p:spPr bwMode="auto">
              <a:xfrm>
                <a:off x="2566" y="3526"/>
                <a:ext cx="36" cy="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2</a:t>
                </a:r>
                <a:endParaRPr lang="en-GB" b="0"/>
              </a:p>
            </p:txBody>
          </p:sp>
          <p:sp>
            <p:nvSpPr>
              <p:cNvPr id="149" name="Rectangle 856"/>
              <p:cNvSpPr>
                <a:spLocks noChangeArrowheads="1"/>
              </p:cNvSpPr>
              <p:nvPr/>
            </p:nvSpPr>
            <p:spPr bwMode="auto">
              <a:xfrm>
                <a:off x="2566" y="3364"/>
                <a:ext cx="36" cy="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4</a:t>
                </a:r>
                <a:endParaRPr lang="en-GB" b="0"/>
              </a:p>
            </p:txBody>
          </p:sp>
          <p:sp>
            <p:nvSpPr>
              <p:cNvPr id="150" name="Rectangle 857"/>
              <p:cNvSpPr>
                <a:spLocks noChangeArrowheads="1"/>
              </p:cNvSpPr>
              <p:nvPr/>
            </p:nvSpPr>
            <p:spPr bwMode="auto">
              <a:xfrm>
                <a:off x="2566" y="3202"/>
                <a:ext cx="36" cy="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6</a:t>
                </a:r>
                <a:endParaRPr lang="en-GB" b="0"/>
              </a:p>
            </p:txBody>
          </p:sp>
          <p:sp>
            <p:nvSpPr>
              <p:cNvPr id="151" name="Rectangle 858"/>
              <p:cNvSpPr>
                <a:spLocks noChangeArrowheads="1"/>
              </p:cNvSpPr>
              <p:nvPr/>
            </p:nvSpPr>
            <p:spPr bwMode="auto">
              <a:xfrm>
                <a:off x="2566" y="3045"/>
                <a:ext cx="36" cy="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8</a:t>
                </a:r>
                <a:endParaRPr lang="en-GB" b="0"/>
              </a:p>
            </p:txBody>
          </p:sp>
          <p:sp>
            <p:nvSpPr>
              <p:cNvPr id="152" name="Rectangle 859"/>
              <p:cNvSpPr>
                <a:spLocks noChangeArrowheads="1"/>
              </p:cNvSpPr>
              <p:nvPr/>
            </p:nvSpPr>
            <p:spPr bwMode="auto">
              <a:xfrm>
                <a:off x="2530" y="2884"/>
                <a:ext cx="72" cy="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10</a:t>
                </a:r>
                <a:endParaRPr lang="en-GB" b="0"/>
              </a:p>
            </p:txBody>
          </p:sp>
          <p:sp>
            <p:nvSpPr>
              <p:cNvPr id="153" name="Rectangle 860"/>
              <p:cNvSpPr>
                <a:spLocks noChangeArrowheads="1"/>
              </p:cNvSpPr>
              <p:nvPr/>
            </p:nvSpPr>
            <p:spPr bwMode="auto">
              <a:xfrm>
                <a:off x="2530" y="2723"/>
                <a:ext cx="72" cy="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12</a:t>
                </a:r>
                <a:endParaRPr lang="en-GB" b="0"/>
              </a:p>
            </p:txBody>
          </p:sp>
          <p:sp>
            <p:nvSpPr>
              <p:cNvPr id="154" name="Rectangle 861"/>
              <p:cNvSpPr>
                <a:spLocks noChangeArrowheads="1"/>
              </p:cNvSpPr>
              <p:nvPr/>
            </p:nvSpPr>
            <p:spPr bwMode="auto">
              <a:xfrm>
                <a:off x="2530" y="2560"/>
                <a:ext cx="72" cy="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14</a:t>
                </a:r>
                <a:endParaRPr lang="en-GB" b="0"/>
              </a:p>
            </p:txBody>
          </p:sp>
          <p:sp>
            <p:nvSpPr>
              <p:cNvPr id="155" name="Rectangle 862"/>
              <p:cNvSpPr>
                <a:spLocks noChangeArrowheads="1"/>
              </p:cNvSpPr>
              <p:nvPr/>
            </p:nvSpPr>
            <p:spPr bwMode="auto">
              <a:xfrm>
                <a:off x="2530" y="2398"/>
                <a:ext cx="72" cy="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16</a:t>
                </a:r>
                <a:endParaRPr lang="en-GB" b="0"/>
              </a:p>
            </p:txBody>
          </p:sp>
          <p:sp>
            <p:nvSpPr>
              <p:cNvPr id="156" name="Rectangle 863"/>
              <p:cNvSpPr>
                <a:spLocks noChangeArrowheads="1"/>
              </p:cNvSpPr>
              <p:nvPr/>
            </p:nvSpPr>
            <p:spPr bwMode="auto">
              <a:xfrm>
                <a:off x="2932" y="3784"/>
                <a:ext cx="164" cy="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Virgin</a:t>
                </a:r>
                <a:endParaRPr lang="en-GB" b="0"/>
              </a:p>
            </p:txBody>
          </p:sp>
          <p:sp>
            <p:nvSpPr>
              <p:cNvPr id="157" name="Rectangle 864"/>
              <p:cNvSpPr>
                <a:spLocks noChangeArrowheads="1"/>
              </p:cNvSpPr>
              <p:nvPr/>
            </p:nvSpPr>
            <p:spPr bwMode="auto">
              <a:xfrm>
                <a:off x="3592" y="3784"/>
                <a:ext cx="280" cy="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 Pregnant</a:t>
                </a:r>
                <a:endParaRPr lang="en-GB" b="0"/>
              </a:p>
            </p:txBody>
          </p:sp>
          <p:sp>
            <p:nvSpPr>
              <p:cNvPr id="158" name="Rectangle 865"/>
              <p:cNvSpPr>
                <a:spLocks noChangeArrowheads="1"/>
              </p:cNvSpPr>
              <p:nvPr/>
            </p:nvSpPr>
            <p:spPr bwMode="auto">
              <a:xfrm rot="-5400000">
                <a:off x="2000" y="2996"/>
                <a:ext cx="98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Fos positive TH neurones (%)</a:t>
                </a:r>
                <a:endParaRPr lang="en-GB" b="0"/>
              </a:p>
            </p:txBody>
          </p:sp>
        </p:grpSp>
        <p:sp>
          <p:nvSpPr>
            <p:cNvPr id="118" name="Text Box 867"/>
            <p:cNvSpPr txBox="1">
              <a:spLocks noChangeArrowheads="1"/>
            </p:cNvSpPr>
            <p:nvPr/>
          </p:nvSpPr>
          <p:spPr bwMode="auto">
            <a:xfrm>
              <a:off x="4066" y="2389"/>
              <a:ext cx="165" cy="1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latin typeface="Calibri" pitchFamily="34" charset="0"/>
                </a:rPr>
                <a:t>#</a:t>
              </a:r>
            </a:p>
          </p:txBody>
        </p:sp>
        <p:sp>
          <p:nvSpPr>
            <p:cNvPr id="119" name="Text Box 868"/>
            <p:cNvSpPr txBox="1">
              <a:spLocks noChangeArrowheads="1"/>
            </p:cNvSpPr>
            <p:nvPr/>
          </p:nvSpPr>
          <p:spPr bwMode="auto">
            <a:xfrm>
              <a:off x="3940" y="2409"/>
              <a:ext cx="212" cy="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b="0"/>
                <a:t> *</a:t>
              </a:r>
            </a:p>
          </p:txBody>
        </p:sp>
      </p:grpSp>
      <p:sp>
        <p:nvSpPr>
          <p:cNvPr id="159" name="Text Box 882"/>
          <p:cNvSpPr txBox="1">
            <a:spLocks noChangeArrowheads="1"/>
          </p:cNvSpPr>
          <p:nvPr/>
        </p:nvSpPr>
        <p:spPr bwMode="auto">
          <a:xfrm>
            <a:off x="1873250" y="900113"/>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C</a:t>
            </a:r>
          </a:p>
        </p:txBody>
      </p:sp>
      <p:sp>
        <p:nvSpPr>
          <p:cNvPr id="160" name="Rectangle 86"/>
          <p:cNvSpPr>
            <a:spLocks noChangeArrowheads="1"/>
          </p:cNvSpPr>
          <p:nvPr/>
        </p:nvSpPr>
        <p:spPr bwMode="auto">
          <a:xfrm>
            <a:off x="1052513" y="5472113"/>
            <a:ext cx="5364162" cy="17209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sz="1200" b="0" dirty="0">
                <a:latin typeface="Times New Roman" pitchFamily="18" charset="0"/>
                <a:cs typeface="Times New Roman" pitchFamily="18" charset="0"/>
              </a:rPr>
              <a:t>Virgin and d5.5 pregnant mice were injected with either LPS (i.p 12.5µg; black bars; n = 5) or vehicle (saline; white bars; </a:t>
            </a:r>
            <a:r>
              <a:rPr lang="en-US" sz="1200" b="0" dirty="0" smtClean="0">
                <a:latin typeface="Times New Roman" pitchFamily="18" charset="0"/>
                <a:cs typeface="Times New Roman" pitchFamily="18" charset="0"/>
              </a:rPr>
              <a:t>n = 6,7 </a:t>
            </a:r>
            <a:r>
              <a:rPr lang="en-US" sz="1200" b="0" dirty="0">
                <a:latin typeface="Times New Roman" pitchFamily="18" charset="0"/>
                <a:cs typeface="Times New Roman" pitchFamily="18" charset="0"/>
              </a:rPr>
              <a:t>respectively) and sacrificed after 90 min. </a:t>
            </a:r>
            <a:r>
              <a:rPr lang="en-GB" sz="1200" b="0" dirty="0">
                <a:latin typeface="Times New Roman" pitchFamily="18" charset="0"/>
                <a:cs typeface="Times New Roman" pitchFamily="18" charset="0"/>
              </a:rPr>
              <a:t>Values are group means </a:t>
            </a:r>
            <a:r>
              <a:rPr lang="en-US" sz="1200" b="0" dirty="0">
                <a:latin typeface="Times New Roman" pitchFamily="18" charset="0"/>
                <a:cs typeface="Times New Roman" pitchFamily="18" charset="0"/>
              </a:rPr>
              <a:t>± SEM. C. </a:t>
            </a:r>
            <a:r>
              <a:rPr lang="en-US" sz="1200" b="0" dirty="0" smtClean="0">
                <a:latin typeface="Times New Roman" pitchFamily="18" charset="0"/>
                <a:cs typeface="Times New Roman" pitchFamily="18" charset="0"/>
              </a:rPr>
              <a:t>Fos-positive </a:t>
            </a:r>
            <a:r>
              <a:rPr lang="en-US" sz="1200" b="0" dirty="0">
                <a:latin typeface="Times New Roman" pitchFamily="18" charset="0"/>
                <a:cs typeface="Times New Roman" pitchFamily="18" charset="0"/>
              </a:rPr>
              <a:t>nuclei in the arcuate nucleus (</a:t>
            </a:r>
            <a:r>
              <a:rPr lang="en-US" sz="1200" b="0" dirty="0" smtClean="0">
                <a:latin typeface="Times New Roman" pitchFamily="18" charset="0"/>
                <a:cs typeface="Times New Roman" pitchFamily="18" charset="0"/>
              </a:rPr>
              <a:t>2-way ANOVA</a:t>
            </a:r>
            <a:r>
              <a:rPr lang="en-US" sz="1200" b="0" dirty="0">
                <a:latin typeface="Times New Roman" pitchFamily="18" charset="0"/>
                <a:cs typeface="Times New Roman" pitchFamily="18" charset="0"/>
              </a:rPr>
              <a:t>, </a:t>
            </a:r>
            <a:r>
              <a:rPr lang="en-US" sz="1200" b="0" dirty="0" smtClean="0">
                <a:latin typeface="Times New Roman" pitchFamily="18" charset="0"/>
                <a:cs typeface="Times New Roman" pitchFamily="18" charset="0"/>
              </a:rPr>
              <a:t>ns). </a:t>
            </a:r>
            <a:r>
              <a:rPr lang="en-US" sz="1200" b="0" dirty="0">
                <a:latin typeface="Times New Roman" pitchFamily="18" charset="0"/>
                <a:cs typeface="Times New Roman" pitchFamily="18" charset="0"/>
              </a:rPr>
              <a:t>D. % </a:t>
            </a:r>
            <a:r>
              <a:rPr lang="en-US" sz="1200" b="0" dirty="0" smtClean="0">
                <a:latin typeface="Times New Roman" pitchFamily="18" charset="0"/>
                <a:cs typeface="Times New Roman" pitchFamily="18" charset="0"/>
              </a:rPr>
              <a:t>Fos-positive </a:t>
            </a:r>
            <a:r>
              <a:rPr lang="en-US" sz="1200" b="0" dirty="0">
                <a:latin typeface="Times New Roman" pitchFamily="18" charset="0"/>
                <a:cs typeface="Times New Roman" pitchFamily="18" charset="0"/>
              </a:rPr>
              <a:t>tyrosine hydroxylase (TH) neurones in the arcuate nucleus (2-way ANOVA, p&lt;0.001 interaction </a:t>
            </a:r>
            <a:r>
              <a:rPr lang="en-US" sz="1200" b="0" dirty="0" smtClean="0">
                <a:latin typeface="Times New Roman" pitchFamily="18" charset="0"/>
                <a:cs typeface="Times New Roman" pitchFamily="18" charset="0"/>
              </a:rPr>
              <a:t>group x treatment</a:t>
            </a:r>
            <a:r>
              <a:rPr lang="en-US" sz="1200" b="0" dirty="0">
                <a:latin typeface="Times New Roman" pitchFamily="18" charset="0"/>
                <a:cs typeface="Times New Roman" pitchFamily="18" charset="0"/>
              </a:rPr>
              <a:t>). Holm-</a:t>
            </a:r>
            <a:r>
              <a:rPr lang="en-US" sz="1200" b="0" dirty="0" err="1">
                <a:latin typeface="Times New Roman" pitchFamily="18" charset="0"/>
                <a:cs typeface="Times New Roman" pitchFamily="18" charset="0"/>
              </a:rPr>
              <a:t>Sidak</a:t>
            </a:r>
            <a:r>
              <a:rPr lang="en-US" sz="1200" b="0" dirty="0">
                <a:latin typeface="Times New Roman" pitchFamily="18" charset="0"/>
                <a:cs typeface="Times New Roman" pitchFamily="18" charset="0"/>
              </a:rPr>
              <a:t> </a:t>
            </a:r>
            <a:r>
              <a:rPr lang="en-US" sz="1200" b="0" dirty="0" smtClean="0">
                <a:latin typeface="Times New Roman" pitchFamily="18" charset="0"/>
                <a:cs typeface="Times New Roman" pitchFamily="18" charset="0"/>
              </a:rPr>
              <a:t>post-hoc </a:t>
            </a:r>
            <a:r>
              <a:rPr lang="en-US" sz="1200" b="0" dirty="0">
                <a:latin typeface="Times New Roman" pitchFamily="18" charset="0"/>
                <a:cs typeface="Times New Roman" pitchFamily="18" charset="0"/>
              </a:rPr>
              <a:t>tests, </a:t>
            </a:r>
            <a:r>
              <a:rPr lang="en-GB" sz="1200" b="0" dirty="0">
                <a:latin typeface="Times New Roman" pitchFamily="18" charset="0"/>
                <a:cs typeface="Times New Roman" pitchFamily="18" charset="0"/>
              </a:rPr>
              <a:t>*p&lt;0.05 vs. vehicle, #p&lt;0.05 vs. virgin. </a:t>
            </a:r>
            <a:endParaRPr lang="en-GB" sz="1200" b="0" dirty="0"/>
          </a:p>
        </p:txBody>
      </p:sp>
      <p:sp>
        <p:nvSpPr>
          <p:cNvPr id="161" name="Text Box 270"/>
          <p:cNvSpPr txBox="1">
            <a:spLocks noChangeArrowheads="1"/>
          </p:cNvSpPr>
          <p:nvPr/>
        </p:nvSpPr>
        <p:spPr bwMode="auto">
          <a:xfrm>
            <a:off x="1054100" y="503238"/>
            <a:ext cx="4784725"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latin typeface="Times New Roman" pitchFamily="18" charset="0"/>
                <a:cs typeface="Times New Roman" pitchFamily="18" charset="0"/>
              </a:rPr>
              <a:t>Figure 3.4: Effects of LPS on TH/Fos expression in the arcuate nucleus</a:t>
            </a:r>
          </a:p>
        </p:txBody>
      </p:sp>
      <p:sp>
        <p:nvSpPr>
          <p:cNvPr id="162" name="TextBox 161"/>
          <p:cNvSpPr txBox="1"/>
          <p:nvPr/>
        </p:nvSpPr>
        <p:spPr>
          <a:xfrm>
            <a:off x="5949280"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122</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18563744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3" name="Group 54"/>
          <p:cNvGrpSpPr>
            <a:grpSpLocks/>
          </p:cNvGrpSpPr>
          <p:nvPr/>
        </p:nvGrpSpPr>
        <p:grpSpPr bwMode="auto">
          <a:xfrm>
            <a:off x="1484313" y="1190625"/>
            <a:ext cx="2238375" cy="2051050"/>
            <a:chOff x="-515" y="725"/>
            <a:chExt cx="1410" cy="1339"/>
          </a:xfrm>
        </p:grpSpPr>
        <p:sp>
          <p:nvSpPr>
            <p:cNvPr id="124" name="Rectangle 20"/>
            <p:cNvSpPr>
              <a:spLocks noChangeArrowheads="1"/>
            </p:cNvSpPr>
            <p:nvPr/>
          </p:nvSpPr>
          <p:spPr bwMode="auto">
            <a:xfrm>
              <a:off x="-500" y="725"/>
              <a:ext cx="1395" cy="133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25" name="Rectangle 21"/>
            <p:cNvSpPr>
              <a:spLocks noChangeArrowheads="1"/>
            </p:cNvSpPr>
            <p:nvPr/>
          </p:nvSpPr>
          <p:spPr bwMode="auto">
            <a:xfrm>
              <a:off x="-153" y="1250"/>
              <a:ext cx="162" cy="660"/>
            </a:xfrm>
            <a:prstGeom prst="rect">
              <a:avLst/>
            </a:prstGeom>
            <a:solidFill>
              <a:srgbClr val="FFFFFF"/>
            </a:solidFill>
            <a:ln w="4763">
              <a:solidFill>
                <a:srgbClr val="000000"/>
              </a:solidFill>
              <a:miter lim="800000"/>
              <a:headEnd/>
              <a:tailEnd/>
            </a:ln>
          </p:spPr>
          <p:txBody>
            <a:bodyPr/>
            <a:lstStyle/>
            <a:p>
              <a:endParaRPr lang="en-US"/>
            </a:p>
          </p:txBody>
        </p:sp>
        <p:sp>
          <p:nvSpPr>
            <p:cNvPr id="126" name="Rectangle 22"/>
            <p:cNvSpPr>
              <a:spLocks noChangeArrowheads="1"/>
            </p:cNvSpPr>
            <p:nvPr/>
          </p:nvSpPr>
          <p:spPr bwMode="auto">
            <a:xfrm>
              <a:off x="414" y="1821"/>
              <a:ext cx="161" cy="89"/>
            </a:xfrm>
            <a:prstGeom prst="rect">
              <a:avLst/>
            </a:prstGeom>
            <a:solidFill>
              <a:srgbClr val="FFFFFF"/>
            </a:solidFill>
            <a:ln w="4763">
              <a:solidFill>
                <a:srgbClr val="000000"/>
              </a:solidFill>
              <a:miter lim="800000"/>
              <a:headEnd/>
              <a:tailEnd/>
            </a:ln>
          </p:spPr>
          <p:txBody>
            <a:bodyPr/>
            <a:lstStyle/>
            <a:p>
              <a:endParaRPr lang="en-US"/>
            </a:p>
          </p:txBody>
        </p:sp>
        <p:sp>
          <p:nvSpPr>
            <p:cNvPr id="127" name="Rectangle 23"/>
            <p:cNvSpPr>
              <a:spLocks noChangeArrowheads="1"/>
            </p:cNvSpPr>
            <p:nvPr/>
          </p:nvSpPr>
          <p:spPr bwMode="auto">
            <a:xfrm>
              <a:off x="9" y="1773"/>
              <a:ext cx="161" cy="137"/>
            </a:xfrm>
            <a:prstGeom prst="rect">
              <a:avLst/>
            </a:prstGeom>
            <a:solidFill>
              <a:srgbClr val="000000"/>
            </a:solidFill>
            <a:ln w="4763">
              <a:solidFill>
                <a:srgbClr val="000000"/>
              </a:solidFill>
              <a:miter lim="800000"/>
              <a:headEnd/>
              <a:tailEnd/>
            </a:ln>
          </p:spPr>
          <p:txBody>
            <a:bodyPr/>
            <a:lstStyle/>
            <a:p>
              <a:endParaRPr lang="en-US"/>
            </a:p>
          </p:txBody>
        </p:sp>
        <p:sp>
          <p:nvSpPr>
            <p:cNvPr id="128" name="Rectangle 24"/>
            <p:cNvSpPr>
              <a:spLocks noChangeArrowheads="1"/>
            </p:cNvSpPr>
            <p:nvPr/>
          </p:nvSpPr>
          <p:spPr bwMode="auto">
            <a:xfrm>
              <a:off x="575" y="1817"/>
              <a:ext cx="162" cy="93"/>
            </a:xfrm>
            <a:prstGeom prst="rect">
              <a:avLst/>
            </a:prstGeom>
            <a:solidFill>
              <a:srgbClr val="000000"/>
            </a:solidFill>
            <a:ln w="4763">
              <a:solidFill>
                <a:srgbClr val="000000"/>
              </a:solidFill>
              <a:miter lim="800000"/>
              <a:headEnd/>
              <a:tailEnd/>
            </a:ln>
          </p:spPr>
          <p:txBody>
            <a:bodyPr/>
            <a:lstStyle/>
            <a:p>
              <a:endParaRPr lang="en-US"/>
            </a:p>
          </p:txBody>
        </p:sp>
        <p:sp>
          <p:nvSpPr>
            <p:cNvPr id="129" name="Line 25"/>
            <p:cNvSpPr>
              <a:spLocks noChangeShapeType="1"/>
            </p:cNvSpPr>
            <p:nvPr/>
          </p:nvSpPr>
          <p:spPr bwMode="auto">
            <a:xfrm flipV="1">
              <a:off x="-74" y="903"/>
              <a:ext cx="1" cy="347"/>
            </a:xfrm>
            <a:prstGeom prst="line">
              <a:avLst/>
            </a:prstGeom>
            <a:noFill/>
            <a:ln w="4763">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0" name="Line 26"/>
            <p:cNvSpPr>
              <a:spLocks noChangeShapeType="1"/>
            </p:cNvSpPr>
            <p:nvPr/>
          </p:nvSpPr>
          <p:spPr bwMode="auto">
            <a:xfrm>
              <a:off x="-84" y="903"/>
              <a:ext cx="24" cy="1"/>
            </a:xfrm>
            <a:prstGeom prst="line">
              <a:avLst/>
            </a:prstGeom>
            <a:noFill/>
            <a:ln w="4763">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1" name="Line 27"/>
            <p:cNvSpPr>
              <a:spLocks noChangeShapeType="1"/>
            </p:cNvSpPr>
            <p:nvPr/>
          </p:nvSpPr>
          <p:spPr bwMode="auto">
            <a:xfrm flipV="1">
              <a:off x="493" y="1787"/>
              <a:ext cx="1" cy="34"/>
            </a:xfrm>
            <a:prstGeom prst="line">
              <a:avLst/>
            </a:prstGeom>
            <a:noFill/>
            <a:ln w="4763">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2" name="Line 28"/>
            <p:cNvSpPr>
              <a:spLocks noChangeShapeType="1"/>
            </p:cNvSpPr>
            <p:nvPr/>
          </p:nvSpPr>
          <p:spPr bwMode="auto">
            <a:xfrm>
              <a:off x="483" y="1787"/>
              <a:ext cx="24" cy="1"/>
            </a:xfrm>
            <a:prstGeom prst="line">
              <a:avLst/>
            </a:prstGeom>
            <a:noFill/>
            <a:ln w="4763">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3" name="Line 29"/>
            <p:cNvSpPr>
              <a:spLocks noChangeShapeType="1"/>
            </p:cNvSpPr>
            <p:nvPr/>
          </p:nvSpPr>
          <p:spPr bwMode="auto">
            <a:xfrm flipV="1">
              <a:off x="88" y="1717"/>
              <a:ext cx="1" cy="56"/>
            </a:xfrm>
            <a:prstGeom prst="line">
              <a:avLst/>
            </a:prstGeom>
            <a:noFill/>
            <a:ln w="4763">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4" name="Line 30"/>
            <p:cNvSpPr>
              <a:spLocks noChangeShapeType="1"/>
            </p:cNvSpPr>
            <p:nvPr/>
          </p:nvSpPr>
          <p:spPr bwMode="auto">
            <a:xfrm>
              <a:off x="77" y="1717"/>
              <a:ext cx="24" cy="0"/>
            </a:xfrm>
            <a:prstGeom prst="line">
              <a:avLst/>
            </a:prstGeom>
            <a:noFill/>
            <a:ln w="4763">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5" name="Line 31"/>
            <p:cNvSpPr>
              <a:spLocks noChangeShapeType="1"/>
            </p:cNvSpPr>
            <p:nvPr/>
          </p:nvSpPr>
          <p:spPr bwMode="auto">
            <a:xfrm flipV="1">
              <a:off x="654" y="1803"/>
              <a:ext cx="1" cy="14"/>
            </a:xfrm>
            <a:prstGeom prst="line">
              <a:avLst/>
            </a:prstGeom>
            <a:noFill/>
            <a:ln w="4763">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6" name="Line 32"/>
            <p:cNvSpPr>
              <a:spLocks noChangeShapeType="1"/>
            </p:cNvSpPr>
            <p:nvPr/>
          </p:nvSpPr>
          <p:spPr bwMode="auto">
            <a:xfrm>
              <a:off x="644" y="1803"/>
              <a:ext cx="24" cy="0"/>
            </a:xfrm>
            <a:prstGeom prst="line">
              <a:avLst/>
            </a:prstGeom>
            <a:noFill/>
            <a:ln w="4763">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7" name="Line 33"/>
            <p:cNvSpPr>
              <a:spLocks noChangeShapeType="1"/>
            </p:cNvSpPr>
            <p:nvPr/>
          </p:nvSpPr>
          <p:spPr bwMode="auto">
            <a:xfrm>
              <a:off x="-273" y="802"/>
              <a:ext cx="1" cy="110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8" name="Line 34"/>
            <p:cNvSpPr>
              <a:spLocks noChangeShapeType="1"/>
            </p:cNvSpPr>
            <p:nvPr/>
          </p:nvSpPr>
          <p:spPr bwMode="auto">
            <a:xfrm>
              <a:off x="-287" y="1910"/>
              <a:ext cx="1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9" name="Line 35"/>
            <p:cNvSpPr>
              <a:spLocks noChangeShapeType="1"/>
            </p:cNvSpPr>
            <p:nvPr/>
          </p:nvSpPr>
          <p:spPr bwMode="auto">
            <a:xfrm>
              <a:off x="-287" y="1690"/>
              <a:ext cx="1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0" name="Line 36"/>
            <p:cNvSpPr>
              <a:spLocks noChangeShapeType="1"/>
            </p:cNvSpPr>
            <p:nvPr/>
          </p:nvSpPr>
          <p:spPr bwMode="auto">
            <a:xfrm>
              <a:off x="-287" y="1467"/>
              <a:ext cx="1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1" name="Line 37"/>
            <p:cNvSpPr>
              <a:spLocks noChangeShapeType="1"/>
            </p:cNvSpPr>
            <p:nvPr/>
          </p:nvSpPr>
          <p:spPr bwMode="auto">
            <a:xfrm>
              <a:off x="-287" y="1246"/>
              <a:ext cx="1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2" name="Line 38"/>
            <p:cNvSpPr>
              <a:spLocks noChangeShapeType="1"/>
            </p:cNvSpPr>
            <p:nvPr/>
          </p:nvSpPr>
          <p:spPr bwMode="auto">
            <a:xfrm>
              <a:off x="-287" y="1023"/>
              <a:ext cx="1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3" name="Line 39"/>
            <p:cNvSpPr>
              <a:spLocks noChangeShapeType="1"/>
            </p:cNvSpPr>
            <p:nvPr/>
          </p:nvSpPr>
          <p:spPr bwMode="auto">
            <a:xfrm>
              <a:off x="-287" y="802"/>
              <a:ext cx="1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4" name="Line 40"/>
            <p:cNvSpPr>
              <a:spLocks noChangeShapeType="1"/>
            </p:cNvSpPr>
            <p:nvPr/>
          </p:nvSpPr>
          <p:spPr bwMode="auto">
            <a:xfrm>
              <a:off x="-273" y="1910"/>
              <a:ext cx="1133"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5" name="Line 41"/>
            <p:cNvSpPr>
              <a:spLocks noChangeShapeType="1"/>
            </p:cNvSpPr>
            <p:nvPr/>
          </p:nvSpPr>
          <p:spPr bwMode="auto">
            <a:xfrm flipV="1">
              <a:off x="-273" y="1910"/>
              <a:ext cx="1" cy="1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6" name="Line 42"/>
            <p:cNvSpPr>
              <a:spLocks noChangeShapeType="1"/>
            </p:cNvSpPr>
            <p:nvPr/>
          </p:nvSpPr>
          <p:spPr bwMode="auto">
            <a:xfrm flipV="1">
              <a:off x="294" y="1910"/>
              <a:ext cx="1" cy="1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7" name="Line 43"/>
            <p:cNvSpPr>
              <a:spLocks noChangeShapeType="1"/>
            </p:cNvSpPr>
            <p:nvPr/>
          </p:nvSpPr>
          <p:spPr bwMode="auto">
            <a:xfrm flipV="1">
              <a:off x="860" y="1910"/>
              <a:ext cx="1" cy="1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8" name="Rectangle 44"/>
            <p:cNvSpPr>
              <a:spLocks noChangeArrowheads="1"/>
            </p:cNvSpPr>
            <p:nvPr/>
          </p:nvSpPr>
          <p:spPr bwMode="auto">
            <a:xfrm>
              <a:off x="-373" y="1879"/>
              <a:ext cx="36" cy="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0</a:t>
              </a:r>
              <a:endParaRPr lang="en-GB" sz="800"/>
            </a:p>
          </p:txBody>
        </p:sp>
        <p:sp>
          <p:nvSpPr>
            <p:cNvPr id="149" name="Rectangle 45"/>
            <p:cNvSpPr>
              <a:spLocks noChangeArrowheads="1"/>
            </p:cNvSpPr>
            <p:nvPr/>
          </p:nvSpPr>
          <p:spPr bwMode="auto">
            <a:xfrm>
              <a:off x="-397" y="1660"/>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50</a:t>
              </a:r>
              <a:endParaRPr lang="en-GB" sz="800"/>
            </a:p>
          </p:txBody>
        </p:sp>
        <p:sp>
          <p:nvSpPr>
            <p:cNvPr id="150" name="Rectangle 46"/>
            <p:cNvSpPr>
              <a:spLocks noChangeArrowheads="1"/>
            </p:cNvSpPr>
            <p:nvPr/>
          </p:nvSpPr>
          <p:spPr bwMode="auto">
            <a:xfrm>
              <a:off x="-421" y="1437"/>
              <a:ext cx="108"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100</a:t>
              </a:r>
              <a:endParaRPr lang="en-GB" sz="800"/>
            </a:p>
          </p:txBody>
        </p:sp>
        <p:sp>
          <p:nvSpPr>
            <p:cNvPr id="151" name="Rectangle 47"/>
            <p:cNvSpPr>
              <a:spLocks noChangeArrowheads="1"/>
            </p:cNvSpPr>
            <p:nvPr/>
          </p:nvSpPr>
          <p:spPr bwMode="auto">
            <a:xfrm>
              <a:off x="-421" y="1216"/>
              <a:ext cx="108"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150</a:t>
              </a:r>
              <a:endParaRPr lang="en-GB" sz="800"/>
            </a:p>
          </p:txBody>
        </p:sp>
        <p:sp>
          <p:nvSpPr>
            <p:cNvPr id="152" name="Rectangle 48"/>
            <p:cNvSpPr>
              <a:spLocks noChangeArrowheads="1"/>
            </p:cNvSpPr>
            <p:nvPr/>
          </p:nvSpPr>
          <p:spPr bwMode="auto">
            <a:xfrm>
              <a:off x="-421" y="993"/>
              <a:ext cx="108"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200</a:t>
              </a:r>
              <a:endParaRPr lang="en-GB" sz="800"/>
            </a:p>
          </p:txBody>
        </p:sp>
        <p:sp>
          <p:nvSpPr>
            <p:cNvPr id="153" name="Rectangle 49"/>
            <p:cNvSpPr>
              <a:spLocks noChangeArrowheads="1"/>
            </p:cNvSpPr>
            <p:nvPr/>
          </p:nvSpPr>
          <p:spPr bwMode="auto">
            <a:xfrm>
              <a:off x="-421" y="772"/>
              <a:ext cx="108"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250</a:t>
              </a:r>
              <a:endParaRPr lang="en-GB" sz="800"/>
            </a:p>
          </p:txBody>
        </p:sp>
        <p:sp>
          <p:nvSpPr>
            <p:cNvPr id="154" name="Rectangle 50"/>
            <p:cNvSpPr>
              <a:spLocks noChangeArrowheads="1"/>
            </p:cNvSpPr>
            <p:nvPr/>
          </p:nvSpPr>
          <p:spPr bwMode="auto">
            <a:xfrm>
              <a:off x="-40" y="1952"/>
              <a:ext cx="164"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Virgin</a:t>
              </a:r>
              <a:endParaRPr lang="en-GB" sz="800"/>
            </a:p>
          </p:txBody>
        </p:sp>
        <p:sp>
          <p:nvSpPr>
            <p:cNvPr id="155" name="Rectangle 51"/>
            <p:cNvSpPr>
              <a:spLocks noChangeArrowheads="1"/>
            </p:cNvSpPr>
            <p:nvPr/>
          </p:nvSpPr>
          <p:spPr bwMode="auto">
            <a:xfrm>
              <a:off x="489" y="1952"/>
              <a:ext cx="280"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 Pregnant</a:t>
              </a:r>
              <a:endParaRPr lang="en-GB" sz="800"/>
            </a:p>
          </p:txBody>
        </p:sp>
        <p:sp>
          <p:nvSpPr>
            <p:cNvPr id="156" name="Rectangle 52"/>
            <p:cNvSpPr>
              <a:spLocks noChangeArrowheads="1"/>
            </p:cNvSpPr>
            <p:nvPr/>
          </p:nvSpPr>
          <p:spPr bwMode="auto">
            <a:xfrm rot="16200000">
              <a:off x="-890" y="1333"/>
              <a:ext cx="828"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dirty="0">
                  <a:solidFill>
                    <a:srgbClr val="000000"/>
                  </a:solidFill>
                </a:rPr>
                <a:t>DOPAC </a:t>
              </a:r>
              <a:r>
                <a:rPr lang="en-GB" sz="800" dirty="0" smtClean="0">
                  <a:solidFill>
                    <a:srgbClr val="000000"/>
                  </a:solidFill>
                </a:rPr>
                <a:t>(</a:t>
              </a:r>
              <a:r>
                <a:rPr lang="en-GB" sz="800" dirty="0" err="1" smtClean="0">
                  <a:solidFill>
                    <a:srgbClr val="000000"/>
                  </a:solidFill>
                </a:rPr>
                <a:t>pg</a:t>
              </a:r>
              <a:r>
                <a:rPr lang="en-GB" sz="800" dirty="0" smtClean="0">
                  <a:solidFill>
                    <a:srgbClr val="000000"/>
                  </a:solidFill>
                </a:rPr>
                <a:t>/ml/</a:t>
              </a:r>
              <a:r>
                <a:rPr lang="en-US" sz="800" dirty="0">
                  <a:solidFill>
                    <a:srgbClr val="000000"/>
                  </a:solidFill>
                  <a:cs typeface="Times New Roman" pitchFamily="18" charset="0"/>
                </a:rPr>
                <a:t>µ</a:t>
              </a:r>
              <a:r>
                <a:rPr lang="en-GB" sz="800" dirty="0">
                  <a:solidFill>
                    <a:srgbClr val="000000"/>
                  </a:solidFill>
                </a:rPr>
                <a:t>g </a:t>
              </a:r>
              <a:r>
                <a:rPr lang="en-GB" sz="800" dirty="0" smtClean="0">
                  <a:solidFill>
                    <a:srgbClr val="000000"/>
                  </a:solidFill>
                </a:rPr>
                <a:t>protein)</a:t>
              </a:r>
              <a:endParaRPr lang="en-GB" sz="800" dirty="0"/>
            </a:p>
          </p:txBody>
        </p:sp>
      </p:grpSp>
      <p:sp>
        <p:nvSpPr>
          <p:cNvPr id="157" name="Text Box 102"/>
          <p:cNvSpPr txBox="1">
            <a:spLocks noChangeArrowheads="1"/>
          </p:cNvSpPr>
          <p:nvPr/>
        </p:nvSpPr>
        <p:spPr bwMode="auto">
          <a:xfrm>
            <a:off x="1054100" y="5943221"/>
            <a:ext cx="5327650" cy="203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lnSpc>
                <a:spcPct val="150000"/>
              </a:lnSpc>
            </a:pPr>
            <a:r>
              <a:rPr lang="en-US" sz="1200" b="0" dirty="0">
                <a:latin typeface="Times New Roman" pitchFamily="18" charset="0"/>
                <a:cs typeface="Times New Roman" pitchFamily="18" charset="0"/>
              </a:rPr>
              <a:t>Virgin and d5.5 pregnant mice were injected with either LPS (i.p 12.5µg; black bars; n = 8, 9 respectively) or vehicle (saline; white bars; n </a:t>
            </a:r>
            <a:r>
              <a:rPr lang="en-US" sz="1200" b="0" dirty="0" smtClean="0">
                <a:latin typeface="Times New Roman" pitchFamily="18" charset="0"/>
                <a:cs typeface="Times New Roman" pitchFamily="18" charset="0"/>
              </a:rPr>
              <a:t>= 8</a:t>
            </a:r>
            <a:r>
              <a:rPr lang="en-US" sz="1200" b="0" dirty="0">
                <a:latin typeface="Times New Roman" pitchFamily="18" charset="0"/>
                <a:cs typeface="Times New Roman" pitchFamily="18" charset="0"/>
              </a:rPr>
              <a:t>). Mice were killed after </a:t>
            </a:r>
            <a:r>
              <a:rPr lang="en-US" sz="1200" b="0" dirty="0" smtClean="0">
                <a:latin typeface="Times New Roman" pitchFamily="18" charset="0"/>
                <a:cs typeface="Times New Roman" pitchFamily="18" charset="0"/>
              </a:rPr>
              <a:t>90 min </a:t>
            </a:r>
            <a:r>
              <a:rPr lang="en-US" sz="1200" b="0" dirty="0">
                <a:latin typeface="Times New Roman" pitchFamily="18" charset="0"/>
                <a:cs typeface="Times New Roman" pitchFamily="18" charset="0"/>
              </a:rPr>
              <a:t>and DOPAC and dopamine content </a:t>
            </a:r>
            <a:r>
              <a:rPr lang="en-US" sz="1200" b="0" dirty="0" smtClean="0">
                <a:latin typeface="Times New Roman" pitchFamily="18" charset="0"/>
                <a:cs typeface="Times New Roman" pitchFamily="18" charset="0"/>
              </a:rPr>
              <a:t>were </a:t>
            </a:r>
            <a:r>
              <a:rPr lang="en-US" sz="1200" b="0" dirty="0">
                <a:latin typeface="Times New Roman" pitchFamily="18" charset="0"/>
                <a:cs typeface="Times New Roman" pitchFamily="18" charset="0"/>
              </a:rPr>
              <a:t>measured in the median </a:t>
            </a:r>
            <a:r>
              <a:rPr lang="en-US" sz="1200" b="0" dirty="0" smtClean="0">
                <a:latin typeface="Times New Roman" pitchFamily="18" charset="0"/>
                <a:cs typeface="Times New Roman" pitchFamily="18" charset="0"/>
              </a:rPr>
              <a:t>eminence </a:t>
            </a:r>
            <a:r>
              <a:rPr lang="en-US" sz="1200" b="0" dirty="0">
                <a:latin typeface="Times New Roman" pitchFamily="18" charset="0"/>
                <a:cs typeface="Times New Roman" pitchFamily="18" charset="0"/>
              </a:rPr>
              <a:t>(ME). </a:t>
            </a:r>
            <a:r>
              <a:rPr lang="en-GB" sz="1200" b="0" dirty="0">
                <a:latin typeface="Times New Roman" pitchFamily="18" charset="0"/>
                <a:cs typeface="Times New Roman" pitchFamily="18" charset="0"/>
              </a:rPr>
              <a:t>Values are group means </a:t>
            </a:r>
            <a:r>
              <a:rPr lang="en-US" sz="1200" b="0" dirty="0">
                <a:latin typeface="Times New Roman" pitchFamily="18" charset="0"/>
                <a:cs typeface="Times New Roman" pitchFamily="18" charset="0"/>
              </a:rPr>
              <a:t>± SEM per region. A. DOPAC content (2-way </a:t>
            </a:r>
            <a:r>
              <a:rPr lang="en-US" sz="1200" b="0" dirty="0" smtClean="0">
                <a:latin typeface="Times New Roman" pitchFamily="18" charset="0"/>
                <a:cs typeface="Times New Roman" pitchFamily="18" charset="0"/>
              </a:rPr>
              <a:t>ANOVA on rank transformed data, ns)</a:t>
            </a:r>
            <a:r>
              <a:rPr lang="en-GB" sz="1200" b="0" dirty="0">
                <a:latin typeface="Times New Roman" pitchFamily="18" charset="0"/>
                <a:cs typeface="Times New Roman" pitchFamily="18" charset="0"/>
              </a:rPr>
              <a:t>. B. Dopamine content (2-way </a:t>
            </a:r>
            <a:r>
              <a:rPr lang="en-GB" sz="1200" b="0" dirty="0" smtClean="0">
                <a:latin typeface="Times New Roman" pitchFamily="18" charset="0"/>
                <a:cs typeface="Times New Roman" pitchFamily="18" charset="0"/>
              </a:rPr>
              <a:t>ANOVA on rank transformed data, </a:t>
            </a:r>
            <a:r>
              <a:rPr lang="en-GB" sz="1200" b="0" dirty="0">
                <a:latin typeface="Times New Roman" pitchFamily="18" charset="0"/>
                <a:cs typeface="Times New Roman" pitchFamily="18" charset="0"/>
              </a:rPr>
              <a:t>ns). C. </a:t>
            </a:r>
            <a:r>
              <a:rPr lang="en-GB" sz="1200" b="0" dirty="0" err="1">
                <a:latin typeface="Times New Roman" pitchFamily="18" charset="0"/>
                <a:cs typeface="Times New Roman" pitchFamily="18" charset="0"/>
              </a:rPr>
              <a:t>DOPAC:dopamine</a:t>
            </a:r>
            <a:r>
              <a:rPr lang="en-GB" sz="1200" b="0" dirty="0">
                <a:latin typeface="Times New Roman" pitchFamily="18" charset="0"/>
                <a:cs typeface="Times New Roman" pitchFamily="18" charset="0"/>
              </a:rPr>
              <a:t> ratio (2-way </a:t>
            </a:r>
            <a:r>
              <a:rPr lang="en-GB" sz="1200" b="0" dirty="0" smtClean="0">
                <a:latin typeface="Times New Roman" pitchFamily="18" charset="0"/>
                <a:cs typeface="Times New Roman" pitchFamily="18" charset="0"/>
              </a:rPr>
              <a:t>ANOVA on rank transformed data, </a:t>
            </a:r>
            <a:r>
              <a:rPr lang="en-GB" sz="1200" b="0" dirty="0">
                <a:latin typeface="Times New Roman" pitchFamily="18" charset="0"/>
                <a:cs typeface="Times New Roman" pitchFamily="18" charset="0"/>
              </a:rPr>
              <a:t>ns). </a:t>
            </a:r>
          </a:p>
        </p:txBody>
      </p:sp>
      <p:sp>
        <p:nvSpPr>
          <p:cNvPr id="158" name="Text Box 4"/>
          <p:cNvSpPr txBox="1">
            <a:spLocks noChangeArrowheads="1"/>
          </p:cNvSpPr>
          <p:nvPr/>
        </p:nvSpPr>
        <p:spPr bwMode="auto">
          <a:xfrm>
            <a:off x="1044575" y="481013"/>
            <a:ext cx="4760913"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latin typeface="Times New Roman" pitchFamily="18" charset="0"/>
                <a:cs typeface="Times New Roman" pitchFamily="18" charset="0"/>
              </a:rPr>
              <a:t>Figure 3.5: Effect of LPS on DOPAC and dopamine content in the ME</a:t>
            </a:r>
          </a:p>
        </p:txBody>
      </p:sp>
      <p:sp>
        <p:nvSpPr>
          <p:cNvPr id="159" name="Text Box 7"/>
          <p:cNvSpPr txBox="1">
            <a:spLocks noChangeArrowheads="1"/>
          </p:cNvSpPr>
          <p:nvPr/>
        </p:nvSpPr>
        <p:spPr bwMode="auto">
          <a:xfrm>
            <a:off x="2492375" y="871538"/>
            <a:ext cx="642938"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t>DOPAC</a:t>
            </a:r>
          </a:p>
        </p:txBody>
      </p:sp>
      <p:sp>
        <p:nvSpPr>
          <p:cNvPr id="160" name="Text Box 8"/>
          <p:cNvSpPr txBox="1">
            <a:spLocks noChangeArrowheads="1"/>
          </p:cNvSpPr>
          <p:nvPr/>
        </p:nvSpPr>
        <p:spPr bwMode="auto">
          <a:xfrm>
            <a:off x="4648200" y="871538"/>
            <a:ext cx="79692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t>Dopamine</a:t>
            </a:r>
          </a:p>
        </p:txBody>
      </p:sp>
      <p:sp>
        <p:nvSpPr>
          <p:cNvPr id="161" name="Text Box 9"/>
          <p:cNvSpPr txBox="1">
            <a:spLocks noChangeArrowheads="1"/>
          </p:cNvSpPr>
          <p:nvPr/>
        </p:nvSpPr>
        <p:spPr bwMode="auto">
          <a:xfrm>
            <a:off x="2997200" y="3419475"/>
            <a:ext cx="159385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t>DOPAC:dopamine ratio</a:t>
            </a:r>
          </a:p>
        </p:txBody>
      </p:sp>
      <p:sp>
        <p:nvSpPr>
          <p:cNvPr id="162" name="Text Box 29"/>
          <p:cNvSpPr txBox="1">
            <a:spLocks noChangeArrowheads="1"/>
          </p:cNvSpPr>
          <p:nvPr/>
        </p:nvSpPr>
        <p:spPr bwMode="auto">
          <a:xfrm>
            <a:off x="1341438" y="841375"/>
            <a:ext cx="293687"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A</a:t>
            </a:r>
          </a:p>
        </p:txBody>
      </p:sp>
      <p:sp>
        <p:nvSpPr>
          <p:cNvPr id="163" name="Text Box 36"/>
          <p:cNvSpPr txBox="1">
            <a:spLocks noChangeArrowheads="1"/>
          </p:cNvSpPr>
          <p:nvPr/>
        </p:nvSpPr>
        <p:spPr bwMode="auto">
          <a:xfrm>
            <a:off x="2444750" y="3432175"/>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C</a:t>
            </a:r>
          </a:p>
        </p:txBody>
      </p:sp>
      <p:sp>
        <p:nvSpPr>
          <p:cNvPr id="164" name="Text Box 29"/>
          <p:cNvSpPr txBox="1">
            <a:spLocks noChangeArrowheads="1"/>
          </p:cNvSpPr>
          <p:nvPr/>
        </p:nvSpPr>
        <p:spPr bwMode="auto">
          <a:xfrm>
            <a:off x="3741738" y="830263"/>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B</a:t>
            </a:r>
          </a:p>
        </p:txBody>
      </p:sp>
      <p:grpSp>
        <p:nvGrpSpPr>
          <p:cNvPr id="167" name="Group 93"/>
          <p:cNvGrpSpPr>
            <a:grpSpLocks/>
          </p:cNvGrpSpPr>
          <p:nvPr/>
        </p:nvGrpSpPr>
        <p:grpSpPr bwMode="auto">
          <a:xfrm>
            <a:off x="3933825" y="1150938"/>
            <a:ext cx="2382838" cy="2125662"/>
            <a:chOff x="-362" y="2200"/>
            <a:chExt cx="1501" cy="1428"/>
          </a:xfrm>
        </p:grpSpPr>
        <p:sp>
          <p:nvSpPr>
            <p:cNvPr id="168" name="AutoShape 56"/>
            <p:cNvSpPr>
              <a:spLocks noChangeAspect="1" noChangeArrowheads="1" noTextEdit="1"/>
            </p:cNvSpPr>
            <p:nvPr/>
          </p:nvSpPr>
          <p:spPr bwMode="auto">
            <a:xfrm>
              <a:off x="-357" y="2200"/>
              <a:ext cx="1496" cy="1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p>
          </p:txBody>
        </p:sp>
        <p:sp>
          <p:nvSpPr>
            <p:cNvPr id="169" name="Rectangle 58"/>
            <p:cNvSpPr>
              <a:spLocks noChangeArrowheads="1"/>
            </p:cNvSpPr>
            <p:nvPr/>
          </p:nvSpPr>
          <p:spPr bwMode="auto">
            <a:xfrm>
              <a:off x="-362" y="2221"/>
              <a:ext cx="1456" cy="139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70" name="Rectangle 59"/>
            <p:cNvSpPr>
              <a:spLocks noChangeArrowheads="1"/>
            </p:cNvSpPr>
            <p:nvPr/>
          </p:nvSpPr>
          <p:spPr bwMode="auto">
            <a:xfrm>
              <a:off x="48" y="2751"/>
              <a:ext cx="169" cy="699"/>
            </a:xfrm>
            <a:prstGeom prst="rect">
              <a:avLst/>
            </a:prstGeom>
            <a:solidFill>
              <a:srgbClr val="FFFFFF"/>
            </a:solidFill>
            <a:ln w="6350">
              <a:solidFill>
                <a:srgbClr val="000000"/>
              </a:solidFill>
              <a:miter lim="800000"/>
              <a:headEnd/>
              <a:tailEnd/>
            </a:ln>
          </p:spPr>
          <p:txBody>
            <a:bodyPr/>
            <a:lstStyle/>
            <a:p>
              <a:endParaRPr lang="en-US"/>
            </a:p>
          </p:txBody>
        </p:sp>
        <p:sp>
          <p:nvSpPr>
            <p:cNvPr id="171" name="Rectangle 60"/>
            <p:cNvSpPr>
              <a:spLocks noChangeArrowheads="1"/>
            </p:cNvSpPr>
            <p:nvPr/>
          </p:nvSpPr>
          <p:spPr bwMode="auto">
            <a:xfrm>
              <a:off x="626" y="3170"/>
              <a:ext cx="164" cy="280"/>
            </a:xfrm>
            <a:prstGeom prst="rect">
              <a:avLst/>
            </a:prstGeom>
            <a:solidFill>
              <a:srgbClr val="FFFFFF"/>
            </a:solidFill>
            <a:ln w="6350">
              <a:solidFill>
                <a:srgbClr val="000000"/>
              </a:solidFill>
              <a:miter lim="800000"/>
              <a:headEnd/>
              <a:tailEnd/>
            </a:ln>
          </p:spPr>
          <p:txBody>
            <a:bodyPr/>
            <a:lstStyle/>
            <a:p>
              <a:endParaRPr lang="en-US"/>
            </a:p>
          </p:txBody>
        </p:sp>
        <p:sp>
          <p:nvSpPr>
            <p:cNvPr id="172" name="Rectangle 61"/>
            <p:cNvSpPr>
              <a:spLocks noChangeArrowheads="1"/>
            </p:cNvSpPr>
            <p:nvPr/>
          </p:nvSpPr>
          <p:spPr bwMode="auto">
            <a:xfrm>
              <a:off x="217" y="2975"/>
              <a:ext cx="164" cy="475"/>
            </a:xfrm>
            <a:prstGeom prst="rect">
              <a:avLst/>
            </a:prstGeom>
            <a:solidFill>
              <a:srgbClr val="000000"/>
            </a:solidFill>
            <a:ln w="6350">
              <a:solidFill>
                <a:srgbClr val="000000"/>
              </a:solidFill>
              <a:miter lim="800000"/>
              <a:headEnd/>
              <a:tailEnd/>
            </a:ln>
          </p:spPr>
          <p:txBody>
            <a:bodyPr/>
            <a:lstStyle/>
            <a:p>
              <a:endParaRPr lang="en-US"/>
            </a:p>
          </p:txBody>
        </p:sp>
        <p:sp>
          <p:nvSpPr>
            <p:cNvPr id="173" name="Rectangle 62"/>
            <p:cNvSpPr>
              <a:spLocks noChangeArrowheads="1"/>
            </p:cNvSpPr>
            <p:nvPr/>
          </p:nvSpPr>
          <p:spPr bwMode="auto">
            <a:xfrm>
              <a:off x="790" y="3132"/>
              <a:ext cx="165" cy="318"/>
            </a:xfrm>
            <a:prstGeom prst="rect">
              <a:avLst/>
            </a:prstGeom>
            <a:solidFill>
              <a:srgbClr val="000000"/>
            </a:solidFill>
            <a:ln w="6350">
              <a:solidFill>
                <a:srgbClr val="000000"/>
              </a:solidFill>
              <a:miter lim="800000"/>
              <a:headEnd/>
              <a:tailEnd/>
            </a:ln>
          </p:spPr>
          <p:txBody>
            <a:bodyPr/>
            <a:lstStyle/>
            <a:p>
              <a:endParaRPr lang="en-US"/>
            </a:p>
          </p:txBody>
        </p:sp>
        <p:sp>
          <p:nvSpPr>
            <p:cNvPr id="174" name="Line 63"/>
            <p:cNvSpPr>
              <a:spLocks noChangeShapeType="1"/>
            </p:cNvSpPr>
            <p:nvPr/>
          </p:nvSpPr>
          <p:spPr bwMode="auto">
            <a:xfrm flipV="1">
              <a:off x="132" y="2480"/>
              <a:ext cx="1" cy="27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5" name="Line 64"/>
            <p:cNvSpPr>
              <a:spLocks noChangeShapeType="1"/>
            </p:cNvSpPr>
            <p:nvPr/>
          </p:nvSpPr>
          <p:spPr bwMode="auto">
            <a:xfrm>
              <a:off x="120" y="2480"/>
              <a:ext cx="2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6" name="Line 65"/>
            <p:cNvSpPr>
              <a:spLocks noChangeShapeType="1"/>
            </p:cNvSpPr>
            <p:nvPr/>
          </p:nvSpPr>
          <p:spPr bwMode="auto">
            <a:xfrm flipV="1">
              <a:off x="706" y="3128"/>
              <a:ext cx="1" cy="42"/>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7" name="Line 66"/>
            <p:cNvSpPr>
              <a:spLocks noChangeShapeType="1"/>
            </p:cNvSpPr>
            <p:nvPr/>
          </p:nvSpPr>
          <p:spPr bwMode="auto">
            <a:xfrm>
              <a:off x="694" y="3128"/>
              <a:ext cx="2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8" name="Line 67"/>
            <p:cNvSpPr>
              <a:spLocks noChangeShapeType="1"/>
            </p:cNvSpPr>
            <p:nvPr/>
          </p:nvSpPr>
          <p:spPr bwMode="auto">
            <a:xfrm flipV="1">
              <a:off x="297" y="2759"/>
              <a:ext cx="1" cy="216"/>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9" name="Line 68"/>
            <p:cNvSpPr>
              <a:spLocks noChangeShapeType="1"/>
            </p:cNvSpPr>
            <p:nvPr/>
          </p:nvSpPr>
          <p:spPr bwMode="auto">
            <a:xfrm>
              <a:off x="285" y="2759"/>
              <a:ext cx="2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80" name="Line 69"/>
            <p:cNvSpPr>
              <a:spLocks noChangeShapeType="1"/>
            </p:cNvSpPr>
            <p:nvPr/>
          </p:nvSpPr>
          <p:spPr bwMode="auto">
            <a:xfrm flipV="1">
              <a:off x="870" y="3077"/>
              <a:ext cx="1" cy="55"/>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81" name="Line 70"/>
            <p:cNvSpPr>
              <a:spLocks noChangeShapeType="1"/>
            </p:cNvSpPr>
            <p:nvPr/>
          </p:nvSpPr>
          <p:spPr bwMode="auto">
            <a:xfrm>
              <a:off x="858" y="3077"/>
              <a:ext cx="28"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82" name="Line 71"/>
            <p:cNvSpPr>
              <a:spLocks noChangeShapeType="1"/>
            </p:cNvSpPr>
            <p:nvPr/>
          </p:nvSpPr>
          <p:spPr bwMode="auto">
            <a:xfrm>
              <a:off x="-72" y="2306"/>
              <a:ext cx="1" cy="114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83" name="Line 72"/>
            <p:cNvSpPr>
              <a:spLocks noChangeShapeType="1"/>
            </p:cNvSpPr>
            <p:nvPr/>
          </p:nvSpPr>
          <p:spPr bwMode="auto">
            <a:xfrm>
              <a:off x="-84" y="3450"/>
              <a:ext cx="1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84" name="Line 73"/>
            <p:cNvSpPr>
              <a:spLocks noChangeShapeType="1"/>
            </p:cNvSpPr>
            <p:nvPr/>
          </p:nvSpPr>
          <p:spPr bwMode="auto">
            <a:xfrm>
              <a:off x="-84" y="3259"/>
              <a:ext cx="1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85" name="Line 74"/>
            <p:cNvSpPr>
              <a:spLocks noChangeShapeType="1"/>
            </p:cNvSpPr>
            <p:nvPr/>
          </p:nvSpPr>
          <p:spPr bwMode="auto">
            <a:xfrm>
              <a:off x="-84" y="3069"/>
              <a:ext cx="1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86" name="Line 75"/>
            <p:cNvSpPr>
              <a:spLocks noChangeShapeType="1"/>
            </p:cNvSpPr>
            <p:nvPr/>
          </p:nvSpPr>
          <p:spPr bwMode="auto">
            <a:xfrm>
              <a:off x="-84" y="2878"/>
              <a:ext cx="1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87" name="Line 76"/>
            <p:cNvSpPr>
              <a:spLocks noChangeShapeType="1"/>
            </p:cNvSpPr>
            <p:nvPr/>
          </p:nvSpPr>
          <p:spPr bwMode="auto">
            <a:xfrm>
              <a:off x="-84" y="2687"/>
              <a:ext cx="1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88" name="Line 77"/>
            <p:cNvSpPr>
              <a:spLocks noChangeShapeType="1"/>
            </p:cNvSpPr>
            <p:nvPr/>
          </p:nvSpPr>
          <p:spPr bwMode="auto">
            <a:xfrm>
              <a:off x="-84" y="2497"/>
              <a:ext cx="1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89" name="Line 78"/>
            <p:cNvSpPr>
              <a:spLocks noChangeShapeType="1"/>
            </p:cNvSpPr>
            <p:nvPr/>
          </p:nvSpPr>
          <p:spPr bwMode="auto">
            <a:xfrm>
              <a:off x="-84" y="2306"/>
              <a:ext cx="1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90" name="Line 79"/>
            <p:cNvSpPr>
              <a:spLocks noChangeShapeType="1"/>
            </p:cNvSpPr>
            <p:nvPr/>
          </p:nvSpPr>
          <p:spPr bwMode="auto">
            <a:xfrm>
              <a:off x="-72" y="3450"/>
              <a:ext cx="1151"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91" name="Line 80"/>
            <p:cNvSpPr>
              <a:spLocks noChangeShapeType="1"/>
            </p:cNvSpPr>
            <p:nvPr/>
          </p:nvSpPr>
          <p:spPr bwMode="auto">
            <a:xfrm flipV="1">
              <a:off x="-72" y="3450"/>
              <a:ext cx="1" cy="13"/>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92" name="Line 81"/>
            <p:cNvSpPr>
              <a:spLocks noChangeShapeType="1"/>
            </p:cNvSpPr>
            <p:nvPr/>
          </p:nvSpPr>
          <p:spPr bwMode="auto">
            <a:xfrm flipV="1">
              <a:off x="505" y="3450"/>
              <a:ext cx="1" cy="13"/>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93" name="Line 82"/>
            <p:cNvSpPr>
              <a:spLocks noChangeShapeType="1"/>
            </p:cNvSpPr>
            <p:nvPr/>
          </p:nvSpPr>
          <p:spPr bwMode="auto">
            <a:xfrm flipV="1">
              <a:off x="1079" y="3450"/>
              <a:ext cx="1" cy="13"/>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94" name="Rectangle 83"/>
            <p:cNvSpPr>
              <a:spLocks noChangeArrowheads="1"/>
            </p:cNvSpPr>
            <p:nvPr/>
          </p:nvSpPr>
          <p:spPr bwMode="auto">
            <a:xfrm>
              <a:off x="-171" y="3420"/>
              <a:ext cx="36" cy="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0</a:t>
              </a:r>
              <a:endParaRPr lang="en-GB" sz="800"/>
            </a:p>
          </p:txBody>
        </p:sp>
        <p:sp>
          <p:nvSpPr>
            <p:cNvPr id="195" name="Rectangle 84"/>
            <p:cNvSpPr>
              <a:spLocks noChangeArrowheads="1"/>
            </p:cNvSpPr>
            <p:nvPr/>
          </p:nvSpPr>
          <p:spPr bwMode="auto">
            <a:xfrm>
              <a:off x="-220" y="3230"/>
              <a:ext cx="108" cy="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200</a:t>
              </a:r>
              <a:endParaRPr lang="en-GB" sz="800"/>
            </a:p>
          </p:txBody>
        </p:sp>
        <p:sp>
          <p:nvSpPr>
            <p:cNvPr id="196" name="Rectangle 85"/>
            <p:cNvSpPr>
              <a:spLocks noChangeArrowheads="1"/>
            </p:cNvSpPr>
            <p:nvPr/>
          </p:nvSpPr>
          <p:spPr bwMode="auto">
            <a:xfrm>
              <a:off x="-220" y="3039"/>
              <a:ext cx="108" cy="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400</a:t>
              </a:r>
              <a:endParaRPr lang="en-GB" sz="800"/>
            </a:p>
          </p:txBody>
        </p:sp>
        <p:sp>
          <p:nvSpPr>
            <p:cNvPr id="197" name="Rectangle 86"/>
            <p:cNvSpPr>
              <a:spLocks noChangeArrowheads="1"/>
            </p:cNvSpPr>
            <p:nvPr/>
          </p:nvSpPr>
          <p:spPr bwMode="auto">
            <a:xfrm>
              <a:off x="-220" y="2848"/>
              <a:ext cx="108" cy="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600</a:t>
              </a:r>
              <a:endParaRPr lang="en-GB" sz="800"/>
            </a:p>
          </p:txBody>
        </p:sp>
        <p:sp>
          <p:nvSpPr>
            <p:cNvPr id="198" name="Rectangle 87"/>
            <p:cNvSpPr>
              <a:spLocks noChangeArrowheads="1"/>
            </p:cNvSpPr>
            <p:nvPr/>
          </p:nvSpPr>
          <p:spPr bwMode="auto">
            <a:xfrm>
              <a:off x="-220" y="2658"/>
              <a:ext cx="108" cy="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800</a:t>
              </a:r>
              <a:endParaRPr lang="en-GB" sz="800"/>
            </a:p>
          </p:txBody>
        </p:sp>
        <p:sp>
          <p:nvSpPr>
            <p:cNvPr id="199" name="Rectangle 88"/>
            <p:cNvSpPr>
              <a:spLocks noChangeArrowheads="1"/>
            </p:cNvSpPr>
            <p:nvPr/>
          </p:nvSpPr>
          <p:spPr bwMode="auto">
            <a:xfrm>
              <a:off x="-244" y="2467"/>
              <a:ext cx="144" cy="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1000</a:t>
              </a:r>
              <a:endParaRPr lang="en-GB" sz="800"/>
            </a:p>
          </p:txBody>
        </p:sp>
        <p:sp>
          <p:nvSpPr>
            <p:cNvPr id="200" name="Rectangle 89"/>
            <p:cNvSpPr>
              <a:spLocks noChangeArrowheads="1"/>
            </p:cNvSpPr>
            <p:nvPr/>
          </p:nvSpPr>
          <p:spPr bwMode="auto">
            <a:xfrm>
              <a:off x="-244" y="2276"/>
              <a:ext cx="144" cy="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1200</a:t>
              </a:r>
              <a:endParaRPr lang="en-GB" sz="800"/>
            </a:p>
          </p:txBody>
        </p:sp>
        <p:sp>
          <p:nvSpPr>
            <p:cNvPr id="201" name="Rectangle 90"/>
            <p:cNvSpPr>
              <a:spLocks noChangeArrowheads="1"/>
            </p:cNvSpPr>
            <p:nvPr/>
          </p:nvSpPr>
          <p:spPr bwMode="auto">
            <a:xfrm>
              <a:off x="160" y="3488"/>
              <a:ext cx="164" cy="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Virgin</a:t>
              </a:r>
              <a:endParaRPr lang="en-GB" sz="800"/>
            </a:p>
          </p:txBody>
        </p:sp>
        <p:sp>
          <p:nvSpPr>
            <p:cNvPr id="202" name="Rectangle 91"/>
            <p:cNvSpPr>
              <a:spLocks noChangeArrowheads="1"/>
            </p:cNvSpPr>
            <p:nvPr/>
          </p:nvSpPr>
          <p:spPr bwMode="auto">
            <a:xfrm>
              <a:off x="698" y="3488"/>
              <a:ext cx="280" cy="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 Pregnant</a:t>
              </a:r>
              <a:endParaRPr lang="en-GB" sz="800"/>
            </a:p>
          </p:txBody>
        </p:sp>
        <p:sp>
          <p:nvSpPr>
            <p:cNvPr id="203" name="Rectangle 92"/>
            <p:cNvSpPr>
              <a:spLocks noChangeArrowheads="1"/>
            </p:cNvSpPr>
            <p:nvPr/>
          </p:nvSpPr>
          <p:spPr bwMode="auto">
            <a:xfrm rot="16200000">
              <a:off x="-761" y="2764"/>
              <a:ext cx="937"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dirty="0">
                  <a:solidFill>
                    <a:srgbClr val="000000"/>
                  </a:solidFill>
                </a:rPr>
                <a:t>D</a:t>
              </a:r>
              <a:r>
                <a:rPr lang="en-GB" sz="800" dirty="0" smtClean="0">
                  <a:solidFill>
                    <a:srgbClr val="000000"/>
                  </a:solidFill>
                </a:rPr>
                <a:t>opamine (</a:t>
              </a:r>
              <a:r>
                <a:rPr lang="en-GB" sz="800" dirty="0" err="1" smtClean="0">
                  <a:solidFill>
                    <a:srgbClr val="000000"/>
                  </a:solidFill>
                </a:rPr>
                <a:t>pg</a:t>
              </a:r>
              <a:r>
                <a:rPr lang="en-GB" sz="800" dirty="0" smtClean="0">
                  <a:solidFill>
                    <a:srgbClr val="000000"/>
                  </a:solidFill>
                </a:rPr>
                <a:t>/ml/</a:t>
              </a:r>
              <a:r>
                <a:rPr lang="en-US" sz="800" dirty="0">
                  <a:solidFill>
                    <a:srgbClr val="000000"/>
                  </a:solidFill>
                  <a:cs typeface="Times New Roman" pitchFamily="18" charset="0"/>
                </a:rPr>
                <a:t>µ</a:t>
              </a:r>
              <a:r>
                <a:rPr lang="en-GB" sz="800" dirty="0">
                  <a:solidFill>
                    <a:srgbClr val="000000"/>
                  </a:solidFill>
                </a:rPr>
                <a:t>g </a:t>
              </a:r>
              <a:r>
                <a:rPr lang="en-GB" sz="800" dirty="0" smtClean="0">
                  <a:solidFill>
                    <a:srgbClr val="000000"/>
                  </a:solidFill>
                </a:rPr>
                <a:t>protein)</a:t>
              </a:r>
              <a:endParaRPr lang="en-GB" sz="800" dirty="0"/>
            </a:p>
          </p:txBody>
        </p:sp>
      </p:grpSp>
      <p:grpSp>
        <p:nvGrpSpPr>
          <p:cNvPr id="204" name="Group 137"/>
          <p:cNvGrpSpPr>
            <a:grpSpLocks/>
          </p:cNvGrpSpPr>
          <p:nvPr/>
        </p:nvGrpSpPr>
        <p:grpSpPr bwMode="auto">
          <a:xfrm>
            <a:off x="2636838" y="3635375"/>
            <a:ext cx="2411412" cy="2257425"/>
            <a:chOff x="3158" y="2365"/>
            <a:chExt cx="1519" cy="1422"/>
          </a:xfrm>
        </p:grpSpPr>
        <p:sp>
          <p:nvSpPr>
            <p:cNvPr id="205" name="AutoShape 95"/>
            <p:cNvSpPr>
              <a:spLocks noChangeAspect="1" noChangeArrowheads="1" noTextEdit="1"/>
            </p:cNvSpPr>
            <p:nvPr/>
          </p:nvSpPr>
          <p:spPr bwMode="auto">
            <a:xfrm>
              <a:off x="3158" y="2365"/>
              <a:ext cx="1519" cy="1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p>
          </p:txBody>
        </p:sp>
        <p:sp>
          <p:nvSpPr>
            <p:cNvPr id="206" name="Rectangle 98"/>
            <p:cNvSpPr>
              <a:spLocks noChangeArrowheads="1"/>
            </p:cNvSpPr>
            <p:nvPr/>
          </p:nvSpPr>
          <p:spPr bwMode="auto">
            <a:xfrm>
              <a:off x="3567" y="2936"/>
              <a:ext cx="171" cy="667"/>
            </a:xfrm>
            <a:prstGeom prst="rect">
              <a:avLst/>
            </a:prstGeom>
            <a:solidFill>
              <a:srgbClr val="FFFFFF"/>
            </a:solidFill>
            <a:ln w="6350">
              <a:solidFill>
                <a:srgbClr val="000000"/>
              </a:solidFill>
              <a:miter lim="800000"/>
              <a:headEnd/>
              <a:tailEnd/>
            </a:ln>
          </p:spPr>
          <p:txBody>
            <a:bodyPr/>
            <a:lstStyle/>
            <a:p>
              <a:endParaRPr lang="en-US"/>
            </a:p>
          </p:txBody>
        </p:sp>
        <p:sp>
          <p:nvSpPr>
            <p:cNvPr id="207" name="Rectangle 99"/>
            <p:cNvSpPr>
              <a:spLocks noChangeArrowheads="1"/>
            </p:cNvSpPr>
            <p:nvPr/>
          </p:nvSpPr>
          <p:spPr bwMode="auto">
            <a:xfrm>
              <a:off x="4155" y="3436"/>
              <a:ext cx="167" cy="167"/>
            </a:xfrm>
            <a:prstGeom prst="rect">
              <a:avLst/>
            </a:prstGeom>
            <a:solidFill>
              <a:srgbClr val="FFFFFF"/>
            </a:solidFill>
            <a:ln w="6350">
              <a:solidFill>
                <a:srgbClr val="000000"/>
              </a:solidFill>
              <a:miter lim="800000"/>
              <a:headEnd/>
              <a:tailEnd/>
            </a:ln>
          </p:spPr>
          <p:txBody>
            <a:bodyPr/>
            <a:lstStyle/>
            <a:p>
              <a:endParaRPr lang="en-US"/>
            </a:p>
          </p:txBody>
        </p:sp>
        <p:sp>
          <p:nvSpPr>
            <p:cNvPr id="208" name="Rectangle 100"/>
            <p:cNvSpPr>
              <a:spLocks noChangeArrowheads="1"/>
            </p:cNvSpPr>
            <p:nvPr/>
          </p:nvSpPr>
          <p:spPr bwMode="auto">
            <a:xfrm>
              <a:off x="3738" y="3379"/>
              <a:ext cx="167" cy="224"/>
            </a:xfrm>
            <a:prstGeom prst="rect">
              <a:avLst/>
            </a:prstGeom>
            <a:solidFill>
              <a:srgbClr val="000000"/>
            </a:solidFill>
            <a:ln w="6350">
              <a:solidFill>
                <a:srgbClr val="000000"/>
              </a:solidFill>
              <a:miter lim="800000"/>
              <a:headEnd/>
              <a:tailEnd/>
            </a:ln>
          </p:spPr>
          <p:txBody>
            <a:bodyPr/>
            <a:lstStyle/>
            <a:p>
              <a:endParaRPr lang="en-US"/>
            </a:p>
          </p:txBody>
        </p:sp>
        <p:sp>
          <p:nvSpPr>
            <p:cNvPr id="209" name="Rectangle 101"/>
            <p:cNvSpPr>
              <a:spLocks noChangeArrowheads="1"/>
            </p:cNvSpPr>
            <p:nvPr/>
          </p:nvSpPr>
          <p:spPr bwMode="auto">
            <a:xfrm>
              <a:off x="4322" y="3418"/>
              <a:ext cx="167" cy="185"/>
            </a:xfrm>
            <a:prstGeom prst="rect">
              <a:avLst/>
            </a:prstGeom>
            <a:solidFill>
              <a:srgbClr val="000000"/>
            </a:solidFill>
            <a:ln w="6350">
              <a:solidFill>
                <a:srgbClr val="000000"/>
              </a:solidFill>
              <a:miter lim="800000"/>
              <a:headEnd/>
              <a:tailEnd/>
            </a:ln>
          </p:spPr>
          <p:txBody>
            <a:bodyPr/>
            <a:lstStyle/>
            <a:p>
              <a:endParaRPr lang="en-US"/>
            </a:p>
          </p:txBody>
        </p:sp>
        <p:sp>
          <p:nvSpPr>
            <p:cNvPr id="210" name="Line 102"/>
            <p:cNvSpPr>
              <a:spLocks noChangeShapeType="1"/>
            </p:cNvSpPr>
            <p:nvPr/>
          </p:nvSpPr>
          <p:spPr bwMode="auto">
            <a:xfrm flipV="1">
              <a:off x="3650" y="2641"/>
              <a:ext cx="1" cy="295"/>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11" name="Line 103"/>
            <p:cNvSpPr>
              <a:spLocks noChangeShapeType="1"/>
            </p:cNvSpPr>
            <p:nvPr/>
          </p:nvSpPr>
          <p:spPr bwMode="auto">
            <a:xfrm>
              <a:off x="3638" y="2641"/>
              <a:ext cx="2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12" name="Line 104"/>
            <p:cNvSpPr>
              <a:spLocks noChangeShapeType="1"/>
            </p:cNvSpPr>
            <p:nvPr/>
          </p:nvSpPr>
          <p:spPr bwMode="auto">
            <a:xfrm flipV="1">
              <a:off x="4239" y="3401"/>
              <a:ext cx="1" cy="35"/>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13" name="Line 105"/>
            <p:cNvSpPr>
              <a:spLocks noChangeShapeType="1"/>
            </p:cNvSpPr>
            <p:nvPr/>
          </p:nvSpPr>
          <p:spPr bwMode="auto">
            <a:xfrm>
              <a:off x="4226" y="3401"/>
              <a:ext cx="30"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14" name="Line 106"/>
            <p:cNvSpPr>
              <a:spLocks noChangeShapeType="1"/>
            </p:cNvSpPr>
            <p:nvPr/>
          </p:nvSpPr>
          <p:spPr bwMode="auto">
            <a:xfrm flipV="1">
              <a:off x="3822" y="3344"/>
              <a:ext cx="1" cy="35"/>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15" name="Line 107"/>
            <p:cNvSpPr>
              <a:spLocks noChangeShapeType="1"/>
            </p:cNvSpPr>
            <p:nvPr/>
          </p:nvSpPr>
          <p:spPr bwMode="auto">
            <a:xfrm>
              <a:off x="3809" y="3344"/>
              <a:ext cx="2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16" name="Line 108"/>
            <p:cNvSpPr>
              <a:spLocks noChangeShapeType="1"/>
            </p:cNvSpPr>
            <p:nvPr/>
          </p:nvSpPr>
          <p:spPr bwMode="auto">
            <a:xfrm flipV="1">
              <a:off x="4406" y="3396"/>
              <a:ext cx="1" cy="22"/>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17" name="Line 109"/>
            <p:cNvSpPr>
              <a:spLocks noChangeShapeType="1"/>
            </p:cNvSpPr>
            <p:nvPr/>
          </p:nvSpPr>
          <p:spPr bwMode="auto">
            <a:xfrm>
              <a:off x="4393" y="3396"/>
              <a:ext cx="29"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18" name="Line 110"/>
            <p:cNvSpPr>
              <a:spLocks noChangeShapeType="1"/>
            </p:cNvSpPr>
            <p:nvPr/>
          </p:nvSpPr>
          <p:spPr bwMode="auto">
            <a:xfrm>
              <a:off x="3442" y="2475"/>
              <a:ext cx="1" cy="112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19" name="Line 111"/>
            <p:cNvSpPr>
              <a:spLocks noChangeShapeType="1"/>
            </p:cNvSpPr>
            <p:nvPr/>
          </p:nvSpPr>
          <p:spPr bwMode="auto">
            <a:xfrm>
              <a:off x="3429" y="3603"/>
              <a:ext cx="13"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20" name="Line 112"/>
            <p:cNvSpPr>
              <a:spLocks noChangeShapeType="1"/>
            </p:cNvSpPr>
            <p:nvPr/>
          </p:nvSpPr>
          <p:spPr bwMode="auto">
            <a:xfrm>
              <a:off x="3429" y="3462"/>
              <a:ext cx="13"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21" name="Line 113"/>
            <p:cNvSpPr>
              <a:spLocks noChangeShapeType="1"/>
            </p:cNvSpPr>
            <p:nvPr/>
          </p:nvSpPr>
          <p:spPr bwMode="auto">
            <a:xfrm>
              <a:off x="3429" y="3322"/>
              <a:ext cx="13"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22" name="Line 114"/>
            <p:cNvSpPr>
              <a:spLocks noChangeShapeType="1"/>
            </p:cNvSpPr>
            <p:nvPr/>
          </p:nvSpPr>
          <p:spPr bwMode="auto">
            <a:xfrm>
              <a:off x="3429" y="3181"/>
              <a:ext cx="13"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23" name="Line 115"/>
            <p:cNvSpPr>
              <a:spLocks noChangeShapeType="1"/>
            </p:cNvSpPr>
            <p:nvPr/>
          </p:nvSpPr>
          <p:spPr bwMode="auto">
            <a:xfrm>
              <a:off x="3429" y="3041"/>
              <a:ext cx="13"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24" name="Line 116"/>
            <p:cNvSpPr>
              <a:spLocks noChangeShapeType="1"/>
            </p:cNvSpPr>
            <p:nvPr/>
          </p:nvSpPr>
          <p:spPr bwMode="auto">
            <a:xfrm>
              <a:off x="3429" y="2896"/>
              <a:ext cx="13"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25" name="Line 117"/>
            <p:cNvSpPr>
              <a:spLocks noChangeShapeType="1"/>
            </p:cNvSpPr>
            <p:nvPr/>
          </p:nvSpPr>
          <p:spPr bwMode="auto">
            <a:xfrm>
              <a:off x="3429" y="2756"/>
              <a:ext cx="13"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26" name="Line 118"/>
            <p:cNvSpPr>
              <a:spLocks noChangeShapeType="1"/>
            </p:cNvSpPr>
            <p:nvPr/>
          </p:nvSpPr>
          <p:spPr bwMode="auto">
            <a:xfrm>
              <a:off x="3429" y="2615"/>
              <a:ext cx="13"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27" name="Line 119"/>
            <p:cNvSpPr>
              <a:spLocks noChangeShapeType="1"/>
            </p:cNvSpPr>
            <p:nvPr/>
          </p:nvSpPr>
          <p:spPr bwMode="auto">
            <a:xfrm>
              <a:off x="3429" y="2475"/>
              <a:ext cx="13"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28" name="Line 120"/>
            <p:cNvSpPr>
              <a:spLocks noChangeShapeType="1"/>
            </p:cNvSpPr>
            <p:nvPr/>
          </p:nvSpPr>
          <p:spPr bwMode="auto">
            <a:xfrm>
              <a:off x="3442" y="3603"/>
              <a:ext cx="117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29" name="Line 121"/>
            <p:cNvSpPr>
              <a:spLocks noChangeShapeType="1"/>
            </p:cNvSpPr>
            <p:nvPr/>
          </p:nvSpPr>
          <p:spPr bwMode="auto">
            <a:xfrm flipV="1">
              <a:off x="3442" y="3603"/>
              <a:ext cx="1" cy="13"/>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30" name="Line 122"/>
            <p:cNvSpPr>
              <a:spLocks noChangeShapeType="1"/>
            </p:cNvSpPr>
            <p:nvPr/>
          </p:nvSpPr>
          <p:spPr bwMode="auto">
            <a:xfrm flipV="1">
              <a:off x="4030" y="3603"/>
              <a:ext cx="1" cy="13"/>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31" name="Line 123"/>
            <p:cNvSpPr>
              <a:spLocks noChangeShapeType="1"/>
            </p:cNvSpPr>
            <p:nvPr/>
          </p:nvSpPr>
          <p:spPr bwMode="auto">
            <a:xfrm flipV="1">
              <a:off x="4614" y="3603"/>
              <a:ext cx="1" cy="13"/>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32" name="Rectangle 124"/>
            <p:cNvSpPr>
              <a:spLocks noChangeArrowheads="1"/>
            </p:cNvSpPr>
            <p:nvPr/>
          </p:nvSpPr>
          <p:spPr bwMode="auto">
            <a:xfrm>
              <a:off x="3356" y="3572"/>
              <a:ext cx="36"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0</a:t>
              </a:r>
              <a:endParaRPr lang="en-GB" sz="800"/>
            </a:p>
          </p:txBody>
        </p:sp>
        <p:sp>
          <p:nvSpPr>
            <p:cNvPr id="233" name="Rectangle 125"/>
            <p:cNvSpPr>
              <a:spLocks noChangeArrowheads="1"/>
            </p:cNvSpPr>
            <p:nvPr/>
          </p:nvSpPr>
          <p:spPr bwMode="auto">
            <a:xfrm>
              <a:off x="3294" y="3431"/>
              <a:ext cx="126"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0.05</a:t>
              </a:r>
              <a:endParaRPr lang="en-GB" sz="800"/>
            </a:p>
          </p:txBody>
        </p:sp>
        <p:sp>
          <p:nvSpPr>
            <p:cNvPr id="234" name="Rectangle 126"/>
            <p:cNvSpPr>
              <a:spLocks noChangeArrowheads="1"/>
            </p:cNvSpPr>
            <p:nvPr/>
          </p:nvSpPr>
          <p:spPr bwMode="auto">
            <a:xfrm>
              <a:off x="3319" y="3291"/>
              <a:ext cx="90"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0.1</a:t>
              </a:r>
              <a:endParaRPr lang="en-GB" sz="800"/>
            </a:p>
          </p:txBody>
        </p:sp>
        <p:sp>
          <p:nvSpPr>
            <p:cNvPr id="235" name="Rectangle 127"/>
            <p:cNvSpPr>
              <a:spLocks noChangeArrowheads="1"/>
            </p:cNvSpPr>
            <p:nvPr/>
          </p:nvSpPr>
          <p:spPr bwMode="auto">
            <a:xfrm>
              <a:off x="3294" y="3151"/>
              <a:ext cx="126"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0.15</a:t>
              </a:r>
              <a:endParaRPr lang="en-GB" sz="800"/>
            </a:p>
          </p:txBody>
        </p:sp>
        <p:sp>
          <p:nvSpPr>
            <p:cNvPr id="236" name="Rectangle 128"/>
            <p:cNvSpPr>
              <a:spLocks noChangeArrowheads="1"/>
            </p:cNvSpPr>
            <p:nvPr/>
          </p:nvSpPr>
          <p:spPr bwMode="auto">
            <a:xfrm>
              <a:off x="3319" y="3010"/>
              <a:ext cx="90"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0.2</a:t>
              </a:r>
              <a:endParaRPr lang="en-GB" sz="800"/>
            </a:p>
          </p:txBody>
        </p:sp>
        <p:sp>
          <p:nvSpPr>
            <p:cNvPr id="237" name="Rectangle 129"/>
            <p:cNvSpPr>
              <a:spLocks noChangeArrowheads="1"/>
            </p:cNvSpPr>
            <p:nvPr/>
          </p:nvSpPr>
          <p:spPr bwMode="auto">
            <a:xfrm>
              <a:off x="3294" y="2865"/>
              <a:ext cx="126"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0.25</a:t>
              </a:r>
              <a:endParaRPr lang="en-GB" sz="800"/>
            </a:p>
          </p:txBody>
        </p:sp>
        <p:sp>
          <p:nvSpPr>
            <p:cNvPr id="238" name="Rectangle 130"/>
            <p:cNvSpPr>
              <a:spLocks noChangeArrowheads="1"/>
            </p:cNvSpPr>
            <p:nvPr/>
          </p:nvSpPr>
          <p:spPr bwMode="auto">
            <a:xfrm>
              <a:off x="3319" y="2725"/>
              <a:ext cx="90"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0.3</a:t>
              </a:r>
              <a:endParaRPr lang="en-GB" sz="800"/>
            </a:p>
          </p:txBody>
        </p:sp>
        <p:sp>
          <p:nvSpPr>
            <p:cNvPr id="239" name="Rectangle 131"/>
            <p:cNvSpPr>
              <a:spLocks noChangeArrowheads="1"/>
            </p:cNvSpPr>
            <p:nvPr/>
          </p:nvSpPr>
          <p:spPr bwMode="auto">
            <a:xfrm>
              <a:off x="3294" y="2584"/>
              <a:ext cx="126"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0.35</a:t>
              </a:r>
              <a:endParaRPr lang="en-GB" sz="800"/>
            </a:p>
          </p:txBody>
        </p:sp>
        <p:sp>
          <p:nvSpPr>
            <p:cNvPr id="240" name="Rectangle 132"/>
            <p:cNvSpPr>
              <a:spLocks noChangeArrowheads="1"/>
            </p:cNvSpPr>
            <p:nvPr/>
          </p:nvSpPr>
          <p:spPr bwMode="auto">
            <a:xfrm>
              <a:off x="3319" y="2444"/>
              <a:ext cx="90"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0.4</a:t>
              </a:r>
              <a:endParaRPr lang="en-GB" sz="800"/>
            </a:p>
          </p:txBody>
        </p:sp>
        <p:sp>
          <p:nvSpPr>
            <p:cNvPr id="241" name="Rectangle 133"/>
            <p:cNvSpPr>
              <a:spLocks noChangeArrowheads="1"/>
            </p:cNvSpPr>
            <p:nvPr/>
          </p:nvSpPr>
          <p:spPr bwMode="auto">
            <a:xfrm>
              <a:off x="3675" y="3642"/>
              <a:ext cx="164"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Virgin</a:t>
              </a:r>
              <a:endParaRPr lang="en-GB" sz="800"/>
            </a:p>
          </p:txBody>
        </p:sp>
        <p:sp>
          <p:nvSpPr>
            <p:cNvPr id="242" name="Rectangle 134"/>
            <p:cNvSpPr>
              <a:spLocks noChangeArrowheads="1"/>
            </p:cNvSpPr>
            <p:nvPr/>
          </p:nvSpPr>
          <p:spPr bwMode="auto">
            <a:xfrm>
              <a:off x="4226" y="3642"/>
              <a:ext cx="280"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 Pregnant</a:t>
              </a:r>
              <a:endParaRPr lang="en-GB" sz="800"/>
            </a:p>
          </p:txBody>
        </p:sp>
        <p:sp>
          <p:nvSpPr>
            <p:cNvPr id="243" name="Rectangle 135"/>
            <p:cNvSpPr>
              <a:spLocks noChangeArrowheads="1"/>
            </p:cNvSpPr>
            <p:nvPr/>
          </p:nvSpPr>
          <p:spPr bwMode="auto">
            <a:xfrm rot="-5400000">
              <a:off x="2864" y="2977"/>
              <a:ext cx="71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DOPAC:dopamine ratio</a:t>
              </a:r>
              <a:endParaRPr lang="en-GB" sz="800"/>
            </a:p>
          </p:txBody>
        </p:sp>
      </p:grpSp>
      <p:sp>
        <p:nvSpPr>
          <p:cNvPr id="244" name="TextBox 243"/>
          <p:cNvSpPr txBox="1"/>
          <p:nvPr/>
        </p:nvSpPr>
        <p:spPr>
          <a:xfrm>
            <a:off x="5949280"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124</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302614039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 name="Text Box 38"/>
          <p:cNvSpPr txBox="1">
            <a:spLocks noChangeArrowheads="1"/>
          </p:cNvSpPr>
          <p:nvPr/>
        </p:nvSpPr>
        <p:spPr bwMode="auto">
          <a:xfrm>
            <a:off x="1004888" y="481013"/>
            <a:ext cx="3792537"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latin typeface="Times New Roman" pitchFamily="18" charset="0"/>
                <a:cs typeface="Times New Roman" pitchFamily="18" charset="0"/>
              </a:rPr>
              <a:t>Figure 3.6: Effect of LPS on Fos expression in the SON</a:t>
            </a:r>
          </a:p>
        </p:txBody>
      </p:sp>
      <p:sp>
        <p:nvSpPr>
          <p:cNvPr id="84" name="Text Box 39"/>
          <p:cNvSpPr txBox="1">
            <a:spLocks noChangeArrowheads="1"/>
          </p:cNvSpPr>
          <p:nvPr/>
        </p:nvSpPr>
        <p:spPr bwMode="auto">
          <a:xfrm>
            <a:off x="1477963" y="971550"/>
            <a:ext cx="295275" cy="277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A</a:t>
            </a:r>
          </a:p>
        </p:txBody>
      </p:sp>
      <p:sp>
        <p:nvSpPr>
          <p:cNvPr id="85" name="Text Box 43"/>
          <p:cNvSpPr txBox="1">
            <a:spLocks noChangeArrowheads="1"/>
          </p:cNvSpPr>
          <p:nvPr/>
        </p:nvSpPr>
        <p:spPr bwMode="auto">
          <a:xfrm>
            <a:off x="1123975" y="6123241"/>
            <a:ext cx="5113337" cy="19981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lnSpc>
                <a:spcPct val="150000"/>
              </a:lnSpc>
            </a:pPr>
            <a:r>
              <a:rPr lang="en-US" sz="1200" b="0" dirty="0">
                <a:latin typeface="Times New Roman" pitchFamily="18" charset="0"/>
                <a:cs typeface="Times New Roman" pitchFamily="18" charset="0"/>
              </a:rPr>
              <a:t>Virgin and d5.5 pregnant mice were injected with LPS (i.p 12.5µg; black bars; </a:t>
            </a:r>
            <a:endParaRPr lang="en-US" sz="1200" b="0" dirty="0" smtClean="0">
              <a:latin typeface="Times New Roman" pitchFamily="18" charset="0"/>
              <a:cs typeface="Times New Roman" pitchFamily="18" charset="0"/>
            </a:endParaRPr>
          </a:p>
          <a:p>
            <a:pPr eaLnBrk="1" hangingPunct="1">
              <a:lnSpc>
                <a:spcPct val="150000"/>
              </a:lnSpc>
            </a:pPr>
            <a:r>
              <a:rPr lang="en-US" sz="1200" b="0" dirty="0" smtClean="0">
                <a:latin typeface="Times New Roman" pitchFamily="18" charset="0"/>
                <a:cs typeface="Times New Roman" pitchFamily="18" charset="0"/>
              </a:rPr>
              <a:t>n </a:t>
            </a:r>
            <a:r>
              <a:rPr lang="en-US" sz="1200" b="0" dirty="0">
                <a:latin typeface="Times New Roman" pitchFamily="18" charset="0"/>
                <a:cs typeface="Times New Roman" pitchFamily="18" charset="0"/>
              </a:rPr>
              <a:t>= 4) or vehicle (saline; white bars; n = 4, 7 respectively) and sacrificed after 90 min. </a:t>
            </a:r>
            <a:r>
              <a:rPr lang="en-GB" sz="1200" b="0" dirty="0">
                <a:latin typeface="Times New Roman" pitchFamily="18" charset="0"/>
                <a:cs typeface="Times New Roman" pitchFamily="18" charset="0"/>
              </a:rPr>
              <a:t>Vehicle and LPS-induced Fos expression in the </a:t>
            </a:r>
            <a:r>
              <a:rPr lang="en-US" sz="1200" b="0" dirty="0">
                <a:latin typeface="Times New Roman" pitchFamily="18" charset="0"/>
                <a:cs typeface="Times New Roman" pitchFamily="18" charset="0"/>
              </a:rPr>
              <a:t>supraoptic nucleus (</a:t>
            </a:r>
            <a:r>
              <a:rPr lang="en-GB" sz="1200" b="0" dirty="0">
                <a:latin typeface="Times New Roman" pitchFamily="18" charset="0"/>
                <a:cs typeface="Times New Roman" pitchFamily="18" charset="0"/>
              </a:rPr>
              <a:t>SON) are illustrated in photomicrographs (A). Values are group means </a:t>
            </a:r>
            <a:r>
              <a:rPr lang="en-US" sz="1200" b="0" dirty="0">
                <a:latin typeface="Times New Roman" pitchFamily="18" charset="0"/>
                <a:cs typeface="Times New Roman" pitchFamily="18" charset="0"/>
              </a:rPr>
              <a:t>± SEM . </a:t>
            </a:r>
            <a:r>
              <a:rPr lang="en-US" sz="1200" b="0" dirty="0" smtClean="0">
                <a:latin typeface="Times New Roman" pitchFamily="18" charset="0"/>
                <a:cs typeface="Times New Roman" pitchFamily="18" charset="0"/>
              </a:rPr>
              <a:t>        B</a:t>
            </a:r>
            <a:r>
              <a:rPr lang="en-US" sz="1200" b="0" dirty="0">
                <a:latin typeface="Times New Roman" pitchFamily="18" charset="0"/>
                <a:cs typeface="Times New Roman" pitchFamily="18" charset="0"/>
              </a:rPr>
              <a:t>. </a:t>
            </a:r>
            <a:r>
              <a:rPr lang="en-US" sz="1200" b="0" dirty="0" smtClean="0">
                <a:latin typeface="Times New Roman" pitchFamily="18" charset="0"/>
                <a:cs typeface="Times New Roman" pitchFamily="18" charset="0"/>
              </a:rPr>
              <a:t>Fos-positive </a:t>
            </a:r>
            <a:r>
              <a:rPr lang="en-US" sz="1200" b="0" dirty="0">
                <a:latin typeface="Times New Roman" pitchFamily="18" charset="0"/>
                <a:cs typeface="Times New Roman" pitchFamily="18" charset="0"/>
              </a:rPr>
              <a:t>nuclei in the SON (2-way ANOVA, p&lt;0.01 across treatment; Holm-</a:t>
            </a:r>
            <a:r>
              <a:rPr lang="en-US" sz="1200" b="0" dirty="0" err="1">
                <a:latin typeface="Times New Roman" pitchFamily="18" charset="0"/>
                <a:cs typeface="Times New Roman" pitchFamily="18" charset="0"/>
              </a:rPr>
              <a:t>Sidak</a:t>
            </a:r>
            <a:r>
              <a:rPr lang="en-US" sz="1200" b="0" dirty="0">
                <a:latin typeface="Times New Roman" pitchFamily="18" charset="0"/>
                <a:cs typeface="Times New Roman" pitchFamily="18" charset="0"/>
              </a:rPr>
              <a:t> post </a:t>
            </a:r>
            <a:r>
              <a:rPr lang="en-US" sz="1200" b="0" dirty="0" smtClean="0">
                <a:latin typeface="Times New Roman" pitchFamily="18" charset="0"/>
                <a:cs typeface="Times New Roman" pitchFamily="18" charset="0"/>
              </a:rPr>
              <a:t>hoc</a:t>
            </a:r>
            <a:r>
              <a:rPr lang="en-US" sz="1200" b="0" dirty="0">
                <a:latin typeface="Times New Roman" pitchFamily="18" charset="0"/>
                <a:cs typeface="Times New Roman" pitchFamily="18" charset="0"/>
              </a:rPr>
              <a:t> </a:t>
            </a:r>
            <a:r>
              <a:rPr lang="en-US" sz="1200" b="0" dirty="0" smtClean="0">
                <a:latin typeface="Times New Roman" pitchFamily="18" charset="0"/>
                <a:cs typeface="Times New Roman" pitchFamily="18" charset="0"/>
              </a:rPr>
              <a:t>test, </a:t>
            </a:r>
            <a:r>
              <a:rPr lang="en-US" sz="1200" b="0" dirty="0">
                <a:latin typeface="Times New Roman" pitchFamily="18" charset="0"/>
                <a:cs typeface="Times New Roman" pitchFamily="18" charset="0"/>
              </a:rPr>
              <a:t>*p&lt;0.05 vs. vehicle). </a:t>
            </a:r>
            <a:r>
              <a:rPr lang="en-GB" sz="1200" b="0" dirty="0">
                <a:latin typeface="Times New Roman" pitchFamily="18" charset="0"/>
                <a:cs typeface="Times New Roman" pitchFamily="18" charset="0"/>
              </a:rPr>
              <a:t>Arrows indicate Fos-positive nuclei. Scale bars represent 50</a:t>
            </a:r>
            <a:r>
              <a:rPr lang="en-US" sz="1200" b="0" dirty="0">
                <a:latin typeface="Times New Roman" pitchFamily="18" charset="0"/>
                <a:cs typeface="Times New Roman" pitchFamily="18" charset="0"/>
              </a:rPr>
              <a:t>µ</a:t>
            </a:r>
            <a:r>
              <a:rPr lang="en-GB" sz="1200" b="0" dirty="0">
                <a:latin typeface="Times New Roman" pitchFamily="18" charset="0"/>
                <a:cs typeface="Times New Roman" pitchFamily="18" charset="0"/>
              </a:rPr>
              <a:t>m. OX=optic chiasm.</a:t>
            </a:r>
          </a:p>
        </p:txBody>
      </p:sp>
      <p:grpSp>
        <p:nvGrpSpPr>
          <p:cNvPr id="86" name="Group 89"/>
          <p:cNvGrpSpPr>
            <a:grpSpLocks/>
          </p:cNvGrpSpPr>
          <p:nvPr/>
        </p:nvGrpSpPr>
        <p:grpSpPr bwMode="auto">
          <a:xfrm>
            <a:off x="1920875" y="1114425"/>
            <a:ext cx="1795463" cy="1346200"/>
            <a:chOff x="981" y="793"/>
            <a:chExt cx="1131" cy="848"/>
          </a:xfrm>
        </p:grpSpPr>
        <p:grpSp>
          <p:nvGrpSpPr>
            <p:cNvPr id="87" name="Group 68"/>
            <p:cNvGrpSpPr>
              <a:grpSpLocks/>
            </p:cNvGrpSpPr>
            <p:nvPr/>
          </p:nvGrpSpPr>
          <p:grpSpPr bwMode="auto">
            <a:xfrm>
              <a:off x="981" y="793"/>
              <a:ext cx="1131" cy="848"/>
              <a:chOff x="981" y="793"/>
              <a:chExt cx="1131" cy="848"/>
            </a:xfrm>
          </p:grpSpPr>
          <p:grpSp>
            <p:nvGrpSpPr>
              <p:cNvPr id="89" name="Group 55"/>
              <p:cNvGrpSpPr>
                <a:grpSpLocks/>
              </p:cNvGrpSpPr>
              <p:nvPr/>
            </p:nvGrpSpPr>
            <p:grpSpPr bwMode="auto">
              <a:xfrm>
                <a:off x="981" y="793"/>
                <a:ext cx="1131" cy="848"/>
                <a:chOff x="981" y="793"/>
                <a:chExt cx="1131" cy="848"/>
              </a:xfrm>
            </p:grpSpPr>
            <p:pic>
              <p:nvPicPr>
                <p:cNvPr id="91" name="Picture 46"/>
                <p:cNvPicPr>
                  <a:picLocks noChangeAspect="1" noChangeArrowheads="1"/>
                </p:cNvPicPr>
                <p:nvPr/>
              </p:nvPicPr>
              <p:blipFill>
                <a:blip r:embed="rId2">
                  <a:grayscl/>
                  <a:extLst>
                    <a:ext uri="{28A0092B-C50C-407E-A947-70E740481C1C}">
                      <a14:useLocalDpi xmlns:a14="http://schemas.microsoft.com/office/drawing/2010/main" val="0"/>
                    </a:ext>
                  </a:extLst>
                </a:blip>
                <a:srcRect/>
                <a:stretch>
                  <a:fillRect/>
                </a:stretch>
              </p:blipFill>
              <p:spPr bwMode="auto">
                <a:xfrm>
                  <a:off x="981" y="793"/>
                  <a:ext cx="1131" cy="8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2" name="Line 49"/>
                <p:cNvSpPr>
                  <a:spLocks noChangeShapeType="1"/>
                </p:cNvSpPr>
                <p:nvPr/>
              </p:nvSpPr>
              <p:spPr bwMode="auto">
                <a:xfrm>
                  <a:off x="1906" y="839"/>
                  <a:ext cx="159"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nvGrpSpPr>
                <p:cNvPr id="93" name="Group 53"/>
                <p:cNvGrpSpPr>
                  <a:grpSpLocks/>
                </p:cNvGrpSpPr>
                <p:nvPr/>
              </p:nvGrpSpPr>
              <p:grpSpPr bwMode="auto">
                <a:xfrm>
                  <a:off x="981" y="793"/>
                  <a:ext cx="1131" cy="848"/>
                  <a:chOff x="981" y="793"/>
                  <a:chExt cx="1131" cy="848"/>
                </a:xfrm>
              </p:grpSpPr>
              <p:pic>
                <p:nvPicPr>
                  <p:cNvPr id="94" name="Picture 51"/>
                  <p:cNvPicPr>
                    <a:picLocks noChangeAspect="1" noChangeArrowheads="1"/>
                  </p:cNvPicPr>
                  <p:nvPr/>
                </p:nvPicPr>
                <p:blipFill>
                  <a:blip r:embed="rId3">
                    <a:lum bright="12000" contrast="12000"/>
                    <a:grayscl/>
                    <a:extLst>
                      <a:ext uri="{28A0092B-C50C-407E-A947-70E740481C1C}">
                        <a14:useLocalDpi xmlns:a14="http://schemas.microsoft.com/office/drawing/2010/main" val="0"/>
                      </a:ext>
                    </a:extLst>
                  </a:blip>
                  <a:srcRect/>
                  <a:stretch>
                    <a:fillRect/>
                  </a:stretch>
                </p:blipFill>
                <p:spPr bwMode="auto">
                  <a:xfrm>
                    <a:off x="981" y="793"/>
                    <a:ext cx="1131" cy="8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5" name="Line 52"/>
                  <p:cNvSpPr>
                    <a:spLocks noChangeShapeType="1"/>
                  </p:cNvSpPr>
                  <p:nvPr/>
                </p:nvSpPr>
                <p:spPr bwMode="auto">
                  <a:xfrm>
                    <a:off x="1906" y="839"/>
                    <a:ext cx="159"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sp>
            <p:nvSpPr>
              <p:cNvPr id="90" name="Text Box 60"/>
              <p:cNvSpPr txBox="1">
                <a:spLocks noChangeArrowheads="1"/>
              </p:cNvSpPr>
              <p:nvPr/>
            </p:nvSpPr>
            <p:spPr bwMode="auto">
              <a:xfrm>
                <a:off x="981" y="1474"/>
                <a:ext cx="243" cy="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100">
                    <a:cs typeface="Arial" charset="0"/>
                  </a:rPr>
                  <a:t>OX</a:t>
                </a:r>
              </a:p>
            </p:txBody>
          </p:sp>
        </p:grpSp>
        <p:sp>
          <p:nvSpPr>
            <p:cNvPr id="88" name="Line 69"/>
            <p:cNvSpPr>
              <a:spLocks noChangeShapeType="1"/>
            </p:cNvSpPr>
            <p:nvPr/>
          </p:nvSpPr>
          <p:spPr bwMode="auto">
            <a:xfrm>
              <a:off x="1745" y="1465"/>
              <a:ext cx="0" cy="136"/>
            </a:xfrm>
            <a:prstGeom prst="line">
              <a:avLst/>
            </a:prstGeom>
            <a:noFill/>
            <a:ln w="15875">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96" name="Group 88"/>
          <p:cNvGrpSpPr>
            <a:grpSpLocks/>
          </p:cNvGrpSpPr>
          <p:nvPr/>
        </p:nvGrpSpPr>
        <p:grpSpPr bwMode="auto">
          <a:xfrm>
            <a:off x="1920875" y="2555875"/>
            <a:ext cx="1795463" cy="1347788"/>
            <a:chOff x="981" y="1701"/>
            <a:chExt cx="1131" cy="849"/>
          </a:xfrm>
        </p:grpSpPr>
        <p:grpSp>
          <p:nvGrpSpPr>
            <p:cNvPr id="97" name="Group 67"/>
            <p:cNvGrpSpPr>
              <a:grpSpLocks/>
            </p:cNvGrpSpPr>
            <p:nvPr/>
          </p:nvGrpSpPr>
          <p:grpSpPr bwMode="auto">
            <a:xfrm>
              <a:off x="981" y="1701"/>
              <a:ext cx="1131" cy="849"/>
              <a:chOff x="2341" y="793"/>
              <a:chExt cx="1131" cy="849"/>
            </a:xfrm>
          </p:grpSpPr>
          <p:grpSp>
            <p:nvGrpSpPr>
              <p:cNvPr id="99" name="Group 56"/>
              <p:cNvGrpSpPr>
                <a:grpSpLocks/>
              </p:cNvGrpSpPr>
              <p:nvPr/>
            </p:nvGrpSpPr>
            <p:grpSpPr bwMode="auto">
              <a:xfrm>
                <a:off x="2341" y="793"/>
                <a:ext cx="1131" cy="849"/>
                <a:chOff x="2341" y="793"/>
                <a:chExt cx="1131" cy="849"/>
              </a:xfrm>
            </p:grpSpPr>
            <p:pic>
              <p:nvPicPr>
                <p:cNvPr id="101" name="Picture 47"/>
                <p:cNvPicPr>
                  <a:picLocks noChangeAspect="1" noChangeArrowheads="1"/>
                </p:cNvPicPr>
                <p:nvPr/>
              </p:nvPicPr>
              <p:blipFill>
                <a:blip r:embed="rId4">
                  <a:lum bright="24000" contrast="24000"/>
                  <a:grayscl/>
                  <a:extLst>
                    <a:ext uri="{28A0092B-C50C-407E-A947-70E740481C1C}">
                      <a14:useLocalDpi xmlns:a14="http://schemas.microsoft.com/office/drawing/2010/main" val="0"/>
                    </a:ext>
                  </a:extLst>
                </a:blip>
                <a:srcRect/>
                <a:stretch>
                  <a:fillRect/>
                </a:stretch>
              </p:blipFill>
              <p:spPr bwMode="auto">
                <a:xfrm>
                  <a:off x="2341" y="793"/>
                  <a:ext cx="1131" cy="8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2" name="Line 50"/>
                <p:cNvSpPr>
                  <a:spLocks noChangeShapeType="1"/>
                </p:cNvSpPr>
                <p:nvPr/>
              </p:nvSpPr>
              <p:spPr bwMode="auto">
                <a:xfrm>
                  <a:off x="3262" y="839"/>
                  <a:ext cx="161"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100" name="Text Box 61"/>
              <p:cNvSpPr txBox="1">
                <a:spLocks noChangeArrowheads="1"/>
              </p:cNvSpPr>
              <p:nvPr/>
            </p:nvSpPr>
            <p:spPr bwMode="auto">
              <a:xfrm>
                <a:off x="2341" y="1474"/>
                <a:ext cx="243" cy="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100">
                    <a:cs typeface="Arial" charset="0"/>
                  </a:rPr>
                  <a:t>OX</a:t>
                </a:r>
              </a:p>
            </p:txBody>
          </p:sp>
        </p:grpSp>
        <p:sp>
          <p:nvSpPr>
            <p:cNvPr id="98" name="Line 70"/>
            <p:cNvSpPr>
              <a:spLocks noChangeShapeType="1"/>
            </p:cNvSpPr>
            <p:nvPr/>
          </p:nvSpPr>
          <p:spPr bwMode="auto">
            <a:xfrm>
              <a:off x="1605" y="1874"/>
              <a:ext cx="0" cy="136"/>
            </a:xfrm>
            <a:prstGeom prst="line">
              <a:avLst/>
            </a:prstGeom>
            <a:noFill/>
            <a:ln w="15875">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103" name="Group 86"/>
          <p:cNvGrpSpPr>
            <a:grpSpLocks/>
          </p:cNvGrpSpPr>
          <p:nvPr/>
        </p:nvGrpSpPr>
        <p:grpSpPr bwMode="auto">
          <a:xfrm>
            <a:off x="3937000" y="2555875"/>
            <a:ext cx="1795463" cy="1346200"/>
            <a:chOff x="2523" y="1701"/>
            <a:chExt cx="1131" cy="848"/>
          </a:xfrm>
        </p:grpSpPr>
        <p:grpSp>
          <p:nvGrpSpPr>
            <p:cNvPr id="104" name="Group 65"/>
            <p:cNvGrpSpPr>
              <a:grpSpLocks/>
            </p:cNvGrpSpPr>
            <p:nvPr/>
          </p:nvGrpSpPr>
          <p:grpSpPr bwMode="auto">
            <a:xfrm>
              <a:off x="2523" y="1701"/>
              <a:ext cx="1131" cy="848"/>
              <a:chOff x="2341" y="1837"/>
              <a:chExt cx="1131" cy="848"/>
            </a:xfrm>
          </p:grpSpPr>
          <p:grpSp>
            <p:nvGrpSpPr>
              <p:cNvPr id="106" name="Group 58"/>
              <p:cNvGrpSpPr>
                <a:grpSpLocks/>
              </p:cNvGrpSpPr>
              <p:nvPr/>
            </p:nvGrpSpPr>
            <p:grpSpPr bwMode="auto">
              <a:xfrm>
                <a:off x="2341" y="1837"/>
                <a:ext cx="1131" cy="848"/>
                <a:chOff x="2341" y="1851"/>
                <a:chExt cx="1131" cy="848"/>
              </a:xfrm>
            </p:grpSpPr>
            <p:pic>
              <p:nvPicPr>
                <p:cNvPr id="108" name="Picture 44"/>
                <p:cNvPicPr>
                  <a:picLocks noChangeAspect="1" noChangeArrowheads="1"/>
                </p:cNvPicPr>
                <p:nvPr/>
              </p:nvPicPr>
              <p:blipFill>
                <a:blip r:embed="rId5">
                  <a:lum bright="12000" contrast="6000"/>
                  <a:grayscl/>
                  <a:extLst>
                    <a:ext uri="{28A0092B-C50C-407E-A947-70E740481C1C}">
                      <a14:useLocalDpi xmlns:a14="http://schemas.microsoft.com/office/drawing/2010/main" val="0"/>
                    </a:ext>
                  </a:extLst>
                </a:blip>
                <a:srcRect/>
                <a:stretch>
                  <a:fillRect/>
                </a:stretch>
              </p:blipFill>
              <p:spPr bwMode="auto">
                <a:xfrm>
                  <a:off x="2341" y="1851"/>
                  <a:ext cx="1131" cy="8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9" name="Line 57"/>
                <p:cNvSpPr>
                  <a:spLocks noChangeShapeType="1"/>
                </p:cNvSpPr>
                <p:nvPr/>
              </p:nvSpPr>
              <p:spPr bwMode="auto">
                <a:xfrm>
                  <a:off x="3273" y="1895"/>
                  <a:ext cx="161"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107" name="Text Box 63"/>
              <p:cNvSpPr txBox="1">
                <a:spLocks noChangeArrowheads="1"/>
              </p:cNvSpPr>
              <p:nvPr/>
            </p:nvSpPr>
            <p:spPr bwMode="auto">
              <a:xfrm>
                <a:off x="2341" y="2517"/>
                <a:ext cx="243" cy="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100">
                    <a:cs typeface="Arial" charset="0"/>
                  </a:rPr>
                  <a:t>OX</a:t>
                </a:r>
              </a:p>
            </p:txBody>
          </p:sp>
        </p:grpSp>
        <p:sp>
          <p:nvSpPr>
            <p:cNvPr id="105" name="Line 71"/>
            <p:cNvSpPr>
              <a:spLocks noChangeShapeType="1"/>
            </p:cNvSpPr>
            <p:nvPr/>
          </p:nvSpPr>
          <p:spPr bwMode="auto">
            <a:xfrm>
              <a:off x="3022" y="1908"/>
              <a:ext cx="0" cy="136"/>
            </a:xfrm>
            <a:prstGeom prst="line">
              <a:avLst/>
            </a:prstGeom>
            <a:noFill/>
            <a:ln w="15875">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110" name="Group 85"/>
          <p:cNvGrpSpPr>
            <a:grpSpLocks/>
          </p:cNvGrpSpPr>
          <p:nvPr/>
        </p:nvGrpSpPr>
        <p:grpSpPr bwMode="auto">
          <a:xfrm>
            <a:off x="3937000" y="1114425"/>
            <a:ext cx="1795463" cy="1346200"/>
            <a:chOff x="2523" y="793"/>
            <a:chExt cx="1131" cy="848"/>
          </a:xfrm>
        </p:grpSpPr>
        <p:grpSp>
          <p:nvGrpSpPr>
            <p:cNvPr id="111" name="Group 66"/>
            <p:cNvGrpSpPr>
              <a:grpSpLocks/>
            </p:cNvGrpSpPr>
            <p:nvPr/>
          </p:nvGrpSpPr>
          <p:grpSpPr bwMode="auto">
            <a:xfrm>
              <a:off x="2523" y="793"/>
              <a:ext cx="1131" cy="848"/>
              <a:chOff x="981" y="1837"/>
              <a:chExt cx="1131" cy="848"/>
            </a:xfrm>
          </p:grpSpPr>
          <p:grpSp>
            <p:nvGrpSpPr>
              <p:cNvPr id="113" name="Group 59"/>
              <p:cNvGrpSpPr>
                <a:grpSpLocks/>
              </p:cNvGrpSpPr>
              <p:nvPr/>
            </p:nvGrpSpPr>
            <p:grpSpPr bwMode="auto">
              <a:xfrm>
                <a:off x="981" y="1837"/>
                <a:ext cx="1131" cy="848"/>
                <a:chOff x="984" y="1851"/>
                <a:chExt cx="1131" cy="848"/>
              </a:xfrm>
            </p:grpSpPr>
            <p:pic>
              <p:nvPicPr>
                <p:cNvPr id="115" name="Picture 45"/>
                <p:cNvPicPr>
                  <a:picLocks noChangeAspect="1" noChangeArrowheads="1"/>
                </p:cNvPicPr>
                <p:nvPr/>
              </p:nvPicPr>
              <p:blipFill>
                <a:blip r:embed="rId6">
                  <a:lum bright="12000" contrast="6000"/>
                  <a:grayscl/>
                  <a:extLst>
                    <a:ext uri="{28A0092B-C50C-407E-A947-70E740481C1C}">
                      <a14:useLocalDpi xmlns:a14="http://schemas.microsoft.com/office/drawing/2010/main" val="0"/>
                    </a:ext>
                  </a:extLst>
                </a:blip>
                <a:srcRect/>
                <a:stretch>
                  <a:fillRect/>
                </a:stretch>
              </p:blipFill>
              <p:spPr bwMode="auto">
                <a:xfrm>
                  <a:off x="984" y="1851"/>
                  <a:ext cx="1131" cy="8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6" name="Line 54"/>
                <p:cNvSpPr>
                  <a:spLocks noChangeShapeType="1"/>
                </p:cNvSpPr>
                <p:nvPr/>
              </p:nvSpPr>
              <p:spPr bwMode="auto">
                <a:xfrm>
                  <a:off x="1908" y="1895"/>
                  <a:ext cx="161"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114" name="Text Box 62"/>
              <p:cNvSpPr txBox="1">
                <a:spLocks noChangeArrowheads="1"/>
              </p:cNvSpPr>
              <p:nvPr/>
            </p:nvSpPr>
            <p:spPr bwMode="auto">
              <a:xfrm>
                <a:off x="981" y="2517"/>
                <a:ext cx="243" cy="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100">
                    <a:cs typeface="Arial" charset="0"/>
                  </a:rPr>
                  <a:t>OX</a:t>
                </a:r>
              </a:p>
            </p:txBody>
          </p:sp>
        </p:grpSp>
        <p:sp>
          <p:nvSpPr>
            <p:cNvPr id="112" name="Line 72"/>
            <p:cNvSpPr>
              <a:spLocks noChangeShapeType="1"/>
            </p:cNvSpPr>
            <p:nvPr/>
          </p:nvSpPr>
          <p:spPr bwMode="auto">
            <a:xfrm>
              <a:off x="3398" y="1047"/>
              <a:ext cx="0" cy="136"/>
            </a:xfrm>
            <a:prstGeom prst="line">
              <a:avLst/>
            </a:prstGeom>
            <a:noFill/>
            <a:ln w="15875">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117" name="Text Box 80"/>
          <p:cNvSpPr txBox="1">
            <a:spLocks noChangeArrowheads="1"/>
          </p:cNvSpPr>
          <p:nvPr/>
        </p:nvSpPr>
        <p:spPr bwMode="auto">
          <a:xfrm>
            <a:off x="1447800" y="3995738"/>
            <a:ext cx="295275" cy="277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B</a:t>
            </a:r>
          </a:p>
        </p:txBody>
      </p:sp>
      <p:grpSp>
        <p:nvGrpSpPr>
          <p:cNvPr id="118" name="Group 226"/>
          <p:cNvGrpSpPr>
            <a:grpSpLocks noChangeAspect="1"/>
          </p:cNvGrpSpPr>
          <p:nvPr/>
        </p:nvGrpSpPr>
        <p:grpSpPr bwMode="auto">
          <a:xfrm>
            <a:off x="2038350" y="3924300"/>
            <a:ext cx="3694113" cy="2159000"/>
            <a:chOff x="890" y="2699"/>
            <a:chExt cx="2526" cy="1704"/>
          </a:xfrm>
        </p:grpSpPr>
        <p:grpSp>
          <p:nvGrpSpPr>
            <p:cNvPr id="119" name="Group 92"/>
            <p:cNvGrpSpPr>
              <a:grpSpLocks noChangeAspect="1"/>
            </p:cNvGrpSpPr>
            <p:nvPr/>
          </p:nvGrpSpPr>
          <p:grpSpPr bwMode="auto">
            <a:xfrm>
              <a:off x="890" y="2699"/>
              <a:ext cx="2526" cy="1704"/>
              <a:chOff x="890" y="2699"/>
              <a:chExt cx="2526" cy="1704"/>
            </a:xfrm>
          </p:grpSpPr>
          <p:sp>
            <p:nvSpPr>
              <p:cNvPr id="122" name="AutoShape 91"/>
              <p:cNvSpPr>
                <a:spLocks noChangeAspect="1" noChangeArrowheads="1" noTextEdit="1"/>
              </p:cNvSpPr>
              <p:nvPr/>
            </p:nvSpPr>
            <p:spPr bwMode="auto">
              <a:xfrm>
                <a:off x="890" y="2699"/>
                <a:ext cx="2526" cy="17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p>
            </p:txBody>
          </p:sp>
          <p:sp>
            <p:nvSpPr>
              <p:cNvPr id="123" name="Rectangle 93"/>
              <p:cNvSpPr>
                <a:spLocks noChangeArrowheads="1"/>
              </p:cNvSpPr>
              <p:nvPr/>
            </p:nvSpPr>
            <p:spPr bwMode="auto">
              <a:xfrm>
                <a:off x="920" y="2729"/>
                <a:ext cx="2466" cy="165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sz="800" b="0">
                  <a:cs typeface="Arial" charset="0"/>
                </a:endParaRPr>
              </a:p>
            </p:txBody>
          </p:sp>
          <p:sp>
            <p:nvSpPr>
              <p:cNvPr id="124" name="Rectangle 94"/>
              <p:cNvSpPr>
                <a:spLocks noChangeArrowheads="1"/>
              </p:cNvSpPr>
              <p:nvPr/>
            </p:nvSpPr>
            <p:spPr bwMode="auto">
              <a:xfrm>
                <a:off x="1490" y="4061"/>
                <a:ext cx="240" cy="72"/>
              </a:xfrm>
              <a:prstGeom prst="rect">
                <a:avLst/>
              </a:prstGeom>
              <a:solidFill>
                <a:srgbClr val="FFFFFF"/>
              </a:solidFill>
              <a:ln w="9525">
                <a:solidFill>
                  <a:srgbClr val="000000"/>
                </a:solidFill>
                <a:miter lim="800000"/>
                <a:headEnd/>
                <a:tailEnd/>
              </a:ln>
            </p:spPr>
            <p:txBody>
              <a:bodyPr/>
              <a:lstStyle/>
              <a:p>
                <a:endParaRPr lang="en-US" sz="800" b="0">
                  <a:cs typeface="Arial" charset="0"/>
                </a:endParaRPr>
              </a:p>
            </p:txBody>
          </p:sp>
          <p:sp>
            <p:nvSpPr>
              <p:cNvPr id="125" name="Rectangle 95"/>
              <p:cNvSpPr>
                <a:spLocks noChangeArrowheads="1"/>
              </p:cNvSpPr>
              <p:nvPr/>
            </p:nvSpPr>
            <p:spPr bwMode="auto">
              <a:xfrm>
                <a:off x="2312" y="4061"/>
                <a:ext cx="234" cy="72"/>
              </a:xfrm>
              <a:prstGeom prst="rect">
                <a:avLst/>
              </a:prstGeom>
              <a:solidFill>
                <a:srgbClr val="FFFFFF"/>
              </a:solidFill>
              <a:ln w="9525">
                <a:solidFill>
                  <a:srgbClr val="000000"/>
                </a:solidFill>
                <a:miter lim="800000"/>
                <a:headEnd/>
                <a:tailEnd/>
              </a:ln>
            </p:spPr>
            <p:txBody>
              <a:bodyPr/>
              <a:lstStyle/>
              <a:p>
                <a:endParaRPr lang="en-US" sz="800" b="0">
                  <a:cs typeface="Arial" charset="0"/>
                </a:endParaRPr>
              </a:p>
            </p:txBody>
          </p:sp>
          <p:sp>
            <p:nvSpPr>
              <p:cNvPr id="126" name="Rectangle 96"/>
              <p:cNvSpPr>
                <a:spLocks noChangeArrowheads="1"/>
              </p:cNvSpPr>
              <p:nvPr/>
            </p:nvSpPr>
            <p:spPr bwMode="auto">
              <a:xfrm>
                <a:off x="1730" y="3425"/>
                <a:ext cx="234" cy="708"/>
              </a:xfrm>
              <a:prstGeom prst="rect">
                <a:avLst/>
              </a:prstGeom>
              <a:solidFill>
                <a:srgbClr val="000000"/>
              </a:solidFill>
              <a:ln w="9525">
                <a:solidFill>
                  <a:srgbClr val="000000"/>
                </a:solidFill>
                <a:miter lim="800000"/>
                <a:headEnd/>
                <a:tailEnd/>
              </a:ln>
            </p:spPr>
            <p:txBody>
              <a:bodyPr/>
              <a:lstStyle/>
              <a:p>
                <a:endParaRPr lang="en-US" sz="800" b="0">
                  <a:cs typeface="Arial" charset="0"/>
                </a:endParaRPr>
              </a:p>
            </p:txBody>
          </p:sp>
          <p:sp>
            <p:nvSpPr>
              <p:cNvPr id="127" name="Rectangle 97"/>
              <p:cNvSpPr>
                <a:spLocks noChangeArrowheads="1"/>
              </p:cNvSpPr>
              <p:nvPr/>
            </p:nvSpPr>
            <p:spPr bwMode="auto">
              <a:xfrm>
                <a:off x="2546" y="3425"/>
                <a:ext cx="234" cy="708"/>
              </a:xfrm>
              <a:prstGeom prst="rect">
                <a:avLst/>
              </a:prstGeom>
              <a:solidFill>
                <a:srgbClr val="000000"/>
              </a:solidFill>
              <a:ln w="9525">
                <a:solidFill>
                  <a:srgbClr val="000000"/>
                </a:solidFill>
                <a:miter lim="800000"/>
                <a:headEnd/>
                <a:tailEnd/>
              </a:ln>
            </p:spPr>
            <p:txBody>
              <a:bodyPr/>
              <a:lstStyle/>
              <a:p>
                <a:endParaRPr lang="en-US" sz="800" b="0">
                  <a:cs typeface="Arial" charset="0"/>
                </a:endParaRPr>
              </a:p>
            </p:txBody>
          </p:sp>
          <p:sp>
            <p:nvSpPr>
              <p:cNvPr id="128" name="Line 98"/>
              <p:cNvSpPr>
                <a:spLocks noChangeShapeType="1"/>
              </p:cNvSpPr>
              <p:nvPr/>
            </p:nvSpPr>
            <p:spPr bwMode="auto">
              <a:xfrm flipV="1">
                <a:off x="1610" y="4037"/>
                <a:ext cx="0" cy="2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29" name="Line 99"/>
              <p:cNvSpPr>
                <a:spLocks noChangeShapeType="1"/>
              </p:cNvSpPr>
              <p:nvPr/>
            </p:nvSpPr>
            <p:spPr bwMode="auto">
              <a:xfrm>
                <a:off x="1592" y="4037"/>
                <a:ext cx="4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0" name="Line 100"/>
              <p:cNvSpPr>
                <a:spLocks noChangeShapeType="1"/>
              </p:cNvSpPr>
              <p:nvPr/>
            </p:nvSpPr>
            <p:spPr bwMode="auto">
              <a:xfrm flipV="1">
                <a:off x="2426" y="4049"/>
                <a:ext cx="0" cy="1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1" name="Line 101"/>
              <p:cNvSpPr>
                <a:spLocks noChangeShapeType="1"/>
              </p:cNvSpPr>
              <p:nvPr/>
            </p:nvSpPr>
            <p:spPr bwMode="auto">
              <a:xfrm>
                <a:off x="2408" y="4049"/>
                <a:ext cx="4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2" name="Line 102"/>
              <p:cNvSpPr>
                <a:spLocks noChangeShapeType="1"/>
              </p:cNvSpPr>
              <p:nvPr/>
            </p:nvSpPr>
            <p:spPr bwMode="auto">
              <a:xfrm flipV="1">
                <a:off x="1844" y="3173"/>
                <a:ext cx="0" cy="25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3" name="Line 103"/>
              <p:cNvSpPr>
                <a:spLocks noChangeShapeType="1"/>
              </p:cNvSpPr>
              <p:nvPr/>
            </p:nvSpPr>
            <p:spPr bwMode="auto">
              <a:xfrm>
                <a:off x="1826" y="3173"/>
                <a:ext cx="4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4" name="Line 104"/>
              <p:cNvSpPr>
                <a:spLocks noChangeShapeType="1"/>
              </p:cNvSpPr>
              <p:nvPr/>
            </p:nvSpPr>
            <p:spPr bwMode="auto">
              <a:xfrm flipV="1">
                <a:off x="2660" y="3029"/>
                <a:ext cx="0" cy="39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5" name="Line 105"/>
              <p:cNvSpPr>
                <a:spLocks noChangeShapeType="1"/>
              </p:cNvSpPr>
              <p:nvPr/>
            </p:nvSpPr>
            <p:spPr bwMode="auto">
              <a:xfrm>
                <a:off x="2642" y="3029"/>
                <a:ext cx="4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6" name="Line 106"/>
              <p:cNvSpPr>
                <a:spLocks noChangeShapeType="1"/>
              </p:cNvSpPr>
              <p:nvPr/>
            </p:nvSpPr>
            <p:spPr bwMode="auto">
              <a:xfrm>
                <a:off x="1316" y="2855"/>
                <a:ext cx="0" cy="127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7" name="Line 107"/>
              <p:cNvSpPr>
                <a:spLocks noChangeShapeType="1"/>
              </p:cNvSpPr>
              <p:nvPr/>
            </p:nvSpPr>
            <p:spPr bwMode="auto">
              <a:xfrm>
                <a:off x="1292" y="4133"/>
                <a:ext cx="24"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8" name="Line 108"/>
              <p:cNvSpPr>
                <a:spLocks noChangeShapeType="1"/>
              </p:cNvSpPr>
              <p:nvPr/>
            </p:nvSpPr>
            <p:spPr bwMode="auto">
              <a:xfrm>
                <a:off x="1292" y="3953"/>
                <a:ext cx="24"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9" name="Line 109"/>
              <p:cNvSpPr>
                <a:spLocks noChangeShapeType="1"/>
              </p:cNvSpPr>
              <p:nvPr/>
            </p:nvSpPr>
            <p:spPr bwMode="auto">
              <a:xfrm>
                <a:off x="1292" y="3767"/>
                <a:ext cx="24"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0" name="Line 110"/>
              <p:cNvSpPr>
                <a:spLocks noChangeShapeType="1"/>
              </p:cNvSpPr>
              <p:nvPr/>
            </p:nvSpPr>
            <p:spPr bwMode="auto">
              <a:xfrm>
                <a:off x="1292" y="3587"/>
                <a:ext cx="24"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1" name="Line 111"/>
              <p:cNvSpPr>
                <a:spLocks noChangeShapeType="1"/>
              </p:cNvSpPr>
              <p:nvPr/>
            </p:nvSpPr>
            <p:spPr bwMode="auto">
              <a:xfrm>
                <a:off x="1292" y="3401"/>
                <a:ext cx="24"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2" name="Line 112"/>
              <p:cNvSpPr>
                <a:spLocks noChangeShapeType="1"/>
              </p:cNvSpPr>
              <p:nvPr/>
            </p:nvSpPr>
            <p:spPr bwMode="auto">
              <a:xfrm>
                <a:off x="1292" y="3221"/>
                <a:ext cx="24"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3" name="Line 113"/>
              <p:cNvSpPr>
                <a:spLocks noChangeShapeType="1"/>
              </p:cNvSpPr>
              <p:nvPr/>
            </p:nvSpPr>
            <p:spPr bwMode="auto">
              <a:xfrm>
                <a:off x="1292" y="3035"/>
                <a:ext cx="24"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4" name="Line 114"/>
              <p:cNvSpPr>
                <a:spLocks noChangeShapeType="1"/>
              </p:cNvSpPr>
              <p:nvPr/>
            </p:nvSpPr>
            <p:spPr bwMode="auto">
              <a:xfrm>
                <a:off x="1292" y="2855"/>
                <a:ext cx="24"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5" name="Line 115"/>
              <p:cNvSpPr>
                <a:spLocks noChangeShapeType="1"/>
              </p:cNvSpPr>
              <p:nvPr/>
            </p:nvSpPr>
            <p:spPr bwMode="auto">
              <a:xfrm>
                <a:off x="1316" y="4133"/>
                <a:ext cx="1638"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6" name="Line 116"/>
              <p:cNvSpPr>
                <a:spLocks noChangeShapeType="1"/>
              </p:cNvSpPr>
              <p:nvPr/>
            </p:nvSpPr>
            <p:spPr bwMode="auto">
              <a:xfrm flipV="1">
                <a:off x="1316" y="4133"/>
                <a:ext cx="0" cy="2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7" name="Line 117"/>
              <p:cNvSpPr>
                <a:spLocks noChangeShapeType="1"/>
              </p:cNvSpPr>
              <p:nvPr/>
            </p:nvSpPr>
            <p:spPr bwMode="auto">
              <a:xfrm flipV="1">
                <a:off x="2138" y="4133"/>
                <a:ext cx="0" cy="2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8" name="Line 118"/>
              <p:cNvSpPr>
                <a:spLocks noChangeShapeType="1"/>
              </p:cNvSpPr>
              <p:nvPr/>
            </p:nvSpPr>
            <p:spPr bwMode="auto">
              <a:xfrm flipV="1">
                <a:off x="2954" y="4133"/>
                <a:ext cx="0" cy="2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9" name="Rectangle 119"/>
              <p:cNvSpPr>
                <a:spLocks noChangeArrowheads="1"/>
              </p:cNvSpPr>
              <p:nvPr/>
            </p:nvSpPr>
            <p:spPr bwMode="auto">
              <a:xfrm>
                <a:off x="1214" y="4085"/>
                <a:ext cx="37" cy="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0</a:t>
                </a:r>
                <a:endParaRPr lang="en-GB" sz="800" b="0">
                  <a:cs typeface="Arial" charset="0"/>
                </a:endParaRPr>
              </a:p>
            </p:txBody>
          </p:sp>
          <p:sp>
            <p:nvSpPr>
              <p:cNvPr id="150" name="Rectangle 120"/>
              <p:cNvSpPr>
                <a:spLocks noChangeArrowheads="1"/>
              </p:cNvSpPr>
              <p:nvPr/>
            </p:nvSpPr>
            <p:spPr bwMode="auto">
              <a:xfrm>
                <a:off x="1172" y="3904"/>
                <a:ext cx="75" cy="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20</a:t>
                </a:r>
                <a:endParaRPr lang="en-GB" sz="800" b="0">
                  <a:cs typeface="Arial" charset="0"/>
                </a:endParaRPr>
              </a:p>
            </p:txBody>
          </p:sp>
          <p:sp>
            <p:nvSpPr>
              <p:cNvPr id="151" name="Rectangle 121"/>
              <p:cNvSpPr>
                <a:spLocks noChangeArrowheads="1"/>
              </p:cNvSpPr>
              <p:nvPr/>
            </p:nvSpPr>
            <p:spPr bwMode="auto">
              <a:xfrm>
                <a:off x="1172" y="3719"/>
                <a:ext cx="75" cy="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40</a:t>
                </a:r>
                <a:endParaRPr lang="en-GB" sz="800" b="0">
                  <a:cs typeface="Arial" charset="0"/>
                </a:endParaRPr>
              </a:p>
            </p:txBody>
          </p:sp>
          <p:sp>
            <p:nvSpPr>
              <p:cNvPr id="152" name="Rectangle 122"/>
              <p:cNvSpPr>
                <a:spLocks noChangeArrowheads="1"/>
              </p:cNvSpPr>
              <p:nvPr/>
            </p:nvSpPr>
            <p:spPr bwMode="auto">
              <a:xfrm>
                <a:off x="1172" y="3539"/>
                <a:ext cx="75" cy="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60</a:t>
                </a:r>
                <a:endParaRPr lang="en-GB" sz="800" b="0">
                  <a:cs typeface="Arial" charset="0"/>
                </a:endParaRPr>
              </a:p>
            </p:txBody>
          </p:sp>
          <p:sp>
            <p:nvSpPr>
              <p:cNvPr id="153" name="Rectangle 123"/>
              <p:cNvSpPr>
                <a:spLocks noChangeArrowheads="1"/>
              </p:cNvSpPr>
              <p:nvPr/>
            </p:nvSpPr>
            <p:spPr bwMode="auto">
              <a:xfrm>
                <a:off x="1172" y="3353"/>
                <a:ext cx="75" cy="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80</a:t>
                </a:r>
                <a:endParaRPr lang="en-GB" sz="800" b="0">
                  <a:cs typeface="Arial" charset="0"/>
                </a:endParaRPr>
              </a:p>
            </p:txBody>
          </p:sp>
          <p:sp>
            <p:nvSpPr>
              <p:cNvPr id="154" name="Rectangle 124"/>
              <p:cNvSpPr>
                <a:spLocks noChangeArrowheads="1"/>
              </p:cNvSpPr>
              <p:nvPr/>
            </p:nvSpPr>
            <p:spPr bwMode="auto">
              <a:xfrm>
                <a:off x="1130" y="3173"/>
                <a:ext cx="112" cy="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100</a:t>
                </a:r>
                <a:endParaRPr lang="en-GB" sz="800" b="0">
                  <a:cs typeface="Arial" charset="0"/>
                </a:endParaRPr>
              </a:p>
            </p:txBody>
          </p:sp>
          <p:sp>
            <p:nvSpPr>
              <p:cNvPr id="155" name="Rectangle 125"/>
              <p:cNvSpPr>
                <a:spLocks noChangeArrowheads="1"/>
              </p:cNvSpPr>
              <p:nvPr/>
            </p:nvSpPr>
            <p:spPr bwMode="auto">
              <a:xfrm>
                <a:off x="1130" y="2987"/>
                <a:ext cx="112" cy="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120</a:t>
                </a:r>
                <a:endParaRPr lang="en-GB" sz="800" b="0">
                  <a:cs typeface="Arial" charset="0"/>
                </a:endParaRPr>
              </a:p>
            </p:txBody>
          </p:sp>
          <p:sp>
            <p:nvSpPr>
              <p:cNvPr id="156" name="Rectangle 126"/>
              <p:cNvSpPr>
                <a:spLocks noChangeArrowheads="1"/>
              </p:cNvSpPr>
              <p:nvPr/>
            </p:nvSpPr>
            <p:spPr bwMode="auto">
              <a:xfrm>
                <a:off x="1130" y="2807"/>
                <a:ext cx="112" cy="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140</a:t>
                </a:r>
                <a:endParaRPr lang="en-GB" sz="800" b="0">
                  <a:cs typeface="Arial" charset="0"/>
                </a:endParaRPr>
              </a:p>
            </p:txBody>
          </p:sp>
          <p:sp>
            <p:nvSpPr>
              <p:cNvPr id="157" name="Rectangle 127"/>
              <p:cNvSpPr>
                <a:spLocks noChangeArrowheads="1"/>
              </p:cNvSpPr>
              <p:nvPr/>
            </p:nvSpPr>
            <p:spPr bwMode="auto">
              <a:xfrm>
                <a:off x="1634" y="4200"/>
                <a:ext cx="171" cy="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Virgin</a:t>
                </a:r>
                <a:endParaRPr lang="en-GB" sz="800" b="0">
                  <a:cs typeface="Arial" charset="0"/>
                </a:endParaRPr>
              </a:p>
            </p:txBody>
          </p:sp>
          <p:sp>
            <p:nvSpPr>
              <p:cNvPr id="158" name="Rectangle 128"/>
              <p:cNvSpPr>
                <a:spLocks noChangeArrowheads="1"/>
              </p:cNvSpPr>
              <p:nvPr/>
            </p:nvSpPr>
            <p:spPr bwMode="auto">
              <a:xfrm>
                <a:off x="2396" y="4200"/>
                <a:ext cx="273" cy="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Pregnant</a:t>
                </a:r>
                <a:endParaRPr lang="en-GB" sz="800" b="0">
                  <a:cs typeface="Arial" charset="0"/>
                </a:endParaRPr>
              </a:p>
            </p:txBody>
          </p:sp>
          <p:sp>
            <p:nvSpPr>
              <p:cNvPr id="159" name="Rectangle 129"/>
              <p:cNvSpPr>
                <a:spLocks noChangeArrowheads="1"/>
              </p:cNvSpPr>
              <p:nvPr/>
            </p:nvSpPr>
            <p:spPr bwMode="auto">
              <a:xfrm rot="-5400000">
                <a:off x="491" y="3470"/>
                <a:ext cx="1105" cy="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cs typeface="Arial" charset="0"/>
                  </a:rPr>
                  <a:t>Number of Fos-positive nuclei</a:t>
                </a:r>
                <a:endParaRPr lang="en-GB" sz="800">
                  <a:cs typeface="Arial" charset="0"/>
                </a:endParaRPr>
              </a:p>
            </p:txBody>
          </p:sp>
        </p:grpSp>
        <p:sp>
          <p:nvSpPr>
            <p:cNvPr id="120" name="Text Box 81"/>
            <p:cNvSpPr txBox="1">
              <a:spLocks noChangeArrowheads="1"/>
            </p:cNvSpPr>
            <p:nvPr/>
          </p:nvSpPr>
          <p:spPr bwMode="auto">
            <a:xfrm>
              <a:off x="1757" y="2962"/>
              <a:ext cx="178" cy="2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a:cs typeface="Arial" charset="0"/>
                </a:rPr>
                <a:t>*</a:t>
              </a:r>
            </a:p>
          </p:txBody>
        </p:sp>
        <p:sp>
          <p:nvSpPr>
            <p:cNvPr id="121" name="Text Box 82"/>
            <p:cNvSpPr txBox="1">
              <a:spLocks noChangeArrowheads="1"/>
            </p:cNvSpPr>
            <p:nvPr/>
          </p:nvSpPr>
          <p:spPr bwMode="auto">
            <a:xfrm>
              <a:off x="2573" y="2808"/>
              <a:ext cx="178" cy="2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a:cs typeface="Arial" charset="0"/>
                </a:rPr>
                <a:t>*</a:t>
              </a:r>
            </a:p>
          </p:txBody>
        </p:sp>
      </p:grpSp>
      <p:sp>
        <p:nvSpPr>
          <p:cNvPr id="160" name="Text Box 227"/>
          <p:cNvSpPr txBox="1">
            <a:spLocks noChangeArrowheads="1"/>
          </p:cNvSpPr>
          <p:nvPr/>
        </p:nvSpPr>
        <p:spPr bwMode="auto">
          <a:xfrm>
            <a:off x="1270000" y="3059113"/>
            <a:ext cx="430213"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cs typeface="Arial" charset="0"/>
              </a:rPr>
              <a:t>LPS</a:t>
            </a:r>
          </a:p>
        </p:txBody>
      </p:sp>
      <p:sp>
        <p:nvSpPr>
          <p:cNvPr id="161" name="Text Box 228"/>
          <p:cNvSpPr txBox="1">
            <a:spLocks noChangeArrowheads="1"/>
          </p:cNvSpPr>
          <p:nvPr/>
        </p:nvSpPr>
        <p:spPr bwMode="auto">
          <a:xfrm>
            <a:off x="4495800" y="898525"/>
            <a:ext cx="73342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cs typeface="Arial" charset="0"/>
              </a:rPr>
              <a:t>Pregnant</a:t>
            </a:r>
          </a:p>
        </p:txBody>
      </p:sp>
      <p:sp>
        <p:nvSpPr>
          <p:cNvPr id="162" name="Text Box 230"/>
          <p:cNvSpPr txBox="1">
            <a:spLocks noChangeArrowheads="1"/>
          </p:cNvSpPr>
          <p:nvPr/>
        </p:nvSpPr>
        <p:spPr bwMode="auto">
          <a:xfrm>
            <a:off x="1230313" y="1662113"/>
            <a:ext cx="541337"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cs typeface="Arial" charset="0"/>
              </a:rPr>
              <a:t>saline</a:t>
            </a:r>
          </a:p>
        </p:txBody>
      </p:sp>
      <p:sp>
        <p:nvSpPr>
          <p:cNvPr id="163" name="Text Box 231"/>
          <p:cNvSpPr txBox="1">
            <a:spLocks noChangeArrowheads="1"/>
          </p:cNvSpPr>
          <p:nvPr/>
        </p:nvSpPr>
        <p:spPr bwMode="auto">
          <a:xfrm>
            <a:off x="2525713" y="898525"/>
            <a:ext cx="54292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cs typeface="Arial" charset="0"/>
              </a:rPr>
              <a:t>Virgin</a:t>
            </a:r>
          </a:p>
        </p:txBody>
      </p:sp>
      <p:sp>
        <p:nvSpPr>
          <p:cNvPr id="164" name="TextBox 163"/>
          <p:cNvSpPr txBox="1"/>
          <p:nvPr/>
        </p:nvSpPr>
        <p:spPr>
          <a:xfrm>
            <a:off x="5949280"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125</a:t>
            </a:r>
            <a:endParaRPr lang="en-GB" sz="1200" b="0" dirty="0">
              <a:latin typeface="Times New Roman" pitchFamily="18" charset="0"/>
              <a:cs typeface="Times New Roman" pitchFamily="18" charset="0"/>
            </a:endParaRPr>
          </a:p>
        </p:txBody>
      </p:sp>
      <p:sp>
        <p:nvSpPr>
          <p:cNvPr id="165" name="Line 71"/>
          <p:cNvSpPr>
            <a:spLocks noChangeShapeType="1"/>
          </p:cNvSpPr>
          <p:nvPr/>
        </p:nvSpPr>
        <p:spPr bwMode="auto">
          <a:xfrm>
            <a:off x="4941168" y="2936900"/>
            <a:ext cx="0" cy="215900"/>
          </a:xfrm>
          <a:prstGeom prst="line">
            <a:avLst/>
          </a:prstGeom>
          <a:noFill/>
          <a:ln w="15875">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66" name="Line 71"/>
          <p:cNvSpPr>
            <a:spLocks noChangeShapeType="1"/>
          </p:cNvSpPr>
          <p:nvPr/>
        </p:nvSpPr>
        <p:spPr bwMode="auto">
          <a:xfrm>
            <a:off x="5229200" y="3044912"/>
            <a:ext cx="0" cy="215900"/>
          </a:xfrm>
          <a:prstGeom prst="line">
            <a:avLst/>
          </a:prstGeom>
          <a:noFill/>
          <a:ln w="15875">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67" name="Line 71"/>
          <p:cNvSpPr>
            <a:spLocks noChangeShapeType="1"/>
          </p:cNvSpPr>
          <p:nvPr/>
        </p:nvSpPr>
        <p:spPr bwMode="auto">
          <a:xfrm>
            <a:off x="3465004" y="3036888"/>
            <a:ext cx="0" cy="215900"/>
          </a:xfrm>
          <a:prstGeom prst="line">
            <a:avLst/>
          </a:prstGeom>
          <a:noFill/>
          <a:ln w="15875">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68" name="Line 71"/>
          <p:cNvSpPr>
            <a:spLocks noChangeShapeType="1"/>
          </p:cNvSpPr>
          <p:nvPr/>
        </p:nvSpPr>
        <p:spPr bwMode="auto">
          <a:xfrm>
            <a:off x="3140968" y="2792760"/>
            <a:ext cx="0" cy="215900"/>
          </a:xfrm>
          <a:prstGeom prst="line">
            <a:avLst/>
          </a:prstGeom>
          <a:noFill/>
          <a:ln w="15875">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extLst>
      <p:ext uri="{BB962C8B-B14F-4D97-AF65-F5344CB8AC3E}">
        <p14:creationId xmlns:p14="http://schemas.microsoft.com/office/powerpoint/2010/main" val="208157007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Text Box 44"/>
          <p:cNvSpPr txBox="1">
            <a:spLocks noChangeArrowheads="1"/>
          </p:cNvSpPr>
          <p:nvPr/>
        </p:nvSpPr>
        <p:spPr bwMode="auto">
          <a:xfrm>
            <a:off x="1004888" y="481013"/>
            <a:ext cx="3792537"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latin typeface="Times New Roman" pitchFamily="18" charset="0"/>
                <a:cs typeface="Times New Roman" pitchFamily="18" charset="0"/>
              </a:rPr>
              <a:t>Figure 3.7: Effect of LPS on Fos expression in the PVN</a:t>
            </a:r>
          </a:p>
        </p:txBody>
      </p:sp>
      <p:sp>
        <p:nvSpPr>
          <p:cNvPr id="38" name="Text Box 45"/>
          <p:cNvSpPr txBox="1">
            <a:spLocks noChangeArrowheads="1"/>
          </p:cNvSpPr>
          <p:nvPr/>
        </p:nvSpPr>
        <p:spPr bwMode="auto">
          <a:xfrm>
            <a:off x="1484313" y="1006475"/>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A</a:t>
            </a:r>
          </a:p>
        </p:txBody>
      </p:sp>
      <p:grpSp>
        <p:nvGrpSpPr>
          <p:cNvPr id="39" name="Group 98"/>
          <p:cNvGrpSpPr>
            <a:grpSpLocks/>
          </p:cNvGrpSpPr>
          <p:nvPr/>
        </p:nvGrpSpPr>
        <p:grpSpPr bwMode="auto">
          <a:xfrm>
            <a:off x="4022725" y="2860675"/>
            <a:ext cx="1290638" cy="1616075"/>
            <a:chOff x="2580" y="1553"/>
            <a:chExt cx="813" cy="1018"/>
          </a:xfrm>
        </p:grpSpPr>
        <p:pic>
          <p:nvPicPr>
            <p:cNvPr id="40" name="Picture 35"/>
            <p:cNvPicPr>
              <a:picLocks noChangeArrowheads="1"/>
            </p:cNvPicPr>
            <p:nvPr/>
          </p:nvPicPr>
          <p:blipFill>
            <a:blip r:embed="rId2">
              <a:lum bright="30000" contrast="30000"/>
              <a:grayscl/>
              <a:extLst>
                <a:ext uri="{28A0092B-C50C-407E-A947-70E740481C1C}">
                  <a14:useLocalDpi xmlns:a14="http://schemas.microsoft.com/office/drawing/2010/main" val="0"/>
                </a:ext>
              </a:extLst>
            </a:blip>
            <a:srcRect/>
            <a:stretch>
              <a:fillRect/>
            </a:stretch>
          </p:blipFill>
          <p:spPr bwMode="auto">
            <a:xfrm>
              <a:off x="2629" y="1553"/>
              <a:ext cx="764" cy="10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1" name="Line 36"/>
            <p:cNvSpPr>
              <a:spLocks noChangeAspect="1" noChangeShapeType="1"/>
            </p:cNvSpPr>
            <p:nvPr/>
          </p:nvSpPr>
          <p:spPr bwMode="auto">
            <a:xfrm>
              <a:off x="3194" y="1603"/>
              <a:ext cx="147"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42" name="Text Box 95"/>
            <p:cNvSpPr txBox="1">
              <a:spLocks noChangeAspect="1" noChangeArrowheads="1"/>
            </p:cNvSpPr>
            <p:nvPr/>
          </p:nvSpPr>
          <p:spPr bwMode="auto">
            <a:xfrm>
              <a:off x="2580" y="1957"/>
              <a:ext cx="224" cy="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100">
                  <a:cs typeface="Arial" charset="0"/>
                </a:rPr>
                <a:t>3V</a:t>
              </a:r>
            </a:p>
          </p:txBody>
        </p:sp>
        <p:sp>
          <p:nvSpPr>
            <p:cNvPr id="43" name="Line 98"/>
            <p:cNvSpPr>
              <a:spLocks noChangeShapeType="1"/>
            </p:cNvSpPr>
            <p:nvPr/>
          </p:nvSpPr>
          <p:spPr bwMode="auto">
            <a:xfrm flipH="1">
              <a:off x="2747" y="1648"/>
              <a:ext cx="136" cy="0"/>
            </a:xfrm>
            <a:prstGeom prst="line">
              <a:avLst/>
            </a:prstGeom>
            <a:noFill/>
            <a:ln w="15875">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44" name="Group 92"/>
          <p:cNvGrpSpPr>
            <a:grpSpLocks/>
          </p:cNvGrpSpPr>
          <p:nvPr/>
        </p:nvGrpSpPr>
        <p:grpSpPr bwMode="auto">
          <a:xfrm>
            <a:off x="2509838" y="2846388"/>
            <a:ext cx="1277937" cy="1617662"/>
            <a:chOff x="1627" y="1544"/>
            <a:chExt cx="805" cy="1019"/>
          </a:xfrm>
        </p:grpSpPr>
        <p:grpSp>
          <p:nvGrpSpPr>
            <p:cNvPr id="45" name="Group 27"/>
            <p:cNvGrpSpPr>
              <a:grpSpLocks noChangeAspect="1"/>
            </p:cNvGrpSpPr>
            <p:nvPr/>
          </p:nvGrpSpPr>
          <p:grpSpPr bwMode="auto">
            <a:xfrm>
              <a:off x="1668" y="1544"/>
              <a:ext cx="764" cy="1019"/>
              <a:chOff x="1933" y="748"/>
              <a:chExt cx="850" cy="1134"/>
            </a:xfrm>
          </p:grpSpPr>
          <p:pic>
            <p:nvPicPr>
              <p:cNvPr id="48" name="Picture 25"/>
              <p:cNvPicPr>
                <a:picLocks noChangeAspect="1" noChangeArrowheads="1"/>
              </p:cNvPicPr>
              <p:nvPr/>
            </p:nvPicPr>
            <p:blipFill>
              <a:blip r:embed="rId3">
                <a:lum bright="12000" contrast="18000"/>
                <a:grayscl/>
                <a:extLst>
                  <a:ext uri="{28A0092B-C50C-407E-A947-70E740481C1C}">
                    <a14:useLocalDpi xmlns:a14="http://schemas.microsoft.com/office/drawing/2010/main" val="0"/>
                  </a:ext>
                </a:extLst>
              </a:blip>
              <a:srcRect/>
              <a:stretch>
                <a:fillRect/>
              </a:stretch>
            </p:blipFill>
            <p:spPr bwMode="auto">
              <a:xfrm>
                <a:off x="1933" y="748"/>
                <a:ext cx="850" cy="11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9" name="Line 26"/>
              <p:cNvSpPr>
                <a:spLocks noChangeAspect="1" noChangeShapeType="1"/>
              </p:cNvSpPr>
              <p:nvPr/>
            </p:nvSpPr>
            <p:spPr bwMode="auto">
              <a:xfrm>
                <a:off x="2568" y="802"/>
                <a:ext cx="165"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46" name="Text Box 96"/>
            <p:cNvSpPr txBox="1">
              <a:spLocks noChangeAspect="1" noChangeArrowheads="1"/>
            </p:cNvSpPr>
            <p:nvPr/>
          </p:nvSpPr>
          <p:spPr bwMode="auto">
            <a:xfrm>
              <a:off x="1627" y="1952"/>
              <a:ext cx="224" cy="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100">
                  <a:cs typeface="Arial" charset="0"/>
                </a:rPr>
                <a:t>3V</a:t>
              </a:r>
            </a:p>
          </p:txBody>
        </p:sp>
        <p:sp>
          <p:nvSpPr>
            <p:cNvPr id="47" name="Line 99"/>
            <p:cNvSpPr>
              <a:spLocks noChangeShapeType="1"/>
            </p:cNvSpPr>
            <p:nvPr/>
          </p:nvSpPr>
          <p:spPr bwMode="auto">
            <a:xfrm>
              <a:off x="1827" y="1713"/>
              <a:ext cx="0" cy="136"/>
            </a:xfrm>
            <a:prstGeom prst="line">
              <a:avLst/>
            </a:prstGeom>
            <a:noFill/>
            <a:ln w="15875">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50" name="Text Box 102"/>
          <p:cNvSpPr txBox="1">
            <a:spLocks noChangeArrowheads="1"/>
          </p:cNvSpPr>
          <p:nvPr/>
        </p:nvSpPr>
        <p:spPr bwMode="auto">
          <a:xfrm>
            <a:off x="1125624" y="4535488"/>
            <a:ext cx="5239154"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lnSpc>
                <a:spcPct val="150000"/>
              </a:lnSpc>
            </a:pPr>
            <a:r>
              <a:rPr lang="en-US" sz="1200" b="0" dirty="0">
                <a:latin typeface="Times New Roman" pitchFamily="18" charset="0"/>
                <a:cs typeface="Times New Roman" pitchFamily="18" charset="0"/>
              </a:rPr>
              <a:t>Virgin and d5.5 pregnant mice were injected with LPS (i.p 12.5µg) or vehicle (saline) and sacrificed after 90 </a:t>
            </a:r>
            <a:r>
              <a:rPr lang="en-US" sz="1200" b="0" dirty="0" smtClean="0">
                <a:latin typeface="Times New Roman" pitchFamily="18" charset="0"/>
                <a:cs typeface="Times New Roman" pitchFamily="18" charset="0"/>
              </a:rPr>
              <a:t>min. V</a:t>
            </a:r>
            <a:r>
              <a:rPr lang="en-GB" sz="1200" b="0" dirty="0" err="1" smtClean="0">
                <a:latin typeface="Times New Roman" pitchFamily="18" charset="0"/>
                <a:cs typeface="Times New Roman" pitchFamily="18" charset="0"/>
              </a:rPr>
              <a:t>ehicle</a:t>
            </a:r>
            <a:r>
              <a:rPr lang="en-GB" sz="1200" b="0" dirty="0" smtClean="0">
                <a:latin typeface="Times New Roman" pitchFamily="18" charset="0"/>
                <a:cs typeface="Times New Roman" pitchFamily="18" charset="0"/>
              </a:rPr>
              <a:t> </a:t>
            </a:r>
            <a:r>
              <a:rPr lang="en-GB" sz="1200" b="0" dirty="0">
                <a:latin typeface="Times New Roman" pitchFamily="18" charset="0"/>
                <a:cs typeface="Times New Roman" pitchFamily="18" charset="0"/>
              </a:rPr>
              <a:t>and LPS-induced Fos expression in the </a:t>
            </a:r>
            <a:r>
              <a:rPr lang="en-GB" sz="1200" b="0" dirty="0" smtClean="0">
                <a:latin typeface="Times New Roman" pitchFamily="18" charset="0"/>
                <a:cs typeface="Times New Roman" pitchFamily="18" charset="0"/>
              </a:rPr>
              <a:t>parvocellular (p) and magnocellular (m) paraventricular </a:t>
            </a:r>
            <a:r>
              <a:rPr lang="en-GB" sz="1200" b="0" dirty="0">
                <a:latin typeface="Times New Roman" pitchFamily="18" charset="0"/>
                <a:cs typeface="Times New Roman" pitchFamily="18" charset="0"/>
              </a:rPr>
              <a:t>nucleus (PVN) are illustrated in photomicrographs (A</a:t>
            </a:r>
            <a:r>
              <a:rPr lang="en-GB" sz="1200" b="0" dirty="0" smtClean="0">
                <a:latin typeface="Times New Roman" pitchFamily="18" charset="0"/>
                <a:cs typeface="Times New Roman" pitchFamily="18" charset="0"/>
              </a:rPr>
              <a:t>). Arrows </a:t>
            </a:r>
            <a:r>
              <a:rPr lang="en-GB" sz="1200" b="0" dirty="0">
                <a:latin typeface="Times New Roman" pitchFamily="18" charset="0"/>
                <a:cs typeface="Times New Roman" pitchFamily="18" charset="0"/>
              </a:rPr>
              <a:t>indicate Fos-positive nuclei. Scale bars represent 50</a:t>
            </a:r>
            <a:r>
              <a:rPr lang="en-US" sz="1200" b="0" dirty="0">
                <a:latin typeface="Times New Roman" pitchFamily="18" charset="0"/>
                <a:cs typeface="Times New Roman" pitchFamily="18" charset="0"/>
              </a:rPr>
              <a:t>µ</a:t>
            </a:r>
            <a:r>
              <a:rPr lang="en-GB" sz="1200" b="0" dirty="0">
                <a:latin typeface="Times New Roman" pitchFamily="18" charset="0"/>
                <a:cs typeface="Times New Roman" pitchFamily="18" charset="0"/>
              </a:rPr>
              <a:t>m. </a:t>
            </a:r>
            <a:r>
              <a:rPr lang="en-GB" sz="1200" b="0" dirty="0" smtClean="0">
                <a:latin typeface="Times New Roman" pitchFamily="18" charset="0"/>
                <a:cs typeface="Times New Roman" pitchFamily="18" charset="0"/>
              </a:rPr>
              <a:t>3V = third </a:t>
            </a:r>
            <a:r>
              <a:rPr lang="en-GB" sz="1200" b="0" dirty="0">
                <a:latin typeface="Times New Roman" pitchFamily="18" charset="0"/>
                <a:cs typeface="Times New Roman" pitchFamily="18" charset="0"/>
              </a:rPr>
              <a:t>ventricle.</a:t>
            </a:r>
          </a:p>
        </p:txBody>
      </p:sp>
      <p:sp>
        <p:nvSpPr>
          <p:cNvPr id="51" name="Text Box 368"/>
          <p:cNvSpPr txBox="1">
            <a:spLocks noChangeArrowheads="1"/>
          </p:cNvSpPr>
          <p:nvPr/>
        </p:nvSpPr>
        <p:spPr bwMode="auto">
          <a:xfrm>
            <a:off x="1846263" y="3498850"/>
            <a:ext cx="430212"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cs typeface="Arial" charset="0"/>
              </a:rPr>
              <a:t>LPS</a:t>
            </a:r>
          </a:p>
        </p:txBody>
      </p:sp>
      <p:sp>
        <p:nvSpPr>
          <p:cNvPr id="52" name="Text Box 369"/>
          <p:cNvSpPr txBox="1">
            <a:spLocks noChangeArrowheads="1"/>
          </p:cNvSpPr>
          <p:nvPr/>
        </p:nvSpPr>
        <p:spPr bwMode="auto">
          <a:xfrm>
            <a:off x="4435475" y="863600"/>
            <a:ext cx="73342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cs typeface="Arial" charset="0"/>
              </a:rPr>
              <a:t>Pregnant</a:t>
            </a:r>
          </a:p>
        </p:txBody>
      </p:sp>
      <p:sp>
        <p:nvSpPr>
          <p:cNvPr id="53" name="Text Box 370"/>
          <p:cNvSpPr txBox="1">
            <a:spLocks noChangeArrowheads="1"/>
          </p:cNvSpPr>
          <p:nvPr/>
        </p:nvSpPr>
        <p:spPr bwMode="auto">
          <a:xfrm>
            <a:off x="1843088" y="1843088"/>
            <a:ext cx="541337"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cs typeface="Arial" charset="0"/>
              </a:rPr>
              <a:t>saline</a:t>
            </a:r>
          </a:p>
        </p:txBody>
      </p:sp>
      <p:sp>
        <p:nvSpPr>
          <p:cNvPr id="54" name="Text Box 371"/>
          <p:cNvSpPr txBox="1">
            <a:spLocks noChangeArrowheads="1"/>
          </p:cNvSpPr>
          <p:nvPr/>
        </p:nvSpPr>
        <p:spPr bwMode="auto">
          <a:xfrm>
            <a:off x="2924175" y="863600"/>
            <a:ext cx="54292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cs typeface="Arial" charset="0"/>
              </a:rPr>
              <a:t>Virgin</a:t>
            </a:r>
          </a:p>
        </p:txBody>
      </p:sp>
      <p:grpSp>
        <p:nvGrpSpPr>
          <p:cNvPr id="55" name="Group 99"/>
          <p:cNvGrpSpPr>
            <a:grpSpLocks/>
          </p:cNvGrpSpPr>
          <p:nvPr/>
        </p:nvGrpSpPr>
        <p:grpSpPr bwMode="auto">
          <a:xfrm>
            <a:off x="2509838" y="1150938"/>
            <a:ext cx="1279525" cy="1616075"/>
            <a:chOff x="1627" y="476"/>
            <a:chExt cx="806" cy="1018"/>
          </a:xfrm>
        </p:grpSpPr>
        <p:grpSp>
          <p:nvGrpSpPr>
            <p:cNvPr id="56" name="Group 267"/>
            <p:cNvGrpSpPr>
              <a:grpSpLocks/>
            </p:cNvGrpSpPr>
            <p:nvPr/>
          </p:nvGrpSpPr>
          <p:grpSpPr bwMode="auto">
            <a:xfrm>
              <a:off x="1627" y="476"/>
              <a:ext cx="805" cy="1018"/>
              <a:chOff x="1071" y="612"/>
              <a:chExt cx="805" cy="1018"/>
            </a:xfrm>
          </p:grpSpPr>
          <p:grpSp>
            <p:nvGrpSpPr>
              <p:cNvPr id="63" name="Group 266"/>
              <p:cNvGrpSpPr>
                <a:grpSpLocks/>
              </p:cNvGrpSpPr>
              <p:nvPr/>
            </p:nvGrpSpPr>
            <p:grpSpPr bwMode="auto">
              <a:xfrm>
                <a:off x="1112" y="612"/>
                <a:ext cx="764" cy="1018"/>
                <a:chOff x="1112" y="612"/>
                <a:chExt cx="764" cy="1018"/>
              </a:xfrm>
            </p:grpSpPr>
            <p:pic>
              <p:nvPicPr>
                <p:cNvPr id="65" name="Picture 28"/>
                <p:cNvPicPr>
                  <a:picLocks noChangeAspect="1" noChangeArrowheads="1"/>
                </p:cNvPicPr>
                <p:nvPr/>
              </p:nvPicPr>
              <p:blipFill>
                <a:blip r:embed="rId4">
                  <a:lum bright="14000" contrast="12000"/>
                  <a:grayscl/>
                  <a:extLst>
                    <a:ext uri="{28A0092B-C50C-407E-A947-70E740481C1C}">
                      <a14:useLocalDpi xmlns:a14="http://schemas.microsoft.com/office/drawing/2010/main" val="0"/>
                    </a:ext>
                  </a:extLst>
                </a:blip>
                <a:srcRect/>
                <a:stretch>
                  <a:fillRect/>
                </a:stretch>
              </p:blipFill>
              <p:spPr bwMode="auto">
                <a:xfrm>
                  <a:off x="1112" y="612"/>
                  <a:ext cx="764" cy="10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6" name="Line 29"/>
                <p:cNvSpPr>
                  <a:spLocks noChangeAspect="1" noChangeShapeType="1"/>
                </p:cNvSpPr>
                <p:nvPr/>
              </p:nvSpPr>
              <p:spPr bwMode="auto">
                <a:xfrm>
                  <a:off x="1682" y="662"/>
                  <a:ext cx="149"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64" name="Text Box 93"/>
              <p:cNvSpPr txBox="1">
                <a:spLocks noChangeAspect="1" noChangeArrowheads="1"/>
              </p:cNvSpPr>
              <p:nvPr/>
            </p:nvSpPr>
            <p:spPr bwMode="auto">
              <a:xfrm>
                <a:off x="1071" y="1062"/>
                <a:ext cx="224" cy="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100">
                    <a:cs typeface="Arial" charset="0"/>
                  </a:rPr>
                  <a:t>3V</a:t>
                </a:r>
              </a:p>
            </p:txBody>
          </p:sp>
        </p:grpSp>
        <p:grpSp>
          <p:nvGrpSpPr>
            <p:cNvPr id="57" name="Group 380"/>
            <p:cNvGrpSpPr>
              <a:grpSpLocks/>
            </p:cNvGrpSpPr>
            <p:nvPr/>
          </p:nvGrpSpPr>
          <p:grpSpPr bwMode="auto">
            <a:xfrm>
              <a:off x="1706" y="521"/>
              <a:ext cx="727" cy="953"/>
              <a:chOff x="1706" y="521"/>
              <a:chExt cx="727" cy="840"/>
            </a:xfrm>
          </p:grpSpPr>
          <p:sp>
            <p:nvSpPr>
              <p:cNvPr id="58" name="Freeform 373"/>
              <p:cNvSpPr>
                <a:spLocks/>
              </p:cNvSpPr>
              <p:nvPr/>
            </p:nvSpPr>
            <p:spPr bwMode="auto">
              <a:xfrm>
                <a:off x="1842" y="521"/>
                <a:ext cx="591" cy="840"/>
              </a:xfrm>
              <a:custGeom>
                <a:avLst/>
                <a:gdLst>
                  <a:gd name="T0" fmla="*/ 181 w 562"/>
                  <a:gd name="T1" fmla="*/ 1184 h 817"/>
                  <a:gd name="T2" fmla="*/ 224 w 562"/>
                  <a:gd name="T3" fmla="*/ 1155 h 817"/>
                  <a:gd name="T4" fmla="*/ 252 w 562"/>
                  <a:gd name="T5" fmla="*/ 1097 h 817"/>
                  <a:gd name="T6" fmla="*/ 298 w 562"/>
                  <a:gd name="T7" fmla="*/ 1035 h 817"/>
                  <a:gd name="T8" fmla="*/ 323 w 562"/>
                  <a:gd name="T9" fmla="*/ 994 h 817"/>
                  <a:gd name="T10" fmla="*/ 379 w 562"/>
                  <a:gd name="T11" fmla="*/ 872 h 817"/>
                  <a:gd name="T12" fmla="*/ 405 w 562"/>
                  <a:gd name="T13" fmla="*/ 801 h 817"/>
                  <a:gd name="T14" fmla="*/ 426 w 562"/>
                  <a:gd name="T15" fmla="*/ 769 h 817"/>
                  <a:gd name="T16" fmla="*/ 458 w 562"/>
                  <a:gd name="T17" fmla="*/ 710 h 817"/>
                  <a:gd name="T18" fmla="*/ 471 w 562"/>
                  <a:gd name="T19" fmla="*/ 679 h 817"/>
                  <a:gd name="T20" fmla="*/ 465 w 562"/>
                  <a:gd name="T21" fmla="*/ 654 h 817"/>
                  <a:gd name="T22" fmla="*/ 514 w 562"/>
                  <a:gd name="T23" fmla="*/ 595 h 817"/>
                  <a:gd name="T24" fmla="*/ 545 w 562"/>
                  <a:gd name="T25" fmla="*/ 565 h 817"/>
                  <a:gd name="T26" fmla="*/ 596 w 562"/>
                  <a:gd name="T27" fmla="*/ 531 h 817"/>
                  <a:gd name="T28" fmla="*/ 620 w 562"/>
                  <a:gd name="T29" fmla="*/ 512 h 817"/>
                  <a:gd name="T30" fmla="*/ 708 w 562"/>
                  <a:gd name="T31" fmla="*/ 454 h 817"/>
                  <a:gd name="T32" fmla="*/ 819 w 562"/>
                  <a:gd name="T33" fmla="*/ 380 h 817"/>
                  <a:gd name="T34" fmla="*/ 910 w 562"/>
                  <a:gd name="T35" fmla="*/ 318 h 817"/>
                  <a:gd name="T36" fmla="*/ 969 w 562"/>
                  <a:gd name="T37" fmla="*/ 284 h 817"/>
                  <a:gd name="T38" fmla="*/ 996 w 562"/>
                  <a:gd name="T39" fmla="*/ 262 h 817"/>
                  <a:gd name="T40" fmla="*/ 1077 w 562"/>
                  <a:gd name="T41" fmla="*/ 206 h 817"/>
                  <a:gd name="T42" fmla="*/ 1127 w 562"/>
                  <a:gd name="T43" fmla="*/ 171 h 817"/>
                  <a:gd name="T44" fmla="*/ 1083 w 562"/>
                  <a:gd name="T45" fmla="*/ 88 h 817"/>
                  <a:gd name="T46" fmla="*/ 1024 w 562"/>
                  <a:gd name="T47" fmla="*/ 52 h 817"/>
                  <a:gd name="T48" fmla="*/ 885 w 562"/>
                  <a:gd name="T49" fmla="*/ 10 h 817"/>
                  <a:gd name="T50" fmla="*/ 742 w 562"/>
                  <a:gd name="T51" fmla="*/ 0 h 817"/>
                  <a:gd name="T52" fmla="*/ 455 w 562"/>
                  <a:gd name="T53" fmla="*/ 6 h 817"/>
                  <a:gd name="T54" fmla="*/ 359 w 562"/>
                  <a:gd name="T55" fmla="*/ 36 h 817"/>
                  <a:gd name="T56" fmla="*/ 236 w 562"/>
                  <a:gd name="T57" fmla="*/ 46 h 817"/>
                  <a:gd name="T58" fmla="*/ 156 w 562"/>
                  <a:gd name="T59" fmla="*/ 93 h 817"/>
                  <a:gd name="T60" fmla="*/ 67 w 562"/>
                  <a:gd name="T61" fmla="*/ 192 h 817"/>
                  <a:gd name="T62" fmla="*/ 36 w 562"/>
                  <a:gd name="T63" fmla="*/ 215 h 817"/>
                  <a:gd name="T64" fmla="*/ 36 w 562"/>
                  <a:gd name="T65" fmla="*/ 643 h 817"/>
                  <a:gd name="T66" fmla="*/ 44 w 562"/>
                  <a:gd name="T67" fmla="*/ 797 h 817"/>
                  <a:gd name="T68" fmla="*/ 74 w 562"/>
                  <a:gd name="T69" fmla="*/ 922 h 817"/>
                  <a:gd name="T70" fmla="*/ 70 w 562"/>
                  <a:gd name="T71" fmla="*/ 997 h 817"/>
                  <a:gd name="T72" fmla="*/ 108 w 562"/>
                  <a:gd name="T73" fmla="*/ 1176 h 817"/>
                  <a:gd name="T74" fmla="*/ 181 w 562"/>
                  <a:gd name="T75" fmla="*/ 1192 h 817"/>
                  <a:gd name="T76" fmla="*/ 209 w 562"/>
                  <a:gd name="T77" fmla="*/ 1171 h 817"/>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562" h="817">
                    <a:moveTo>
                      <a:pt x="89" y="802"/>
                    </a:moveTo>
                    <a:cubicBezTo>
                      <a:pt x="98" y="796"/>
                      <a:pt x="102" y="788"/>
                      <a:pt x="111" y="782"/>
                    </a:cubicBezTo>
                    <a:cubicBezTo>
                      <a:pt x="119" y="771"/>
                      <a:pt x="118" y="755"/>
                      <a:pt x="125" y="744"/>
                    </a:cubicBezTo>
                    <a:cubicBezTo>
                      <a:pt x="134" y="730"/>
                      <a:pt x="138" y="715"/>
                      <a:pt x="147" y="702"/>
                    </a:cubicBezTo>
                    <a:cubicBezTo>
                      <a:pt x="150" y="692"/>
                      <a:pt x="153" y="683"/>
                      <a:pt x="159" y="674"/>
                    </a:cubicBezTo>
                    <a:cubicBezTo>
                      <a:pt x="166" y="647"/>
                      <a:pt x="170" y="613"/>
                      <a:pt x="187" y="590"/>
                    </a:cubicBezTo>
                    <a:cubicBezTo>
                      <a:pt x="190" y="574"/>
                      <a:pt x="196" y="558"/>
                      <a:pt x="201" y="542"/>
                    </a:cubicBezTo>
                    <a:cubicBezTo>
                      <a:pt x="203" y="535"/>
                      <a:pt x="211" y="522"/>
                      <a:pt x="211" y="522"/>
                    </a:cubicBezTo>
                    <a:cubicBezTo>
                      <a:pt x="215" y="507"/>
                      <a:pt x="216" y="493"/>
                      <a:pt x="227" y="482"/>
                    </a:cubicBezTo>
                    <a:cubicBezTo>
                      <a:pt x="232" y="467"/>
                      <a:pt x="230" y="474"/>
                      <a:pt x="233" y="460"/>
                    </a:cubicBezTo>
                    <a:cubicBezTo>
                      <a:pt x="232" y="455"/>
                      <a:pt x="228" y="449"/>
                      <a:pt x="229" y="444"/>
                    </a:cubicBezTo>
                    <a:cubicBezTo>
                      <a:pt x="231" y="429"/>
                      <a:pt x="247" y="417"/>
                      <a:pt x="253" y="404"/>
                    </a:cubicBezTo>
                    <a:cubicBezTo>
                      <a:pt x="258" y="393"/>
                      <a:pt x="256" y="388"/>
                      <a:pt x="269" y="384"/>
                    </a:cubicBezTo>
                    <a:cubicBezTo>
                      <a:pt x="276" y="374"/>
                      <a:pt x="285" y="368"/>
                      <a:pt x="293" y="360"/>
                    </a:cubicBezTo>
                    <a:cubicBezTo>
                      <a:pt x="295" y="354"/>
                      <a:pt x="307" y="346"/>
                      <a:pt x="307" y="346"/>
                    </a:cubicBezTo>
                    <a:cubicBezTo>
                      <a:pt x="316" y="332"/>
                      <a:pt x="337" y="318"/>
                      <a:pt x="351" y="308"/>
                    </a:cubicBezTo>
                    <a:cubicBezTo>
                      <a:pt x="356" y="294"/>
                      <a:pt x="392" y="265"/>
                      <a:pt x="405" y="258"/>
                    </a:cubicBezTo>
                    <a:cubicBezTo>
                      <a:pt x="410" y="251"/>
                      <a:pt x="445" y="218"/>
                      <a:pt x="451" y="216"/>
                    </a:cubicBezTo>
                    <a:cubicBezTo>
                      <a:pt x="457" y="207"/>
                      <a:pt x="470" y="198"/>
                      <a:pt x="479" y="192"/>
                    </a:cubicBezTo>
                    <a:cubicBezTo>
                      <a:pt x="482" y="184"/>
                      <a:pt x="485" y="181"/>
                      <a:pt x="493" y="178"/>
                    </a:cubicBezTo>
                    <a:cubicBezTo>
                      <a:pt x="500" y="167"/>
                      <a:pt x="520" y="144"/>
                      <a:pt x="533" y="140"/>
                    </a:cubicBezTo>
                    <a:cubicBezTo>
                      <a:pt x="541" y="132"/>
                      <a:pt x="549" y="124"/>
                      <a:pt x="557" y="116"/>
                    </a:cubicBezTo>
                    <a:cubicBezTo>
                      <a:pt x="562" y="89"/>
                      <a:pt x="553" y="75"/>
                      <a:pt x="535" y="60"/>
                    </a:cubicBezTo>
                    <a:cubicBezTo>
                      <a:pt x="522" y="49"/>
                      <a:pt x="521" y="43"/>
                      <a:pt x="507" y="38"/>
                    </a:cubicBezTo>
                    <a:cubicBezTo>
                      <a:pt x="495" y="21"/>
                      <a:pt x="458" y="12"/>
                      <a:pt x="437" y="10"/>
                    </a:cubicBezTo>
                    <a:cubicBezTo>
                      <a:pt x="412" y="2"/>
                      <a:pt x="396" y="2"/>
                      <a:pt x="367" y="0"/>
                    </a:cubicBezTo>
                    <a:cubicBezTo>
                      <a:pt x="323" y="9"/>
                      <a:pt x="264" y="5"/>
                      <a:pt x="225" y="6"/>
                    </a:cubicBezTo>
                    <a:cubicBezTo>
                      <a:pt x="208" y="11"/>
                      <a:pt x="195" y="19"/>
                      <a:pt x="177" y="22"/>
                    </a:cubicBezTo>
                    <a:cubicBezTo>
                      <a:pt x="158" y="28"/>
                      <a:pt x="137" y="29"/>
                      <a:pt x="117" y="32"/>
                    </a:cubicBezTo>
                    <a:cubicBezTo>
                      <a:pt x="104" y="41"/>
                      <a:pt x="93" y="59"/>
                      <a:pt x="77" y="64"/>
                    </a:cubicBezTo>
                    <a:cubicBezTo>
                      <a:pt x="56" y="80"/>
                      <a:pt x="49" y="109"/>
                      <a:pt x="33" y="130"/>
                    </a:cubicBezTo>
                    <a:cubicBezTo>
                      <a:pt x="30" y="143"/>
                      <a:pt x="29" y="139"/>
                      <a:pt x="19" y="146"/>
                    </a:cubicBezTo>
                    <a:cubicBezTo>
                      <a:pt x="0" y="240"/>
                      <a:pt x="17" y="340"/>
                      <a:pt x="19" y="436"/>
                    </a:cubicBezTo>
                    <a:cubicBezTo>
                      <a:pt x="22" y="538"/>
                      <a:pt x="11" y="503"/>
                      <a:pt x="23" y="540"/>
                    </a:cubicBezTo>
                    <a:cubicBezTo>
                      <a:pt x="26" y="568"/>
                      <a:pt x="31" y="596"/>
                      <a:pt x="37" y="624"/>
                    </a:cubicBezTo>
                    <a:cubicBezTo>
                      <a:pt x="38" y="644"/>
                      <a:pt x="40" y="657"/>
                      <a:pt x="35" y="676"/>
                    </a:cubicBezTo>
                    <a:cubicBezTo>
                      <a:pt x="47" y="711"/>
                      <a:pt x="32" y="766"/>
                      <a:pt x="53" y="798"/>
                    </a:cubicBezTo>
                    <a:cubicBezTo>
                      <a:pt x="58" y="817"/>
                      <a:pt x="68" y="809"/>
                      <a:pt x="89" y="808"/>
                    </a:cubicBezTo>
                    <a:cubicBezTo>
                      <a:pt x="94" y="803"/>
                      <a:pt x="98" y="799"/>
                      <a:pt x="103" y="794"/>
                    </a:cubicBezTo>
                  </a:path>
                </a:pathLst>
              </a:custGeom>
              <a:noFill/>
              <a:ln w="9525" cap="flat">
                <a:solidFill>
                  <a:schemeClr val="tx1"/>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9" name="Freeform 376"/>
              <p:cNvSpPr>
                <a:spLocks/>
              </p:cNvSpPr>
              <p:nvPr/>
            </p:nvSpPr>
            <p:spPr bwMode="auto">
              <a:xfrm>
                <a:off x="1938" y="564"/>
                <a:ext cx="28" cy="770"/>
              </a:xfrm>
              <a:custGeom>
                <a:avLst/>
                <a:gdLst>
                  <a:gd name="T0" fmla="*/ 16 w 28"/>
                  <a:gd name="T1" fmla="*/ 770 h 770"/>
                  <a:gd name="T2" fmla="*/ 22 w 28"/>
                  <a:gd name="T3" fmla="*/ 708 h 770"/>
                  <a:gd name="T4" fmla="*/ 20 w 28"/>
                  <a:gd name="T5" fmla="*/ 658 h 770"/>
                  <a:gd name="T6" fmla="*/ 10 w 28"/>
                  <a:gd name="T7" fmla="*/ 640 h 770"/>
                  <a:gd name="T8" fmla="*/ 12 w 28"/>
                  <a:gd name="T9" fmla="*/ 442 h 770"/>
                  <a:gd name="T10" fmla="*/ 18 w 28"/>
                  <a:gd name="T11" fmla="*/ 348 h 770"/>
                  <a:gd name="T12" fmla="*/ 26 w 28"/>
                  <a:gd name="T13" fmla="*/ 236 h 770"/>
                  <a:gd name="T14" fmla="*/ 28 w 28"/>
                  <a:gd name="T15" fmla="*/ 0 h 77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8" h="770">
                    <a:moveTo>
                      <a:pt x="16" y="770"/>
                    </a:moveTo>
                    <a:cubicBezTo>
                      <a:pt x="23" y="750"/>
                      <a:pt x="21" y="729"/>
                      <a:pt x="22" y="708"/>
                    </a:cubicBezTo>
                    <a:cubicBezTo>
                      <a:pt x="21" y="691"/>
                      <a:pt x="21" y="675"/>
                      <a:pt x="20" y="658"/>
                    </a:cubicBezTo>
                    <a:cubicBezTo>
                      <a:pt x="20" y="651"/>
                      <a:pt x="10" y="640"/>
                      <a:pt x="10" y="640"/>
                    </a:cubicBezTo>
                    <a:cubicBezTo>
                      <a:pt x="5" y="577"/>
                      <a:pt x="0" y="504"/>
                      <a:pt x="12" y="442"/>
                    </a:cubicBezTo>
                    <a:cubicBezTo>
                      <a:pt x="14" y="411"/>
                      <a:pt x="15" y="379"/>
                      <a:pt x="18" y="348"/>
                    </a:cubicBezTo>
                    <a:cubicBezTo>
                      <a:pt x="19" y="310"/>
                      <a:pt x="20" y="273"/>
                      <a:pt x="26" y="236"/>
                    </a:cubicBezTo>
                    <a:cubicBezTo>
                      <a:pt x="27" y="157"/>
                      <a:pt x="28" y="79"/>
                      <a:pt x="28" y="0"/>
                    </a:cubicBezTo>
                  </a:path>
                </a:pathLst>
              </a:custGeom>
              <a:noFill/>
              <a:ln w="9525" cap="flat">
                <a:solidFill>
                  <a:schemeClr val="tx1"/>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60" name="Text Box 377"/>
              <p:cNvSpPr txBox="1">
                <a:spLocks noChangeArrowheads="1"/>
              </p:cNvSpPr>
              <p:nvPr/>
            </p:nvSpPr>
            <p:spPr bwMode="auto">
              <a:xfrm>
                <a:off x="1706" y="521"/>
                <a:ext cx="289" cy="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800" dirty="0" err="1">
                    <a:cs typeface="Arial" charset="0"/>
                  </a:rPr>
                  <a:t>pPVN</a:t>
                </a:r>
                <a:endParaRPr lang="en-GB" sz="800" dirty="0">
                  <a:cs typeface="Arial" charset="0"/>
                </a:endParaRPr>
              </a:p>
            </p:txBody>
          </p:sp>
          <p:sp>
            <p:nvSpPr>
              <p:cNvPr id="61" name="Line 378"/>
              <p:cNvSpPr>
                <a:spLocks noChangeShapeType="1"/>
              </p:cNvSpPr>
              <p:nvPr/>
            </p:nvSpPr>
            <p:spPr bwMode="auto">
              <a:xfrm flipH="1" flipV="1">
                <a:off x="1842" y="612"/>
                <a:ext cx="91" cy="45"/>
              </a:xfrm>
              <a:prstGeom prst="line">
                <a:avLst/>
              </a:prstGeom>
              <a:noFill/>
              <a:ln w="31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62" name="Text Box 379"/>
              <p:cNvSpPr txBox="1">
                <a:spLocks noChangeArrowheads="1"/>
              </p:cNvSpPr>
              <p:nvPr/>
            </p:nvSpPr>
            <p:spPr bwMode="auto">
              <a:xfrm>
                <a:off x="2069" y="567"/>
                <a:ext cx="307" cy="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800" dirty="0" err="1">
                    <a:cs typeface="Arial" charset="0"/>
                  </a:rPr>
                  <a:t>mPVN</a:t>
                </a:r>
                <a:endParaRPr lang="en-GB" sz="800" dirty="0">
                  <a:cs typeface="Arial" charset="0"/>
                </a:endParaRPr>
              </a:p>
            </p:txBody>
          </p:sp>
        </p:grpSp>
      </p:grpSp>
      <p:grpSp>
        <p:nvGrpSpPr>
          <p:cNvPr id="67" name="Group 97"/>
          <p:cNvGrpSpPr>
            <a:grpSpLocks/>
          </p:cNvGrpSpPr>
          <p:nvPr/>
        </p:nvGrpSpPr>
        <p:grpSpPr bwMode="auto">
          <a:xfrm>
            <a:off x="4106391" y="1150938"/>
            <a:ext cx="1266825" cy="1617662"/>
            <a:chOff x="2580" y="476"/>
            <a:chExt cx="798" cy="1019"/>
          </a:xfrm>
        </p:grpSpPr>
        <p:pic>
          <p:nvPicPr>
            <p:cNvPr id="68" name="Picture 91"/>
            <p:cNvPicPr>
              <a:picLocks noChangeAspect="1" noChangeArrowheads="1"/>
            </p:cNvPicPr>
            <p:nvPr/>
          </p:nvPicPr>
          <p:blipFill>
            <a:blip r:embed="rId5">
              <a:lum bright="18000" contrast="12000"/>
              <a:grayscl/>
              <a:extLst>
                <a:ext uri="{28A0092B-C50C-407E-A947-70E740481C1C}">
                  <a14:useLocalDpi xmlns:a14="http://schemas.microsoft.com/office/drawing/2010/main" val="0"/>
                </a:ext>
              </a:extLst>
            </a:blip>
            <a:srcRect/>
            <a:stretch>
              <a:fillRect/>
            </a:stretch>
          </p:blipFill>
          <p:spPr bwMode="auto">
            <a:xfrm>
              <a:off x="2614" y="476"/>
              <a:ext cx="764" cy="10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9" name="Line 33"/>
            <p:cNvSpPr>
              <a:spLocks noChangeShapeType="1"/>
            </p:cNvSpPr>
            <p:nvPr/>
          </p:nvSpPr>
          <p:spPr bwMode="auto">
            <a:xfrm>
              <a:off x="3194" y="526"/>
              <a:ext cx="147"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70" name="Text Box 79"/>
            <p:cNvSpPr txBox="1">
              <a:spLocks noChangeArrowheads="1"/>
            </p:cNvSpPr>
            <p:nvPr/>
          </p:nvSpPr>
          <p:spPr bwMode="auto">
            <a:xfrm>
              <a:off x="2580" y="924"/>
              <a:ext cx="224" cy="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100">
                  <a:cs typeface="Arial" charset="0"/>
                </a:rPr>
                <a:t>3V</a:t>
              </a:r>
            </a:p>
          </p:txBody>
        </p:sp>
        <p:sp>
          <p:nvSpPr>
            <p:cNvPr id="71" name="Line 98"/>
            <p:cNvSpPr>
              <a:spLocks noChangeShapeType="1"/>
            </p:cNvSpPr>
            <p:nvPr/>
          </p:nvSpPr>
          <p:spPr bwMode="auto">
            <a:xfrm flipH="1">
              <a:off x="2840" y="1020"/>
              <a:ext cx="136" cy="0"/>
            </a:xfrm>
            <a:prstGeom prst="line">
              <a:avLst/>
            </a:prstGeom>
            <a:noFill/>
            <a:ln w="15875">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72" name="TextBox 71"/>
          <p:cNvSpPr txBox="1"/>
          <p:nvPr/>
        </p:nvSpPr>
        <p:spPr>
          <a:xfrm>
            <a:off x="5949280"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126</a:t>
            </a:r>
            <a:endParaRPr lang="en-GB" sz="1200" b="0" dirty="0">
              <a:latin typeface="Times New Roman" pitchFamily="18" charset="0"/>
              <a:cs typeface="Times New Roman" pitchFamily="18" charset="0"/>
            </a:endParaRPr>
          </a:p>
        </p:txBody>
      </p:sp>
      <p:sp>
        <p:nvSpPr>
          <p:cNvPr id="73" name="Line 98"/>
          <p:cNvSpPr>
            <a:spLocks noChangeShapeType="1"/>
          </p:cNvSpPr>
          <p:nvPr/>
        </p:nvSpPr>
        <p:spPr bwMode="auto">
          <a:xfrm flipH="1">
            <a:off x="4671541" y="2108684"/>
            <a:ext cx="215900" cy="0"/>
          </a:xfrm>
          <a:prstGeom prst="line">
            <a:avLst/>
          </a:prstGeom>
          <a:noFill/>
          <a:ln w="15875">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74" name="Line 98"/>
          <p:cNvSpPr>
            <a:spLocks noChangeShapeType="1"/>
          </p:cNvSpPr>
          <p:nvPr/>
        </p:nvSpPr>
        <p:spPr bwMode="auto">
          <a:xfrm flipH="1">
            <a:off x="4671541" y="1892660"/>
            <a:ext cx="215900" cy="0"/>
          </a:xfrm>
          <a:prstGeom prst="line">
            <a:avLst/>
          </a:prstGeom>
          <a:noFill/>
          <a:ln w="15875">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75" name="Line 98"/>
          <p:cNvSpPr>
            <a:spLocks noChangeShapeType="1"/>
          </p:cNvSpPr>
          <p:nvPr/>
        </p:nvSpPr>
        <p:spPr bwMode="auto">
          <a:xfrm flipH="1">
            <a:off x="4437112" y="3368824"/>
            <a:ext cx="215900" cy="0"/>
          </a:xfrm>
          <a:prstGeom prst="line">
            <a:avLst/>
          </a:prstGeom>
          <a:noFill/>
          <a:ln w="15875">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76" name="Line 98"/>
          <p:cNvSpPr>
            <a:spLocks noChangeShapeType="1"/>
          </p:cNvSpPr>
          <p:nvPr/>
        </p:nvSpPr>
        <p:spPr bwMode="auto">
          <a:xfrm flipH="1">
            <a:off x="2924944" y="3872880"/>
            <a:ext cx="215900" cy="0"/>
          </a:xfrm>
          <a:prstGeom prst="line">
            <a:avLst/>
          </a:prstGeom>
          <a:noFill/>
          <a:ln w="15875">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77" name="Line 98"/>
          <p:cNvSpPr>
            <a:spLocks noChangeShapeType="1"/>
          </p:cNvSpPr>
          <p:nvPr/>
        </p:nvSpPr>
        <p:spPr bwMode="auto">
          <a:xfrm flipH="1">
            <a:off x="2852936" y="4025280"/>
            <a:ext cx="215900" cy="0"/>
          </a:xfrm>
          <a:prstGeom prst="line">
            <a:avLst/>
          </a:prstGeom>
          <a:noFill/>
          <a:ln w="15875">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78" name="Line 98"/>
          <p:cNvSpPr>
            <a:spLocks noChangeShapeType="1"/>
          </p:cNvSpPr>
          <p:nvPr/>
        </p:nvSpPr>
        <p:spPr bwMode="auto">
          <a:xfrm flipH="1">
            <a:off x="2960948" y="3620852"/>
            <a:ext cx="215900" cy="0"/>
          </a:xfrm>
          <a:prstGeom prst="line">
            <a:avLst/>
          </a:prstGeom>
          <a:noFill/>
          <a:ln w="15875">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79" name="Line 98"/>
          <p:cNvSpPr>
            <a:spLocks noChangeShapeType="1"/>
          </p:cNvSpPr>
          <p:nvPr/>
        </p:nvSpPr>
        <p:spPr bwMode="auto">
          <a:xfrm flipH="1">
            <a:off x="4401108" y="3692860"/>
            <a:ext cx="215900" cy="0"/>
          </a:xfrm>
          <a:prstGeom prst="line">
            <a:avLst/>
          </a:prstGeom>
          <a:noFill/>
          <a:ln w="15875">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80" name="Line 98"/>
          <p:cNvSpPr>
            <a:spLocks noChangeShapeType="1"/>
          </p:cNvSpPr>
          <p:nvPr/>
        </p:nvSpPr>
        <p:spPr bwMode="auto">
          <a:xfrm flipH="1">
            <a:off x="4437112" y="3872880"/>
            <a:ext cx="215900" cy="0"/>
          </a:xfrm>
          <a:prstGeom prst="line">
            <a:avLst/>
          </a:prstGeom>
          <a:noFill/>
          <a:ln w="15875">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extLst>
      <p:ext uri="{BB962C8B-B14F-4D97-AF65-F5344CB8AC3E}">
        <p14:creationId xmlns:p14="http://schemas.microsoft.com/office/powerpoint/2010/main" val="14112900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54"/>
          <p:cNvSpPr>
            <a:spLocks noChangeArrowheads="1"/>
          </p:cNvSpPr>
          <p:nvPr/>
        </p:nvSpPr>
        <p:spPr bwMode="auto">
          <a:xfrm>
            <a:off x="1089025" y="5630218"/>
            <a:ext cx="5292725" cy="2275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sz="1200" b="0" dirty="0">
                <a:latin typeface="Times New Roman" pitchFamily="18" charset="0"/>
                <a:cs typeface="Times New Roman" pitchFamily="18" charset="0"/>
              </a:rPr>
              <a:t>Virgin and d5.5 pregnant mice were injected with either LPS (i.p 12.5µg; black bars; n = 4,5 respectively) or vehicle (saline; white bars; </a:t>
            </a:r>
            <a:r>
              <a:rPr lang="en-US" sz="1200" b="0" dirty="0" smtClean="0">
                <a:latin typeface="Times New Roman" pitchFamily="18" charset="0"/>
                <a:cs typeface="Times New Roman" pitchFamily="18" charset="0"/>
              </a:rPr>
              <a:t>n = 5</a:t>
            </a:r>
            <a:r>
              <a:rPr lang="en-US" sz="1200" b="0" dirty="0">
                <a:latin typeface="Times New Roman" pitchFamily="18" charset="0"/>
                <a:cs typeface="Times New Roman" pitchFamily="18" charset="0"/>
              </a:rPr>
              <a:t>) and sacrificed after 90 </a:t>
            </a:r>
            <a:r>
              <a:rPr lang="en-US" sz="1200" b="0" dirty="0" smtClean="0">
                <a:latin typeface="Times New Roman" pitchFamily="18" charset="0"/>
                <a:cs typeface="Times New Roman" pitchFamily="18" charset="0"/>
              </a:rPr>
              <a:t>min. </a:t>
            </a:r>
            <a:r>
              <a:rPr lang="en-GB" sz="1200" b="0" dirty="0" smtClean="0">
                <a:latin typeface="Times New Roman" pitchFamily="18" charset="0"/>
                <a:cs typeface="Times New Roman" pitchFamily="18" charset="0"/>
              </a:rPr>
              <a:t>Values </a:t>
            </a:r>
            <a:r>
              <a:rPr lang="en-GB" sz="1200" b="0" dirty="0">
                <a:latin typeface="Times New Roman" pitchFamily="18" charset="0"/>
                <a:cs typeface="Times New Roman" pitchFamily="18" charset="0"/>
              </a:rPr>
              <a:t>are group means </a:t>
            </a:r>
            <a:r>
              <a:rPr lang="en-US" sz="1200" b="0" dirty="0">
                <a:latin typeface="Times New Roman" pitchFamily="18" charset="0"/>
                <a:cs typeface="Times New Roman" pitchFamily="18" charset="0"/>
              </a:rPr>
              <a:t>± SEM. B. </a:t>
            </a:r>
            <a:r>
              <a:rPr lang="en-US" sz="1200" b="0" dirty="0" smtClean="0">
                <a:latin typeface="Times New Roman" pitchFamily="18" charset="0"/>
                <a:cs typeface="Times New Roman" pitchFamily="18" charset="0"/>
              </a:rPr>
              <a:t>Fos-positive </a:t>
            </a:r>
            <a:r>
              <a:rPr lang="en-US" sz="1200" b="0" dirty="0">
                <a:latin typeface="Times New Roman" pitchFamily="18" charset="0"/>
                <a:cs typeface="Times New Roman" pitchFamily="18" charset="0"/>
              </a:rPr>
              <a:t>nuclei in the magnocellular (m)PVN  (2-way ANOVA,  p&lt;0.05 interaction </a:t>
            </a:r>
            <a:r>
              <a:rPr lang="en-US" sz="1200" b="0" dirty="0" err="1">
                <a:latin typeface="Times New Roman" pitchFamily="18" charset="0"/>
                <a:cs typeface="Times New Roman" pitchFamily="18" charset="0"/>
              </a:rPr>
              <a:t>groupxtreatment</a:t>
            </a:r>
            <a:r>
              <a:rPr lang="en-US" sz="1200" b="0" dirty="0">
                <a:latin typeface="Times New Roman" pitchFamily="18" charset="0"/>
                <a:cs typeface="Times New Roman" pitchFamily="18" charset="0"/>
              </a:rPr>
              <a:t>). C. </a:t>
            </a:r>
            <a:r>
              <a:rPr lang="en-US" sz="1200" b="0" dirty="0" smtClean="0">
                <a:latin typeface="Times New Roman" pitchFamily="18" charset="0"/>
                <a:cs typeface="Times New Roman" pitchFamily="18" charset="0"/>
              </a:rPr>
              <a:t>Fos-positive </a:t>
            </a:r>
            <a:r>
              <a:rPr lang="en-US" sz="1200" b="0" dirty="0">
                <a:latin typeface="Times New Roman" pitchFamily="18" charset="0"/>
                <a:cs typeface="Times New Roman" pitchFamily="18" charset="0"/>
              </a:rPr>
              <a:t>nuclei in the parvocellular (p)PVN (</a:t>
            </a:r>
            <a:r>
              <a:rPr lang="en-US" sz="1200" b="0" dirty="0" smtClean="0">
                <a:latin typeface="Times New Roman" pitchFamily="18" charset="0"/>
                <a:cs typeface="Times New Roman" pitchFamily="18" charset="0"/>
              </a:rPr>
              <a:t>2-way </a:t>
            </a:r>
            <a:r>
              <a:rPr lang="en-US" sz="1200" b="0" dirty="0">
                <a:latin typeface="Times New Roman" pitchFamily="18" charset="0"/>
                <a:cs typeface="Times New Roman" pitchFamily="18" charset="0"/>
              </a:rPr>
              <a:t>ANOVA, interaction </a:t>
            </a:r>
            <a:r>
              <a:rPr lang="en-US" sz="1200" b="0" dirty="0" err="1" smtClean="0">
                <a:latin typeface="Times New Roman" pitchFamily="18" charset="0"/>
                <a:cs typeface="Times New Roman" pitchFamily="18" charset="0"/>
              </a:rPr>
              <a:t>groupxtreatment</a:t>
            </a:r>
            <a:r>
              <a:rPr lang="en-US" sz="1200" b="0" dirty="0" smtClean="0">
                <a:latin typeface="Times New Roman" pitchFamily="18" charset="0"/>
                <a:cs typeface="Times New Roman" pitchFamily="18" charset="0"/>
              </a:rPr>
              <a:t> p&lt;0.01</a:t>
            </a:r>
            <a:r>
              <a:rPr lang="en-US" sz="1200" b="0" dirty="0">
                <a:latin typeface="Times New Roman" pitchFamily="18" charset="0"/>
                <a:cs typeface="Times New Roman" pitchFamily="18" charset="0"/>
              </a:rPr>
              <a:t>). Holm-</a:t>
            </a:r>
            <a:r>
              <a:rPr lang="en-US" sz="1200" b="0" dirty="0" err="1">
                <a:latin typeface="Times New Roman" pitchFamily="18" charset="0"/>
                <a:cs typeface="Times New Roman" pitchFamily="18" charset="0"/>
              </a:rPr>
              <a:t>Sidak</a:t>
            </a:r>
            <a:r>
              <a:rPr lang="en-US" sz="1200" b="0" dirty="0">
                <a:latin typeface="Times New Roman" pitchFamily="18" charset="0"/>
                <a:cs typeface="Times New Roman" pitchFamily="18" charset="0"/>
              </a:rPr>
              <a:t> p</a:t>
            </a:r>
            <a:r>
              <a:rPr lang="en-US" sz="1200" b="0" dirty="0" smtClean="0">
                <a:latin typeface="Times New Roman" pitchFamily="18" charset="0"/>
                <a:cs typeface="Times New Roman" pitchFamily="18" charset="0"/>
              </a:rPr>
              <a:t>ost-hoc </a:t>
            </a:r>
            <a:r>
              <a:rPr lang="en-US" sz="1200" b="0" dirty="0">
                <a:latin typeface="Times New Roman" pitchFamily="18" charset="0"/>
                <a:cs typeface="Times New Roman" pitchFamily="18" charset="0"/>
              </a:rPr>
              <a:t>tests, </a:t>
            </a:r>
            <a:r>
              <a:rPr lang="en-GB" sz="1200" b="0" dirty="0">
                <a:latin typeface="Times New Roman" pitchFamily="18" charset="0"/>
                <a:cs typeface="Times New Roman" pitchFamily="18" charset="0"/>
              </a:rPr>
              <a:t>*p&lt;0.05 vs. vehicle, #p&lt;0.05 vs. virgin.</a:t>
            </a:r>
            <a:endParaRPr lang="en-US" sz="1200" b="0" dirty="0">
              <a:latin typeface="Times New Roman" pitchFamily="18" charset="0"/>
              <a:cs typeface="Times New Roman" pitchFamily="18" charset="0"/>
            </a:endParaRPr>
          </a:p>
          <a:p>
            <a:pPr>
              <a:lnSpc>
                <a:spcPct val="150000"/>
              </a:lnSpc>
            </a:pPr>
            <a:endParaRPr lang="en-US" sz="1200" b="0" dirty="0">
              <a:latin typeface="Times New Roman" pitchFamily="18" charset="0"/>
              <a:cs typeface="Times New Roman" pitchFamily="18" charset="0"/>
            </a:endParaRPr>
          </a:p>
        </p:txBody>
      </p:sp>
      <p:graphicFrame>
        <p:nvGraphicFramePr>
          <p:cNvPr id="16" name="Chart 15"/>
          <p:cNvGraphicFramePr>
            <a:graphicFrameLocks/>
          </p:cNvGraphicFramePr>
          <p:nvPr/>
        </p:nvGraphicFramePr>
        <p:xfrm>
          <a:off x="2023504" y="1109009"/>
          <a:ext cx="3848100" cy="216000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7" name="Chart 16"/>
          <p:cNvGraphicFramePr>
            <a:graphicFrameLocks/>
          </p:cNvGraphicFramePr>
          <p:nvPr/>
        </p:nvGraphicFramePr>
        <p:xfrm>
          <a:off x="1872000" y="3449558"/>
          <a:ext cx="4296603" cy="2160000"/>
        </p:xfrm>
        <a:graphic>
          <a:graphicData uri="http://schemas.openxmlformats.org/drawingml/2006/chart">
            <c:chart xmlns:c="http://schemas.openxmlformats.org/drawingml/2006/chart" xmlns:r="http://schemas.openxmlformats.org/officeDocument/2006/relationships" r:id="rId3"/>
          </a:graphicData>
        </a:graphic>
      </p:graphicFrame>
      <p:sp>
        <p:nvSpPr>
          <p:cNvPr id="18" name="Text Box 81"/>
          <p:cNvSpPr txBox="1">
            <a:spLocks noChangeArrowheads="1"/>
          </p:cNvSpPr>
          <p:nvPr/>
        </p:nvSpPr>
        <p:spPr bwMode="auto">
          <a:xfrm>
            <a:off x="3384550" y="4502150"/>
            <a:ext cx="260350" cy="350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a:cs typeface="Arial" charset="0"/>
              </a:rPr>
              <a:t>*</a:t>
            </a:r>
          </a:p>
        </p:txBody>
      </p:sp>
      <p:sp>
        <p:nvSpPr>
          <p:cNvPr id="19" name="Text Box 81"/>
          <p:cNvSpPr txBox="1">
            <a:spLocks noChangeArrowheads="1"/>
          </p:cNvSpPr>
          <p:nvPr/>
        </p:nvSpPr>
        <p:spPr bwMode="auto">
          <a:xfrm>
            <a:off x="4652963" y="4565650"/>
            <a:ext cx="260350" cy="350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a:cs typeface="Arial" charset="0"/>
              </a:rPr>
              <a:t>*</a:t>
            </a:r>
          </a:p>
        </p:txBody>
      </p:sp>
      <p:sp>
        <p:nvSpPr>
          <p:cNvPr id="20" name="Text Box 81"/>
          <p:cNvSpPr txBox="1">
            <a:spLocks noChangeArrowheads="1"/>
          </p:cNvSpPr>
          <p:nvPr/>
        </p:nvSpPr>
        <p:spPr bwMode="auto">
          <a:xfrm>
            <a:off x="3384550" y="1325563"/>
            <a:ext cx="260350" cy="350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a:cs typeface="Arial" charset="0"/>
              </a:rPr>
              <a:t>*</a:t>
            </a:r>
          </a:p>
        </p:txBody>
      </p:sp>
      <p:sp>
        <p:nvSpPr>
          <p:cNvPr id="21" name="Text Box 100"/>
          <p:cNvSpPr txBox="1">
            <a:spLocks noChangeArrowheads="1"/>
          </p:cNvSpPr>
          <p:nvPr/>
        </p:nvSpPr>
        <p:spPr bwMode="auto">
          <a:xfrm>
            <a:off x="1628775" y="820738"/>
            <a:ext cx="355600"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B</a:t>
            </a:r>
          </a:p>
        </p:txBody>
      </p:sp>
      <p:sp>
        <p:nvSpPr>
          <p:cNvPr id="22" name="Text Box 100"/>
          <p:cNvSpPr txBox="1">
            <a:spLocks noChangeArrowheads="1"/>
          </p:cNvSpPr>
          <p:nvPr/>
        </p:nvSpPr>
        <p:spPr bwMode="auto">
          <a:xfrm>
            <a:off x="1628775" y="3135313"/>
            <a:ext cx="355600" cy="277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C</a:t>
            </a:r>
          </a:p>
        </p:txBody>
      </p:sp>
      <p:sp>
        <p:nvSpPr>
          <p:cNvPr id="23" name="Text Box 81"/>
          <p:cNvSpPr txBox="1">
            <a:spLocks noChangeArrowheads="1"/>
          </p:cNvSpPr>
          <p:nvPr/>
        </p:nvSpPr>
        <p:spPr bwMode="auto">
          <a:xfrm>
            <a:off x="4311650" y="4792663"/>
            <a:ext cx="2698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latin typeface="Calibri" pitchFamily="34" charset="0"/>
              </a:rPr>
              <a:t>#</a:t>
            </a:r>
          </a:p>
        </p:txBody>
      </p:sp>
      <p:sp>
        <p:nvSpPr>
          <p:cNvPr id="24" name="Text Box 81"/>
          <p:cNvSpPr txBox="1">
            <a:spLocks noChangeArrowheads="1"/>
          </p:cNvSpPr>
          <p:nvPr/>
        </p:nvSpPr>
        <p:spPr bwMode="auto">
          <a:xfrm>
            <a:off x="4311650" y="2189163"/>
            <a:ext cx="269875" cy="277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latin typeface="Calibri" pitchFamily="34" charset="0"/>
              </a:rPr>
              <a:t>#</a:t>
            </a:r>
          </a:p>
        </p:txBody>
      </p:sp>
      <p:sp>
        <p:nvSpPr>
          <p:cNvPr id="25" name="Text Box 100"/>
          <p:cNvSpPr txBox="1">
            <a:spLocks noChangeArrowheads="1"/>
          </p:cNvSpPr>
          <p:nvPr/>
        </p:nvSpPr>
        <p:spPr bwMode="auto">
          <a:xfrm>
            <a:off x="2332038" y="833438"/>
            <a:ext cx="1212850"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mPVN</a:t>
            </a:r>
          </a:p>
        </p:txBody>
      </p:sp>
      <p:sp>
        <p:nvSpPr>
          <p:cNvPr id="26" name="Text Box 100"/>
          <p:cNvSpPr txBox="1">
            <a:spLocks noChangeArrowheads="1"/>
          </p:cNvSpPr>
          <p:nvPr/>
        </p:nvSpPr>
        <p:spPr bwMode="auto">
          <a:xfrm>
            <a:off x="2359025" y="3136900"/>
            <a:ext cx="1214438"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pPVN</a:t>
            </a:r>
          </a:p>
        </p:txBody>
      </p:sp>
      <p:sp>
        <p:nvSpPr>
          <p:cNvPr id="27" name="Text Box 44"/>
          <p:cNvSpPr txBox="1">
            <a:spLocks noChangeArrowheads="1"/>
          </p:cNvSpPr>
          <p:nvPr/>
        </p:nvSpPr>
        <p:spPr bwMode="auto">
          <a:xfrm>
            <a:off x="1046163" y="467544"/>
            <a:ext cx="3822700"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latin typeface="Times New Roman" pitchFamily="18" charset="0"/>
                <a:cs typeface="Times New Roman" pitchFamily="18" charset="0"/>
              </a:rPr>
              <a:t>Figure 3.7: Effect of LPS on Fos expression in the  PVN</a:t>
            </a:r>
          </a:p>
        </p:txBody>
      </p:sp>
      <p:sp>
        <p:nvSpPr>
          <p:cNvPr id="28" name="TextBox 27"/>
          <p:cNvSpPr txBox="1"/>
          <p:nvPr/>
        </p:nvSpPr>
        <p:spPr>
          <a:xfrm>
            <a:off x="5949280"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127</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302973323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Text Box 74"/>
          <p:cNvSpPr txBox="1">
            <a:spLocks noChangeArrowheads="1"/>
          </p:cNvSpPr>
          <p:nvPr/>
        </p:nvSpPr>
        <p:spPr bwMode="auto">
          <a:xfrm>
            <a:off x="1030288" y="468313"/>
            <a:ext cx="39116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latin typeface="Times New Roman" pitchFamily="18" charset="0"/>
                <a:cs typeface="Times New Roman" pitchFamily="18" charset="0"/>
              </a:rPr>
              <a:t>Figure 3.8 : Effects of LPS on Fos expression in the VMH</a:t>
            </a:r>
          </a:p>
        </p:txBody>
      </p:sp>
      <p:sp>
        <p:nvSpPr>
          <p:cNvPr id="73" name="Text Box 117"/>
          <p:cNvSpPr txBox="1">
            <a:spLocks noChangeArrowheads="1"/>
          </p:cNvSpPr>
          <p:nvPr/>
        </p:nvSpPr>
        <p:spPr bwMode="auto">
          <a:xfrm>
            <a:off x="1052513" y="6821255"/>
            <a:ext cx="5400675" cy="1444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lnSpc>
                <a:spcPct val="150000"/>
              </a:lnSpc>
            </a:pPr>
            <a:r>
              <a:rPr lang="en-US" sz="1200" b="0" dirty="0">
                <a:latin typeface="Times New Roman" pitchFamily="18" charset="0"/>
                <a:cs typeface="Times New Roman" pitchFamily="18" charset="0"/>
              </a:rPr>
              <a:t>Virgin and d5.5 pregnant mice were injected with LPS (i.p 12.5µg) or vehicle (saline) and sacrificed after 90 min. </a:t>
            </a:r>
            <a:r>
              <a:rPr lang="en-GB" sz="1200" b="0" dirty="0">
                <a:latin typeface="Times New Roman" pitchFamily="18" charset="0"/>
                <a:cs typeface="Times New Roman" pitchFamily="18" charset="0"/>
              </a:rPr>
              <a:t>Vehicle and LPS-induced Fos expression in the ventromedial hypothalamus (VMH) are illustrated in photomicrographs A and B (magnification of highlighted areas in A). Arrows indicate Fos-positive nuclei. Scale bars represent 100</a:t>
            </a:r>
            <a:r>
              <a:rPr lang="en-US" sz="1200" b="0" dirty="0">
                <a:latin typeface="Times New Roman" pitchFamily="18" charset="0"/>
                <a:cs typeface="Times New Roman" pitchFamily="18" charset="0"/>
              </a:rPr>
              <a:t>µ</a:t>
            </a:r>
            <a:r>
              <a:rPr lang="en-GB" sz="1200" b="0" dirty="0">
                <a:latin typeface="Times New Roman" pitchFamily="18" charset="0"/>
                <a:cs typeface="Times New Roman" pitchFamily="18" charset="0"/>
              </a:rPr>
              <a:t>m and </a:t>
            </a:r>
            <a:r>
              <a:rPr lang="en-GB" sz="1200" b="0" dirty="0" smtClean="0">
                <a:latin typeface="Times New Roman" pitchFamily="18" charset="0"/>
                <a:cs typeface="Times New Roman" pitchFamily="18" charset="0"/>
              </a:rPr>
              <a:t>50</a:t>
            </a:r>
            <a:r>
              <a:rPr lang="en-US" sz="1200" b="0" dirty="0" smtClean="0">
                <a:latin typeface="Times New Roman" pitchFamily="18" charset="0"/>
                <a:cs typeface="Times New Roman" pitchFamily="18" charset="0"/>
              </a:rPr>
              <a:t>µ</a:t>
            </a:r>
            <a:r>
              <a:rPr lang="en-GB" sz="1200" b="0" dirty="0">
                <a:latin typeface="Times New Roman" pitchFamily="18" charset="0"/>
                <a:cs typeface="Times New Roman" pitchFamily="18" charset="0"/>
              </a:rPr>
              <a:t>m in A and B respectively. </a:t>
            </a:r>
            <a:r>
              <a:rPr lang="en-GB" sz="1200" b="0" dirty="0" smtClean="0">
                <a:latin typeface="Times New Roman" pitchFamily="18" charset="0"/>
                <a:cs typeface="Times New Roman" pitchFamily="18" charset="0"/>
              </a:rPr>
              <a:t>3V = third </a:t>
            </a:r>
            <a:r>
              <a:rPr lang="en-GB" sz="1200" b="0" dirty="0">
                <a:latin typeface="Times New Roman" pitchFamily="18" charset="0"/>
                <a:cs typeface="Times New Roman" pitchFamily="18" charset="0"/>
              </a:rPr>
              <a:t>ventricle.</a:t>
            </a:r>
          </a:p>
        </p:txBody>
      </p:sp>
      <p:grpSp>
        <p:nvGrpSpPr>
          <p:cNvPr id="74" name="Group 73"/>
          <p:cNvGrpSpPr/>
          <p:nvPr/>
        </p:nvGrpSpPr>
        <p:grpSpPr>
          <a:xfrm>
            <a:off x="1341438" y="863662"/>
            <a:ext cx="4195763" cy="5911850"/>
            <a:chOff x="1341438" y="755650"/>
            <a:chExt cx="4195763" cy="5911850"/>
          </a:xfrm>
        </p:grpSpPr>
        <p:sp>
          <p:nvSpPr>
            <p:cNvPr id="75" name="Text Box 242"/>
            <p:cNvSpPr txBox="1">
              <a:spLocks noChangeArrowheads="1"/>
            </p:cNvSpPr>
            <p:nvPr/>
          </p:nvSpPr>
          <p:spPr bwMode="auto">
            <a:xfrm>
              <a:off x="2413000" y="755650"/>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A</a:t>
              </a:r>
            </a:p>
          </p:txBody>
        </p:sp>
        <p:sp>
          <p:nvSpPr>
            <p:cNvPr id="76" name="Text Box 243"/>
            <p:cNvSpPr txBox="1">
              <a:spLocks noChangeArrowheads="1"/>
            </p:cNvSpPr>
            <p:nvPr/>
          </p:nvSpPr>
          <p:spPr bwMode="auto">
            <a:xfrm>
              <a:off x="1341438" y="2779713"/>
              <a:ext cx="9017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cs typeface="Times New Roman" pitchFamily="18" charset="0"/>
                </a:rPr>
                <a:t>Virgin - LPS</a:t>
              </a:r>
            </a:p>
          </p:txBody>
        </p:sp>
        <p:sp>
          <p:nvSpPr>
            <p:cNvPr id="77" name="Text Box 244"/>
            <p:cNvSpPr txBox="1">
              <a:spLocks noChangeArrowheads="1"/>
            </p:cNvSpPr>
            <p:nvPr/>
          </p:nvSpPr>
          <p:spPr bwMode="auto">
            <a:xfrm>
              <a:off x="1341438" y="4319588"/>
              <a:ext cx="120332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cs typeface="Times New Roman" pitchFamily="18" charset="0"/>
                </a:rPr>
                <a:t>Pregnant - saline</a:t>
              </a:r>
            </a:p>
          </p:txBody>
        </p:sp>
        <p:sp>
          <p:nvSpPr>
            <p:cNvPr id="78" name="Text Box 245"/>
            <p:cNvSpPr txBox="1">
              <a:spLocks noChangeArrowheads="1"/>
            </p:cNvSpPr>
            <p:nvPr/>
          </p:nvSpPr>
          <p:spPr bwMode="auto">
            <a:xfrm>
              <a:off x="1341438" y="5832475"/>
              <a:ext cx="10922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cs typeface="Times New Roman" pitchFamily="18" charset="0"/>
                </a:rPr>
                <a:t>Pregnant - LPS</a:t>
              </a:r>
            </a:p>
          </p:txBody>
        </p:sp>
        <p:sp>
          <p:nvSpPr>
            <p:cNvPr id="79" name="Text Box 246"/>
            <p:cNvSpPr txBox="1">
              <a:spLocks noChangeArrowheads="1"/>
            </p:cNvSpPr>
            <p:nvPr/>
          </p:nvSpPr>
          <p:spPr bwMode="auto">
            <a:xfrm>
              <a:off x="1341438" y="1231900"/>
              <a:ext cx="101282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cs typeface="Times New Roman" pitchFamily="18" charset="0"/>
                </a:rPr>
                <a:t>Virgin - saline</a:t>
              </a:r>
            </a:p>
          </p:txBody>
        </p:sp>
        <p:sp>
          <p:nvSpPr>
            <p:cNvPr id="80" name="Text Box 247"/>
            <p:cNvSpPr txBox="1">
              <a:spLocks noChangeArrowheads="1"/>
            </p:cNvSpPr>
            <p:nvPr/>
          </p:nvSpPr>
          <p:spPr bwMode="auto">
            <a:xfrm>
              <a:off x="4076700" y="755650"/>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B</a:t>
              </a:r>
            </a:p>
          </p:txBody>
        </p:sp>
        <p:grpSp>
          <p:nvGrpSpPr>
            <p:cNvPr id="81" name="Group 94"/>
            <p:cNvGrpSpPr>
              <a:grpSpLocks/>
            </p:cNvGrpSpPr>
            <p:nvPr/>
          </p:nvGrpSpPr>
          <p:grpSpPr bwMode="auto">
            <a:xfrm>
              <a:off x="2636838" y="827088"/>
              <a:ext cx="2900363" cy="5840412"/>
              <a:chOff x="1657" y="521"/>
              <a:chExt cx="1827" cy="3679"/>
            </a:xfrm>
          </p:grpSpPr>
          <p:grpSp>
            <p:nvGrpSpPr>
              <p:cNvPr id="88" name="Group 95"/>
              <p:cNvGrpSpPr>
                <a:grpSpLocks/>
              </p:cNvGrpSpPr>
              <p:nvPr/>
            </p:nvGrpSpPr>
            <p:grpSpPr bwMode="auto">
              <a:xfrm>
                <a:off x="1657" y="521"/>
                <a:ext cx="761" cy="888"/>
                <a:chOff x="1657" y="521"/>
                <a:chExt cx="761" cy="888"/>
              </a:xfrm>
            </p:grpSpPr>
            <p:grpSp>
              <p:nvGrpSpPr>
                <p:cNvPr id="135" name="Group 96"/>
                <p:cNvGrpSpPr>
                  <a:grpSpLocks/>
                </p:cNvGrpSpPr>
                <p:nvPr/>
              </p:nvGrpSpPr>
              <p:grpSpPr bwMode="auto">
                <a:xfrm>
                  <a:off x="1752" y="521"/>
                  <a:ext cx="666" cy="888"/>
                  <a:chOff x="-666" y="567"/>
                  <a:chExt cx="666" cy="888"/>
                </a:xfrm>
              </p:grpSpPr>
              <p:pic>
                <p:nvPicPr>
                  <p:cNvPr id="140" name="Picture 97"/>
                  <p:cNvPicPr>
                    <a:picLocks noChangeAspect="1" noChangeArrowheads="1"/>
                  </p:cNvPicPr>
                  <p:nvPr/>
                </p:nvPicPr>
                <p:blipFill>
                  <a:blip r:embed="rId2">
                    <a:lum bright="12000" contrast="24000"/>
                    <a:grayscl/>
                    <a:extLst>
                      <a:ext uri="{28A0092B-C50C-407E-A947-70E740481C1C}">
                        <a14:useLocalDpi xmlns:a14="http://schemas.microsoft.com/office/drawing/2010/main" val="0"/>
                      </a:ext>
                    </a:extLst>
                  </a:blip>
                  <a:srcRect/>
                  <a:stretch>
                    <a:fillRect/>
                  </a:stretch>
                </p:blipFill>
                <p:spPr bwMode="auto">
                  <a:xfrm>
                    <a:off x="-666" y="567"/>
                    <a:ext cx="666" cy="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1" name="Rectangle 260"/>
                  <p:cNvSpPr>
                    <a:spLocks noChangeArrowheads="1"/>
                  </p:cNvSpPr>
                  <p:nvPr/>
                </p:nvSpPr>
                <p:spPr bwMode="auto">
                  <a:xfrm>
                    <a:off x="-574" y="1118"/>
                    <a:ext cx="217" cy="28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0">
                      <a:cs typeface="Arial" charset="0"/>
                    </a:endParaRPr>
                  </a:p>
                </p:txBody>
              </p:sp>
            </p:grpSp>
            <p:sp>
              <p:nvSpPr>
                <p:cNvPr id="136" name="Line 73"/>
                <p:cNvSpPr>
                  <a:spLocks noChangeAspect="1" noChangeShapeType="1"/>
                </p:cNvSpPr>
                <p:nvPr/>
              </p:nvSpPr>
              <p:spPr bwMode="auto">
                <a:xfrm>
                  <a:off x="2235" y="561"/>
                  <a:ext cx="138" cy="2"/>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37" name="Text Box 106"/>
                <p:cNvSpPr txBox="1">
                  <a:spLocks noChangeAspect="1" noChangeArrowheads="1"/>
                </p:cNvSpPr>
                <p:nvPr/>
              </p:nvSpPr>
              <p:spPr bwMode="auto">
                <a:xfrm>
                  <a:off x="1657" y="853"/>
                  <a:ext cx="235"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dirty="0">
                      <a:cs typeface="Arial" charset="0"/>
                    </a:rPr>
                    <a:t> 3V</a:t>
                  </a:r>
                </a:p>
              </p:txBody>
            </p:sp>
            <p:sp>
              <p:nvSpPr>
                <p:cNvPr id="138" name="Text Box 208"/>
                <p:cNvSpPr txBox="1">
                  <a:spLocks noChangeArrowheads="1"/>
                </p:cNvSpPr>
                <p:nvPr/>
              </p:nvSpPr>
              <p:spPr bwMode="auto">
                <a:xfrm>
                  <a:off x="1926" y="927"/>
                  <a:ext cx="294"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cs typeface="Arial" charset="0"/>
                    </a:rPr>
                    <a:t>VMH</a:t>
                  </a:r>
                </a:p>
              </p:txBody>
            </p:sp>
            <p:sp>
              <p:nvSpPr>
                <p:cNvPr id="139" name="Oval 251"/>
                <p:cNvSpPr>
                  <a:spLocks noChangeArrowheads="1"/>
                </p:cNvSpPr>
                <p:nvPr/>
              </p:nvSpPr>
              <p:spPr bwMode="auto">
                <a:xfrm rot="-2218421">
                  <a:off x="1842" y="1040"/>
                  <a:ext cx="243" cy="333"/>
                </a:xfrm>
                <a:prstGeom prst="ellipse">
                  <a:avLst/>
                </a:prstGeom>
                <a:noFill/>
                <a:ln w="9525">
                  <a:solidFill>
                    <a:schemeClr val="tx1"/>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0">
                    <a:cs typeface="Arial" charset="0"/>
                  </a:endParaRPr>
                </a:p>
              </p:txBody>
            </p:sp>
          </p:grpSp>
          <p:grpSp>
            <p:nvGrpSpPr>
              <p:cNvPr id="89" name="Group 103"/>
              <p:cNvGrpSpPr>
                <a:grpSpLocks/>
              </p:cNvGrpSpPr>
              <p:nvPr/>
            </p:nvGrpSpPr>
            <p:grpSpPr bwMode="auto">
              <a:xfrm>
                <a:off x="2795" y="3311"/>
                <a:ext cx="689" cy="889"/>
                <a:chOff x="2795" y="3311"/>
                <a:chExt cx="689" cy="889"/>
              </a:xfrm>
            </p:grpSpPr>
            <p:pic>
              <p:nvPicPr>
                <p:cNvPr id="126" name="Picture 104"/>
                <p:cNvPicPr>
                  <a:picLocks noChangeArrowheads="1"/>
                </p:cNvPicPr>
                <p:nvPr/>
              </p:nvPicPr>
              <p:blipFill>
                <a:blip r:embed="rId3">
                  <a:lum bright="12000" contrast="54000"/>
                  <a:grayscl/>
                  <a:extLst>
                    <a:ext uri="{28A0092B-C50C-407E-A947-70E740481C1C}">
                      <a14:useLocalDpi xmlns:a14="http://schemas.microsoft.com/office/drawing/2010/main" val="0"/>
                    </a:ext>
                  </a:extLst>
                </a:blip>
                <a:srcRect l="10204" t="35658" r="28526"/>
                <a:stretch>
                  <a:fillRect/>
                </a:stretch>
              </p:blipFill>
              <p:spPr bwMode="auto">
                <a:xfrm>
                  <a:off x="2795" y="3311"/>
                  <a:ext cx="689" cy="8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7" name="Line 266"/>
                <p:cNvSpPr>
                  <a:spLocks noChangeShapeType="1"/>
                </p:cNvSpPr>
                <p:nvPr/>
              </p:nvSpPr>
              <p:spPr bwMode="auto">
                <a:xfrm>
                  <a:off x="3241" y="3938"/>
                  <a:ext cx="0" cy="121"/>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28" name="Line 276"/>
                <p:cNvSpPr>
                  <a:spLocks noChangeShapeType="1"/>
                </p:cNvSpPr>
                <p:nvPr/>
              </p:nvSpPr>
              <p:spPr bwMode="auto">
                <a:xfrm flipV="1">
                  <a:off x="3271" y="3515"/>
                  <a:ext cx="0" cy="121"/>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29" name="Line 277"/>
                <p:cNvSpPr>
                  <a:spLocks noChangeShapeType="1"/>
                </p:cNvSpPr>
                <p:nvPr/>
              </p:nvSpPr>
              <p:spPr bwMode="auto">
                <a:xfrm>
                  <a:off x="2822" y="3765"/>
                  <a:ext cx="0" cy="122"/>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30" name="Line 277"/>
                <p:cNvSpPr>
                  <a:spLocks noChangeShapeType="1"/>
                </p:cNvSpPr>
                <p:nvPr/>
              </p:nvSpPr>
              <p:spPr bwMode="auto">
                <a:xfrm>
                  <a:off x="3026" y="3892"/>
                  <a:ext cx="0" cy="122"/>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31" name="Line 276"/>
                <p:cNvSpPr>
                  <a:spLocks noChangeShapeType="1"/>
                </p:cNvSpPr>
                <p:nvPr/>
              </p:nvSpPr>
              <p:spPr bwMode="auto">
                <a:xfrm flipV="1">
                  <a:off x="3339" y="3644"/>
                  <a:ext cx="0" cy="121"/>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32" name="Line 276"/>
                <p:cNvSpPr>
                  <a:spLocks noChangeShapeType="1"/>
                </p:cNvSpPr>
                <p:nvPr/>
              </p:nvSpPr>
              <p:spPr bwMode="auto">
                <a:xfrm flipV="1">
                  <a:off x="3164" y="3719"/>
                  <a:ext cx="0" cy="121"/>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33" name="Line 277"/>
                <p:cNvSpPr>
                  <a:spLocks noChangeShapeType="1"/>
                </p:cNvSpPr>
                <p:nvPr/>
              </p:nvSpPr>
              <p:spPr bwMode="auto">
                <a:xfrm>
                  <a:off x="3113" y="3833"/>
                  <a:ext cx="0" cy="122"/>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34" name="Line 277"/>
                <p:cNvSpPr>
                  <a:spLocks noChangeShapeType="1"/>
                </p:cNvSpPr>
                <p:nvPr/>
              </p:nvSpPr>
              <p:spPr bwMode="auto">
                <a:xfrm>
                  <a:off x="2908" y="4059"/>
                  <a:ext cx="136"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90" name="Group 113"/>
              <p:cNvGrpSpPr>
                <a:grpSpLocks/>
              </p:cNvGrpSpPr>
              <p:nvPr/>
            </p:nvGrpSpPr>
            <p:grpSpPr bwMode="auto">
              <a:xfrm>
                <a:off x="1752" y="1451"/>
                <a:ext cx="689" cy="888"/>
                <a:chOff x="96" y="1723"/>
                <a:chExt cx="689" cy="888"/>
              </a:xfrm>
            </p:grpSpPr>
            <p:pic>
              <p:nvPicPr>
                <p:cNvPr id="124" name="Picture 114"/>
                <p:cNvPicPr>
                  <a:picLocks noChangeArrowheads="1"/>
                </p:cNvPicPr>
                <p:nvPr/>
              </p:nvPicPr>
              <p:blipFill>
                <a:blip r:embed="rId4">
                  <a:lum bright="12000" contrast="6000"/>
                  <a:grayscl/>
                  <a:extLst>
                    <a:ext uri="{28A0092B-C50C-407E-A947-70E740481C1C}">
                      <a14:useLocalDpi xmlns:a14="http://schemas.microsoft.com/office/drawing/2010/main" val="0"/>
                    </a:ext>
                  </a:extLst>
                </a:blip>
                <a:srcRect/>
                <a:stretch>
                  <a:fillRect/>
                </a:stretch>
              </p:blipFill>
              <p:spPr bwMode="auto">
                <a:xfrm>
                  <a:off x="96" y="1723"/>
                  <a:ext cx="689" cy="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5" name="Rectangle 215"/>
                <p:cNvSpPr>
                  <a:spLocks noChangeArrowheads="1"/>
                </p:cNvSpPr>
                <p:nvPr/>
              </p:nvSpPr>
              <p:spPr bwMode="auto">
                <a:xfrm>
                  <a:off x="232" y="2245"/>
                  <a:ext cx="218" cy="28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0">
                    <a:cs typeface="Arial" charset="0"/>
                  </a:endParaRPr>
                </a:p>
              </p:txBody>
            </p:sp>
          </p:grpSp>
          <p:grpSp>
            <p:nvGrpSpPr>
              <p:cNvPr id="91" name="Group 116"/>
              <p:cNvGrpSpPr>
                <a:grpSpLocks/>
              </p:cNvGrpSpPr>
              <p:nvPr/>
            </p:nvGrpSpPr>
            <p:grpSpPr bwMode="auto">
              <a:xfrm>
                <a:off x="1729" y="3311"/>
                <a:ext cx="689" cy="889"/>
                <a:chOff x="1729" y="3288"/>
                <a:chExt cx="689" cy="889"/>
              </a:xfrm>
            </p:grpSpPr>
            <p:pic>
              <p:nvPicPr>
                <p:cNvPr id="122" name="Picture 117"/>
                <p:cNvPicPr>
                  <a:picLocks noChangeArrowheads="1"/>
                </p:cNvPicPr>
                <p:nvPr/>
              </p:nvPicPr>
              <p:blipFill>
                <a:blip r:embed="rId5">
                  <a:lum bright="12000" contrast="6000"/>
                  <a:grayscl/>
                  <a:extLst>
                    <a:ext uri="{28A0092B-C50C-407E-A947-70E740481C1C}">
                      <a14:useLocalDpi xmlns:a14="http://schemas.microsoft.com/office/drawing/2010/main" val="0"/>
                    </a:ext>
                  </a:extLst>
                </a:blip>
                <a:srcRect/>
                <a:stretch>
                  <a:fillRect/>
                </a:stretch>
              </p:blipFill>
              <p:spPr bwMode="auto">
                <a:xfrm>
                  <a:off x="1729" y="3288"/>
                  <a:ext cx="689" cy="8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3" name="Rectangle 261"/>
                <p:cNvSpPr>
                  <a:spLocks noChangeArrowheads="1"/>
                </p:cNvSpPr>
                <p:nvPr/>
              </p:nvSpPr>
              <p:spPr bwMode="auto">
                <a:xfrm>
                  <a:off x="1898" y="3771"/>
                  <a:ext cx="217" cy="28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0">
                    <a:cs typeface="Arial" charset="0"/>
                  </a:endParaRPr>
                </a:p>
              </p:txBody>
            </p:sp>
          </p:grpSp>
          <p:grpSp>
            <p:nvGrpSpPr>
              <p:cNvPr id="92" name="Group 119"/>
              <p:cNvGrpSpPr>
                <a:grpSpLocks/>
              </p:cNvGrpSpPr>
              <p:nvPr/>
            </p:nvGrpSpPr>
            <p:grpSpPr bwMode="auto">
              <a:xfrm>
                <a:off x="1752" y="2381"/>
                <a:ext cx="689" cy="889"/>
                <a:chOff x="2387" y="3334"/>
                <a:chExt cx="689" cy="889"/>
              </a:xfrm>
            </p:grpSpPr>
            <p:pic>
              <p:nvPicPr>
                <p:cNvPr id="120" name="Picture 120"/>
                <p:cNvPicPr>
                  <a:picLocks noChangeArrowheads="1"/>
                </p:cNvPicPr>
                <p:nvPr/>
              </p:nvPicPr>
              <p:blipFill>
                <a:blip r:embed="rId6">
                  <a:lum bright="24000" contrast="24000"/>
                  <a:grayscl/>
                  <a:extLst>
                    <a:ext uri="{28A0092B-C50C-407E-A947-70E740481C1C}">
                      <a14:useLocalDpi xmlns:a14="http://schemas.microsoft.com/office/drawing/2010/main" val="0"/>
                    </a:ext>
                  </a:extLst>
                </a:blip>
                <a:srcRect/>
                <a:stretch>
                  <a:fillRect/>
                </a:stretch>
              </p:blipFill>
              <p:spPr bwMode="auto">
                <a:xfrm>
                  <a:off x="2387" y="3334"/>
                  <a:ext cx="689" cy="8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1" name="Rectangle 262"/>
                <p:cNvSpPr>
                  <a:spLocks noChangeArrowheads="1"/>
                </p:cNvSpPr>
                <p:nvPr/>
              </p:nvSpPr>
              <p:spPr bwMode="auto">
                <a:xfrm>
                  <a:off x="2546" y="3817"/>
                  <a:ext cx="217" cy="28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0">
                    <a:cs typeface="Arial" charset="0"/>
                  </a:endParaRPr>
                </a:p>
              </p:txBody>
            </p:sp>
          </p:grpSp>
          <p:grpSp>
            <p:nvGrpSpPr>
              <p:cNvPr id="93" name="Group 122"/>
              <p:cNvGrpSpPr>
                <a:grpSpLocks/>
              </p:cNvGrpSpPr>
              <p:nvPr/>
            </p:nvGrpSpPr>
            <p:grpSpPr bwMode="auto">
              <a:xfrm>
                <a:off x="2795" y="2381"/>
                <a:ext cx="689" cy="888"/>
                <a:chOff x="3090" y="3334"/>
                <a:chExt cx="689" cy="888"/>
              </a:xfrm>
            </p:grpSpPr>
            <p:pic>
              <p:nvPicPr>
                <p:cNvPr id="113" name="Picture 123"/>
                <p:cNvPicPr>
                  <a:picLocks noChangeArrowheads="1"/>
                </p:cNvPicPr>
                <p:nvPr/>
              </p:nvPicPr>
              <p:blipFill>
                <a:blip r:embed="rId7">
                  <a:grayscl/>
                  <a:extLst>
                    <a:ext uri="{BEBA8EAE-BF5A-486C-A8C5-ECC9F3942E4B}">
                      <a14:imgProps xmlns:a14="http://schemas.microsoft.com/office/drawing/2010/main">
                        <a14:imgLayer r:embed="rId8">
                          <a14:imgEffect>
                            <a14:brightnessContrast bright="20000" contrast="40000"/>
                          </a14:imgEffect>
                        </a14:imgLayer>
                      </a14:imgProps>
                    </a:ext>
                    <a:ext uri="{28A0092B-C50C-407E-A947-70E740481C1C}">
                      <a14:useLocalDpi xmlns:a14="http://schemas.microsoft.com/office/drawing/2010/main" val="0"/>
                    </a:ext>
                  </a:extLst>
                </a:blip>
                <a:srcRect l="6546" t="28008" r="30901" b="5630"/>
                <a:stretch>
                  <a:fillRect/>
                </a:stretch>
              </p:blipFill>
              <p:spPr bwMode="auto">
                <a:xfrm>
                  <a:off x="3090" y="3334"/>
                  <a:ext cx="689" cy="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4" name="Line 267"/>
                <p:cNvSpPr>
                  <a:spLocks noChangeShapeType="1"/>
                </p:cNvSpPr>
                <p:nvPr/>
              </p:nvSpPr>
              <p:spPr bwMode="auto">
                <a:xfrm>
                  <a:off x="3385" y="3696"/>
                  <a:ext cx="0" cy="122"/>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15" name="Line 273"/>
                <p:cNvSpPr>
                  <a:spLocks noChangeShapeType="1"/>
                </p:cNvSpPr>
                <p:nvPr/>
              </p:nvSpPr>
              <p:spPr bwMode="auto">
                <a:xfrm flipV="1">
                  <a:off x="3566" y="3606"/>
                  <a:ext cx="0" cy="122"/>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16" name="Line 278"/>
                <p:cNvSpPr>
                  <a:spLocks noChangeShapeType="1"/>
                </p:cNvSpPr>
                <p:nvPr/>
              </p:nvSpPr>
              <p:spPr bwMode="auto">
                <a:xfrm>
                  <a:off x="3325" y="3538"/>
                  <a:ext cx="0" cy="122"/>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17" name="Line 273"/>
                <p:cNvSpPr>
                  <a:spLocks noChangeShapeType="1"/>
                </p:cNvSpPr>
                <p:nvPr/>
              </p:nvSpPr>
              <p:spPr bwMode="auto">
                <a:xfrm flipV="1">
                  <a:off x="3339" y="3787"/>
                  <a:ext cx="0" cy="122"/>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18" name="Line 267"/>
                <p:cNvSpPr>
                  <a:spLocks noChangeShapeType="1"/>
                </p:cNvSpPr>
                <p:nvPr/>
              </p:nvSpPr>
              <p:spPr bwMode="auto">
                <a:xfrm>
                  <a:off x="3385" y="4005"/>
                  <a:ext cx="0" cy="122"/>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19" name="Line 273"/>
                <p:cNvSpPr>
                  <a:spLocks noChangeShapeType="1"/>
                </p:cNvSpPr>
                <p:nvPr/>
              </p:nvSpPr>
              <p:spPr bwMode="auto">
                <a:xfrm flipV="1">
                  <a:off x="3434" y="3878"/>
                  <a:ext cx="0" cy="122"/>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94" name="Group 130"/>
              <p:cNvGrpSpPr>
                <a:grpSpLocks/>
              </p:cNvGrpSpPr>
              <p:nvPr/>
            </p:nvGrpSpPr>
            <p:grpSpPr bwMode="auto">
              <a:xfrm>
                <a:off x="2786" y="521"/>
                <a:ext cx="689" cy="889"/>
                <a:chOff x="2786" y="521"/>
                <a:chExt cx="689" cy="889"/>
              </a:xfrm>
            </p:grpSpPr>
            <p:pic>
              <p:nvPicPr>
                <p:cNvPr id="105" name="Picture 131"/>
                <p:cNvPicPr>
                  <a:picLocks noChangeArrowheads="1"/>
                </p:cNvPicPr>
                <p:nvPr/>
              </p:nvPicPr>
              <p:blipFill>
                <a:blip r:embed="rId9">
                  <a:lum bright="-12000" contrast="36000"/>
                  <a:grayscl/>
                  <a:extLst>
                    <a:ext uri="{28A0092B-C50C-407E-A947-70E740481C1C}">
                      <a14:useLocalDpi xmlns:a14="http://schemas.microsoft.com/office/drawing/2010/main" val="0"/>
                    </a:ext>
                  </a:extLst>
                </a:blip>
                <a:srcRect l="3209" t="33229" r="31735" b="2936"/>
                <a:stretch>
                  <a:fillRect/>
                </a:stretch>
              </p:blipFill>
              <p:spPr bwMode="auto">
                <a:xfrm>
                  <a:off x="2786" y="521"/>
                  <a:ext cx="689" cy="8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6" name="Line 235"/>
                <p:cNvSpPr>
                  <a:spLocks noChangeAspect="1" noChangeShapeType="1"/>
                </p:cNvSpPr>
                <p:nvPr/>
              </p:nvSpPr>
              <p:spPr bwMode="auto">
                <a:xfrm>
                  <a:off x="3201" y="571"/>
                  <a:ext cx="217"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07" name="Line 238"/>
                <p:cNvSpPr>
                  <a:spLocks noChangeShapeType="1"/>
                </p:cNvSpPr>
                <p:nvPr/>
              </p:nvSpPr>
              <p:spPr bwMode="auto">
                <a:xfrm>
                  <a:off x="3090" y="1088"/>
                  <a:ext cx="0" cy="121"/>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08" name="Line 239"/>
                <p:cNvSpPr>
                  <a:spLocks noChangeShapeType="1"/>
                </p:cNvSpPr>
                <p:nvPr/>
              </p:nvSpPr>
              <p:spPr bwMode="auto">
                <a:xfrm>
                  <a:off x="2818" y="793"/>
                  <a:ext cx="0" cy="122"/>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09" name="Line 272"/>
                <p:cNvSpPr>
                  <a:spLocks noChangeShapeType="1"/>
                </p:cNvSpPr>
                <p:nvPr/>
              </p:nvSpPr>
              <p:spPr bwMode="auto">
                <a:xfrm flipV="1">
                  <a:off x="3255" y="762"/>
                  <a:ext cx="0" cy="122"/>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10" name="Line 272"/>
                <p:cNvSpPr>
                  <a:spLocks noChangeShapeType="1"/>
                </p:cNvSpPr>
                <p:nvPr/>
              </p:nvSpPr>
              <p:spPr bwMode="auto">
                <a:xfrm flipV="1">
                  <a:off x="2915" y="1134"/>
                  <a:ext cx="0" cy="122"/>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11" name="Line 272"/>
                <p:cNvSpPr>
                  <a:spLocks noChangeShapeType="1"/>
                </p:cNvSpPr>
                <p:nvPr/>
              </p:nvSpPr>
              <p:spPr bwMode="auto">
                <a:xfrm flipV="1">
                  <a:off x="3071" y="898"/>
                  <a:ext cx="0" cy="122"/>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12" name="Line 239"/>
                <p:cNvSpPr>
                  <a:spLocks noChangeShapeType="1"/>
                </p:cNvSpPr>
                <p:nvPr/>
              </p:nvSpPr>
              <p:spPr bwMode="auto">
                <a:xfrm>
                  <a:off x="2863" y="830"/>
                  <a:ext cx="0" cy="122"/>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95" name="Group 139"/>
              <p:cNvGrpSpPr>
                <a:grpSpLocks/>
              </p:cNvGrpSpPr>
              <p:nvPr/>
            </p:nvGrpSpPr>
            <p:grpSpPr bwMode="auto">
              <a:xfrm>
                <a:off x="2795" y="1451"/>
                <a:ext cx="689" cy="888"/>
                <a:chOff x="2795" y="1474"/>
                <a:chExt cx="689" cy="888"/>
              </a:xfrm>
            </p:grpSpPr>
            <p:pic>
              <p:nvPicPr>
                <p:cNvPr id="96" name="Picture 140"/>
                <p:cNvPicPr>
                  <a:picLocks noChangeArrowheads="1"/>
                </p:cNvPicPr>
                <p:nvPr/>
              </p:nvPicPr>
              <p:blipFill>
                <a:blip r:embed="rId10" cstate="print">
                  <a:lum bright="24000" contrast="30000"/>
                  <a:grayscl/>
                  <a:extLst>
                    <a:ext uri="{28A0092B-C50C-407E-A947-70E740481C1C}">
                      <a14:useLocalDpi xmlns:a14="http://schemas.microsoft.com/office/drawing/2010/main" val="0"/>
                    </a:ext>
                  </a:extLst>
                </a:blip>
                <a:srcRect l="23392" t="37607" r="13702"/>
                <a:stretch>
                  <a:fillRect/>
                </a:stretch>
              </p:blipFill>
              <p:spPr bwMode="auto">
                <a:xfrm>
                  <a:off x="2795" y="1474"/>
                  <a:ext cx="689" cy="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7" name="Line 269"/>
                <p:cNvSpPr>
                  <a:spLocks noChangeShapeType="1"/>
                </p:cNvSpPr>
                <p:nvPr/>
              </p:nvSpPr>
              <p:spPr bwMode="auto">
                <a:xfrm flipV="1">
                  <a:off x="3219" y="2078"/>
                  <a:ext cx="0" cy="122"/>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98" name="Line 270"/>
                <p:cNvSpPr>
                  <a:spLocks noChangeShapeType="1"/>
                </p:cNvSpPr>
                <p:nvPr/>
              </p:nvSpPr>
              <p:spPr bwMode="auto">
                <a:xfrm flipV="1">
                  <a:off x="3232" y="1587"/>
                  <a:ext cx="0" cy="122"/>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99" name="Line 271"/>
                <p:cNvSpPr>
                  <a:spLocks noChangeShapeType="1"/>
                </p:cNvSpPr>
                <p:nvPr/>
              </p:nvSpPr>
              <p:spPr bwMode="auto">
                <a:xfrm flipV="1">
                  <a:off x="3317" y="1723"/>
                  <a:ext cx="0" cy="121"/>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00" name="Line 274"/>
                <p:cNvSpPr>
                  <a:spLocks noChangeShapeType="1"/>
                </p:cNvSpPr>
                <p:nvPr/>
              </p:nvSpPr>
              <p:spPr bwMode="auto">
                <a:xfrm flipV="1">
                  <a:off x="2886" y="1784"/>
                  <a:ext cx="0" cy="121"/>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01" name="Line 275"/>
                <p:cNvSpPr>
                  <a:spLocks noChangeShapeType="1"/>
                </p:cNvSpPr>
                <p:nvPr/>
              </p:nvSpPr>
              <p:spPr bwMode="auto">
                <a:xfrm flipV="1">
                  <a:off x="2976" y="1905"/>
                  <a:ext cx="0" cy="121"/>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02" name="Line 272"/>
                <p:cNvSpPr>
                  <a:spLocks noChangeShapeType="1"/>
                </p:cNvSpPr>
                <p:nvPr/>
              </p:nvSpPr>
              <p:spPr bwMode="auto">
                <a:xfrm flipV="1">
                  <a:off x="2908" y="1633"/>
                  <a:ext cx="0" cy="122"/>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03" name="Line 277"/>
                <p:cNvSpPr>
                  <a:spLocks noChangeShapeType="1"/>
                </p:cNvSpPr>
                <p:nvPr/>
              </p:nvSpPr>
              <p:spPr bwMode="auto">
                <a:xfrm>
                  <a:off x="3187" y="2004"/>
                  <a:ext cx="136"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04" name="Line 269"/>
                <p:cNvSpPr>
                  <a:spLocks noChangeShapeType="1"/>
                </p:cNvSpPr>
                <p:nvPr/>
              </p:nvSpPr>
              <p:spPr bwMode="auto">
                <a:xfrm flipV="1">
                  <a:off x="3362" y="2132"/>
                  <a:ext cx="0" cy="122"/>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sp>
          <p:nvSpPr>
            <p:cNvPr id="82" name="Line 73"/>
            <p:cNvSpPr>
              <a:spLocks noChangeAspect="1" noChangeShapeType="1"/>
            </p:cNvSpPr>
            <p:nvPr/>
          </p:nvSpPr>
          <p:spPr bwMode="auto">
            <a:xfrm>
              <a:off x="3573016" y="5328084"/>
              <a:ext cx="219075" cy="3175"/>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83" name="Line 73"/>
            <p:cNvSpPr>
              <a:spLocks noChangeAspect="1" noChangeShapeType="1"/>
            </p:cNvSpPr>
            <p:nvPr/>
          </p:nvSpPr>
          <p:spPr bwMode="auto">
            <a:xfrm>
              <a:off x="3605969" y="3851920"/>
              <a:ext cx="219075" cy="3175"/>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84" name="Line 73"/>
            <p:cNvSpPr>
              <a:spLocks noChangeAspect="1" noChangeShapeType="1"/>
            </p:cNvSpPr>
            <p:nvPr/>
          </p:nvSpPr>
          <p:spPr bwMode="auto">
            <a:xfrm>
              <a:off x="3609020" y="2375756"/>
              <a:ext cx="219075" cy="3175"/>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85" name="Line 235"/>
            <p:cNvSpPr>
              <a:spLocks noChangeAspect="1" noChangeShapeType="1"/>
            </p:cNvSpPr>
            <p:nvPr/>
          </p:nvSpPr>
          <p:spPr bwMode="auto">
            <a:xfrm>
              <a:off x="5121188" y="5328084"/>
              <a:ext cx="344488"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86" name="Line 235"/>
            <p:cNvSpPr>
              <a:spLocks noChangeAspect="1" noChangeShapeType="1"/>
            </p:cNvSpPr>
            <p:nvPr/>
          </p:nvSpPr>
          <p:spPr bwMode="auto">
            <a:xfrm>
              <a:off x="5121188" y="3851920"/>
              <a:ext cx="344488"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87" name="Line 235"/>
            <p:cNvSpPr>
              <a:spLocks noChangeAspect="1" noChangeShapeType="1"/>
            </p:cNvSpPr>
            <p:nvPr/>
          </p:nvSpPr>
          <p:spPr bwMode="auto">
            <a:xfrm>
              <a:off x="5121188" y="2375756"/>
              <a:ext cx="344488"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142" name="TextBox 141"/>
          <p:cNvSpPr txBox="1"/>
          <p:nvPr/>
        </p:nvSpPr>
        <p:spPr>
          <a:xfrm>
            <a:off x="5949280"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128</a:t>
            </a:r>
            <a:endParaRPr lang="en-GB" sz="1200" b="0" dirty="0">
              <a:latin typeface="Times New Roman" pitchFamily="18" charset="0"/>
              <a:cs typeface="Times New Roman" pitchFamily="18" charset="0"/>
            </a:endParaRPr>
          </a:p>
        </p:txBody>
      </p:sp>
      <p:sp>
        <p:nvSpPr>
          <p:cNvPr id="143" name="Text Box 106"/>
          <p:cNvSpPr txBox="1">
            <a:spLocks noChangeAspect="1" noChangeArrowheads="1"/>
          </p:cNvSpPr>
          <p:nvPr/>
        </p:nvSpPr>
        <p:spPr bwMode="auto">
          <a:xfrm>
            <a:off x="2636912" y="5932661"/>
            <a:ext cx="375424"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dirty="0">
                <a:cs typeface="Arial" charset="0"/>
              </a:rPr>
              <a:t> </a:t>
            </a:r>
            <a:r>
              <a:rPr lang="en-GB" sz="1000" dirty="0" smtClean="0">
                <a:cs typeface="Arial" charset="0"/>
              </a:rPr>
              <a:t>3V</a:t>
            </a:r>
            <a:endParaRPr lang="en-GB" sz="1000" dirty="0">
              <a:cs typeface="Arial" charset="0"/>
            </a:endParaRPr>
          </a:p>
        </p:txBody>
      </p:sp>
      <p:sp>
        <p:nvSpPr>
          <p:cNvPr id="144" name="Text Box 106"/>
          <p:cNvSpPr txBox="1">
            <a:spLocks noChangeAspect="1" noChangeArrowheads="1"/>
          </p:cNvSpPr>
          <p:nvPr/>
        </p:nvSpPr>
        <p:spPr bwMode="auto">
          <a:xfrm>
            <a:off x="2636912" y="4384489"/>
            <a:ext cx="373063"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dirty="0">
                <a:cs typeface="Arial" charset="0"/>
              </a:rPr>
              <a:t> 3V</a:t>
            </a:r>
          </a:p>
        </p:txBody>
      </p:sp>
      <p:sp>
        <p:nvSpPr>
          <p:cNvPr id="145" name="Text Box 106"/>
          <p:cNvSpPr txBox="1">
            <a:spLocks noChangeAspect="1" noChangeArrowheads="1"/>
          </p:cNvSpPr>
          <p:nvPr/>
        </p:nvSpPr>
        <p:spPr bwMode="auto">
          <a:xfrm>
            <a:off x="2636912" y="2900772"/>
            <a:ext cx="373063"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dirty="0">
                <a:cs typeface="Arial" charset="0"/>
              </a:rPr>
              <a:t> 3V</a:t>
            </a:r>
          </a:p>
        </p:txBody>
      </p:sp>
    </p:spTree>
    <p:extLst>
      <p:ext uri="{BB962C8B-B14F-4D97-AF65-F5344CB8AC3E}">
        <p14:creationId xmlns:p14="http://schemas.microsoft.com/office/powerpoint/2010/main" val="5302804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Text Box 4"/>
          <p:cNvSpPr txBox="1">
            <a:spLocks noChangeArrowheads="1"/>
          </p:cNvSpPr>
          <p:nvPr/>
        </p:nvSpPr>
        <p:spPr bwMode="auto">
          <a:xfrm>
            <a:off x="1844675" y="992560"/>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C</a:t>
            </a:r>
          </a:p>
        </p:txBody>
      </p:sp>
      <p:sp>
        <p:nvSpPr>
          <p:cNvPr id="46" name="AutoShape 7"/>
          <p:cNvSpPr>
            <a:spLocks noChangeAspect="1" noChangeArrowheads="1" noTextEdit="1"/>
          </p:cNvSpPr>
          <p:nvPr/>
        </p:nvSpPr>
        <p:spPr bwMode="auto">
          <a:xfrm>
            <a:off x="2011363" y="992560"/>
            <a:ext cx="4010025" cy="269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p>
        </p:txBody>
      </p:sp>
      <p:grpSp>
        <p:nvGrpSpPr>
          <p:cNvPr id="47" name="Group 1"/>
          <p:cNvGrpSpPr>
            <a:grpSpLocks/>
          </p:cNvGrpSpPr>
          <p:nvPr/>
        </p:nvGrpSpPr>
        <p:grpSpPr bwMode="auto">
          <a:xfrm>
            <a:off x="2033588" y="1011610"/>
            <a:ext cx="3914775" cy="2609850"/>
            <a:chOff x="2033588" y="1135063"/>
            <a:chExt cx="3914775" cy="2609850"/>
          </a:xfrm>
        </p:grpSpPr>
        <p:sp>
          <p:nvSpPr>
            <p:cNvPr id="48" name="Rectangle 8"/>
            <p:cNvSpPr>
              <a:spLocks noChangeArrowheads="1"/>
            </p:cNvSpPr>
            <p:nvPr/>
          </p:nvSpPr>
          <p:spPr bwMode="auto">
            <a:xfrm>
              <a:off x="2033588" y="1135063"/>
              <a:ext cx="3914775" cy="260985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b="0">
                <a:cs typeface="Arial" charset="0"/>
              </a:endParaRPr>
            </a:p>
          </p:txBody>
        </p:sp>
        <p:sp>
          <p:nvSpPr>
            <p:cNvPr id="49" name="Rectangle 9"/>
            <p:cNvSpPr>
              <a:spLocks noChangeArrowheads="1"/>
            </p:cNvSpPr>
            <p:nvPr/>
          </p:nvSpPr>
          <p:spPr bwMode="auto">
            <a:xfrm>
              <a:off x="2944813" y="2697163"/>
              <a:ext cx="352425" cy="685800"/>
            </a:xfrm>
            <a:prstGeom prst="rect">
              <a:avLst/>
            </a:prstGeom>
            <a:solidFill>
              <a:srgbClr val="FFFFFF"/>
            </a:solidFill>
            <a:ln w="9525">
              <a:solidFill>
                <a:srgbClr val="000000"/>
              </a:solidFill>
              <a:miter lim="800000"/>
              <a:headEnd/>
              <a:tailEnd/>
            </a:ln>
          </p:spPr>
          <p:txBody>
            <a:bodyPr/>
            <a:lstStyle/>
            <a:p>
              <a:endParaRPr lang="en-US" b="0">
                <a:cs typeface="Arial" charset="0"/>
              </a:endParaRPr>
            </a:p>
          </p:txBody>
        </p:sp>
        <p:sp>
          <p:nvSpPr>
            <p:cNvPr id="50" name="Rectangle 10"/>
            <p:cNvSpPr>
              <a:spLocks noChangeArrowheads="1"/>
            </p:cNvSpPr>
            <p:nvPr/>
          </p:nvSpPr>
          <p:spPr bwMode="auto">
            <a:xfrm>
              <a:off x="4164013" y="2563813"/>
              <a:ext cx="352425" cy="819150"/>
            </a:xfrm>
            <a:prstGeom prst="rect">
              <a:avLst/>
            </a:prstGeom>
            <a:solidFill>
              <a:srgbClr val="FFFFFF"/>
            </a:solidFill>
            <a:ln w="9525">
              <a:solidFill>
                <a:srgbClr val="000000"/>
              </a:solidFill>
              <a:miter lim="800000"/>
              <a:headEnd/>
              <a:tailEnd/>
            </a:ln>
          </p:spPr>
          <p:txBody>
            <a:bodyPr/>
            <a:lstStyle/>
            <a:p>
              <a:endParaRPr lang="en-US" b="0">
                <a:cs typeface="Arial" charset="0"/>
              </a:endParaRPr>
            </a:p>
          </p:txBody>
        </p:sp>
        <p:sp>
          <p:nvSpPr>
            <p:cNvPr id="51" name="Rectangle 11"/>
            <p:cNvSpPr>
              <a:spLocks noChangeArrowheads="1"/>
            </p:cNvSpPr>
            <p:nvPr/>
          </p:nvSpPr>
          <p:spPr bwMode="auto">
            <a:xfrm>
              <a:off x="3297238" y="2201863"/>
              <a:ext cx="342900" cy="1181100"/>
            </a:xfrm>
            <a:prstGeom prst="rect">
              <a:avLst/>
            </a:prstGeom>
            <a:solidFill>
              <a:srgbClr val="000000"/>
            </a:solidFill>
            <a:ln w="9525">
              <a:solidFill>
                <a:srgbClr val="000000"/>
              </a:solidFill>
              <a:miter lim="800000"/>
              <a:headEnd/>
              <a:tailEnd/>
            </a:ln>
          </p:spPr>
          <p:txBody>
            <a:bodyPr/>
            <a:lstStyle/>
            <a:p>
              <a:endParaRPr lang="en-US" b="0">
                <a:cs typeface="Arial" charset="0"/>
              </a:endParaRPr>
            </a:p>
          </p:txBody>
        </p:sp>
        <p:sp>
          <p:nvSpPr>
            <p:cNvPr id="52" name="Rectangle 12"/>
            <p:cNvSpPr>
              <a:spLocks noChangeArrowheads="1"/>
            </p:cNvSpPr>
            <p:nvPr/>
          </p:nvSpPr>
          <p:spPr bwMode="auto">
            <a:xfrm>
              <a:off x="4516438" y="2297113"/>
              <a:ext cx="342900" cy="1085850"/>
            </a:xfrm>
            <a:prstGeom prst="rect">
              <a:avLst/>
            </a:prstGeom>
            <a:solidFill>
              <a:srgbClr val="000000"/>
            </a:solidFill>
            <a:ln w="9525">
              <a:solidFill>
                <a:srgbClr val="000000"/>
              </a:solidFill>
              <a:miter lim="800000"/>
              <a:headEnd/>
              <a:tailEnd/>
            </a:ln>
          </p:spPr>
          <p:txBody>
            <a:bodyPr/>
            <a:lstStyle/>
            <a:p>
              <a:endParaRPr lang="en-US" b="0">
                <a:cs typeface="Arial" charset="0"/>
              </a:endParaRPr>
            </a:p>
          </p:txBody>
        </p:sp>
        <p:sp>
          <p:nvSpPr>
            <p:cNvPr id="53" name="Line 13"/>
            <p:cNvSpPr>
              <a:spLocks noChangeShapeType="1"/>
            </p:cNvSpPr>
            <p:nvPr/>
          </p:nvSpPr>
          <p:spPr bwMode="auto">
            <a:xfrm flipV="1">
              <a:off x="3116263" y="2544763"/>
              <a:ext cx="0" cy="1524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54" name="Line 14"/>
            <p:cNvSpPr>
              <a:spLocks noChangeShapeType="1"/>
            </p:cNvSpPr>
            <p:nvPr/>
          </p:nvSpPr>
          <p:spPr bwMode="auto">
            <a:xfrm>
              <a:off x="3087688" y="2544763"/>
              <a:ext cx="66675"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55" name="Line 15"/>
            <p:cNvSpPr>
              <a:spLocks noChangeShapeType="1"/>
            </p:cNvSpPr>
            <p:nvPr/>
          </p:nvSpPr>
          <p:spPr bwMode="auto">
            <a:xfrm flipV="1">
              <a:off x="4335463" y="2449513"/>
              <a:ext cx="0" cy="1143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56" name="Line 16"/>
            <p:cNvSpPr>
              <a:spLocks noChangeShapeType="1"/>
            </p:cNvSpPr>
            <p:nvPr/>
          </p:nvSpPr>
          <p:spPr bwMode="auto">
            <a:xfrm>
              <a:off x="4306888" y="2449513"/>
              <a:ext cx="66675"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57" name="Line 17"/>
            <p:cNvSpPr>
              <a:spLocks noChangeShapeType="1"/>
            </p:cNvSpPr>
            <p:nvPr/>
          </p:nvSpPr>
          <p:spPr bwMode="auto">
            <a:xfrm flipV="1">
              <a:off x="3468688" y="1982788"/>
              <a:ext cx="0" cy="21907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58" name="Line 18"/>
            <p:cNvSpPr>
              <a:spLocks noChangeShapeType="1"/>
            </p:cNvSpPr>
            <p:nvPr/>
          </p:nvSpPr>
          <p:spPr bwMode="auto">
            <a:xfrm>
              <a:off x="3440113" y="1982788"/>
              <a:ext cx="66675"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59" name="Line 19"/>
            <p:cNvSpPr>
              <a:spLocks noChangeShapeType="1"/>
            </p:cNvSpPr>
            <p:nvPr/>
          </p:nvSpPr>
          <p:spPr bwMode="auto">
            <a:xfrm flipV="1">
              <a:off x="4687888" y="2125663"/>
              <a:ext cx="0" cy="17145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0" name="Line 20"/>
            <p:cNvSpPr>
              <a:spLocks noChangeShapeType="1"/>
            </p:cNvSpPr>
            <p:nvPr/>
          </p:nvSpPr>
          <p:spPr bwMode="auto">
            <a:xfrm>
              <a:off x="4659313" y="2125663"/>
              <a:ext cx="66675"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1" name="Line 21"/>
            <p:cNvSpPr>
              <a:spLocks noChangeShapeType="1"/>
            </p:cNvSpPr>
            <p:nvPr/>
          </p:nvSpPr>
          <p:spPr bwMode="auto">
            <a:xfrm>
              <a:off x="2687638" y="1363663"/>
              <a:ext cx="0" cy="201930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2" name="Line 22"/>
            <p:cNvSpPr>
              <a:spLocks noChangeShapeType="1"/>
            </p:cNvSpPr>
            <p:nvPr/>
          </p:nvSpPr>
          <p:spPr bwMode="auto">
            <a:xfrm>
              <a:off x="2649538" y="3382963"/>
              <a:ext cx="38100"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3" name="Line 23"/>
            <p:cNvSpPr>
              <a:spLocks noChangeShapeType="1"/>
            </p:cNvSpPr>
            <p:nvPr/>
          </p:nvSpPr>
          <p:spPr bwMode="auto">
            <a:xfrm>
              <a:off x="2649538" y="3097213"/>
              <a:ext cx="38100"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4" name="Line 24"/>
            <p:cNvSpPr>
              <a:spLocks noChangeShapeType="1"/>
            </p:cNvSpPr>
            <p:nvPr/>
          </p:nvSpPr>
          <p:spPr bwMode="auto">
            <a:xfrm>
              <a:off x="2649538" y="2801938"/>
              <a:ext cx="38100"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5" name="Line 25"/>
            <p:cNvSpPr>
              <a:spLocks noChangeShapeType="1"/>
            </p:cNvSpPr>
            <p:nvPr/>
          </p:nvSpPr>
          <p:spPr bwMode="auto">
            <a:xfrm>
              <a:off x="2649538" y="2516188"/>
              <a:ext cx="38100"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6" name="Line 26"/>
            <p:cNvSpPr>
              <a:spLocks noChangeShapeType="1"/>
            </p:cNvSpPr>
            <p:nvPr/>
          </p:nvSpPr>
          <p:spPr bwMode="auto">
            <a:xfrm>
              <a:off x="2649538" y="2230438"/>
              <a:ext cx="38100"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7" name="Line 27"/>
            <p:cNvSpPr>
              <a:spLocks noChangeShapeType="1"/>
            </p:cNvSpPr>
            <p:nvPr/>
          </p:nvSpPr>
          <p:spPr bwMode="auto">
            <a:xfrm>
              <a:off x="2649538" y="1944688"/>
              <a:ext cx="38100"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8" name="Line 28"/>
            <p:cNvSpPr>
              <a:spLocks noChangeShapeType="1"/>
            </p:cNvSpPr>
            <p:nvPr/>
          </p:nvSpPr>
          <p:spPr bwMode="auto">
            <a:xfrm>
              <a:off x="2649538" y="1649413"/>
              <a:ext cx="38100"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9" name="Line 29"/>
            <p:cNvSpPr>
              <a:spLocks noChangeShapeType="1"/>
            </p:cNvSpPr>
            <p:nvPr/>
          </p:nvSpPr>
          <p:spPr bwMode="auto">
            <a:xfrm>
              <a:off x="2649538" y="1363663"/>
              <a:ext cx="38100"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70" name="Line 30"/>
            <p:cNvSpPr>
              <a:spLocks noChangeShapeType="1"/>
            </p:cNvSpPr>
            <p:nvPr/>
          </p:nvSpPr>
          <p:spPr bwMode="auto">
            <a:xfrm>
              <a:off x="2687638" y="3382963"/>
              <a:ext cx="2438400"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71" name="Line 31"/>
            <p:cNvSpPr>
              <a:spLocks noChangeShapeType="1"/>
            </p:cNvSpPr>
            <p:nvPr/>
          </p:nvSpPr>
          <p:spPr bwMode="auto">
            <a:xfrm flipV="1">
              <a:off x="2687638" y="3382963"/>
              <a:ext cx="0" cy="3810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72" name="Line 32"/>
            <p:cNvSpPr>
              <a:spLocks noChangeShapeType="1"/>
            </p:cNvSpPr>
            <p:nvPr/>
          </p:nvSpPr>
          <p:spPr bwMode="auto">
            <a:xfrm flipV="1">
              <a:off x="3906838" y="3382963"/>
              <a:ext cx="0" cy="3810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73" name="Line 33"/>
            <p:cNvSpPr>
              <a:spLocks noChangeShapeType="1"/>
            </p:cNvSpPr>
            <p:nvPr/>
          </p:nvSpPr>
          <p:spPr bwMode="auto">
            <a:xfrm flipV="1">
              <a:off x="5126038" y="3382963"/>
              <a:ext cx="0" cy="3810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74" name="Rectangle 34"/>
            <p:cNvSpPr>
              <a:spLocks noChangeArrowheads="1"/>
            </p:cNvSpPr>
            <p:nvPr/>
          </p:nvSpPr>
          <p:spPr bwMode="auto">
            <a:xfrm>
              <a:off x="2525713" y="3306763"/>
              <a:ext cx="57150"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0</a:t>
              </a:r>
              <a:endParaRPr lang="en-GB" sz="800" b="0">
                <a:cs typeface="Arial" charset="0"/>
              </a:endParaRPr>
            </a:p>
          </p:txBody>
        </p:sp>
        <p:sp>
          <p:nvSpPr>
            <p:cNvPr id="75" name="Rectangle 35"/>
            <p:cNvSpPr>
              <a:spLocks noChangeArrowheads="1"/>
            </p:cNvSpPr>
            <p:nvPr/>
          </p:nvSpPr>
          <p:spPr bwMode="auto">
            <a:xfrm>
              <a:off x="2459038" y="3021013"/>
              <a:ext cx="114300"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20</a:t>
              </a:r>
              <a:endParaRPr lang="en-GB" sz="800" b="0">
                <a:cs typeface="Arial" charset="0"/>
              </a:endParaRPr>
            </a:p>
          </p:txBody>
        </p:sp>
        <p:sp>
          <p:nvSpPr>
            <p:cNvPr id="76" name="Rectangle 36"/>
            <p:cNvSpPr>
              <a:spLocks noChangeArrowheads="1"/>
            </p:cNvSpPr>
            <p:nvPr/>
          </p:nvSpPr>
          <p:spPr bwMode="auto">
            <a:xfrm>
              <a:off x="2459038" y="2725738"/>
              <a:ext cx="114300"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40</a:t>
              </a:r>
              <a:endParaRPr lang="en-GB" sz="800" b="0">
                <a:cs typeface="Arial" charset="0"/>
              </a:endParaRPr>
            </a:p>
          </p:txBody>
        </p:sp>
        <p:sp>
          <p:nvSpPr>
            <p:cNvPr id="77" name="Rectangle 37"/>
            <p:cNvSpPr>
              <a:spLocks noChangeArrowheads="1"/>
            </p:cNvSpPr>
            <p:nvPr/>
          </p:nvSpPr>
          <p:spPr bwMode="auto">
            <a:xfrm>
              <a:off x="2459038" y="2439988"/>
              <a:ext cx="114300"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60</a:t>
              </a:r>
              <a:endParaRPr lang="en-GB" sz="800" b="0">
                <a:cs typeface="Arial" charset="0"/>
              </a:endParaRPr>
            </a:p>
          </p:txBody>
        </p:sp>
        <p:sp>
          <p:nvSpPr>
            <p:cNvPr id="78" name="Rectangle 38"/>
            <p:cNvSpPr>
              <a:spLocks noChangeArrowheads="1"/>
            </p:cNvSpPr>
            <p:nvPr/>
          </p:nvSpPr>
          <p:spPr bwMode="auto">
            <a:xfrm>
              <a:off x="2459038" y="2154238"/>
              <a:ext cx="114300"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80</a:t>
              </a:r>
              <a:endParaRPr lang="en-GB" sz="800" b="0">
                <a:cs typeface="Arial" charset="0"/>
              </a:endParaRPr>
            </a:p>
          </p:txBody>
        </p:sp>
        <p:sp>
          <p:nvSpPr>
            <p:cNvPr id="79" name="Rectangle 39"/>
            <p:cNvSpPr>
              <a:spLocks noChangeArrowheads="1"/>
            </p:cNvSpPr>
            <p:nvPr/>
          </p:nvSpPr>
          <p:spPr bwMode="auto">
            <a:xfrm>
              <a:off x="2392363" y="1868488"/>
              <a:ext cx="171450"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100</a:t>
              </a:r>
              <a:endParaRPr lang="en-GB" sz="800" b="0">
                <a:cs typeface="Arial" charset="0"/>
              </a:endParaRPr>
            </a:p>
          </p:txBody>
        </p:sp>
        <p:sp>
          <p:nvSpPr>
            <p:cNvPr id="80" name="Rectangle 40"/>
            <p:cNvSpPr>
              <a:spLocks noChangeArrowheads="1"/>
            </p:cNvSpPr>
            <p:nvPr/>
          </p:nvSpPr>
          <p:spPr bwMode="auto">
            <a:xfrm>
              <a:off x="2392363" y="1573213"/>
              <a:ext cx="171450"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120</a:t>
              </a:r>
              <a:endParaRPr lang="en-GB" sz="800" b="0">
                <a:cs typeface="Arial" charset="0"/>
              </a:endParaRPr>
            </a:p>
          </p:txBody>
        </p:sp>
        <p:sp>
          <p:nvSpPr>
            <p:cNvPr id="81" name="Rectangle 41"/>
            <p:cNvSpPr>
              <a:spLocks noChangeArrowheads="1"/>
            </p:cNvSpPr>
            <p:nvPr/>
          </p:nvSpPr>
          <p:spPr bwMode="auto">
            <a:xfrm>
              <a:off x="2392363" y="1287463"/>
              <a:ext cx="171450"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140</a:t>
              </a:r>
              <a:endParaRPr lang="en-GB" sz="800" b="0">
                <a:cs typeface="Arial" charset="0"/>
              </a:endParaRPr>
            </a:p>
          </p:txBody>
        </p:sp>
        <p:sp>
          <p:nvSpPr>
            <p:cNvPr id="82" name="Rectangle 42"/>
            <p:cNvSpPr>
              <a:spLocks noChangeArrowheads="1"/>
            </p:cNvSpPr>
            <p:nvPr/>
          </p:nvSpPr>
          <p:spPr bwMode="auto">
            <a:xfrm>
              <a:off x="3163888" y="3487738"/>
              <a:ext cx="263525" cy="12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Virgin</a:t>
              </a:r>
              <a:endParaRPr lang="en-GB" sz="800" b="0">
                <a:cs typeface="Arial" charset="0"/>
              </a:endParaRPr>
            </a:p>
          </p:txBody>
        </p:sp>
        <p:sp>
          <p:nvSpPr>
            <p:cNvPr id="83" name="Rectangle 43"/>
            <p:cNvSpPr>
              <a:spLocks noChangeArrowheads="1"/>
            </p:cNvSpPr>
            <p:nvPr/>
          </p:nvSpPr>
          <p:spPr bwMode="auto">
            <a:xfrm>
              <a:off x="4268788" y="3487738"/>
              <a:ext cx="449262" cy="12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 Pregnant</a:t>
              </a:r>
              <a:endParaRPr lang="en-GB" sz="800" b="0">
                <a:cs typeface="Arial" charset="0"/>
              </a:endParaRPr>
            </a:p>
          </p:txBody>
        </p:sp>
        <p:sp>
          <p:nvSpPr>
            <p:cNvPr id="84" name="Rectangle 44"/>
            <p:cNvSpPr>
              <a:spLocks noChangeArrowheads="1"/>
            </p:cNvSpPr>
            <p:nvPr/>
          </p:nvSpPr>
          <p:spPr bwMode="auto">
            <a:xfrm rot="16200000">
              <a:off x="1512900" y="2210951"/>
              <a:ext cx="1474763"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dirty="0">
                  <a:solidFill>
                    <a:srgbClr val="000000"/>
                  </a:solidFill>
                  <a:cs typeface="Arial" charset="0"/>
                </a:rPr>
                <a:t>Number of </a:t>
              </a:r>
              <a:r>
                <a:rPr lang="en-GB" sz="800" dirty="0" smtClean="0">
                  <a:solidFill>
                    <a:srgbClr val="000000"/>
                  </a:solidFill>
                  <a:cs typeface="Arial" charset="0"/>
                </a:rPr>
                <a:t>Fos-positive </a:t>
              </a:r>
              <a:r>
                <a:rPr lang="en-GB" sz="800" dirty="0">
                  <a:solidFill>
                    <a:srgbClr val="000000"/>
                  </a:solidFill>
                  <a:cs typeface="Arial" charset="0"/>
                </a:rPr>
                <a:t>nuclei</a:t>
              </a:r>
              <a:endParaRPr lang="en-GB" sz="800" dirty="0">
                <a:cs typeface="Arial" charset="0"/>
              </a:endParaRPr>
            </a:p>
          </p:txBody>
        </p:sp>
        <p:sp>
          <p:nvSpPr>
            <p:cNvPr id="85" name="Text Box 49"/>
            <p:cNvSpPr txBox="1">
              <a:spLocks noChangeArrowheads="1"/>
            </p:cNvSpPr>
            <p:nvPr/>
          </p:nvSpPr>
          <p:spPr bwMode="auto">
            <a:xfrm>
              <a:off x="3340100" y="1692275"/>
              <a:ext cx="274638"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a:cs typeface="Arial" charset="0"/>
                </a:rPr>
                <a:t>*</a:t>
              </a:r>
            </a:p>
          </p:txBody>
        </p:sp>
      </p:grpSp>
      <p:sp>
        <p:nvSpPr>
          <p:cNvPr id="86" name="Rectangle 86"/>
          <p:cNvSpPr>
            <a:spLocks noChangeArrowheads="1"/>
          </p:cNvSpPr>
          <p:nvPr/>
        </p:nvSpPr>
        <p:spPr bwMode="auto">
          <a:xfrm>
            <a:off x="1054100" y="3713423"/>
            <a:ext cx="5327650" cy="1443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sz="1200" b="0" dirty="0">
                <a:latin typeface="Times New Roman" pitchFamily="18" charset="0"/>
                <a:cs typeface="Times New Roman" pitchFamily="18" charset="0"/>
              </a:rPr>
              <a:t>Virgin and d5.5 pregnant mice were injected with either LPS (i.p 12.5µg; black bars; n = 4) or vehicle (saline; white bars; n </a:t>
            </a:r>
            <a:r>
              <a:rPr lang="en-US" sz="1200" b="0" dirty="0" smtClean="0">
                <a:latin typeface="Times New Roman" pitchFamily="18" charset="0"/>
                <a:cs typeface="Times New Roman" pitchFamily="18" charset="0"/>
              </a:rPr>
              <a:t>= 6</a:t>
            </a:r>
            <a:r>
              <a:rPr lang="en-US" sz="1200" b="0" dirty="0">
                <a:latin typeface="Times New Roman" pitchFamily="18" charset="0"/>
                <a:cs typeface="Times New Roman" pitchFamily="18" charset="0"/>
              </a:rPr>
              <a:t>) and sacrificed after 90 min. </a:t>
            </a:r>
            <a:r>
              <a:rPr lang="en-GB" sz="1200" b="0" dirty="0">
                <a:latin typeface="Times New Roman" pitchFamily="18" charset="0"/>
                <a:cs typeface="Times New Roman" pitchFamily="18" charset="0"/>
              </a:rPr>
              <a:t>Values are group means </a:t>
            </a:r>
            <a:r>
              <a:rPr lang="en-US" sz="1200" b="0" dirty="0">
                <a:latin typeface="Times New Roman" pitchFamily="18" charset="0"/>
                <a:cs typeface="Times New Roman" pitchFamily="18" charset="0"/>
              </a:rPr>
              <a:t>± SEM. C. </a:t>
            </a:r>
            <a:r>
              <a:rPr lang="en-US" sz="1200" b="0" dirty="0" smtClean="0">
                <a:latin typeface="Times New Roman" pitchFamily="18" charset="0"/>
                <a:cs typeface="Times New Roman" pitchFamily="18" charset="0"/>
              </a:rPr>
              <a:t>Fos-positive </a:t>
            </a:r>
            <a:r>
              <a:rPr lang="en-US" sz="1200" b="0" dirty="0">
                <a:latin typeface="Times New Roman" pitchFamily="18" charset="0"/>
                <a:cs typeface="Times New Roman" pitchFamily="18" charset="0"/>
              </a:rPr>
              <a:t>nuclei in the ventromedial hypothalamus (VMH) (</a:t>
            </a:r>
            <a:r>
              <a:rPr lang="en-US" sz="1200" b="0" dirty="0" smtClean="0">
                <a:latin typeface="Times New Roman" pitchFamily="18" charset="0"/>
                <a:cs typeface="Times New Roman" pitchFamily="18" charset="0"/>
              </a:rPr>
              <a:t>2-way ANOVA</a:t>
            </a:r>
            <a:r>
              <a:rPr lang="en-US" sz="1200" b="0" dirty="0">
                <a:latin typeface="Times New Roman" pitchFamily="18" charset="0"/>
                <a:cs typeface="Times New Roman" pitchFamily="18" charset="0"/>
              </a:rPr>
              <a:t>, p&lt;0.05 across treatment; </a:t>
            </a:r>
            <a:r>
              <a:rPr lang="en-US" sz="1200" b="0" dirty="0" smtClean="0">
                <a:latin typeface="Times New Roman" pitchFamily="18" charset="0"/>
                <a:cs typeface="Times New Roman" pitchFamily="18" charset="0"/>
              </a:rPr>
              <a:t>Holm-</a:t>
            </a:r>
            <a:r>
              <a:rPr lang="en-US" sz="1200" b="0" dirty="0" err="1" smtClean="0">
                <a:latin typeface="Times New Roman" pitchFamily="18" charset="0"/>
                <a:cs typeface="Times New Roman" pitchFamily="18" charset="0"/>
              </a:rPr>
              <a:t>Sidak</a:t>
            </a:r>
            <a:r>
              <a:rPr lang="en-US" sz="1200" b="0" dirty="0" smtClean="0">
                <a:latin typeface="Times New Roman" pitchFamily="18" charset="0"/>
                <a:cs typeface="Times New Roman" pitchFamily="18" charset="0"/>
              </a:rPr>
              <a:t> </a:t>
            </a:r>
            <a:r>
              <a:rPr lang="en-US" sz="1200" b="0" dirty="0">
                <a:latin typeface="Times New Roman" pitchFamily="18" charset="0"/>
                <a:cs typeface="Times New Roman" pitchFamily="18" charset="0"/>
              </a:rPr>
              <a:t>post-hoc tests, </a:t>
            </a:r>
            <a:r>
              <a:rPr lang="en-GB" sz="1200" b="0" dirty="0">
                <a:latin typeface="Times New Roman" pitchFamily="18" charset="0"/>
                <a:cs typeface="Times New Roman" pitchFamily="18" charset="0"/>
              </a:rPr>
              <a:t>*p&lt;0.05 vs. vehicle).  </a:t>
            </a:r>
            <a:endParaRPr lang="en-GB" sz="1200" b="0" dirty="0">
              <a:cs typeface="Arial" charset="0"/>
            </a:endParaRPr>
          </a:p>
        </p:txBody>
      </p:sp>
      <p:sp>
        <p:nvSpPr>
          <p:cNvPr id="87" name="Text Box 74"/>
          <p:cNvSpPr txBox="1">
            <a:spLocks noChangeArrowheads="1"/>
          </p:cNvSpPr>
          <p:nvPr/>
        </p:nvSpPr>
        <p:spPr bwMode="auto">
          <a:xfrm>
            <a:off x="1030288" y="468313"/>
            <a:ext cx="39116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latin typeface="Times New Roman" pitchFamily="18" charset="0"/>
                <a:cs typeface="Times New Roman" pitchFamily="18" charset="0"/>
              </a:rPr>
              <a:t>Figure 3.8 : Effects of LPS on Fos expression in the VMH</a:t>
            </a:r>
          </a:p>
        </p:txBody>
      </p:sp>
      <p:sp>
        <p:nvSpPr>
          <p:cNvPr id="88" name="TextBox 87"/>
          <p:cNvSpPr txBox="1"/>
          <p:nvPr/>
        </p:nvSpPr>
        <p:spPr>
          <a:xfrm>
            <a:off x="5949280"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129</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395120937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Text Box 270"/>
          <p:cNvSpPr txBox="1">
            <a:spLocks noChangeArrowheads="1"/>
          </p:cNvSpPr>
          <p:nvPr/>
        </p:nvSpPr>
        <p:spPr bwMode="auto">
          <a:xfrm>
            <a:off x="1016000" y="431800"/>
            <a:ext cx="4004366"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dirty="0">
                <a:latin typeface="Times New Roman" pitchFamily="18" charset="0"/>
                <a:cs typeface="Times New Roman" pitchFamily="18" charset="0"/>
              </a:rPr>
              <a:t>Figure 3.9: Effects of LPS on </a:t>
            </a:r>
            <a:r>
              <a:rPr lang="en-GB" sz="1200" dirty="0" smtClean="0">
                <a:latin typeface="Times New Roman" pitchFamily="18" charset="0"/>
                <a:cs typeface="Times New Roman" pitchFamily="18" charset="0"/>
              </a:rPr>
              <a:t>TH/Fos </a:t>
            </a:r>
            <a:r>
              <a:rPr lang="en-GB" sz="1200" dirty="0">
                <a:latin typeface="Times New Roman" pitchFamily="18" charset="0"/>
                <a:cs typeface="Times New Roman" pitchFamily="18" charset="0"/>
              </a:rPr>
              <a:t>expression in the LC</a:t>
            </a:r>
          </a:p>
        </p:txBody>
      </p:sp>
      <p:sp>
        <p:nvSpPr>
          <p:cNvPr id="65" name="Text Box 872"/>
          <p:cNvSpPr txBox="1">
            <a:spLocks noChangeArrowheads="1"/>
          </p:cNvSpPr>
          <p:nvPr/>
        </p:nvSpPr>
        <p:spPr bwMode="auto">
          <a:xfrm>
            <a:off x="1052513" y="6871082"/>
            <a:ext cx="5312265"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lnSpc>
                <a:spcPct val="150000"/>
              </a:lnSpc>
            </a:pPr>
            <a:r>
              <a:rPr lang="en-US" sz="1200" b="0" dirty="0">
                <a:latin typeface="Times New Roman" pitchFamily="18" charset="0"/>
                <a:cs typeface="Times New Roman" pitchFamily="18" charset="0"/>
              </a:rPr>
              <a:t>Virgin and d5.5 mice were injected with LPS (i.p 12.5µg) or vehicle (saline) and sacrificed after 90 </a:t>
            </a:r>
            <a:r>
              <a:rPr lang="en-US" sz="1200" b="0" dirty="0" smtClean="0">
                <a:latin typeface="Times New Roman" pitchFamily="18" charset="0"/>
                <a:cs typeface="Times New Roman" pitchFamily="18" charset="0"/>
              </a:rPr>
              <a:t>min.</a:t>
            </a:r>
            <a:r>
              <a:rPr lang="en-GB" sz="1200" b="0" dirty="0" smtClean="0">
                <a:latin typeface="Times New Roman" pitchFamily="18" charset="0"/>
                <a:cs typeface="Times New Roman" pitchFamily="18" charset="0"/>
              </a:rPr>
              <a:t> </a:t>
            </a:r>
            <a:r>
              <a:rPr lang="en-GB" sz="1200" b="0" dirty="0">
                <a:latin typeface="Times New Roman" pitchFamily="18" charset="0"/>
                <a:cs typeface="Times New Roman" pitchFamily="18" charset="0"/>
              </a:rPr>
              <a:t>Vehicle and LPS-induced Fos expression and </a:t>
            </a:r>
            <a:r>
              <a:rPr lang="en-GB" sz="1200" b="0" dirty="0" smtClean="0">
                <a:latin typeface="Times New Roman" pitchFamily="18" charset="0"/>
                <a:cs typeface="Times New Roman" pitchFamily="18" charset="0"/>
              </a:rPr>
              <a:t>Fos/tyrosine hydroxylase (TH) </a:t>
            </a:r>
            <a:r>
              <a:rPr lang="en-GB" sz="1200" b="0" dirty="0">
                <a:latin typeface="Times New Roman" pitchFamily="18" charset="0"/>
                <a:cs typeface="Times New Roman" pitchFamily="18" charset="0"/>
              </a:rPr>
              <a:t>co-expression in the locus coeruleus (</a:t>
            </a:r>
            <a:r>
              <a:rPr lang="en-GB" sz="1200" b="0" dirty="0" smtClean="0">
                <a:latin typeface="Times New Roman" pitchFamily="18" charset="0"/>
                <a:cs typeface="Times New Roman" pitchFamily="18" charset="0"/>
              </a:rPr>
              <a:t>LC) are </a:t>
            </a:r>
            <a:r>
              <a:rPr lang="en-GB" sz="1200" b="0" dirty="0">
                <a:latin typeface="Times New Roman" pitchFamily="18" charset="0"/>
                <a:cs typeface="Times New Roman" pitchFamily="18" charset="0"/>
              </a:rPr>
              <a:t>illustrated in the photomicrographs in A and B (magnification of highlighted areas in A).  Black arrows indicate Fos-positive </a:t>
            </a:r>
            <a:r>
              <a:rPr lang="en-GB" sz="1200" b="0" dirty="0" smtClean="0">
                <a:latin typeface="Times New Roman" pitchFamily="18" charset="0"/>
                <a:cs typeface="Times New Roman" pitchFamily="18" charset="0"/>
              </a:rPr>
              <a:t> TH neurones </a:t>
            </a:r>
            <a:r>
              <a:rPr lang="en-GB" sz="1200" b="0" dirty="0">
                <a:latin typeface="Times New Roman" pitchFamily="18" charset="0"/>
                <a:cs typeface="Times New Roman" pitchFamily="18" charset="0"/>
              </a:rPr>
              <a:t>and hollow arrows show Fos-negative TH </a:t>
            </a:r>
            <a:r>
              <a:rPr lang="en-GB" sz="1200" b="0" dirty="0" smtClean="0">
                <a:latin typeface="Times New Roman" pitchFamily="18" charset="0"/>
                <a:cs typeface="Times New Roman" pitchFamily="18" charset="0"/>
              </a:rPr>
              <a:t>neurones. </a:t>
            </a:r>
            <a:r>
              <a:rPr lang="en-GB" sz="1200" b="0" dirty="0">
                <a:latin typeface="Times New Roman" pitchFamily="18" charset="0"/>
                <a:cs typeface="Times New Roman" pitchFamily="18" charset="0"/>
              </a:rPr>
              <a:t>Scale bars represent 200</a:t>
            </a:r>
            <a:r>
              <a:rPr lang="en-US" sz="1200" b="0" dirty="0">
                <a:latin typeface="Times New Roman" pitchFamily="18" charset="0"/>
                <a:cs typeface="Times New Roman" pitchFamily="18" charset="0"/>
              </a:rPr>
              <a:t>µm </a:t>
            </a:r>
            <a:r>
              <a:rPr lang="en-US" sz="1200" b="0" dirty="0" smtClean="0">
                <a:latin typeface="Times New Roman" pitchFamily="18" charset="0"/>
                <a:cs typeface="Times New Roman" pitchFamily="18" charset="0"/>
              </a:rPr>
              <a:t>and </a:t>
            </a:r>
            <a:r>
              <a:rPr lang="en-GB" sz="1200" b="0" dirty="0" smtClean="0">
                <a:latin typeface="Times New Roman" pitchFamily="18" charset="0"/>
                <a:cs typeface="Times New Roman" pitchFamily="18" charset="0"/>
              </a:rPr>
              <a:t>50</a:t>
            </a:r>
            <a:r>
              <a:rPr lang="en-US" sz="1200" b="0" dirty="0">
                <a:latin typeface="Times New Roman" pitchFamily="18" charset="0"/>
                <a:cs typeface="Times New Roman" pitchFamily="18" charset="0"/>
              </a:rPr>
              <a:t>µ</a:t>
            </a:r>
            <a:r>
              <a:rPr lang="en-GB" sz="1200" b="0" dirty="0">
                <a:latin typeface="Times New Roman" pitchFamily="18" charset="0"/>
                <a:cs typeface="Times New Roman" pitchFamily="18" charset="0"/>
              </a:rPr>
              <a:t>m in A and B respectively. </a:t>
            </a:r>
          </a:p>
        </p:txBody>
      </p:sp>
      <p:sp>
        <p:nvSpPr>
          <p:cNvPr id="66" name="Text Box 1934"/>
          <p:cNvSpPr txBox="1">
            <a:spLocks noChangeArrowheads="1"/>
          </p:cNvSpPr>
          <p:nvPr/>
        </p:nvSpPr>
        <p:spPr bwMode="auto">
          <a:xfrm>
            <a:off x="2349500" y="912428"/>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A</a:t>
            </a:r>
          </a:p>
        </p:txBody>
      </p:sp>
      <p:sp>
        <p:nvSpPr>
          <p:cNvPr id="67" name="Text Box 1935"/>
          <p:cNvSpPr txBox="1">
            <a:spLocks noChangeArrowheads="1"/>
          </p:cNvSpPr>
          <p:nvPr/>
        </p:nvSpPr>
        <p:spPr bwMode="auto">
          <a:xfrm>
            <a:off x="1249363" y="2885691"/>
            <a:ext cx="9017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cs typeface="Arial" charset="0"/>
              </a:rPr>
              <a:t>Virgin - LPS</a:t>
            </a:r>
          </a:p>
        </p:txBody>
      </p:sp>
      <p:sp>
        <p:nvSpPr>
          <p:cNvPr id="68" name="Text Box 1936"/>
          <p:cNvSpPr txBox="1">
            <a:spLocks noChangeArrowheads="1"/>
          </p:cNvSpPr>
          <p:nvPr/>
        </p:nvSpPr>
        <p:spPr bwMode="auto">
          <a:xfrm>
            <a:off x="1249363" y="4428741"/>
            <a:ext cx="120332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cs typeface="Arial" charset="0"/>
              </a:rPr>
              <a:t>Pregnant - saline</a:t>
            </a:r>
          </a:p>
        </p:txBody>
      </p:sp>
      <p:sp>
        <p:nvSpPr>
          <p:cNvPr id="69" name="Text Box 1937"/>
          <p:cNvSpPr txBox="1">
            <a:spLocks noChangeArrowheads="1"/>
          </p:cNvSpPr>
          <p:nvPr/>
        </p:nvSpPr>
        <p:spPr bwMode="auto">
          <a:xfrm>
            <a:off x="1249363" y="6013066"/>
            <a:ext cx="10922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cs typeface="Arial" charset="0"/>
              </a:rPr>
              <a:t>Pregnant - LPS</a:t>
            </a:r>
          </a:p>
        </p:txBody>
      </p:sp>
      <p:sp>
        <p:nvSpPr>
          <p:cNvPr id="70" name="Text Box 1938"/>
          <p:cNvSpPr txBox="1">
            <a:spLocks noChangeArrowheads="1"/>
          </p:cNvSpPr>
          <p:nvPr/>
        </p:nvSpPr>
        <p:spPr bwMode="auto">
          <a:xfrm>
            <a:off x="1249363" y="1333116"/>
            <a:ext cx="1021433"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dirty="0" smtClean="0">
                <a:cs typeface="Arial" charset="0"/>
              </a:rPr>
              <a:t>Virgin - </a:t>
            </a:r>
            <a:r>
              <a:rPr lang="en-GB" sz="1000" dirty="0">
                <a:cs typeface="Arial" charset="0"/>
              </a:rPr>
              <a:t>saline</a:t>
            </a:r>
          </a:p>
        </p:txBody>
      </p:sp>
      <p:sp>
        <p:nvSpPr>
          <p:cNvPr id="71" name="Text Box 1939"/>
          <p:cNvSpPr txBox="1">
            <a:spLocks noChangeArrowheads="1"/>
          </p:cNvSpPr>
          <p:nvPr/>
        </p:nvSpPr>
        <p:spPr bwMode="auto">
          <a:xfrm>
            <a:off x="3997325" y="912428"/>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B</a:t>
            </a:r>
          </a:p>
        </p:txBody>
      </p:sp>
      <p:grpSp>
        <p:nvGrpSpPr>
          <p:cNvPr id="72" name="Group 12"/>
          <p:cNvGrpSpPr>
            <a:grpSpLocks noChangeAspect="1"/>
          </p:cNvGrpSpPr>
          <p:nvPr/>
        </p:nvGrpSpPr>
        <p:grpSpPr bwMode="auto">
          <a:xfrm>
            <a:off x="2617788" y="987041"/>
            <a:ext cx="2957512" cy="5746750"/>
            <a:chOff x="1649" y="535"/>
            <a:chExt cx="2008" cy="3900"/>
          </a:xfrm>
        </p:grpSpPr>
        <p:grpSp>
          <p:nvGrpSpPr>
            <p:cNvPr id="73" name="Group 1927"/>
            <p:cNvGrpSpPr>
              <a:grpSpLocks noChangeAspect="1"/>
            </p:cNvGrpSpPr>
            <p:nvPr/>
          </p:nvGrpSpPr>
          <p:grpSpPr bwMode="auto">
            <a:xfrm>
              <a:off x="2737" y="535"/>
              <a:ext cx="908" cy="907"/>
              <a:chOff x="2659" y="671"/>
              <a:chExt cx="953" cy="952"/>
            </a:xfrm>
          </p:grpSpPr>
          <p:pic>
            <p:nvPicPr>
              <p:cNvPr id="122" name="Picture 1869" descr="Exp 17 TH_Fos LC m7 x 40"/>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rcRect l="18399" t="8446" r="9390" b="3165"/>
              <a:stretch>
                <a:fillRect/>
              </a:stretch>
            </p:blipFill>
            <p:spPr bwMode="auto">
              <a:xfrm>
                <a:off x="2659" y="671"/>
                <a:ext cx="953" cy="9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3" name="Line 1870"/>
              <p:cNvSpPr>
                <a:spLocks noChangeAspect="1" noChangeShapeType="1"/>
              </p:cNvSpPr>
              <p:nvPr/>
            </p:nvSpPr>
            <p:spPr bwMode="auto">
              <a:xfrm>
                <a:off x="3385" y="716"/>
                <a:ext cx="186"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24" name="AutoShape 1917"/>
              <p:cNvSpPr>
                <a:spLocks noChangeAspect="1" noChangeArrowheads="1"/>
              </p:cNvSpPr>
              <p:nvPr/>
            </p:nvSpPr>
            <p:spPr bwMode="auto">
              <a:xfrm rot="5400000" flipV="1">
                <a:off x="3052" y="1326"/>
                <a:ext cx="162" cy="50"/>
              </a:xfrm>
              <a:prstGeom prst="rightArrow">
                <a:avLst>
                  <a:gd name="adj1" fmla="val 50000"/>
                  <a:gd name="adj2" fmla="val 81660"/>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b="0"/>
              </a:p>
            </p:txBody>
          </p:sp>
          <p:sp>
            <p:nvSpPr>
              <p:cNvPr id="125" name="AutoShape 1919"/>
              <p:cNvSpPr>
                <a:spLocks noChangeAspect="1" noChangeArrowheads="1"/>
              </p:cNvSpPr>
              <p:nvPr/>
            </p:nvSpPr>
            <p:spPr bwMode="auto">
              <a:xfrm rot="5400000" flipV="1">
                <a:off x="3401" y="1316"/>
                <a:ext cx="162" cy="50"/>
              </a:xfrm>
              <a:prstGeom prst="rightArrow">
                <a:avLst>
                  <a:gd name="adj1" fmla="val 50000"/>
                  <a:gd name="adj2" fmla="val 81660"/>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b="0"/>
              </a:p>
            </p:txBody>
          </p:sp>
        </p:grpSp>
        <p:grpSp>
          <p:nvGrpSpPr>
            <p:cNvPr id="74" name="Group 1940"/>
            <p:cNvGrpSpPr>
              <a:grpSpLocks noChangeAspect="1"/>
            </p:cNvGrpSpPr>
            <p:nvPr/>
          </p:nvGrpSpPr>
          <p:grpSpPr bwMode="auto">
            <a:xfrm>
              <a:off x="1649" y="535"/>
              <a:ext cx="907" cy="907"/>
              <a:chOff x="1434" y="535"/>
              <a:chExt cx="1077" cy="1077"/>
            </a:xfrm>
          </p:grpSpPr>
          <p:pic>
            <p:nvPicPr>
              <p:cNvPr id="119" name="Picture 1874" descr="Exp 17 TH_Fos LC m7 x10"/>
              <p:cNvPicPr>
                <a:picLocks noChangeAspect="1" noChangeArrowheads="1"/>
              </p:cNvPicPr>
              <p:nvPr/>
            </p:nvPicPr>
            <p:blipFill>
              <a:blip r:embed="rId4">
                <a:extLst>
                  <a:ext uri="{28A0092B-C50C-407E-A947-70E740481C1C}">
                    <a14:useLocalDpi xmlns:a14="http://schemas.microsoft.com/office/drawing/2010/main" val="0"/>
                  </a:ext>
                </a:extLst>
              </a:blip>
              <a:srcRect r="17346"/>
              <a:stretch>
                <a:fillRect/>
              </a:stretch>
            </p:blipFill>
            <p:spPr bwMode="auto">
              <a:xfrm>
                <a:off x="1434" y="535"/>
                <a:ext cx="1077" cy="10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0" name="Rectangle 1875"/>
              <p:cNvSpPr>
                <a:spLocks noChangeAspect="1" noChangeArrowheads="1"/>
              </p:cNvSpPr>
              <p:nvPr/>
            </p:nvSpPr>
            <p:spPr bwMode="auto">
              <a:xfrm>
                <a:off x="2159" y="796"/>
                <a:ext cx="231" cy="214"/>
              </a:xfrm>
              <a:prstGeom prst="rect">
                <a:avLst/>
              </a:prstGeom>
              <a:noFill/>
              <a:ln w="1587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0"/>
              </a:p>
            </p:txBody>
          </p:sp>
          <p:sp>
            <p:nvSpPr>
              <p:cNvPr id="121" name="Line 1921"/>
              <p:cNvSpPr>
                <a:spLocks noChangeAspect="1" noChangeShapeType="1"/>
              </p:cNvSpPr>
              <p:nvPr/>
            </p:nvSpPr>
            <p:spPr bwMode="auto">
              <a:xfrm>
                <a:off x="2257" y="584"/>
                <a:ext cx="199"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75" name="Group 7"/>
            <p:cNvGrpSpPr>
              <a:grpSpLocks noChangeAspect="1"/>
            </p:cNvGrpSpPr>
            <p:nvPr/>
          </p:nvGrpSpPr>
          <p:grpSpPr bwMode="auto">
            <a:xfrm>
              <a:off x="1649" y="1532"/>
              <a:ext cx="907" cy="908"/>
              <a:chOff x="2617493" y="2432720"/>
              <a:chExt cx="1440001" cy="1440000"/>
            </a:xfrm>
          </p:grpSpPr>
          <p:grpSp>
            <p:nvGrpSpPr>
              <p:cNvPr id="115" name="Group 1941"/>
              <p:cNvGrpSpPr>
                <a:grpSpLocks noChangeAspect="1"/>
              </p:cNvGrpSpPr>
              <p:nvPr/>
            </p:nvGrpSpPr>
            <p:grpSpPr bwMode="auto">
              <a:xfrm>
                <a:off x="2617493" y="2432720"/>
                <a:ext cx="1440001" cy="1440000"/>
                <a:chOff x="1434" y="1669"/>
                <a:chExt cx="1077" cy="1077"/>
              </a:xfrm>
            </p:grpSpPr>
            <p:pic>
              <p:nvPicPr>
                <p:cNvPr id="117" name="Picture 1867" descr="Exp 17 TH_Fos LC m6 x 10 sc br 100um"/>
                <p:cNvPicPr>
                  <a:picLocks noChangeAspect="1" noChangeArrowheads="1"/>
                </p:cNvPicPr>
                <p:nvPr/>
              </p:nvPicPr>
              <p:blipFill>
                <a:blip r:embed="rId5">
                  <a:extLst>
                    <a:ext uri="{28A0092B-C50C-407E-A947-70E740481C1C}">
                      <a14:useLocalDpi xmlns:a14="http://schemas.microsoft.com/office/drawing/2010/main" val="0"/>
                    </a:ext>
                  </a:extLst>
                </a:blip>
                <a:srcRect l="5072" r="12274"/>
                <a:stretch>
                  <a:fillRect/>
                </a:stretch>
              </p:blipFill>
              <p:spPr bwMode="auto">
                <a:xfrm>
                  <a:off x="1434" y="1669"/>
                  <a:ext cx="1077" cy="10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8" name="Rectangle 1899"/>
                <p:cNvSpPr>
                  <a:spLocks noChangeAspect="1" noChangeArrowheads="1"/>
                </p:cNvSpPr>
                <p:nvPr/>
              </p:nvSpPr>
              <p:spPr bwMode="auto">
                <a:xfrm>
                  <a:off x="2092" y="1917"/>
                  <a:ext cx="231" cy="214"/>
                </a:xfrm>
                <a:prstGeom prst="rect">
                  <a:avLst/>
                </a:prstGeom>
                <a:noFill/>
                <a:ln w="1587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0"/>
                </a:p>
              </p:txBody>
            </p:sp>
          </p:grpSp>
          <p:sp>
            <p:nvSpPr>
              <p:cNvPr id="116" name="Line 1921"/>
              <p:cNvSpPr>
                <a:spLocks noChangeAspect="1" noChangeShapeType="1"/>
              </p:cNvSpPr>
              <p:nvPr/>
            </p:nvSpPr>
            <p:spPr bwMode="auto">
              <a:xfrm>
                <a:off x="3717032" y="2504728"/>
                <a:ext cx="266073"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76" name="Group 6"/>
            <p:cNvGrpSpPr>
              <a:grpSpLocks noChangeAspect="1"/>
            </p:cNvGrpSpPr>
            <p:nvPr/>
          </p:nvGrpSpPr>
          <p:grpSpPr bwMode="auto">
            <a:xfrm>
              <a:off x="1649" y="2530"/>
              <a:ext cx="907" cy="907"/>
              <a:chOff x="2617492" y="4016896"/>
              <a:chExt cx="1440000" cy="1440000"/>
            </a:xfrm>
          </p:grpSpPr>
          <p:grpSp>
            <p:nvGrpSpPr>
              <p:cNvPr id="111" name="Group 1942"/>
              <p:cNvGrpSpPr>
                <a:grpSpLocks noChangeAspect="1"/>
              </p:cNvGrpSpPr>
              <p:nvPr/>
            </p:nvGrpSpPr>
            <p:grpSpPr bwMode="auto">
              <a:xfrm>
                <a:off x="2617492" y="4016896"/>
                <a:ext cx="1440000" cy="1440000"/>
                <a:chOff x="1434" y="2802"/>
                <a:chExt cx="1077" cy="1077"/>
              </a:xfrm>
            </p:grpSpPr>
            <p:pic>
              <p:nvPicPr>
                <p:cNvPr id="113" name="Picture 1903" descr="Exp 17 TH_Fos LC m2 x10"/>
                <p:cNvPicPr>
                  <a:picLocks noChangeAspect="1" noChangeArrowheads="1"/>
                </p:cNvPicPr>
                <p:nvPr/>
              </p:nvPicPr>
              <p:blipFill>
                <a:blip r:embed="rId6">
                  <a:lum bright="6000"/>
                  <a:extLst>
                    <a:ext uri="{28A0092B-C50C-407E-A947-70E740481C1C}">
                      <a14:useLocalDpi xmlns:a14="http://schemas.microsoft.com/office/drawing/2010/main" val="0"/>
                    </a:ext>
                  </a:extLst>
                </a:blip>
                <a:srcRect r="17346"/>
                <a:stretch>
                  <a:fillRect/>
                </a:stretch>
              </p:blipFill>
              <p:spPr bwMode="auto">
                <a:xfrm>
                  <a:off x="1434" y="2802"/>
                  <a:ext cx="1077" cy="10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4" name="Rectangle 1904"/>
                <p:cNvSpPr>
                  <a:spLocks noChangeAspect="1" noChangeArrowheads="1"/>
                </p:cNvSpPr>
                <p:nvPr/>
              </p:nvSpPr>
              <p:spPr bwMode="auto">
                <a:xfrm>
                  <a:off x="2125" y="3018"/>
                  <a:ext cx="231" cy="214"/>
                </a:xfrm>
                <a:prstGeom prst="rect">
                  <a:avLst/>
                </a:prstGeom>
                <a:noFill/>
                <a:ln w="1587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0"/>
                </a:p>
              </p:txBody>
            </p:sp>
          </p:grpSp>
          <p:sp>
            <p:nvSpPr>
              <p:cNvPr id="112" name="Line 1921"/>
              <p:cNvSpPr>
                <a:spLocks noChangeAspect="1" noChangeShapeType="1"/>
              </p:cNvSpPr>
              <p:nvPr/>
            </p:nvSpPr>
            <p:spPr bwMode="auto">
              <a:xfrm>
                <a:off x="3717032" y="4088904"/>
                <a:ext cx="266073"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77" name="Group 5"/>
            <p:cNvGrpSpPr>
              <a:grpSpLocks noChangeAspect="1"/>
            </p:cNvGrpSpPr>
            <p:nvPr/>
          </p:nvGrpSpPr>
          <p:grpSpPr bwMode="auto">
            <a:xfrm>
              <a:off x="1649" y="3528"/>
              <a:ext cx="907" cy="907"/>
              <a:chOff x="2617492" y="5601072"/>
              <a:chExt cx="1440000" cy="1440000"/>
            </a:xfrm>
          </p:grpSpPr>
          <p:grpSp>
            <p:nvGrpSpPr>
              <p:cNvPr id="107" name="Group 1943"/>
              <p:cNvGrpSpPr>
                <a:grpSpLocks noChangeAspect="1"/>
              </p:cNvGrpSpPr>
              <p:nvPr/>
            </p:nvGrpSpPr>
            <p:grpSpPr bwMode="auto">
              <a:xfrm>
                <a:off x="2617492" y="5601072"/>
                <a:ext cx="1440000" cy="1440000"/>
                <a:chOff x="1434" y="3936"/>
                <a:chExt cx="1077" cy="1077"/>
              </a:xfrm>
            </p:grpSpPr>
            <p:pic>
              <p:nvPicPr>
                <p:cNvPr id="109" name="Picture 1907" descr="Exp 17 TH_Fos LC m9 x10"/>
                <p:cNvPicPr>
                  <a:picLocks noChangeAspect="1" noChangeArrowheads="1"/>
                </p:cNvPicPr>
                <p:nvPr/>
              </p:nvPicPr>
              <p:blipFill>
                <a:blip r:embed="rId7">
                  <a:extLst>
                    <a:ext uri="{28A0092B-C50C-407E-A947-70E740481C1C}">
                      <a14:useLocalDpi xmlns:a14="http://schemas.microsoft.com/office/drawing/2010/main" val="0"/>
                    </a:ext>
                  </a:extLst>
                </a:blip>
                <a:srcRect l="18492"/>
                <a:stretch>
                  <a:fillRect/>
                </a:stretch>
              </p:blipFill>
              <p:spPr bwMode="auto">
                <a:xfrm>
                  <a:off x="1434" y="3936"/>
                  <a:ext cx="1077" cy="10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0" name="Rectangle 1908"/>
                <p:cNvSpPr>
                  <a:spLocks noChangeAspect="1" noChangeArrowheads="1"/>
                </p:cNvSpPr>
                <p:nvPr/>
              </p:nvSpPr>
              <p:spPr bwMode="auto">
                <a:xfrm>
                  <a:off x="2159" y="4079"/>
                  <a:ext cx="231" cy="215"/>
                </a:xfrm>
                <a:prstGeom prst="rect">
                  <a:avLst/>
                </a:prstGeom>
                <a:noFill/>
                <a:ln w="1587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0"/>
                </a:p>
              </p:txBody>
            </p:sp>
          </p:grpSp>
          <p:sp>
            <p:nvSpPr>
              <p:cNvPr id="108" name="Line 1921"/>
              <p:cNvSpPr>
                <a:spLocks noChangeAspect="1" noChangeShapeType="1"/>
              </p:cNvSpPr>
              <p:nvPr/>
            </p:nvSpPr>
            <p:spPr bwMode="auto">
              <a:xfrm>
                <a:off x="3717032" y="5673080"/>
                <a:ext cx="266073"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78" name="Group 2"/>
            <p:cNvGrpSpPr>
              <a:grpSpLocks noChangeAspect="1"/>
            </p:cNvGrpSpPr>
            <p:nvPr/>
          </p:nvGrpSpPr>
          <p:grpSpPr bwMode="auto">
            <a:xfrm>
              <a:off x="2749" y="1532"/>
              <a:ext cx="907" cy="908"/>
              <a:chOff x="4364651" y="2432720"/>
              <a:chExt cx="1440000" cy="1440000"/>
            </a:xfrm>
          </p:grpSpPr>
          <p:grpSp>
            <p:nvGrpSpPr>
              <p:cNvPr id="97" name="Group 1932"/>
              <p:cNvGrpSpPr>
                <a:grpSpLocks noChangeAspect="1"/>
              </p:cNvGrpSpPr>
              <p:nvPr/>
            </p:nvGrpSpPr>
            <p:grpSpPr bwMode="auto">
              <a:xfrm>
                <a:off x="4364651" y="2432720"/>
                <a:ext cx="1440000" cy="1440000"/>
                <a:chOff x="2614" y="1805"/>
                <a:chExt cx="952" cy="956"/>
              </a:xfrm>
            </p:grpSpPr>
            <p:pic>
              <p:nvPicPr>
                <p:cNvPr id="99" name="Picture 1865" descr="Exp 17 TH_Fos LC m6 x 40"/>
                <p:cNvPicPr>
                  <a:picLocks noChangeAspect="1" noChangeArrowheads="1"/>
                </p:cNvPicPr>
                <p:nvPr/>
              </p:nvPicPr>
              <p:blipFill>
                <a:blip r:embed="rId8">
                  <a:extLst>
                    <a:ext uri="{BEBA8EAE-BF5A-486C-A8C5-ECC9F3942E4B}">
                      <a14:imgProps xmlns:a14="http://schemas.microsoft.com/office/drawing/2010/main">
                        <a14:imgLayer r:embed="rId9">
                          <a14:imgEffect>
                            <a14:brightnessContrast contrast="20000"/>
                          </a14:imgEffect>
                        </a14:imgLayer>
                      </a14:imgProps>
                    </a:ext>
                    <a:ext uri="{28A0092B-C50C-407E-A947-70E740481C1C}">
                      <a14:useLocalDpi xmlns:a14="http://schemas.microsoft.com/office/drawing/2010/main" val="0"/>
                    </a:ext>
                  </a:extLst>
                </a:blip>
                <a:srcRect l="14995" t="11240" r="12135"/>
                <a:stretch>
                  <a:fillRect/>
                </a:stretch>
              </p:blipFill>
              <p:spPr bwMode="auto">
                <a:xfrm>
                  <a:off x="2614" y="1805"/>
                  <a:ext cx="952" cy="9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0" name="Line 1592"/>
                <p:cNvSpPr>
                  <a:spLocks noChangeAspect="1" noChangeShapeType="1"/>
                </p:cNvSpPr>
                <p:nvPr/>
              </p:nvSpPr>
              <p:spPr bwMode="auto">
                <a:xfrm flipH="1" flipV="1">
                  <a:off x="2966" y="1877"/>
                  <a:ext cx="3" cy="186"/>
                </a:xfrm>
                <a:prstGeom prst="line">
                  <a:avLst/>
                </a:prstGeom>
                <a:noFill/>
                <a:ln w="1905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01" name="Line 1844"/>
                <p:cNvSpPr>
                  <a:spLocks noChangeAspect="1" noChangeShapeType="1"/>
                </p:cNvSpPr>
                <p:nvPr/>
              </p:nvSpPr>
              <p:spPr bwMode="auto">
                <a:xfrm>
                  <a:off x="2719" y="2263"/>
                  <a:ext cx="1" cy="172"/>
                </a:xfrm>
                <a:prstGeom prst="line">
                  <a:avLst/>
                </a:prstGeom>
                <a:noFill/>
                <a:ln w="1905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02" name="Line 1845"/>
                <p:cNvSpPr>
                  <a:spLocks noChangeAspect="1" noChangeShapeType="1"/>
                </p:cNvSpPr>
                <p:nvPr/>
              </p:nvSpPr>
              <p:spPr bwMode="auto">
                <a:xfrm flipH="1" flipV="1">
                  <a:off x="3174" y="2356"/>
                  <a:ext cx="3" cy="186"/>
                </a:xfrm>
                <a:prstGeom prst="line">
                  <a:avLst/>
                </a:prstGeom>
                <a:noFill/>
                <a:ln w="1905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03" name="Line 1846"/>
                <p:cNvSpPr>
                  <a:spLocks noChangeAspect="1" noChangeShapeType="1"/>
                </p:cNvSpPr>
                <p:nvPr/>
              </p:nvSpPr>
              <p:spPr bwMode="auto">
                <a:xfrm flipH="1" flipV="1">
                  <a:off x="3218" y="2544"/>
                  <a:ext cx="3" cy="186"/>
                </a:xfrm>
                <a:prstGeom prst="line">
                  <a:avLst/>
                </a:prstGeom>
                <a:noFill/>
                <a:ln w="1905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04" name="AutoShape 1918"/>
                <p:cNvSpPr>
                  <a:spLocks noChangeAspect="1" noChangeArrowheads="1"/>
                </p:cNvSpPr>
                <p:nvPr/>
              </p:nvSpPr>
              <p:spPr bwMode="auto">
                <a:xfrm rot="10800000" flipV="1">
                  <a:off x="3234" y="2087"/>
                  <a:ext cx="162" cy="49"/>
                </a:xfrm>
                <a:prstGeom prst="rightArrow">
                  <a:avLst>
                    <a:gd name="adj1" fmla="val 50000"/>
                    <a:gd name="adj2" fmla="val 81673"/>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0"/>
                </a:p>
              </p:txBody>
            </p:sp>
            <p:sp>
              <p:nvSpPr>
                <p:cNvPr id="105" name="AutoShape 1923"/>
                <p:cNvSpPr>
                  <a:spLocks noChangeAspect="1" noChangeArrowheads="1"/>
                </p:cNvSpPr>
                <p:nvPr/>
              </p:nvSpPr>
              <p:spPr bwMode="auto">
                <a:xfrm flipV="1">
                  <a:off x="2727" y="1986"/>
                  <a:ext cx="162" cy="49"/>
                </a:xfrm>
                <a:prstGeom prst="rightArrow">
                  <a:avLst>
                    <a:gd name="adj1" fmla="val 50000"/>
                    <a:gd name="adj2" fmla="val 81673"/>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endParaRPr lang="en-US" b="0"/>
                </a:p>
              </p:txBody>
            </p:sp>
            <p:sp>
              <p:nvSpPr>
                <p:cNvPr id="106" name="AutoShape 1925"/>
                <p:cNvSpPr>
                  <a:spLocks noChangeAspect="1" noChangeArrowheads="1"/>
                </p:cNvSpPr>
                <p:nvPr/>
              </p:nvSpPr>
              <p:spPr bwMode="auto">
                <a:xfrm rot="5400000" flipV="1">
                  <a:off x="2751" y="2360"/>
                  <a:ext cx="162" cy="50"/>
                </a:xfrm>
                <a:prstGeom prst="rightArrow">
                  <a:avLst>
                    <a:gd name="adj1" fmla="val 50000"/>
                    <a:gd name="adj2" fmla="val 81660"/>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b="0"/>
                </a:p>
              </p:txBody>
            </p:sp>
          </p:grpSp>
          <p:sp>
            <p:nvSpPr>
              <p:cNvPr id="98" name="Line 1870"/>
              <p:cNvSpPr>
                <a:spLocks noChangeAspect="1" noChangeShapeType="1"/>
              </p:cNvSpPr>
              <p:nvPr/>
            </p:nvSpPr>
            <p:spPr bwMode="auto">
              <a:xfrm>
                <a:off x="5445224" y="2504728"/>
                <a:ext cx="281310"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79" name="Group 3"/>
            <p:cNvGrpSpPr>
              <a:grpSpLocks noChangeAspect="1"/>
            </p:cNvGrpSpPr>
            <p:nvPr/>
          </p:nvGrpSpPr>
          <p:grpSpPr bwMode="auto">
            <a:xfrm>
              <a:off x="2750" y="2530"/>
              <a:ext cx="907" cy="907"/>
              <a:chOff x="4366239" y="4016896"/>
              <a:chExt cx="1438663" cy="1440000"/>
            </a:xfrm>
          </p:grpSpPr>
          <p:grpSp>
            <p:nvGrpSpPr>
              <p:cNvPr id="92" name="Group 1944"/>
              <p:cNvGrpSpPr>
                <a:grpSpLocks noChangeAspect="1"/>
              </p:cNvGrpSpPr>
              <p:nvPr/>
            </p:nvGrpSpPr>
            <p:grpSpPr bwMode="auto">
              <a:xfrm>
                <a:off x="4366239" y="4016896"/>
                <a:ext cx="1438663" cy="1440000"/>
                <a:chOff x="2672" y="2802"/>
                <a:chExt cx="1076" cy="1077"/>
              </a:xfrm>
            </p:grpSpPr>
            <p:pic>
              <p:nvPicPr>
                <p:cNvPr id="94" name="Picture 1888" descr="Exp 17 TH_Fos LC m2 x40"/>
                <p:cNvPicPr>
                  <a:picLocks noChangeAspect="1" noChangeArrowheads="1"/>
                </p:cNvPicPr>
                <p:nvPr/>
              </p:nvPicPr>
              <p:blipFill>
                <a:blip r:embed="rId10">
                  <a:extLst>
                    <a:ext uri="{BEBA8EAE-BF5A-486C-A8C5-ECC9F3942E4B}">
                      <a14:imgProps xmlns:a14="http://schemas.microsoft.com/office/drawing/2010/main">
                        <a14:imgLayer r:embed="rId11">
                          <a14:imgEffect>
                            <a14:sharpenSoften amount="50000"/>
                          </a14:imgEffect>
                          <a14:imgEffect>
                            <a14:brightnessContrast contrast="20000"/>
                          </a14:imgEffect>
                        </a14:imgLayer>
                      </a14:imgProps>
                    </a:ext>
                    <a:ext uri="{28A0092B-C50C-407E-A947-70E740481C1C}">
                      <a14:useLocalDpi xmlns:a14="http://schemas.microsoft.com/office/drawing/2010/main" val="0"/>
                    </a:ext>
                  </a:extLst>
                </a:blip>
                <a:srcRect r="27130" b="11517"/>
                <a:stretch>
                  <a:fillRect/>
                </a:stretch>
              </p:blipFill>
              <p:spPr bwMode="auto">
                <a:xfrm>
                  <a:off x="2672" y="2802"/>
                  <a:ext cx="1076" cy="10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5" name="AutoShape 1922"/>
                <p:cNvSpPr>
                  <a:spLocks noChangeAspect="1" noChangeArrowheads="1"/>
                </p:cNvSpPr>
                <p:nvPr/>
              </p:nvSpPr>
              <p:spPr bwMode="auto">
                <a:xfrm rot="5400000" flipV="1">
                  <a:off x="3253" y="3006"/>
                  <a:ext cx="183" cy="56"/>
                </a:xfrm>
                <a:prstGeom prst="rightArrow">
                  <a:avLst>
                    <a:gd name="adj1" fmla="val 50000"/>
                    <a:gd name="adj2" fmla="val 81379"/>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b="0"/>
                </a:p>
              </p:txBody>
            </p:sp>
            <p:sp>
              <p:nvSpPr>
                <p:cNvPr id="96" name="AutoShape 1924"/>
                <p:cNvSpPr>
                  <a:spLocks noChangeAspect="1" noChangeArrowheads="1"/>
                </p:cNvSpPr>
                <p:nvPr/>
              </p:nvSpPr>
              <p:spPr bwMode="auto">
                <a:xfrm rot="5400000" flipV="1">
                  <a:off x="2706" y="3481"/>
                  <a:ext cx="183" cy="56"/>
                </a:xfrm>
                <a:prstGeom prst="rightArrow">
                  <a:avLst>
                    <a:gd name="adj1" fmla="val 50000"/>
                    <a:gd name="adj2" fmla="val 81379"/>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b="0"/>
                </a:p>
              </p:txBody>
            </p:sp>
          </p:grpSp>
          <p:sp>
            <p:nvSpPr>
              <p:cNvPr id="93" name="Line 1870"/>
              <p:cNvSpPr>
                <a:spLocks noChangeAspect="1" noChangeShapeType="1"/>
              </p:cNvSpPr>
              <p:nvPr/>
            </p:nvSpPr>
            <p:spPr bwMode="auto">
              <a:xfrm>
                <a:off x="5445224" y="4088904"/>
                <a:ext cx="281310"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80" name="Group 4"/>
            <p:cNvGrpSpPr>
              <a:grpSpLocks noChangeAspect="1"/>
            </p:cNvGrpSpPr>
            <p:nvPr/>
          </p:nvGrpSpPr>
          <p:grpSpPr bwMode="auto">
            <a:xfrm>
              <a:off x="2750" y="3528"/>
              <a:ext cx="907" cy="907"/>
              <a:chOff x="4365265" y="5601232"/>
              <a:chExt cx="1439999" cy="1440000"/>
            </a:xfrm>
          </p:grpSpPr>
          <p:grpSp>
            <p:nvGrpSpPr>
              <p:cNvPr id="81" name="Group 1"/>
              <p:cNvGrpSpPr>
                <a:grpSpLocks noChangeAspect="1"/>
              </p:cNvGrpSpPr>
              <p:nvPr/>
            </p:nvGrpSpPr>
            <p:grpSpPr bwMode="auto">
              <a:xfrm>
                <a:off x="4365265" y="5601232"/>
                <a:ext cx="1439999" cy="1440000"/>
                <a:chOff x="4365265" y="5601232"/>
                <a:chExt cx="1439999" cy="1440000"/>
              </a:xfrm>
            </p:grpSpPr>
            <p:pic>
              <p:nvPicPr>
                <p:cNvPr id="83" name="Picture 1886" descr="Exp 17 TH_Fos LC m9 x40"/>
                <p:cNvPicPr>
                  <a:picLocks noChangeAspect="1" noChangeArrowheads="1"/>
                </p:cNvPicPr>
                <p:nvPr/>
              </p:nvPicPr>
              <p:blipFill>
                <a:blip r:embed="rId12">
                  <a:extLst>
                    <a:ext uri="{BEBA8EAE-BF5A-486C-A8C5-ECC9F3942E4B}">
                      <a14:imgProps xmlns:a14="http://schemas.microsoft.com/office/drawing/2010/main">
                        <a14:imgLayer r:embed="rId13">
                          <a14:imgEffect>
                            <a14:sharpenSoften amount="50000"/>
                          </a14:imgEffect>
                          <a14:imgEffect>
                            <a14:brightnessContrast contrast="20000"/>
                          </a14:imgEffect>
                        </a14:imgLayer>
                      </a14:imgProps>
                    </a:ext>
                    <a:ext uri="{28A0092B-C50C-407E-A947-70E740481C1C}">
                      <a14:useLocalDpi xmlns:a14="http://schemas.microsoft.com/office/drawing/2010/main" val="0"/>
                    </a:ext>
                  </a:extLst>
                </a:blip>
                <a:srcRect l="25290" t="4277" r="2571" b="7333"/>
                <a:stretch>
                  <a:fillRect/>
                </a:stretch>
              </p:blipFill>
              <p:spPr bwMode="auto">
                <a:xfrm>
                  <a:off x="4365265" y="5601232"/>
                  <a:ext cx="1439999" cy="144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4" name="Line 1891"/>
                <p:cNvSpPr>
                  <a:spLocks noChangeAspect="1" noChangeShapeType="1"/>
                </p:cNvSpPr>
                <p:nvPr/>
              </p:nvSpPr>
              <p:spPr bwMode="auto">
                <a:xfrm>
                  <a:off x="5309130" y="6532837"/>
                  <a:ext cx="1513" cy="260168"/>
                </a:xfrm>
                <a:prstGeom prst="line">
                  <a:avLst/>
                </a:prstGeom>
                <a:noFill/>
                <a:ln w="1905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85" name="Line 1892"/>
                <p:cNvSpPr>
                  <a:spLocks noChangeAspect="1" noChangeShapeType="1"/>
                </p:cNvSpPr>
                <p:nvPr/>
              </p:nvSpPr>
              <p:spPr bwMode="auto">
                <a:xfrm flipH="1" flipV="1">
                  <a:off x="4803920" y="5746283"/>
                  <a:ext cx="4538" cy="281345"/>
                </a:xfrm>
                <a:prstGeom prst="line">
                  <a:avLst/>
                </a:prstGeom>
                <a:noFill/>
                <a:ln w="1905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86" name="Line 1895"/>
                <p:cNvSpPr>
                  <a:spLocks noChangeAspect="1" noChangeShapeType="1"/>
                </p:cNvSpPr>
                <p:nvPr/>
              </p:nvSpPr>
              <p:spPr bwMode="auto">
                <a:xfrm rot="-5400000">
                  <a:off x="5097365" y="6599392"/>
                  <a:ext cx="3025" cy="240504"/>
                </a:xfrm>
                <a:prstGeom prst="line">
                  <a:avLst/>
                </a:prstGeom>
                <a:noFill/>
                <a:ln w="1905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87" name="Line 1896"/>
                <p:cNvSpPr>
                  <a:spLocks noChangeAspect="1" noChangeShapeType="1"/>
                </p:cNvSpPr>
                <p:nvPr/>
              </p:nvSpPr>
              <p:spPr bwMode="auto">
                <a:xfrm rot="-5400000">
                  <a:off x="5159382" y="6817207"/>
                  <a:ext cx="1513" cy="240504"/>
                </a:xfrm>
                <a:prstGeom prst="line">
                  <a:avLst/>
                </a:prstGeom>
                <a:noFill/>
                <a:ln w="1905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88" name="Line 1897"/>
                <p:cNvSpPr>
                  <a:spLocks noChangeAspect="1" noChangeShapeType="1"/>
                </p:cNvSpPr>
                <p:nvPr/>
              </p:nvSpPr>
              <p:spPr bwMode="auto">
                <a:xfrm rot="-5400000">
                  <a:off x="4773668" y="6629644"/>
                  <a:ext cx="3025" cy="238991"/>
                </a:xfrm>
                <a:prstGeom prst="line">
                  <a:avLst/>
                </a:prstGeom>
                <a:noFill/>
                <a:ln w="1905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89" name="AutoShape 1926"/>
                <p:cNvSpPr>
                  <a:spLocks noChangeAspect="1" noChangeArrowheads="1"/>
                </p:cNvSpPr>
                <p:nvPr/>
              </p:nvSpPr>
              <p:spPr bwMode="auto">
                <a:xfrm rot="5400000" flipV="1">
                  <a:off x="4889902" y="6145448"/>
                  <a:ext cx="269047" cy="82361"/>
                </a:xfrm>
                <a:prstGeom prst="rightArrow">
                  <a:avLst>
                    <a:gd name="adj1" fmla="val 50000"/>
                    <a:gd name="adj2" fmla="val 81667"/>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b="0"/>
                </a:p>
              </p:txBody>
            </p:sp>
            <p:sp>
              <p:nvSpPr>
                <p:cNvPr id="90" name="AutoShape 1928"/>
                <p:cNvSpPr>
                  <a:spLocks noChangeAspect="1" noChangeArrowheads="1"/>
                </p:cNvSpPr>
                <p:nvPr/>
              </p:nvSpPr>
              <p:spPr bwMode="auto">
                <a:xfrm rot="5400000" flipV="1">
                  <a:off x="5207638" y="6144782"/>
                  <a:ext cx="269546" cy="83193"/>
                </a:xfrm>
                <a:prstGeom prst="rightArrow">
                  <a:avLst>
                    <a:gd name="adj1" fmla="val 50000"/>
                    <a:gd name="adj2" fmla="val 81660"/>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b="0"/>
                </a:p>
              </p:txBody>
            </p:sp>
            <p:sp>
              <p:nvSpPr>
                <p:cNvPr id="91" name="AutoShape 1929"/>
                <p:cNvSpPr>
                  <a:spLocks noChangeAspect="1" noChangeArrowheads="1"/>
                </p:cNvSpPr>
                <p:nvPr/>
              </p:nvSpPr>
              <p:spPr bwMode="auto">
                <a:xfrm rot="5400000" flipV="1">
                  <a:off x="5541830" y="6073440"/>
                  <a:ext cx="269047" cy="82361"/>
                </a:xfrm>
                <a:prstGeom prst="rightArrow">
                  <a:avLst>
                    <a:gd name="adj1" fmla="val 50000"/>
                    <a:gd name="adj2" fmla="val 81667"/>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b="0"/>
                </a:p>
              </p:txBody>
            </p:sp>
          </p:grpSp>
          <p:sp>
            <p:nvSpPr>
              <p:cNvPr id="82" name="Line 1870"/>
              <p:cNvSpPr>
                <a:spLocks noChangeAspect="1" noChangeShapeType="1"/>
              </p:cNvSpPr>
              <p:nvPr/>
            </p:nvSpPr>
            <p:spPr bwMode="auto">
              <a:xfrm>
                <a:off x="5451946" y="5673080"/>
                <a:ext cx="281310"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sp>
        <p:nvSpPr>
          <p:cNvPr id="126" name="TextBox 125"/>
          <p:cNvSpPr txBox="1"/>
          <p:nvPr/>
        </p:nvSpPr>
        <p:spPr>
          <a:xfrm>
            <a:off x="5949280"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131</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216541898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 name="Text Box 4"/>
          <p:cNvSpPr txBox="1">
            <a:spLocks noChangeArrowheads="1"/>
          </p:cNvSpPr>
          <p:nvPr/>
        </p:nvSpPr>
        <p:spPr bwMode="auto">
          <a:xfrm>
            <a:off x="1514475" y="1166813"/>
            <a:ext cx="293688"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C</a:t>
            </a:r>
          </a:p>
        </p:txBody>
      </p:sp>
      <p:sp>
        <p:nvSpPr>
          <p:cNvPr id="85" name="Text Box 5"/>
          <p:cNvSpPr txBox="1">
            <a:spLocks noChangeArrowheads="1"/>
          </p:cNvSpPr>
          <p:nvPr/>
        </p:nvSpPr>
        <p:spPr bwMode="auto">
          <a:xfrm>
            <a:off x="1514475" y="3663950"/>
            <a:ext cx="293688"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D</a:t>
            </a:r>
          </a:p>
        </p:txBody>
      </p:sp>
      <p:grpSp>
        <p:nvGrpSpPr>
          <p:cNvPr id="86" name="Group 6"/>
          <p:cNvGrpSpPr>
            <a:grpSpLocks noChangeAspect="1"/>
          </p:cNvGrpSpPr>
          <p:nvPr/>
        </p:nvGrpSpPr>
        <p:grpSpPr bwMode="auto">
          <a:xfrm>
            <a:off x="2211388" y="1216025"/>
            <a:ext cx="2932112" cy="2144713"/>
            <a:chOff x="589" y="2728"/>
            <a:chExt cx="1440" cy="1092"/>
          </a:xfrm>
        </p:grpSpPr>
        <p:grpSp>
          <p:nvGrpSpPr>
            <p:cNvPr id="87" name="Group 13"/>
            <p:cNvGrpSpPr>
              <a:grpSpLocks/>
            </p:cNvGrpSpPr>
            <p:nvPr/>
          </p:nvGrpSpPr>
          <p:grpSpPr bwMode="auto">
            <a:xfrm>
              <a:off x="589" y="2728"/>
              <a:ext cx="1440" cy="1092"/>
              <a:chOff x="589" y="2800"/>
              <a:chExt cx="1440" cy="918"/>
            </a:xfrm>
          </p:grpSpPr>
          <p:sp>
            <p:nvSpPr>
              <p:cNvPr id="89" name="Rectangle 14"/>
              <p:cNvSpPr>
                <a:spLocks noChangeArrowheads="1"/>
              </p:cNvSpPr>
              <p:nvPr/>
            </p:nvSpPr>
            <p:spPr bwMode="auto">
              <a:xfrm>
                <a:off x="894" y="3591"/>
                <a:ext cx="183" cy="46"/>
              </a:xfrm>
              <a:prstGeom prst="rect">
                <a:avLst/>
              </a:prstGeom>
              <a:solidFill>
                <a:srgbClr val="FFFFFF"/>
              </a:solidFill>
              <a:ln w="9525">
                <a:solidFill>
                  <a:srgbClr val="000000"/>
                </a:solidFill>
                <a:miter lim="800000"/>
                <a:headEnd/>
                <a:tailEnd/>
              </a:ln>
            </p:spPr>
            <p:txBody>
              <a:bodyPr/>
              <a:lstStyle/>
              <a:p>
                <a:endParaRPr lang="en-US" b="0"/>
              </a:p>
            </p:txBody>
          </p:sp>
          <p:sp>
            <p:nvSpPr>
              <p:cNvPr id="90" name="Rectangle 15"/>
              <p:cNvSpPr>
                <a:spLocks noChangeArrowheads="1"/>
              </p:cNvSpPr>
              <p:nvPr/>
            </p:nvSpPr>
            <p:spPr bwMode="auto">
              <a:xfrm>
                <a:off x="1531" y="3494"/>
                <a:ext cx="182" cy="143"/>
              </a:xfrm>
              <a:prstGeom prst="rect">
                <a:avLst/>
              </a:prstGeom>
              <a:solidFill>
                <a:srgbClr val="FFFFFF"/>
              </a:solidFill>
              <a:ln w="9525">
                <a:solidFill>
                  <a:srgbClr val="000000"/>
                </a:solidFill>
                <a:miter lim="800000"/>
                <a:headEnd/>
                <a:tailEnd/>
              </a:ln>
            </p:spPr>
            <p:txBody>
              <a:bodyPr/>
              <a:lstStyle/>
              <a:p>
                <a:endParaRPr lang="en-US" b="0"/>
              </a:p>
            </p:txBody>
          </p:sp>
          <p:sp>
            <p:nvSpPr>
              <p:cNvPr id="91" name="Rectangle 16"/>
              <p:cNvSpPr>
                <a:spLocks noChangeArrowheads="1"/>
              </p:cNvSpPr>
              <p:nvPr/>
            </p:nvSpPr>
            <p:spPr bwMode="auto">
              <a:xfrm>
                <a:off x="1077" y="3054"/>
                <a:ext cx="182" cy="583"/>
              </a:xfrm>
              <a:prstGeom prst="rect">
                <a:avLst/>
              </a:prstGeom>
              <a:solidFill>
                <a:srgbClr val="000000"/>
              </a:solidFill>
              <a:ln w="9525">
                <a:solidFill>
                  <a:srgbClr val="000000"/>
                </a:solidFill>
                <a:miter lim="800000"/>
                <a:headEnd/>
                <a:tailEnd/>
              </a:ln>
            </p:spPr>
            <p:txBody>
              <a:bodyPr/>
              <a:lstStyle/>
              <a:p>
                <a:endParaRPr lang="en-US" b="0"/>
              </a:p>
            </p:txBody>
          </p:sp>
          <p:sp>
            <p:nvSpPr>
              <p:cNvPr id="92" name="Rectangle 17"/>
              <p:cNvSpPr>
                <a:spLocks noChangeArrowheads="1"/>
              </p:cNvSpPr>
              <p:nvPr/>
            </p:nvSpPr>
            <p:spPr bwMode="auto">
              <a:xfrm>
                <a:off x="1713" y="3280"/>
                <a:ext cx="178" cy="357"/>
              </a:xfrm>
              <a:prstGeom prst="rect">
                <a:avLst/>
              </a:prstGeom>
              <a:solidFill>
                <a:srgbClr val="000000"/>
              </a:solidFill>
              <a:ln w="9525">
                <a:solidFill>
                  <a:srgbClr val="000000"/>
                </a:solidFill>
                <a:miter lim="800000"/>
                <a:headEnd/>
                <a:tailEnd/>
              </a:ln>
            </p:spPr>
            <p:txBody>
              <a:bodyPr/>
              <a:lstStyle/>
              <a:p>
                <a:endParaRPr lang="en-US" b="0"/>
              </a:p>
            </p:txBody>
          </p:sp>
          <p:sp>
            <p:nvSpPr>
              <p:cNvPr id="93" name="Line 18"/>
              <p:cNvSpPr>
                <a:spLocks noChangeShapeType="1"/>
              </p:cNvSpPr>
              <p:nvPr/>
            </p:nvSpPr>
            <p:spPr bwMode="auto">
              <a:xfrm flipV="1">
                <a:off x="983" y="3539"/>
                <a:ext cx="0" cy="5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4" name="Line 19"/>
              <p:cNvSpPr>
                <a:spLocks noChangeShapeType="1"/>
              </p:cNvSpPr>
              <p:nvPr/>
            </p:nvSpPr>
            <p:spPr bwMode="auto">
              <a:xfrm>
                <a:off x="970" y="3539"/>
                <a:ext cx="31"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5" name="Line 20"/>
              <p:cNvSpPr>
                <a:spLocks noChangeShapeType="1"/>
              </p:cNvSpPr>
              <p:nvPr/>
            </p:nvSpPr>
            <p:spPr bwMode="auto">
              <a:xfrm flipV="1">
                <a:off x="1620" y="3436"/>
                <a:ext cx="0" cy="5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6" name="Line 21"/>
              <p:cNvSpPr>
                <a:spLocks noChangeShapeType="1"/>
              </p:cNvSpPr>
              <p:nvPr/>
            </p:nvSpPr>
            <p:spPr bwMode="auto">
              <a:xfrm>
                <a:off x="1606" y="3436"/>
                <a:ext cx="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7" name="Line 22"/>
              <p:cNvSpPr>
                <a:spLocks noChangeShapeType="1"/>
              </p:cNvSpPr>
              <p:nvPr/>
            </p:nvSpPr>
            <p:spPr bwMode="auto">
              <a:xfrm flipV="1">
                <a:off x="1166" y="2935"/>
                <a:ext cx="0" cy="119"/>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8" name="Line 23"/>
              <p:cNvSpPr>
                <a:spLocks noChangeShapeType="1"/>
              </p:cNvSpPr>
              <p:nvPr/>
            </p:nvSpPr>
            <p:spPr bwMode="auto">
              <a:xfrm>
                <a:off x="1152" y="2935"/>
                <a:ext cx="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9" name="Line 24"/>
              <p:cNvSpPr>
                <a:spLocks noChangeShapeType="1"/>
              </p:cNvSpPr>
              <p:nvPr/>
            </p:nvSpPr>
            <p:spPr bwMode="auto">
              <a:xfrm flipV="1">
                <a:off x="1802" y="3207"/>
                <a:ext cx="0" cy="7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0" name="Line 25"/>
              <p:cNvSpPr>
                <a:spLocks noChangeShapeType="1"/>
              </p:cNvSpPr>
              <p:nvPr/>
            </p:nvSpPr>
            <p:spPr bwMode="auto">
              <a:xfrm>
                <a:off x="1789" y="3207"/>
                <a:ext cx="31"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1" name="Line 26"/>
              <p:cNvSpPr>
                <a:spLocks noChangeShapeType="1"/>
              </p:cNvSpPr>
              <p:nvPr/>
            </p:nvSpPr>
            <p:spPr bwMode="auto">
              <a:xfrm>
                <a:off x="761" y="2822"/>
                <a:ext cx="0" cy="81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2" name="Line 27"/>
              <p:cNvSpPr>
                <a:spLocks noChangeShapeType="1"/>
              </p:cNvSpPr>
              <p:nvPr/>
            </p:nvSpPr>
            <p:spPr bwMode="auto">
              <a:xfrm>
                <a:off x="747" y="3637"/>
                <a:ext cx="14"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3" name="Line 28"/>
              <p:cNvSpPr>
                <a:spLocks noChangeShapeType="1"/>
              </p:cNvSpPr>
              <p:nvPr/>
            </p:nvSpPr>
            <p:spPr bwMode="auto">
              <a:xfrm>
                <a:off x="747" y="3503"/>
                <a:ext cx="14"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4" name="Line 29"/>
              <p:cNvSpPr>
                <a:spLocks noChangeShapeType="1"/>
              </p:cNvSpPr>
              <p:nvPr/>
            </p:nvSpPr>
            <p:spPr bwMode="auto">
              <a:xfrm>
                <a:off x="747" y="3365"/>
                <a:ext cx="14"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5" name="Line 30"/>
              <p:cNvSpPr>
                <a:spLocks noChangeShapeType="1"/>
              </p:cNvSpPr>
              <p:nvPr/>
            </p:nvSpPr>
            <p:spPr bwMode="auto">
              <a:xfrm>
                <a:off x="747" y="3231"/>
                <a:ext cx="14"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6" name="Line 31"/>
              <p:cNvSpPr>
                <a:spLocks noChangeShapeType="1"/>
              </p:cNvSpPr>
              <p:nvPr/>
            </p:nvSpPr>
            <p:spPr bwMode="auto">
              <a:xfrm>
                <a:off x="747" y="3094"/>
                <a:ext cx="14"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7" name="Line 32"/>
              <p:cNvSpPr>
                <a:spLocks noChangeShapeType="1"/>
              </p:cNvSpPr>
              <p:nvPr/>
            </p:nvSpPr>
            <p:spPr bwMode="auto">
              <a:xfrm>
                <a:off x="747" y="2959"/>
                <a:ext cx="14"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8" name="Line 33"/>
              <p:cNvSpPr>
                <a:spLocks noChangeShapeType="1"/>
              </p:cNvSpPr>
              <p:nvPr/>
            </p:nvSpPr>
            <p:spPr bwMode="auto">
              <a:xfrm>
                <a:off x="747" y="2822"/>
                <a:ext cx="14"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9" name="Line 34"/>
              <p:cNvSpPr>
                <a:spLocks noChangeShapeType="1"/>
              </p:cNvSpPr>
              <p:nvPr/>
            </p:nvSpPr>
            <p:spPr bwMode="auto">
              <a:xfrm>
                <a:off x="761" y="3637"/>
                <a:ext cx="1268"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0" name="Line 35"/>
              <p:cNvSpPr>
                <a:spLocks noChangeShapeType="1"/>
              </p:cNvSpPr>
              <p:nvPr/>
            </p:nvSpPr>
            <p:spPr bwMode="auto">
              <a:xfrm flipV="1">
                <a:off x="761" y="3637"/>
                <a:ext cx="0" cy="9"/>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1" name="Line 36"/>
              <p:cNvSpPr>
                <a:spLocks noChangeShapeType="1"/>
              </p:cNvSpPr>
              <p:nvPr/>
            </p:nvSpPr>
            <p:spPr bwMode="auto">
              <a:xfrm flipV="1">
                <a:off x="1397" y="3637"/>
                <a:ext cx="0" cy="9"/>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2" name="Line 37"/>
              <p:cNvSpPr>
                <a:spLocks noChangeShapeType="1"/>
              </p:cNvSpPr>
              <p:nvPr/>
            </p:nvSpPr>
            <p:spPr bwMode="auto">
              <a:xfrm flipV="1">
                <a:off x="2029" y="3637"/>
                <a:ext cx="0" cy="9"/>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3" name="Rectangle 38"/>
              <p:cNvSpPr>
                <a:spLocks noChangeArrowheads="1"/>
              </p:cNvSpPr>
              <p:nvPr/>
            </p:nvSpPr>
            <p:spPr bwMode="auto">
              <a:xfrm>
                <a:off x="698" y="3615"/>
                <a:ext cx="28" cy="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0</a:t>
                </a:r>
                <a:endParaRPr lang="en-GB" sz="800" b="0"/>
              </a:p>
            </p:txBody>
          </p:sp>
          <p:sp>
            <p:nvSpPr>
              <p:cNvPr id="114" name="Rectangle 39"/>
              <p:cNvSpPr>
                <a:spLocks noChangeArrowheads="1"/>
              </p:cNvSpPr>
              <p:nvPr/>
            </p:nvSpPr>
            <p:spPr bwMode="auto">
              <a:xfrm>
                <a:off x="698" y="3481"/>
                <a:ext cx="28" cy="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5</a:t>
                </a:r>
                <a:endParaRPr lang="en-GB" sz="800" b="0"/>
              </a:p>
            </p:txBody>
          </p:sp>
          <p:sp>
            <p:nvSpPr>
              <p:cNvPr id="115" name="Rectangle 40"/>
              <p:cNvSpPr>
                <a:spLocks noChangeArrowheads="1"/>
              </p:cNvSpPr>
              <p:nvPr/>
            </p:nvSpPr>
            <p:spPr bwMode="auto">
              <a:xfrm>
                <a:off x="672" y="3344"/>
                <a:ext cx="56" cy="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10</a:t>
                </a:r>
                <a:endParaRPr lang="en-GB" sz="800" b="0"/>
              </a:p>
            </p:txBody>
          </p:sp>
          <p:sp>
            <p:nvSpPr>
              <p:cNvPr id="116" name="Rectangle 41"/>
              <p:cNvSpPr>
                <a:spLocks noChangeArrowheads="1"/>
              </p:cNvSpPr>
              <p:nvPr/>
            </p:nvSpPr>
            <p:spPr bwMode="auto">
              <a:xfrm>
                <a:off x="672" y="3210"/>
                <a:ext cx="56" cy="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15</a:t>
                </a:r>
                <a:endParaRPr lang="en-GB" sz="800" b="0"/>
              </a:p>
            </p:txBody>
          </p:sp>
          <p:sp>
            <p:nvSpPr>
              <p:cNvPr id="117" name="Rectangle 42"/>
              <p:cNvSpPr>
                <a:spLocks noChangeArrowheads="1"/>
              </p:cNvSpPr>
              <p:nvPr/>
            </p:nvSpPr>
            <p:spPr bwMode="auto">
              <a:xfrm>
                <a:off x="672" y="3072"/>
                <a:ext cx="56" cy="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20</a:t>
                </a:r>
                <a:endParaRPr lang="en-GB" sz="800" b="0"/>
              </a:p>
            </p:txBody>
          </p:sp>
          <p:sp>
            <p:nvSpPr>
              <p:cNvPr id="118" name="Rectangle 43"/>
              <p:cNvSpPr>
                <a:spLocks noChangeArrowheads="1"/>
              </p:cNvSpPr>
              <p:nvPr/>
            </p:nvSpPr>
            <p:spPr bwMode="auto">
              <a:xfrm>
                <a:off x="672" y="2938"/>
                <a:ext cx="56" cy="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25</a:t>
                </a:r>
                <a:endParaRPr lang="en-GB" sz="800" b="0"/>
              </a:p>
            </p:txBody>
          </p:sp>
          <p:sp>
            <p:nvSpPr>
              <p:cNvPr id="119" name="Rectangle 44"/>
              <p:cNvSpPr>
                <a:spLocks noChangeArrowheads="1"/>
              </p:cNvSpPr>
              <p:nvPr/>
            </p:nvSpPr>
            <p:spPr bwMode="auto">
              <a:xfrm>
                <a:off x="672" y="2800"/>
                <a:ext cx="56" cy="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30</a:t>
                </a:r>
                <a:endParaRPr lang="en-GB" sz="800" b="0"/>
              </a:p>
            </p:txBody>
          </p:sp>
          <p:sp>
            <p:nvSpPr>
              <p:cNvPr id="120" name="Rectangle 45"/>
              <p:cNvSpPr>
                <a:spLocks noChangeArrowheads="1"/>
              </p:cNvSpPr>
              <p:nvPr/>
            </p:nvSpPr>
            <p:spPr bwMode="auto">
              <a:xfrm>
                <a:off x="1014" y="3665"/>
                <a:ext cx="128" cy="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Virgin</a:t>
                </a:r>
                <a:endParaRPr lang="en-GB" sz="800" b="0"/>
              </a:p>
            </p:txBody>
          </p:sp>
          <p:sp>
            <p:nvSpPr>
              <p:cNvPr id="121" name="Rectangle 46"/>
              <p:cNvSpPr>
                <a:spLocks noChangeArrowheads="1"/>
              </p:cNvSpPr>
              <p:nvPr/>
            </p:nvSpPr>
            <p:spPr bwMode="auto">
              <a:xfrm>
                <a:off x="1610" y="3665"/>
                <a:ext cx="219" cy="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 Pregnant</a:t>
                </a:r>
                <a:endParaRPr lang="en-GB" sz="800" b="0"/>
              </a:p>
            </p:txBody>
          </p:sp>
          <p:sp>
            <p:nvSpPr>
              <p:cNvPr id="122" name="Rectangle 47"/>
              <p:cNvSpPr>
                <a:spLocks noChangeArrowheads="1"/>
              </p:cNvSpPr>
              <p:nvPr/>
            </p:nvSpPr>
            <p:spPr bwMode="auto">
              <a:xfrm rot="-5400000">
                <a:off x="301" y="3207"/>
                <a:ext cx="635" cy="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Number of Fos positive  nuclei</a:t>
                </a:r>
                <a:endParaRPr lang="en-GB" sz="800" b="0"/>
              </a:p>
            </p:txBody>
          </p:sp>
        </p:grpSp>
        <p:sp>
          <p:nvSpPr>
            <p:cNvPr id="88" name="Text Box 48"/>
            <p:cNvSpPr txBox="1">
              <a:spLocks noChangeArrowheads="1"/>
            </p:cNvSpPr>
            <p:nvPr/>
          </p:nvSpPr>
          <p:spPr bwMode="auto">
            <a:xfrm>
              <a:off x="1075" y="2740"/>
              <a:ext cx="197" cy="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b="0"/>
                <a:t>  *</a:t>
              </a:r>
            </a:p>
          </p:txBody>
        </p:sp>
      </p:grpSp>
      <p:grpSp>
        <p:nvGrpSpPr>
          <p:cNvPr id="123" name="Group 49"/>
          <p:cNvGrpSpPr>
            <a:grpSpLocks noChangeAspect="1"/>
          </p:cNvGrpSpPr>
          <p:nvPr/>
        </p:nvGrpSpPr>
        <p:grpSpPr bwMode="auto">
          <a:xfrm>
            <a:off x="2062163" y="3586163"/>
            <a:ext cx="3671887" cy="2160587"/>
            <a:chOff x="2358" y="2562"/>
            <a:chExt cx="1843" cy="1180"/>
          </a:xfrm>
        </p:grpSpPr>
        <p:grpSp>
          <p:nvGrpSpPr>
            <p:cNvPr id="124" name="Group 50"/>
            <p:cNvGrpSpPr>
              <a:grpSpLocks/>
            </p:cNvGrpSpPr>
            <p:nvPr/>
          </p:nvGrpSpPr>
          <p:grpSpPr bwMode="auto">
            <a:xfrm>
              <a:off x="2358" y="2562"/>
              <a:ext cx="1843" cy="1180"/>
              <a:chOff x="2358" y="2722"/>
              <a:chExt cx="1843" cy="1020"/>
            </a:xfrm>
          </p:grpSpPr>
          <p:sp>
            <p:nvSpPr>
              <p:cNvPr id="127" name="AutoShape 51"/>
              <p:cNvSpPr>
                <a:spLocks noChangeAspect="1" noChangeArrowheads="1" noTextEdit="1"/>
              </p:cNvSpPr>
              <p:nvPr/>
            </p:nvSpPr>
            <p:spPr bwMode="auto">
              <a:xfrm>
                <a:off x="2358" y="2722"/>
                <a:ext cx="1843" cy="1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p>
            </p:txBody>
          </p:sp>
          <p:sp>
            <p:nvSpPr>
              <p:cNvPr id="128" name="Rectangle 52"/>
              <p:cNvSpPr>
                <a:spLocks noChangeArrowheads="1"/>
              </p:cNvSpPr>
              <p:nvPr/>
            </p:nvSpPr>
            <p:spPr bwMode="auto">
              <a:xfrm>
                <a:off x="2732" y="3597"/>
                <a:ext cx="187" cy="19"/>
              </a:xfrm>
              <a:prstGeom prst="rect">
                <a:avLst/>
              </a:prstGeom>
              <a:solidFill>
                <a:srgbClr val="FFFFFF"/>
              </a:solidFill>
              <a:ln w="9525">
                <a:solidFill>
                  <a:srgbClr val="000000"/>
                </a:solidFill>
                <a:miter lim="800000"/>
                <a:headEnd/>
                <a:tailEnd/>
              </a:ln>
            </p:spPr>
            <p:txBody>
              <a:bodyPr/>
              <a:lstStyle/>
              <a:p>
                <a:endParaRPr lang="en-US" b="0"/>
              </a:p>
            </p:txBody>
          </p:sp>
          <p:sp>
            <p:nvSpPr>
              <p:cNvPr id="129" name="Rectangle 53"/>
              <p:cNvSpPr>
                <a:spLocks noChangeArrowheads="1"/>
              </p:cNvSpPr>
              <p:nvPr/>
            </p:nvSpPr>
            <p:spPr bwMode="auto">
              <a:xfrm>
                <a:off x="3381" y="3603"/>
                <a:ext cx="188" cy="13"/>
              </a:xfrm>
              <a:prstGeom prst="rect">
                <a:avLst/>
              </a:prstGeom>
              <a:solidFill>
                <a:srgbClr val="FFFFFF"/>
              </a:solidFill>
              <a:ln w="9525">
                <a:solidFill>
                  <a:srgbClr val="000000"/>
                </a:solidFill>
                <a:miter lim="800000"/>
                <a:headEnd/>
                <a:tailEnd/>
              </a:ln>
            </p:spPr>
            <p:txBody>
              <a:bodyPr/>
              <a:lstStyle/>
              <a:p>
                <a:endParaRPr lang="en-US" b="0"/>
              </a:p>
            </p:txBody>
          </p:sp>
          <p:sp>
            <p:nvSpPr>
              <p:cNvPr id="130" name="Rectangle 54"/>
              <p:cNvSpPr>
                <a:spLocks noChangeArrowheads="1"/>
              </p:cNvSpPr>
              <p:nvPr/>
            </p:nvSpPr>
            <p:spPr bwMode="auto">
              <a:xfrm>
                <a:off x="2919" y="3075"/>
                <a:ext cx="187" cy="541"/>
              </a:xfrm>
              <a:prstGeom prst="rect">
                <a:avLst/>
              </a:prstGeom>
              <a:solidFill>
                <a:srgbClr val="000000"/>
              </a:solidFill>
              <a:ln w="9525">
                <a:solidFill>
                  <a:srgbClr val="000000"/>
                </a:solidFill>
                <a:miter lim="800000"/>
                <a:headEnd/>
                <a:tailEnd/>
              </a:ln>
            </p:spPr>
            <p:txBody>
              <a:bodyPr/>
              <a:lstStyle/>
              <a:p>
                <a:endParaRPr lang="en-US" b="0"/>
              </a:p>
            </p:txBody>
          </p:sp>
          <p:sp>
            <p:nvSpPr>
              <p:cNvPr id="131" name="Rectangle 55"/>
              <p:cNvSpPr>
                <a:spLocks noChangeArrowheads="1"/>
              </p:cNvSpPr>
              <p:nvPr/>
            </p:nvSpPr>
            <p:spPr bwMode="auto">
              <a:xfrm>
                <a:off x="3569" y="3243"/>
                <a:ext cx="183" cy="373"/>
              </a:xfrm>
              <a:prstGeom prst="rect">
                <a:avLst/>
              </a:prstGeom>
              <a:solidFill>
                <a:srgbClr val="000000"/>
              </a:solidFill>
              <a:ln w="9525">
                <a:solidFill>
                  <a:srgbClr val="000000"/>
                </a:solidFill>
                <a:miter lim="800000"/>
                <a:headEnd/>
                <a:tailEnd/>
              </a:ln>
            </p:spPr>
            <p:txBody>
              <a:bodyPr/>
              <a:lstStyle/>
              <a:p>
                <a:endParaRPr lang="en-US" b="0"/>
              </a:p>
            </p:txBody>
          </p:sp>
          <p:sp>
            <p:nvSpPr>
              <p:cNvPr id="132" name="Line 56"/>
              <p:cNvSpPr>
                <a:spLocks noChangeShapeType="1"/>
              </p:cNvSpPr>
              <p:nvPr/>
            </p:nvSpPr>
            <p:spPr bwMode="auto">
              <a:xfrm flipV="1">
                <a:off x="2825" y="3585"/>
                <a:ext cx="0" cy="1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3" name="Line 57"/>
              <p:cNvSpPr>
                <a:spLocks noChangeShapeType="1"/>
              </p:cNvSpPr>
              <p:nvPr/>
            </p:nvSpPr>
            <p:spPr bwMode="auto">
              <a:xfrm>
                <a:off x="2812" y="3585"/>
                <a:ext cx="31"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4" name="Line 58"/>
              <p:cNvSpPr>
                <a:spLocks noChangeShapeType="1"/>
              </p:cNvSpPr>
              <p:nvPr/>
            </p:nvSpPr>
            <p:spPr bwMode="auto">
              <a:xfrm flipV="1">
                <a:off x="3475" y="3591"/>
                <a:ext cx="0" cy="1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5" name="Line 59"/>
              <p:cNvSpPr>
                <a:spLocks noChangeShapeType="1"/>
              </p:cNvSpPr>
              <p:nvPr/>
            </p:nvSpPr>
            <p:spPr bwMode="auto">
              <a:xfrm>
                <a:off x="3462" y="3591"/>
                <a:ext cx="31"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6" name="Line 60"/>
              <p:cNvSpPr>
                <a:spLocks noChangeShapeType="1"/>
              </p:cNvSpPr>
              <p:nvPr/>
            </p:nvSpPr>
            <p:spPr bwMode="auto">
              <a:xfrm flipV="1">
                <a:off x="3012" y="2919"/>
                <a:ext cx="0" cy="15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7" name="Line 61"/>
              <p:cNvSpPr>
                <a:spLocks noChangeShapeType="1"/>
              </p:cNvSpPr>
              <p:nvPr/>
            </p:nvSpPr>
            <p:spPr bwMode="auto">
              <a:xfrm>
                <a:off x="2999" y="2919"/>
                <a:ext cx="31"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8" name="Line 62"/>
              <p:cNvSpPr>
                <a:spLocks noChangeShapeType="1"/>
              </p:cNvSpPr>
              <p:nvPr/>
            </p:nvSpPr>
            <p:spPr bwMode="auto">
              <a:xfrm flipV="1">
                <a:off x="3658" y="3164"/>
                <a:ext cx="0" cy="79"/>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9" name="Line 63"/>
              <p:cNvSpPr>
                <a:spLocks noChangeShapeType="1"/>
              </p:cNvSpPr>
              <p:nvPr/>
            </p:nvSpPr>
            <p:spPr bwMode="auto">
              <a:xfrm>
                <a:off x="3645" y="3164"/>
                <a:ext cx="31"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0" name="Line 64"/>
              <p:cNvSpPr>
                <a:spLocks noChangeShapeType="1"/>
              </p:cNvSpPr>
              <p:nvPr/>
            </p:nvSpPr>
            <p:spPr bwMode="auto">
              <a:xfrm>
                <a:off x="2594" y="2800"/>
                <a:ext cx="0" cy="81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1" name="Line 65"/>
              <p:cNvSpPr>
                <a:spLocks noChangeShapeType="1"/>
              </p:cNvSpPr>
              <p:nvPr/>
            </p:nvSpPr>
            <p:spPr bwMode="auto">
              <a:xfrm>
                <a:off x="2581" y="3616"/>
                <a:ext cx="13"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2" name="Line 66"/>
              <p:cNvSpPr>
                <a:spLocks noChangeShapeType="1"/>
              </p:cNvSpPr>
              <p:nvPr/>
            </p:nvSpPr>
            <p:spPr bwMode="auto">
              <a:xfrm>
                <a:off x="2581" y="3500"/>
                <a:ext cx="13"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3" name="Line 67"/>
              <p:cNvSpPr>
                <a:spLocks noChangeShapeType="1"/>
              </p:cNvSpPr>
              <p:nvPr/>
            </p:nvSpPr>
            <p:spPr bwMode="auto">
              <a:xfrm>
                <a:off x="2581" y="3384"/>
                <a:ext cx="13"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4" name="Line 68"/>
              <p:cNvSpPr>
                <a:spLocks noChangeShapeType="1"/>
              </p:cNvSpPr>
              <p:nvPr/>
            </p:nvSpPr>
            <p:spPr bwMode="auto">
              <a:xfrm>
                <a:off x="2581" y="3267"/>
                <a:ext cx="13"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5" name="Line 69"/>
              <p:cNvSpPr>
                <a:spLocks noChangeShapeType="1"/>
              </p:cNvSpPr>
              <p:nvPr/>
            </p:nvSpPr>
            <p:spPr bwMode="auto">
              <a:xfrm>
                <a:off x="2581" y="3149"/>
                <a:ext cx="13"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6" name="Line 70"/>
              <p:cNvSpPr>
                <a:spLocks noChangeShapeType="1"/>
              </p:cNvSpPr>
              <p:nvPr/>
            </p:nvSpPr>
            <p:spPr bwMode="auto">
              <a:xfrm>
                <a:off x="2581" y="3033"/>
                <a:ext cx="13"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7" name="Line 71"/>
              <p:cNvSpPr>
                <a:spLocks noChangeShapeType="1"/>
              </p:cNvSpPr>
              <p:nvPr/>
            </p:nvSpPr>
            <p:spPr bwMode="auto">
              <a:xfrm>
                <a:off x="2581" y="2917"/>
                <a:ext cx="13"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8" name="Line 72"/>
              <p:cNvSpPr>
                <a:spLocks noChangeShapeType="1"/>
              </p:cNvSpPr>
              <p:nvPr/>
            </p:nvSpPr>
            <p:spPr bwMode="auto">
              <a:xfrm>
                <a:off x="2581" y="2800"/>
                <a:ext cx="13"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9" name="Line 73"/>
              <p:cNvSpPr>
                <a:spLocks noChangeShapeType="1"/>
              </p:cNvSpPr>
              <p:nvPr/>
            </p:nvSpPr>
            <p:spPr bwMode="auto">
              <a:xfrm>
                <a:off x="2594" y="3616"/>
                <a:ext cx="1295"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0" name="Line 74"/>
              <p:cNvSpPr>
                <a:spLocks noChangeShapeType="1"/>
              </p:cNvSpPr>
              <p:nvPr/>
            </p:nvSpPr>
            <p:spPr bwMode="auto">
              <a:xfrm flipV="1">
                <a:off x="2594" y="3616"/>
                <a:ext cx="0" cy="9"/>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1" name="Line 75"/>
              <p:cNvSpPr>
                <a:spLocks noChangeShapeType="1"/>
              </p:cNvSpPr>
              <p:nvPr/>
            </p:nvSpPr>
            <p:spPr bwMode="auto">
              <a:xfrm flipV="1">
                <a:off x="3244" y="3616"/>
                <a:ext cx="0" cy="9"/>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2" name="Line 76"/>
              <p:cNvSpPr>
                <a:spLocks noChangeShapeType="1"/>
              </p:cNvSpPr>
              <p:nvPr/>
            </p:nvSpPr>
            <p:spPr bwMode="auto">
              <a:xfrm flipV="1">
                <a:off x="3889" y="3616"/>
                <a:ext cx="0" cy="9"/>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3" name="Rectangle 77"/>
              <p:cNvSpPr>
                <a:spLocks noChangeArrowheads="1"/>
              </p:cNvSpPr>
              <p:nvPr/>
            </p:nvSpPr>
            <p:spPr bwMode="auto">
              <a:xfrm>
                <a:off x="2532" y="3595"/>
                <a:ext cx="28" cy="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0</a:t>
                </a:r>
                <a:endParaRPr lang="en-GB" sz="800" b="0"/>
              </a:p>
            </p:txBody>
          </p:sp>
          <p:sp>
            <p:nvSpPr>
              <p:cNvPr id="154" name="Rectangle 78"/>
              <p:cNvSpPr>
                <a:spLocks noChangeArrowheads="1"/>
              </p:cNvSpPr>
              <p:nvPr/>
            </p:nvSpPr>
            <p:spPr bwMode="auto">
              <a:xfrm>
                <a:off x="2532" y="3478"/>
                <a:ext cx="28" cy="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1</a:t>
                </a:r>
                <a:endParaRPr lang="en-GB" sz="800" b="0"/>
              </a:p>
            </p:txBody>
          </p:sp>
          <p:sp>
            <p:nvSpPr>
              <p:cNvPr id="155" name="Rectangle 79"/>
              <p:cNvSpPr>
                <a:spLocks noChangeArrowheads="1"/>
              </p:cNvSpPr>
              <p:nvPr/>
            </p:nvSpPr>
            <p:spPr bwMode="auto">
              <a:xfrm>
                <a:off x="2532" y="3362"/>
                <a:ext cx="28" cy="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2</a:t>
                </a:r>
                <a:endParaRPr lang="en-GB" sz="800" b="0"/>
              </a:p>
            </p:txBody>
          </p:sp>
          <p:sp>
            <p:nvSpPr>
              <p:cNvPr id="156" name="Rectangle 80"/>
              <p:cNvSpPr>
                <a:spLocks noChangeArrowheads="1"/>
              </p:cNvSpPr>
              <p:nvPr/>
            </p:nvSpPr>
            <p:spPr bwMode="auto">
              <a:xfrm>
                <a:off x="2532" y="3246"/>
                <a:ext cx="28" cy="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3</a:t>
                </a:r>
                <a:endParaRPr lang="en-GB" sz="800" b="0"/>
              </a:p>
            </p:txBody>
          </p:sp>
          <p:sp>
            <p:nvSpPr>
              <p:cNvPr id="157" name="Rectangle 81"/>
              <p:cNvSpPr>
                <a:spLocks noChangeArrowheads="1"/>
              </p:cNvSpPr>
              <p:nvPr/>
            </p:nvSpPr>
            <p:spPr bwMode="auto">
              <a:xfrm>
                <a:off x="2532" y="3128"/>
                <a:ext cx="28" cy="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4</a:t>
                </a:r>
                <a:endParaRPr lang="en-GB" sz="800" b="0"/>
              </a:p>
            </p:txBody>
          </p:sp>
          <p:sp>
            <p:nvSpPr>
              <p:cNvPr id="158" name="Rectangle 82"/>
              <p:cNvSpPr>
                <a:spLocks noChangeArrowheads="1"/>
              </p:cNvSpPr>
              <p:nvPr/>
            </p:nvSpPr>
            <p:spPr bwMode="auto">
              <a:xfrm>
                <a:off x="2532" y="3011"/>
                <a:ext cx="28" cy="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5</a:t>
                </a:r>
                <a:endParaRPr lang="en-GB" sz="800" b="0"/>
              </a:p>
            </p:txBody>
          </p:sp>
          <p:sp>
            <p:nvSpPr>
              <p:cNvPr id="159" name="Rectangle 83"/>
              <p:cNvSpPr>
                <a:spLocks noChangeArrowheads="1"/>
              </p:cNvSpPr>
              <p:nvPr/>
            </p:nvSpPr>
            <p:spPr bwMode="auto">
              <a:xfrm>
                <a:off x="2532" y="2895"/>
                <a:ext cx="28" cy="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6</a:t>
                </a:r>
                <a:endParaRPr lang="en-GB" sz="800" b="0"/>
              </a:p>
            </p:txBody>
          </p:sp>
          <p:sp>
            <p:nvSpPr>
              <p:cNvPr id="160" name="Rectangle 84"/>
              <p:cNvSpPr>
                <a:spLocks noChangeArrowheads="1"/>
              </p:cNvSpPr>
              <p:nvPr/>
            </p:nvSpPr>
            <p:spPr bwMode="auto">
              <a:xfrm>
                <a:off x="2532" y="2779"/>
                <a:ext cx="28" cy="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7</a:t>
                </a:r>
                <a:endParaRPr lang="en-GB" sz="800" b="0"/>
              </a:p>
            </p:txBody>
          </p:sp>
          <p:sp>
            <p:nvSpPr>
              <p:cNvPr id="161" name="Rectangle 85"/>
              <p:cNvSpPr>
                <a:spLocks noChangeArrowheads="1"/>
              </p:cNvSpPr>
              <p:nvPr/>
            </p:nvSpPr>
            <p:spPr bwMode="auto">
              <a:xfrm>
                <a:off x="2857" y="3643"/>
                <a:ext cx="130" cy="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Virgin</a:t>
                </a:r>
                <a:endParaRPr lang="en-GB" sz="800" b="0"/>
              </a:p>
            </p:txBody>
          </p:sp>
          <p:sp>
            <p:nvSpPr>
              <p:cNvPr id="162" name="Rectangle 86"/>
              <p:cNvSpPr>
                <a:spLocks noChangeArrowheads="1"/>
              </p:cNvSpPr>
              <p:nvPr/>
            </p:nvSpPr>
            <p:spPr bwMode="auto">
              <a:xfrm>
                <a:off x="3462" y="3643"/>
                <a:ext cx="223" cy="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 Pregnant</a:t>
                </a:r>
                <a:endParaRPr lang="en-GB" sz="800" b="0"/>
              </a:p>
            </p:txBody>
          </p:sp>
          <p:sp>
            <p:nvSpPr>
              <p:cNvPr id="163" name="Rectangle 87"/>
              <p:cNvSpPr>
                <a:spLocks noChangeArrowheads="1"/>
              </p:cNvSpPr>
              <p:nvPr/>
            </p:nvSpPr>
            <p:spPr bwMode="auto">
              <a:xfrm rot="-5400000">
                <a:off x="2147" y="3181"/>
                <a:ext cx="567" cy="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rPr>
                  <a:t>Fos positive TH cells (%)</a:t>
                </a:r>
                <a:endParaRPr lang="en-GB" sz="800" b="0"/>
              </a:p>
            </p:txBody>
          </p:sp>
        </p:grpSp>
        <p:sp>
          <p:nvSpPr>
            <p:cNvPr id="125" name="Text Box 88"/>
            <p:cNvSpPr txBox="1">
              <a:spLocks noChangeArrowheads="1"/>
            </p:cNvSpPr>
            <p:nvPr/>
          </p:nvSpPr>
          <p:spPr bwMode="auto">
            <a:xfrm>
              <a:off x="2940" y="2653"/>
              <a:ext cx="169" cy="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b="0"/>
                <a:t> *</a:t>
              </a:r>
            </a:p>
          </p:txBody>
        </p:sp>
        <p:sp>
          <p:nvSpPr>
            <p:cNvPr id="126" name="Text Box 89"/>
            <p:cNvSpPr txBox="1">
              <a:spLocks noChangeArrowheads="1"/>
            </p:cNvSpPr>
            <p:nvPr/>
          </p:nvSpPr>
          <p:spPr bwMode="auto">
            <a:xfrm>
              <a:off x="3591" y="2925"/>
              <a:ext cx="169" cy="2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b="0"/>
                <a:t> *</a:t>
              </a:r>
            </a:p>
          </p:txBody>
        </p:sp>
      </p:grpSp>
      <p:sp>
        <p:nvSpPr>
          <p:cNvPr id="164" name="Rectangle 90"/>
          <p:cNvSpPr>
            <a:spLocks noChangeArrowheads="1"/>
          </p:cNvSpPr>
          <p:nvPr/>
        </p:nvSpPr>
        <p:spPr bwMode="auto">
          <a:xfrm>
            <a:off x="1052513" y="5711825"/>
            <a:ext cx="5256212" cy="1721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50000"/>
              </a:lnSpc>
            </a:pPr>
            <a:r>
              <a:rPr lang="en-US" sz="1200" b="0" dirty="0">
                <a:latin typeface="Times New Roman" pitchFamily="18" charset="0"/>
                <a:cs typeface="Times New Roman" pitchFamily="18" charset="0"/>
              </a:rPr>
              <a:t>Virgin and d5.5 pregnant mice were injected with either LPS (i.p 12.5µg; black bars; n = 6) or vehicle (saline; white bars; n </a:t>
            </a:r>
            <a:r>
              <a:rPr lang="en-US" sz="1200" b="0" dirty="0" smtClean="0">
                <a:latin typeface="Times New Roman" pitchFamily="18" charset="0"/>
                <a:cs typeface="Times New Roman" pitchFamily="18" charset="0"/>
              </a:rPr>
              <a:t>= 5</a:t>
            </a:r>
            <a:r>
              <a:rPr lang="en-US" sz="1200" b="0" dirty="0">
                <a:latin typeface="Times New Roman" pitchFamily="18" charset="0"/>
                <a:cs typeface="Times New Roman" pitchFamily="18" charset="0"/>
              </a:rPr>
              <a:t>) and sacrificed after 90 min. </a:t>
            </a:r>
            <a:r>
              <a:rPr lang="en-GB" sz="1200" b="0" dirty="0">
                <a:latin typeface="Times New Roman" pitchFamily="18" charset="0"/>
                <a:cs typeface="Times New Roman" pitchFamily="18" charset="0"/>
              </a:rPr>
              <a:t>Values are group means </a:t>
            </a:r>
            <a:r>
              <a:rPr lang="en-US" sz="1200" b="0" dirty="0">
                <a:latin typeface="Times New Roman" pitchFamily="18" charset="0"/>
                <a:cs typeface="Times New Roman" pitchFamily="18" charset="0"/>
              </a:rPr>
              <a:t>± SEM. C. </a:t>
            </a:r>
            <a:r>
              <a:rPr lang="en-US" sz="1200" b="0" dirty="0" smtClean="0">
                <a:latin typeface="Times New Roman" pitchFamily="18" charset="0"/>
                <a:cs typeface="Times New Roman" pitchFamily="18" charset="0"/>
              </a:rPr>
              <a:t>Fos-positive </a:t>
            </a:r>
            <a:r>
              <a:rPr lang="en-US" sz="1200" b="0" dirty="0">
                <a:latin typeface="Times New Roman" pitchFamily="18" charset="0"/>
                <a:cs typeface="Times New Roman" pitchFamily="18" charset="0"/>
              </a:rPr>
              <a:t>nuclei in the </a:t>
            </a:r>
            <a:r>
              <a:rPr lang="en-GB" sz="1200" b="0" dirty="0">
                <a:latin typeface="Times New Roman" pitchFamily="18" charset="0"/>
                <a:cs typeface="Times New Roman" pitchFamily="18" charset="0"/>
              </a:rPr>
              <a:t>locus coeruleus (</a:t>
            </a:r>
            <a:r>
              <a:rPr lang="en-US" sz="1200" b="0" dirty="0">
                <a:latin typeface="Times New Roman" pitchFamily="18" charset="0"/>
                <a:cs typeface="Times New Roman" pitchFamily="18" charset="0"/>
              </a:rPr>
              <a:t>LC) (</a:t>
            </a:r>
            <a:r>
              <a:rPr lang="en-US" sz="1200" b="0" dirty="0" smtClean="0">
                <a:latin typeface="Times New Roman" pitchFamily="18" charset="0"/>
                <a:cs typeface="Times New Roman" pitchFamily="18" charset="0"/>
              </a:rPr>
              <a:t>2-way ANOVA</a:t>
            </a:r>
            <a:r>
              <a:rPr lang="en-US" sz="1200" b="0" dirty="0">
                <a:latin typeface="Times New Roman" pitchFamily="18" charset="0"/>
                <a:cs typeface="Times New Roman" pitchFamily="18" charset="0"/>
              </a:rPr>
              <a:t>, p&lt;0.001 across treatment). D. % </a:t>
            </a:r>
            <a:r>
              <a:rPr lang="en-US" sz="1200" b="0" dirty="0" smtClean="0">
                <a:latin typeface="Times New Roman" pitchFamily="18" charset="0"/>
                <a:cs typeface="Times New Roman" pitchFamily="18" charset="0"/>
              </a:rPr>
              <a:t>Fos-positive </a:t>
            </a:r>
            <a:r>
              <a:rPr lang="en-US" sz="1200" b="0" dirty="0">
                <a:latin typeface="Times New Roman" pitchFamily="18" charset="0"/>
                <a:cs typeface="Times New Roman" pitchFamily="18" charset="0"/>
              </a:rPr>
              <a:t>tyrosine </a:t>
            </a:r>
            <a:r>
              <a:rPr lang="en-US" sz="1200" b="0" dirty="0" smtClean="0">
                <a:latin typeface="Times New Roman" pitchFamily="18" charset="0"/>
                <a:cs typeface="Times New Roman" pitchFamily="18" charset="0"/>
              </a:rPr>
              <a:t>hydroxylase (TH) neurones </a:t>
            </a:r>
            <a:r>
              <a:rPr lang="en-US" sz="1200" b="0" dirty="0">
                <a:latin typeface="Times New Roman" pitchFamily="18" charset="0"/>
                <a:cs typeface="Times New Roman" pitchFamily="18" charset="0"/>
              </a:rPr>
              <a:t>in the LC (2-way ANOVA, p&lt;0.001 across treatment). Holm-</a:t>
            </a:r>
            <a:r>
              <a:rPr lang="en-US" sz="1200" b="0" dirty="0" err="1">
                <a:latin typeface="Times New Roman" pitchFamily="18" charset="0"/>
                <a:cs typeface="Times New Roman" pitchFamily="18" charset="0"/>
              </a:rPr>
              <a:t>Sidak</a:t>
            </a:r>
            <a:r>
              <a:rPr lang="en-US" sz="1200" b="0" dirty="0">
                <a:latin typeface="Times New Roman" pitchFamily="18" charset="0"/>
                <a:cs typeface="Times New Roman" pitchFamily="18" charset="0"/>
              </a:rPr>
              <a:t> post-hoc tests,</a:t>
            </a:r>
            <a:r>
              <a:rPr lang="en-GB" sz="1200" b="0" dirty="0">
                <a:latin typeface="Times New Roman" pitchFamily="18" charset="0"/>
                <a:cs typeface="Times New Roman" pitchFamily="18" charset="0"/>
              </a:rPr>
              <a:t> *p&lt;0.05 vs. vehicle.</a:t>
            </a:r>
          </a:p>
        </p:txBody>
      </p:sp>
      <p:sp>
        <p:nvSpPr>
          <p:cNvPr id="165" name="Text Box 270"/>
          <p:cNvSpPr txBox="1">
            <a:spLocks noChangeArrowheads="1"/>
          </p:cNvSpPr>
          <p:nvPr/>
        </p:nvSpPr>
        <p:spPr bwMode="auto">
          <a:xfrm>
            <a:off x="1016000" y="503238"/>
            <a:ext cx="4042838"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dirty="0">
                <a:latin typeface="Times New Roman" pitchFamily="18" charset="0"/>
                <a:cs typeface="Times New Roman" pitchFamily="18" charset="0"/>
              </a:rPr>
              <a:t>Figure 3.9: Effects of LPS on  </a:t>
            </a:r>
            <a:r>
              <a:rPr lang="en-GB" sz="1200" dirty="0" smtClean="0">
                <a:latin typeface="Times New Roman" pitchFamily="18" charset="0"/>
                <a:cs typeface="Times New Roman" pitchFamily="18" charset="0"/>
              </a:rPr>
              <a:t>TH/Fos </a:t>
            </a:r>
            <a:r>
              <a:rPr lang="en-GB" sz="1200" dirty="0">
                <a:latin typeface="Times New Roman" pitchFamily="18" charset="0"/>
                <a:cs typeface="Times New Roman" pitchFamily="18" charset="0"/>
              </a:rPr>
              <a:t>expression in the LC</a:t>
            </a:r>
          </a:p>
        </p:txBody>
      </p:sp>
      <p:sp>
        <p:nvSpPr>
          <p:cNvPr id="166" name="TextBox 165"/>
          <p:cNvSpPr txBox="1"/>
          <p:nvPr/>
        </p:nvSpPr>
        <p:spPr>
          <a:xfrm>
            <a:off x="5949280"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132</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184817500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1" name="Group 4"/>
          <p:cNvGrpSpPr>
            <a:grpSpLocks noChangeAspect="1"/>
          </p:cNvGrpSpPr>
          <p:nvPr/>
        </p:nvGrpSpPr>
        <p:grpSpPr bwMode="auto">
          <a:xfrm>
            <a:off x="2233613" y="972183"/>
            <a:ext cx="3559175" cy="5310187"/>
            <a:chOff x="1407" y="535"/>
            <a:chExt cx="2534" cy="3780"/>
          </a:xfrm>
        </p:grpSpPr>
        <p:grpSp>
          <p:nvGrpSpPr>
            <p:cNvPr id="72" name="Group 1900"/>
            <p:cNvGrpSpPr>
              <a:grpSpLocks noChangeAspect="1"/>
            </p:cNvGrpSpPr>
            <p:nvPr/>
          </p:nvGrpSpPr>
          <p:grpSpPr bwMode="auto">
            <a:xfrm>
              <a:off x="2774" y="535"/>
              <a:ext cx="1167" cy="907"/>
              <a:chOff x="2684" y="687"/>
              <a:chExt cx="1245" cy="968"/>
            </a:xfrm>
          </p:grpSpPr>
          <p:grpSp>
            <p:nvGrpSpPr>
              <p:cNvPr id="125" name="Group 1878"/>
              <p:cNvGrpSpPr>
                <a:grpSpLocks noChangeAspect="1"/>
              </p:cNvGrpSpPr>
              <p:nvPr/>
            </p:nvGrpSpPr>
            <p:grpSpPr bwMode="auto">
              <a:xfrm>
                <a:off x="2684" y="687"/>
                <a:ext cx="1245" cy="968"/>
                <a:chOff x="2659" y="657"/>
                <a:chExt cx="998" cy="772"/>
              </a:xfrm>
            </p:grpSpPr>
            <p:pic>
              <p:nvPicPr>
                <p:cNvPr id="129" name="Picture 1590" descr="Exp 17 TH_Fos NTS m7 x 40"/>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50000"/>
                          </a14:imgEffect>
                          <a14:imgEffect>
                            <a14:brightnessContrast contrast="20000"/>
                          </a14:imgEffect>
                        </a14:imgLayer>
                      </a14:imgProps>
                    </a:ext>
                    <a:ext uri="{28A0092B-C50C-407E-A947-70E740481C1C}">
                      <a14:useLocalDpi xmlns:a14="http://schemas.microsoft.com/office/drawing/2010/main" val="0"/>
                    </a:ext>
                  </a:extLst>
                </a:blip>
                <a:srcRect l="10538" r="12090" b="20241"/>
                <a:stretch>
                  <a:fillRect/>
                </a:stretch>
              </p:blipFill>
              <p:spPr bwMode="auto">
                <a:xfrm>
                  <a:off x="2659" y="657"/>
                  <a:ext cx="998" cy="7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0" name="Line 1591"/>
                <p:cNvSpPr>
                  <a:spLocks noChangeAspect="1" noChangeShapeType="1"/>
                </p:cNvSpPr>
                <p:nvPr/>
              </p:nvSpPr>
              <p:spPr bwMode="auto">
                <a:xfrm>
                  <a:off x="3430" y="709"/>
                  <a:ext cx="184"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31" name="Line 1592"/>
                <p:cNvSpPr>
                  <a:spLocks noChangeAspect="1" noChangeShapeType="1"/>
                </p:cNvSpPr>
                <p:nvPr/>
              </p:nvSpPr>
              <p:spPr bwMode="auto">
                <a:xfrm>
                  <a:off x="2781" y="709"/>
                  <a:ext cx="0" cy="155"/>
                </a:xfrm>
                <a:prstGeom prst="line">
                  <a:avLst/>
                </a:prstGeom>
                <a:noFill/>
                <a:ln w="1905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126" name="AutoShape 1864"/>
              <p:cNvSpPr>
                <a:spLocks noChangeAspect="1" noChangeArrowheads="1"/>
              </p:cNvSpPr>
              <p:nvPr/>
            </p:nvSpPr>
            <p:spPr bwMode="auto">
              <a:xfrm flipH="1">
                <a:off x="2854" y="1086"/>
                <a:ext cx="183" cy="56"/>
              </a:xfrm>
              <a:prstGeom prst="rightArrow">
                <a:avLst>
                  <a:gd name="adj1" fmla="val 50000"/>
                  <a:gd name="adj2" fmla="val 81696"/>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0"/>
              </a:p>
            </p:txBody>
          </p:sp>
          <p:sp>
            <p:nvSpPr>
              <p:cNvPr id="127" name="AutoShape 1869"/>
              <p:cNvSpPr>
                <a:spLocks noChangeAspect="1" noChangeArrowheads="1"/>
              </p:cNvSpPr>
              <p:nvPr/>
            </p:nvSpPr>
            <p:spPr bwMode="auto">
              <a:xfrm flipH="1">
                <a:off x="3307" y="858"/>
                <a:ext cx="183" cy="56"/>
              </a:xfrm>
              <a:prstGeom prst="rightArrow">
                <a:avLst>
                  <a:gd name="adj1" fmla="val 50000"/>
                  <a:gd name="adj2" fmla="val 81696"/>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0"/>
              </a:p>
            </p:txBody>
          </p:sp>
          <p:sp>
            <p:nvSpPr>
              <p:cNvPr id="128" name="AutoShape 1872"/>
              <p:cNvSpPr>
                <a:spLocks noChangeAspect="1" noChangeArrowheads="1"/>
              </p:cNvSpPr>
              <p:nvPr/>
            </p:nvSpPr>
            <p:spPr bwMode="auto">
              <a:xfrm rot="5400000" flipV="1">
                <a:off x="3451" y="1193"/>
                <a:ext cx="185" cy="56"/>
              </a:xfrm>
              <a:prstGeom prst="rightArrow">
                <a:avLst>
                  <a:gd name="adj1" fmla="val 50000"/>
                  <a:gd name="adj2" fmla="val 82589"/>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b="0"/>
              </a:p>
            </p:txBody>
          </p:sp>
        </p:grpSp>
        <p:grpSp>
          <p:nvGrpSpPr>
            <p:cNvPr id="73" name="Group 1899"/>
            <p:cNvGrpSpPr>
              <a:grpSpLocks noChangeAspect="1"/>
            </p:cNvGrpSpPr>
            <p:nvPr/>
          </p:nvGrpSpPr>
          <p:grpSpPr bwMode="auto">
            <a:xfrm>
              <a:off x="1407" y="535"/>
              <a:ext cx="1171" cy="907"/>
              <a:chOff x="1157" y="657"/>
              <a:chExt cx="1250" cy="968"/>
            </a:xfrm>
          </p:grpSpPr>
          <p:grpSp>
            <p:nvGrpSpPr>
              <p:cNvPr id="117" name="Group 1898"/>
              <p:cNvGrpSpPr>
                <a:grpSpLocks noChangeAspect="1"/>
              </p:cNvGrpSpPr>
              <p:nvPr/>
            </p:nvGrpSpPr>
            <p:grpSpPr bwMode="auto">
              <a:xfrm>
                <a:off x="1162" y="657"/>
                <a:ext cx="1245" cy="968"/>
                <a:chOff x="1162" y="657"/>
                <a:chExt cx="1245" cy="968"/>
              </a:xfrm>
            </p:grpSpPr>
            <p:pic>
              <p:nvPicPr>
                <p:cNvPr id="123" name="Picture 1731" descr="Exp 17 TH_Fos NTS m7 x20"/>
                <p:cNvPicPr>
                  <a:picLocks noChangeAspect="1" noChangeArrowheads="1"/>
                </p:cNvPicPr>
                <p:nvPr/>
              </p:nvPicPr>
              <p:blipFill>
                <a:blip r:embed="rId4">
                  <a:extLst>
                    <a:ext uri="{BEBA8EAE-BF5A-486C-A8C5-ECC9F3942E4B}">
                      <a14:imgProps xmlns:a14="http://schemas.microsoft.com/office/drawing/2010/main">
                        <a14:imgLayer r:embed="rId5">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l="3488"/>
                <a:stretch>
                  <a:fillRect/>
                </a:stretch>
              </p:blipFill>
              <p:spPr bwMode="auto">
                <a:xfrm>
                  <a:off x="1162" y="657"/>
                  <a:ext cx="1245" cy="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4" name="Line 1858"/>
                <p:cNvSpPr>
                  <a:spLocks noChangeAspect="1" noChangeShapeType="1"/>
                </p:cNvSpPr>
                <p:nvPr/>
              </p:nvSpPr>
              <p:spPr bwMode="auto">
                <a:xfrm>
                  <a:off x="2164" y="720"/>
                  <a:ext cx="183"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118" name="Group 1897"/>
              <p:cNvGrpSpPr>
                <a:grpSpLocks noChangeAspect="1"/>
              </p:cNvGrpSpPr>
              <p:nvPr/>
            </p:nvGrpSpPr>
            <p:grpSpPr bwMode="auto">
              <a:xfrm>
                <a:off x="1157" y="930"/>
                <a:ext cx="1176" cy="449"/>
                <a:chOff x="1157" y="930"/>
                <a:chExt cx="1176" cy="449"/>
              </a:xfrm>
            </p:grpSpPr>
            <p:sp>
              <p:nvSpPr>
                <p:cNvPr id="119" name="Text Box 1732"/>
                <p:cNvSpPr txBox="1">
                  <a:spLocks noChangeAspect="1" noChangeArrowheads="1"/>
                </p:cNvSpPr>
                <p:nvPr/>
              </p:nvSpPr>
              <p:spPr bwMode="auto">
                <a:xfrm>
                  <a:off x="1157" y="1178"/>
                  <a:ext cx="251" cy="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800" b="0"/>
                    <a:t>CC</a:t>
                  </a:r>
                </a:p>
              </p:txBody>
            </p:sp>
            <p:sp>
              <p:nvSpPr>
                <p:cNvPr id="120" name="Freeform 1733"/>
                <p:cNvSpPr>
                  <a:spLocks noChangeAspect="1"/>
                </p:cNvSpPr>
                <p:nvPr/>
              </p:nvSpPr>
              <p:spPr bwMode="auto">
                <a:xfrm>
                  <a:off x="1375" y="993"/>
                  <a:ext cx="958" cy="386"/>
                </a:xfrm>
                <a:custGeom>
                  <a:avLst/>
                  <a:gdLst>
                    <a:gd name="T0" fmla="*/ 0 w 842"/>
                    <a:gd name="T1" fmla="*/ 577 h 339"/>
                    <a:gd name="T2" fmla="*/ 57 w 842"/>
                    <a:gd name="T3" fmla="*/ 486 h 339"/>
                    <a:gd name="T4" fmla="*/ 96 w 842"/>
                    <a:gd name="T5" fmla="*/ 441 h 339"/>
                    <a:gd name="T6" fmla="*/ 184 w 842"/>
                    <a:gd name="T7" fmla="*/ 363 h 339"/>
                    <a:gd name="T8" fmla="*/ 250 w 842"/>
                    <a:gd name="T9" fmla="*/ 305 h 339"/>
                    <a:gd name="T10" fmla="*/ 292 w 842"/>
                    <a:gd name="T11" fmla="*/ 263 h 339"/>
                    <a:gd name="T12" fmla="*/ 350 w 842"/>
                    <a:gd name="T13" fmla="*/ 208 h 339"/>
                    <a:gd name="T14" fmla="*/ 513 w 842"/>
                    <a:gd name="T15" fmla="*/ 113 h 339"/>
                    <a:gd name="T16" fmla="*/ 806 w 842"/>
                    <a:gd name="T17" fmla="*/ 28 h 339"/>
                    <a:gd name="T18" fmla="*/ 897 w 842"/>
                    <a:gd name="T19" fmla="*/ 17 h 339"/>
                    <a:gd name="T20" fmla="*/ 1041 w 842"/>
                    <a:gd name="T21" fmla="*/ 1 h 339"/>
                    <a:gd name="T22" fmla="*/ 1347 w 842"/>
                    <a:gd name="T23" fmla="*/ 17 h 339"/>
                    <a:gd name="T24" fmla="*/ 1538 w 842"/>
                    <a:gd name="T25" fmla="*/ 87 h 339"/>
                    <a:gd name="T26" fmla="*/ 1766 w 842"/>
                    <a:gd name="T27" fmla="*/ 99 h 339"/>
                    <a:gd name="T28" fmla="*/ 2095 w 842"/>
                    <a:gd name="T29" fmla="*/ 222 h 339"/>
                    <a:gd name="T30" fmla="*/ 2179 w 842"/>
                    <a:gd name="T31" fmla="*/ 249 h 339"/>
                    <a:gd name="T32" fmla="*/ 2349 w 842"/>
                    <a:gd name="T33" fmla="*/ 340 h 339"/>
                    <a:gd name="T34" fmla="*/ 2460 w 842"/>
                    <a:gd name="T35" fmla="*/ 413 h 339"/>
                    <a:gd name="T36" fmla="*/ 2509 w 842"/>
                    <a:gd name="T37" fmla="*/ 470 h 339"/>
                    <a:gd name="T38" fmla="*/ 2530 w 842"/>
                    <a:gd name="T39" fmla="*/ 488 h 339"/>
                    <a:gd name="T40" fmla="*/ 2576 w 842"/>
                    <a:gd name="T41" fmla="*/ 543 h 339"/>
                    <a:gd name="T42" fmla="*/ 2619 w 842"/>
                    <a:gd name="T43" fmla="*/ 624 h 339"/>
                    <a:gd name="T44" fmla="*/ 2666 w 842"/>
                    <a:gd name="T45" fmla="*/ 704 h 339"/>
                    <a:gd name="T46" fmla="*/ 2690 w 842"/>
                    <a:gd name="T47" fmla="*/ 741 h 339"/>
                    <a:gd name="T48" fmla="*/ 2650 w 842"/>
                    <a:gd name="T49" fmla="*/ 917 h 339"/>
                    <a:gd name="T50" fmla="*/ 2632 w 842"/>
                    <a:gd name="T51" fmla="*/ 975 h 339"/>
                    <a:gd name="T52" fmla="*/ 2270 w 842"/>
                    <a:gd name="T53" fmla="*/ 1076 h 339"/>
                    <a:gd name="T54" fmla="*/ 2082 w 842"/>
                    <a:gd name="T55" fmla="*/ 1091 h 339"/>
                    <a:gd name="T56" fmla="*/ 1782 w 842"/>
                    <a:gd name="T57" fmla="*/ 1035 h 339"/>
                    <a:gd name="T58" fmla="*/ 1679 w 842"/>
                    <a:gd name="T59" fmla="*/ 1004 h 339"/>
                    <a:gd name="T60" fmla="*/ 1628 w 842"/>
                    <a:gd name="T61" fmla="*/ 994 h 339"/>
                    <a:gd name="T62" fmla="*/ 1347 w 842"/>
                    <a:gd name="T63" fmla="*/ 929 h 339"/>
                    <a:gd name="T64" fmla="*/ 1088 w 842"/>
                    <a:gd name="T65" fmla="*/ 860 h 339"/>
                    <a:gd name="T66" fmla="*/ 424 w 842"/>
                    <a:gd name="T67" fmla="*/ 802 h 339"/>
                    <a:gd name="T68" fmla="*/ 191 w 842"/>
                    <a:gd name="T69" fmla="*/ 729 h 339"/>
                    <a:gd name="T70" fmla="*/ 114 w 842"/>
                    <a:gd name="T71" fmla="*/ 692 h 339"/>
                    <a:gd name="T72" fmla="*/ 76 w 842"/>
                    <a:gd name="T73" fmla="*/ 679 h 339"/>
                    <a:gd name="T74" fmla="*/ 65 w 842"/>
                    <a:gd name="T75" fmla="*/ 658 h 339"/>
                    <a:gd name="T76" fmla="*/ 44 w 842"/>
                    <a:gd name="T77" fmla="*/ 651 h 339"/>
                    <a:gd name="T78" fmla="*/ 0 w 842"/>
                    <a:gd name="T79" fmla="*/ 577 h 339"/>
                    <a:gd name="T80" fmla="*/ 2 w 842"/>
                    <a:gd name="T81" fmla="*/ 555 h 339"/>
                    <a:gd name="T82" fmla="*/ 0 w 842"/>
                    <a:gd name="T83" fmla="*/ 577 h 339"/>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842" h="339">
                      <a:moveTo>
                        <a:pt x="0" y="179"/>
                      </a:moveTo>
                      <a:cubicBezTo>
                        <a:pt x="4" y="167"/>
                        <a:pt x="7" y="158"/>
                        <a:pt x="18" y="151"/>
                      </a:cubicBezTo>
                      <a:cubicBezTo>
                        <a:pt x="21" y="143"/>
                        <a:pt x="22" y="140"/>
                        <a:pt x="30" y="137"/>
                      </a:cubicBezTo>
                      <a:cubicBezTo>
                        <a:pt x="36" y="128"/>
                        <a:pt x="49" y="119"/>
                        <a:pt x="58" y="113"/>
                      </a:cubicBezTo>
                      <a:cubicBezTo>
                        <a:pt x="63" y="106"/>
                        <a:pt x="71" y="100"/>
                        <a:pt x="78" y="95"/>
                      </a:cubicBezTo>
                      <a:cubicBezTo>
                        <a:pt x="87" y="81"/>
                        <a:pt x="81" y="85"/>
                        <a:pt x="92" y="81"/>
                      </a:cubicBezTo>
                      <a:cubicBezTo>
                        <a:pt x="94" y="74"/>
                        <a:pt x="103" y="67"/>
                        <a:pt x="110" y="65"/>
                      </a:cubicBezTo>
                      <a:cubicBezTo>
                        <a:pt x="122" y="47"/>
                        <a:pt x="139" y="42"/>
                        <a:pt x="160" y="35"/>
                      </a:cubicBezTo>
                      <a:cubicBezTo>
                        <a:pt x="191" y="25"/>
                        <a:pt x="219" y="16"/>
                        <a:pt x="252" y="9"/>
                      </a:cubicBezTo>
                      <a:cubicBezTo>
                        <a:pt x="260" y="7"/>
                        <a:pt x="273" y="6"/>
                        <a:pt x="280" y="5"/>
                      </a:cubicBezTo>
                      <a:cubicBezTo>
                        <a:pt x="295" y="4"/>
                        <a:pt x="326" y="1"/>
                        <a:pt x="326" y="1"/>
                      </a:cubicBezTo>
                      <a:cubicBezTo>
                        <a:pt x="358" y="2"/>
                        <a:pt x="390" y="0"/>
                        <a:pt x="422" y="5"/>
                      </a:cubicBezTo>
                      <a:cubicBezTo>
                        <a:pt x="443" y="8"/>
                        <a:pt x="463" y="21"/>
                        <a:pt x="482" y="27"/>
                      </a:cubicBezTo>
                      <a:cubicBezTo>
                        <a:pt x="504" y="34"/>
                        <a:pt x="529" y="30"/>
                        <a:pt x="552" y="31"/>
                      </a:cubicBezTo>
                      <a:cubicBezTo>
                        <a:pt x="587" y="43"/>
                        <a:pt x="621" y="56"/>
                        <a:pt x="656" y="69"/>
                      </a:cubicBezTo>
                      <a:cubicBezTo>
                        <a:pt x="664" y="72"/>
                        <a:pt x="675" y="72"/>
                        <a:pt x="682" y="77"/>
                      </a:cubicBezTo>
                      <a:cubicBezTo>
                        <a:pt x="693" y="84"/>
                        <a:pt x="724" y="101"/>
                        <a:pt x="736" y="105"/>
                      </a:cubicBezTo>
                      <a:cubicBezTo>
                        <a:pt x="746" y="115"/>
                        <a:pt x="755" y="124"/>
                        <a:pt x="770" y="129"/>
                      </a:cubicBezTo>
                      <a:cubicBezTo>
                        <a:pt x="777" y="140"/>
                        <a:pt x="772" y="133"/>
                        <a:pt x="786" y="147"/>
                      </a:cubicBezTo>
                      <a:cubicBezTo>
                        <a:pt x="788" y="149"/>
                        <a:pt x="792" y="153"/>
                        <a:pt x="792" y="153"/>
                      </a:cubicBezTo>
                      <a:cubicBezTo>
                        <a:pt x="795" y="161"/>
                        <a:pt x="800" y="163"/>
                        <a:pt x="806" y="169"/>
                      </a:cubicBezTo>
                      <a:cubicBezTo>
                        <a:pt x="809" y="178"/>
                        <a:pt x="813" y="186"/>
                        <a:pt x="820" y="193"/>
                      </a:cubicBezTo>
                      <a:cubicBezTo>
                        <a:pt x="823" y="203"/>
                        <a:pt x="828" y="210"/>
                        <a:pt x="834" y="219"/>
                      </a:cubicBezTo>
                      <a:cubicBezTo>
                        <a:pt x="837" y="223"/>
                        <a:pt x="842" y="231"/>
                        <a:pt x="842" y="231"/>
                      </a:cubicBezTo>
                      <a:cubicBezTo>
                        <a:pt x="836" y="249"/>
                        <a:pt x="836" y="267"/>
                        <a:pt x="830" y="285"/>
                      </a:cubicBezTo>
                      <a:cubicBezTo>
                        <a:pt x="829" y="288"/>
                        <a:pt x="826" y="301"/>
                        <a:pt x="824" y="303"/>
                      </a:cubicBezTo>
                      <a:cubicBezTo>
                        <a:pt x="783" y="331"/>
                        <a:pt x="763" y="332"/>
                        <a:pt x="710" y="335"/>
                      </a:cubicBezTo>
                      <a:cubicBezTo>
                        <a:pt x="656" y="338"/>
                        <a:pt x="689" y="335"/>
                        <a:pt x="652" y="339"/>
                      </a:cubicBezTo>
                      <a:cubicBezTo>
                        <a:pt x="620" y="337"/>
                        <a:pt x="589" y="329"/>
                        <a:pt x="558" y="321"/>
                      </a:cubicBezTo>
                      <a:cubicBezTo>
                        <a:pt x="547" y="318"/>
                        <a:pt x="537" y="315"/>
                        <a:pt x="526" y="313"/>
                      </a:cubicBezTo>
                      <a:cubicBezTo>
                        <a:pt x="521" y="312"/>
                        <a:pt x="510" y="309"/>
                        <a:pt x="510" y="309"/>
                      </a:cubicBezTo>
                      <a:cubicBezTo>
                        <a:pt x="484" y="292"/>
                        <a:pt x="452" y="290"/>
                        <a:pt x="422" y="289"/>
                      </a:cubicBezTo>
                      <a:cubicBezTo>
                        <a:pt x="394" y="283"/>
                        <a:pt x="369" y="271"/>
                        <a:pt x="340" y="267"/>
                      </a:cubicBezTo>
                      <a:cubicBezTo>
                        <a:pt x="272" y="244"/>
                        <a:pt x="204" y="250"/>
                        <a:pt x="132" y="249"/>
                      </a:cubicBezTo>
                      <a:cubicBezTo>
                        <a:pt x="107" y="244"/>
                        <a:pt x="84" y="235"/>
                        <a:pt x="60" y="227"/>
                      </a:cubicBezTo>
                      <a:cubicBezTo>
                        <a:pt x="52" y="224"/>
                        <a:pt x="44" y="219"/>
                        <a:pt x="36" y="215"/>
                      </a:cubicBezTo>
                      <a:cubicBezTo>
                        <a:pt x="32" y="213"/>
                        <a:pt x="24" y="211"/>
                        <a:pt x="24" y="211"/>
                      </a:cubicBezTo>
                      <a:cubicBezTo>
                        <a:pt x="23" y="209"/>
                        <a:pt x="22" y="207"/>
                        <a:pt x="20" y="205"/>
                      </a:cubicBezTo>
                      <a:cubicBezTo>
                        <a:pt x="18" y="204"/>
                        <a:pt x="15" y="204"/>
                        <a:pt x="14" y="203"/>
                      </a:cubicBezTo>
                      <a:cubicBezTo>
                        <a:pt x="7" y="196"/>
                        <a:pt x="5" y="187"/>
                        <a:pt x="0" y="179"/>
                      </a:cubicBezTo>
                      <a:cubicBezTo>
                        <a:pt x="1" y="177"/>
                        <a:pt x="2" y="173"/>
                        <a:pt x="2" y="173"/>
                      </a:cubicBezTo>
                      <a:cubicBezTo>
                        <a:pt x="2" y="173"/>
                        <a:pt x="1" y="177"/>
                        <a:pt x="0" y="179"/>
                      </a:cubicBezTo>
                      <a:close/>
                    </a:path>
                  </a:pathLst>
                </a:custGeom>
                <a:noFill/>
                <a:ln w="9525" cap="flat">
                  <a:solidFill>
                    <a:schemeClr val="tx1"/>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21" name="Text Box 1738"/>
                <p:cNvSpPr txBox="1">
                  <a:spLocks noChangeAspect="1" noChangeArrowheads="1"/>
                </p:cNvSpPr>
                <p:nvPr/>
              </p:nvSpPr>
              <p:spPr bwMode="auto">
                <a:xfrm>
                  <a:off x="1246" y="978"/>
                  <a:ext cx="333" cy="1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t>NTS</a:t>
                  </a:r>
                </a:p>
              </p:txBody>
            </p:sp>
            <p:sp>
              <p:nvSpPr>
                <p:cNvPr id="122" name="Rectangle 1890"/>
                <p:cNvSpPr>
                  <a:spLocks noChangeAspect="1" noChangeArrowheads="1"/>
                </p:cNvSpPr>
                <p:nvPr/>
              </p:nvSpPr>
              <p:spPr bwMode="auto">
                <a:xfrm>
                  <a:off x="1706" y="930"/>
                  <a:ext cx="500" cy="38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0"/>
                </a:p>
              </p:txBody>
            </p:sp>
          </p:grpSp>
        </p:grpSp>
        <p:grpSp>
          <p:nvGrpSpPr>
            <p:cNvPr id="74" name="Group 105"/>
            <p:cNvGrpSpPr>
              <a:grpSpLocks noChangeAspect="1"/>
            </p:cNvGrpSpPr>
            <p:nvPr/>
          </p:nvGrpSpPr>
          <p:grpSpPr bwMode="auto">
            <a:xfrm>
              <a:off x="1412" y="1503"/>
              <a:ext cx="1168" cy="907"/>
              <a:chOff x="2223091" y="2460997"/>
              <a:chExt cx="1853981" cy="1440000"/>
            </a:xfrm>
          </p:grpSpPr>
          <p:grpSp>
            <p:nvGrpSpPr>
              <p:cNvPr id="113" name="Group 1893"/>
              <p:cNvGrpSpPr>
                <a:grpSpLocks noChangeAspect="1"/>
              </p:cNvGrpSpPr>
              <p:nvPr/>
            </p:nvGrpSpPr>
            <p:grpSpPr bwMode="auto">
              <a:xfrm>
                <a:off x="2223091" y="2460997"/>
                <a:ext cx="1853981" cy="1440000"/>
                <a:chOff x="1162" y="1655"/>
                <a:chExt cx="1245" cy="967"/>
              </a:xfrm>
            </p:grpSpPr>
            <p:pic>
              <p:nvPicPr>
                <p:cNvPr id="115" name="Picture 1852" descr="Exp 17 TH_Fos NTS m15 x 20"/>
                <p:cNvPicPr>
                  <a:picLocks noChangeAspect="1" noChangeArrowheads="1"/>
                </p:cNvPicPr>
                <p:nvPr/>
              </p:nvPicPr>
              <p:blipFill>
                <a:blip r:embed="rId6">
                  <a:extLst>
                    <a:ext uri="{BEBA8EAE-BF5A-486C-A8C5-ECC9F3942E4B}">
                      <a14:imgProps xmlns:a14="http://schemas.microsoft.com/office/drawing/2010/main">
                        <a14:imgLayer r:embed="rId7">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l="3488"/>
                <a:stretch>
                  <a:fillRect/>
                </a:stretch>
              </p:blipFill>
              <p:spPr bwMode="auto">
                <a:xfrm>
                  <a:off x="1162" y="1655"/>
                  <a:ext cx="1245" cy="9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6" name="Rectangle 1891"/>
                <p:cNvSpPr>
                  <a:spLocks noChangeAspect="1" noChangeArrowheads="1"/>
                </p:cNvSpPr>
                <p:nvPr/>
              </p:nvSpPr>
              <p:spPr bwMode="auto">
                <a:xfrm>
                  <a:off x="1570" y="1973"/>
                  <a:ext cx="500" cy="38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0"/>
                </a:p>
              </p:txBody>
            </p:sp>
          </p:grpSp>
          <p:sp>
            <p:nvSpPr>
              <p:cNvPr id="114" name="Line 1858"/>
              <p:cNvSpPr>
                <a:spLocks noChangeAspect="1" noChangeShapeType="1"/>
              </p:cNvSpPr>
              <p:nvPr/>
            </p:nvSpPr>
            <p:spPr bwMode="auto">
              <a:xfrm>
                <a:off x="3717032" y="2555776"/>
                <a:ext cx="272231"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75" name="Group 110"/>
            <p:cNvGrpSpPr>
              <a:grpSpLocks noChangeAspect="1"/>
            </p:cNvGrpSpPr>
            <p:nvPr/>
          </p:nvGrpSpPr>
          <p:grpSpPr bwMode="auto">
            <a:xfrm>
              <a:off x="1412" y="2456"/>
              <a:ext cx="1168" cy="907"/>
              <a:chOff x="2223091" y="4045322"/>
              <a:chExt cx="1853981" cy="1440000"/>
            </a:xfrm>
          </p:grpSpPr>
          <p:grpSp>
            <p:nvGrpSpPr>
              <p:cNvPr id="109" name="Group 1892"/>
              <p:cNvGrpSpPr>
                <a:grpSpLocks noChangeAspect="1"/>
              </p:cNvGrpSpPr>
              <p:nvPr/>
            </p:nvGrpSpPr>
            <p:grpSpPr bwMode="auto">
              <a:xfrm>
                <a:off x="2223091" y="4045322"/>
                <a:ext cx="1853981" cy="1440000"/>
                <a:chOff x="1162" y="2653"/>
                <a:chExt cx="1245" cy="967"/>
              </a:xfrm>
            </p:grpSpPr>
            <p:pic>
              <p:nvPicPr>
                <p:cNvPr id="111" name="Picture 1849" descr="Exp 17 TH_Fos NTS m2 x20"/>
                <p:cNvPicPr>
                  <a:picLocks noChangeAspect="1" noChangeArrowheads="1"/>
                </p:cNvPicPr>
                <p:nvPr/>
              </p:nvPicPr>
              <p:blipFill>
                <a:blip r:embed="rId8">
                  <a:extLst>
                    <a:ext uri="{BEBA8EAE-BF5A-486C-A8C5-ECC9F3942E4B}">
                      <a14:imgProps xmlns:a14="http://schemas.microsoft.com/office/drawing/2010/main">
                        <a14:imgLayer r:embed="rId9">
                          <a14:imgEffect>
                            <a14:brightnessContrast contrast="20000"/>
                          </a14:imgEffect>
                        </a14:imgLayer>
                      </a14:imgProps>
                    </a:ext>
                    <a:ext uri="{28A0092B-C50C-407E-A947-70E740481C1C}">
                      <a14:useLocalDpi xmlns:a14="http://schemas.microsoft.com/office/drawing/2010/main" val="0"/>
                    </a:ext>
                  </a:extLst>
                </a:blip>
                <a:srcRect l="3488"/>
                <a:stretch>
                  <a:fillRect/>
                </a:stretch>
              </p:blipFill>
              <p:spPr bwMode="auto">
                <a:xfrm>
                  <a:off x="1162" y="2653"/>
                  <a:ext cx="1245" cy="9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 name="Rectangle 1883"/>
                <p:cNvSpPr>
                  <a:spLocks noChangeAspect="1" noChangeArrowheads="1"/>
                </p:cNvSpPr>
                <p:nvPr/>
              </p:nvSpPr>
              <p:spPr bwMode="auto">
                <a:xfrm>
                  <a:off x="1480" y="2971"/>
                  <a:ext cx="500" cy="38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0"/>
                </a:p>
              </p:txBody>
            </p:sp>
          </p:grpSp>
          <p:sp>
            <p:nvSpPr>
              <p:cNvPr id="110" name="Line 1858"/>
              <p:cNvSpPr>
                <a:spLocks noChangeAspect="1" noChangeShapeType="1"/>
              </p:cNvSpPr>
              <p:nvPr/>
            </p:nvSpPr>
            <p:spPr bwMode="auto">
              <a:xfrm>
                <a:off x="3717032" y="4139952"/>
                <a:ext cx="272231"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76" name="Group 115"/>
            <p:cNvGrpSpPr>
              <a:grpSpLocks noChangeAspect="1"/>
            </p:cNvGrpSpPr>
            <p:nvPr/>
          </p:nvGrpSpPr>
          <p:grpSpPr bwMode="auto">
            <a:xfrm>
              <a:off x="1412" y="3408"/>
              <a:ext cx="1167" cy="907"/>
              <a:chOff x="2223091" y="5628060"/>
              <a:chExt cx="1852067" cy="1440000"/>
            </a:xfrm>
          </p:grpSpPr>
          <p:grpSp>
            <p:nvGrpSpPr>
              <p:cNvPr id="105" name="Group 1888"/>
              <p:cNvGrpSpPr>
                <a:grpSpLocks noChangeAspect="1"/>
              </p:cNvGrpSpPr>
              <p:nvPr/>
            </p:nvGrpSpPr>
            <p:grpSpPr bwMode="auto">
              <a:xfrm>
                <a:off x="2223091" y="5628060"/>
                <a:ext cx="1852067" cy="1440000"/>
                <a:chOff x="1162" y="3681"/>
                <a:chExt cx="1245" cy="968"/>
              </a:xfrm>
            </p:grpSpPr>
            <p:pic>
              <p:nvPicPr>
                <p:cNvPr id="107" name="Picture 1842" descr="Exp 17 TH_Fos NTS m10 x20"/>
                <p:cNvPicPr>
                  <a:picLocks noChangeAspect="1" noChangeArrowheads="1"/>
                </p:cNvPicPr>
                <p:nvPr/>
              </p:nvPicPr>
              <p:blipFill>
                <a:blip r:embed="rId10">
                  <a:extLst>
                    <a:ext uri="{BEBA8EAE-BF5A-486C-A8C5-ECC9F3942E4B}">
                      <a14:imgProps xmlns:a14="http://schemas.microsoft.com/office/drawing/2010/main">
                        <a14:imgLayer r:embed="rId11">
                          <a14:imgEffect>
                            <a14:sharpenSoften amount="25000"/>
                          </a14:imgEffect>
                        </a14:imgLayer>
                      </a14:imgProps>
                    </a:ext>
                    <a:ext uri="{28A0092B-C50C-407E-A947-70E740481C1C}">
                      <a14:useLocalDpi xmlns:a14="http://schemas.microsoft.com/office/drawing/2010/main" val="0"/>
                    </a:ext>
                  </a:extLst>
                </a:blip>
                <a:srcRect l="3488"/>
                <a:stretch>
                  <a:fillRect/>
                </a:stretch>
              </p:blipFill>
              <p:spPr bwMode="auto">
                <a:xfrm>
                  <a:off x="1162" y="3681"/>
                  <a:ext cx="1245" cy="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8" name="Rectangle 1845"/>
                <p:cNvSpPr>
                  <a:spLocks noChangeAspect="1" noChangeArrowheads="1"/>
                </p:cNvSpPr>
                <p:nvPr/>
              </p:nvSpPr>
              <p:spPr bwMode="auto">
                <a:xfrm>
                  <a:off x="1570" y="3833"/>
                  <a:ext cx="500" cy="38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0"/>
                </a:p>
              </p:txBody>
            </p:sp>
          </p:grpSp>
          <p:sp>
            <p:nvSpPr>
              <p:cNvPr id="106" name="Line 1858"/>
              <p:cNvSpPr>
                <a:spLocks noChangeAspect="1" noChangeShapeType="1"/>
              </p:cNvSpPr>
              <p:nvPr/>
            </p:nvSpPr>
            <p:spPr bwMode="auto">
              <a:xfrm>
                <a:off x="3717032" y="5724128"/>
                <a:ext cx="272231"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77" name="Group 120"/>
            <p:cNvGrpSpPr>
              <a:grpSpLocks noChangeAspect="1"/>
            </p:cNvGrpSpPr>
            <p:nvPr/>
          </p:nvGrpSpPr>
          <p:grpSpPr bwMode="auto">
            <a:xfrm>
              <a:off x="2774" y="1502"/>
              <a:ext cx="1167" cy="907"/>
              <a:chOff x="4385245" y="2459410"/>
              <a:chExt cx="1852067" cy="1440000"/>
            </a:xfrm>
          </p:grpSpPr>
          <p:grpSp>
            <p:nvGrpSpPr>
              <p:cNvPr id="95" name="Group 1896"/>
              <p:cNvGrpSpPr>
                <a:grpSpLocks noChangeAspect="1"/>
              </p:cNvGrpSpPr>
              <p:nvPr/>
            </p:nvGrpSpPr>
            <p:grpSpPr bwMode="auto">
              <a:xfrm>
                <a:off x="4385245" y="2459410"/>
                <a:ext cx="1852067" cy="1440000"/>
                <a:chOff x="2568" y="1655"/>
                <a:chExt cx="1245" cy="968"/>
              </a:xfrm>
            </p:grpSpPr>
            <p:pic>
              <p:nvPicPr>
                <p:cNvPr id="97" name="Picture 1581" descr="Exp 17 TH_Fos NTS m15 x40 "/>
                <p:cNvPicPr>
                  <a:picLocks noChangeAspect="1" noChangeArrowheads="1"/>
                </p:cNvPicPr>
                <p:nvPr/>
              </p:nvPicPr>
              <p:blipFill>
                <a:blip r:embed="rId12">
                  <a:extLst>
                    <a:ext uri="{BEBA8EAE-BF5A-486C-A8C5-ECC9F3942E4B}">
                      <a14:imgProps xmlns:a14="http://schemas.microsoft.com/office/drawing/2010/main">
                        <a14:imgLayer r:embed="rId13">
                          <a14:imgEffect>
                            <a14:sharpenSoften amount="50000"/>
                          </a14:imgEffect>
                          <a14:imgEffect>
                            <a14:brightnessContrast contrast="20000"/>
                          </a14:imgEffect>
                        </a14:imgLayer>
                      </a14:imgProps>
                    </a:ext>
                    <a:ext uri="{28A0092B-C50C-407E-A947-70E740481C1C}">
                      <a14:useLocalDpi xmlns:a14="http://schemas.microsoft.com/office/drawing/2010/main" val="0"/>
                    </a:ext>
                  </a:extLst>
                </a:blip>
                <a:srcRect l="17601" t="14050" r="5037" b="6299"/>
                <a:stretch>
                  <a:fillRect/>
                </a:stretch>
              </p:blipFill>
              <p:spPr bwMode="auto">
                <a:xfrm>
                  <a:off x="2568" y="1655"/>
                  <a:ext cx="1245" cy="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8" name="Line 1583"/>
                <p:cNvSpPr>
                  <a:spLocks noChangeAspect="1" noChangeShapeType="1"/>
                </p:cNvSpPr>
                <p:nvPr/>
              </p:nvSpPr>
              <p:spPr bwMode="auto">
                <a:xfrm flipV="1">
                  <a:off x="2929" y="1804"/>
                  <a:ext cx="0" cy="194"/>
                </a:xfrm>
                <a:prstGeom prst="line">
                  <a:avLst/>
                </a:prstGeom>
                <a:noFill/>
                <a:ln w="1905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99" name="Line 1584"/>
                <p:cNvSpPr>
                  <a:spLocks noChangeAspect="1" noChangeShapeType="1"/>
                </p:cNvSpPr>
                <p:nvPr/>
              </p:nvSpPr>
              <p:spPr bwMode="auto">
                <a:xfrm>
                  <a:off x="3315" y="1975"/>
                  <a:ext cx="0" cy="195"/>
                </a:xfrm>
                <a:prstGeom prst="line">
                  <a:avLst/>
                </a:prstGeom>
                <a:noFill/>
                <a:ln w="1905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00" name="Line 1585"/>
                <p:cNvSpPr>
                  <a:spLocks noChangeAspect="1" noChangeShapeType="1"/>
                </p:cNvSpPr>
                <p:nvPr/>
              </p:nvSpPr>
              <p:spPr bwMode="auto">
                <a:xfrm>
                  <a:off x="3612" y="2364"/>
                  <a:ext cx="0" cy="194"/>
                </a:xfrm>
                <a:prstGeom prst="line">
                  <a:avLst/>
                </a:prstGeom>
                <a:noFill/>
                <a:ln w="1905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01" name="Line 1586"/>
                <p:cNvSpPr>
                  <a:spLocks noChangeAspect="1" noChangeShapeType="1"/>
                </p:cNvSpPr>
                <p:nvPr/>
              </p:nvSpPr>
              <p:spPr bwMode="auto">
                <a:xfrm>
                  <a:off x="2756" y="1856"/>
                  <a:ext cx="0" cy="193"/>
                </a:xfrm>
                <a:prstGeom prst="line">
                  <a:avLst/>
                </a:prstGeom>
                <a:noFill/>
                <a:ln w="1905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02" name="Line 1587"/>
                <p:cNvSpPr>
                  <a:spLocks noChangeAspect="1" noChangeShapeType="1"/>
                </p:cNvSpPr>
                <p:nvPr/>
              </p:nvSpPr>
              <p:spPr bwMode="auto">
                <a:xfrm>
                  <a:off x="3749" y="2341"/>
                  <a:ext cx="0" cy="194"/>
                </a:xfrm>
                <a:prstGeom prst="line">
                  <a:avLst/>
                </a:prstGeom>
                <a:noFill/>
                <a:ln w="1905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03" name="Line 1588"/>
                <p:cNvSpPr>
                  <a:spLocks noChangeAspect="1" noChangeShapeType="1"/>
                </p:cNvSpPr>
                <p:nvPr/>
              </p:nvSpPr>
              <p:spPr bwMode="auto">
                <a:xfrm>
                  <a:off x="3087" y="2096"/>
                  <a:ext cx="0" cy="194"/>
                </a:xfrm>
                <a:prstGeom prst="line">
                  <a:avLst/>
                </a:prstGeom>
                <a:noFill/>
                <a:ln w="1905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04" name="AutoShape 1871"/>
                <p:cNvSpPr>
                  <a:spLocks noChangeAspect="1" noChangeArrowheads="1"/>
                </p:cNvSpPr>
                <p:nvPr/>
              </p:nvSpPr>
              <p:spPr bwMode="auto">
                <a:xfrm rot="5400000" flipV="1">
                  <a:off x="2573" y="1890"/>
                  <a:ext cx="184" cy="56"/>
                </a:xfrm>
                <a:prstGeom prst="rightArrow">
                  <a:avLst>
                    <a:gd name="adj1" fmla="val 50000"/>
                    <a:gd name="adj2" fmla="val 82143"/>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b="0"/>
                </a:p>
              </p:txBody>
            </p:sp>
          </p:grpSp>
          <p:sp>
            <p:nvSpPr>
              <p:cNvPr id="96" name="Line 1591"/>
              <p:cNvSpPr>
                <a:spLocks noChangeAspect="1" noChangeShapeType="1"/>
              </p:cNvSpPr>
              <p:nvPr/>
            </p:nvSpPr>
            <p:spPr bwMode="auto">
              <a:xfrm>
                <a:off x="5805264" y="2555776"/>
                <a:ext cx="341463"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78" name="Group 131"/>
            <p:cNvGrpSpPr>
              <a:grpSpLocks noChangeAspect="1"/>
            </p:cNvGrpSpPr>
            <p:nvPr/>
          </p:nvGrpSpPr>
          <p:grpSpPr bwMode="auto">
            <a:xfrm>
              <a:off x="2774" y="2455"/>
              <a:ext cx="1167" cy="907"/>
              <a:chOff x="4385245" y="4043735"/>
              <a:chExt cx="1852067" cy="1440000"/>
            </a:xfrm>
          </p:grpSpPr>
          <p:grpSp>
            <p:nvGrpSpPr>
              <p:cNvPr id="88" name="Group 1895"/>
              <p:cNvGrpSpPr>
                <a:grpSpLocks noChangeAspect="1"/>
              </p:cNvGrpSpPr>
              <p:nvPr/>
            </p:nvGrpSpPr>
            <p:grpSpPr bwMode="auto">
              <a:xfrm>
                <a:off x="4385245" y="4043735"/>
                <a:ext cx="1852067" cy="1440000"/>
                <a:chOff x="2523" y="2608"/>
                <a:chExt cx="1245" cy="968"/>
              </a:xfrm>
            </p:grpSpPr>
            <p:pic>
              <p:nvPicPr>
                <p:cNvPr id="90" name="Picture 1594" descr="Exp 17 TH_Fos NTS m2 x40 "/>
                <p:cNvPicPr>
                  <a:picLocks noChangeAspect="1" noChangeArrowheads="1"/>
                </p:cNvPicPr>
                <p:nvPr/>
              </p:nvPicPr>
              <p:blipFill>
                <a:blip r:embed="rId14">
                  <a:extLst>
                    <a:ext uri="{BEBA8EAE-BF5A-486C-A8C5-ECC9F3942E4B}">
                      <a14:imgProps xmlns:a14="http://schemas.microsoft.com/office/drawing/2010/main">
                        <a14:imgLayer r:embed="rId15">
                          <a14:imgEffect>
                            <a14:sharpenSoften amount="50000"/>
                          </a14:imgEffect>
                          <a14:imgEffect>
                            <a14:brightnessContrast contrast="20000"/>
                          </a14:imgEffect>
                        </a14:imgLayer>
                      </a14:imgProps>
                    </a:ext>
                    <a:ext uri="{28A0092B-C50C-407E-A947-70E740481C1C}">
                      <a14:useLocalDpi xmlns:a14="http://schemas.microsoft.com/office/drawing/2010/main" val="0"/>
                    </a:ext>
                  </a:extLst>
                </a:blip>
                <a:srcRect l="10538" t="4755" r="12090" b="15593"/>
                <a:stretch>
                  <a:fillRect/>
                </a:stretch>
              </p:blipFill>
              <p:spPr bwMode="auto">
                <a:xfrm>
                  <a:off x="2523" y="2608"/>
                  <a:ext cx="1245" cy="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1" name="Line 1596"/>
                <p:cNvSpPr>
                  <a:spLocks noChangeAspect="1" noChangeShapeType="1"/>
                </p:cNvSpPr>
                <p:nvPr/>
              </p:nvSpPr>
              <p:spPr bwMode="auto">
                <a:xfrm>
                  <a:off x="2612" y="2906"/>
                  <a:ext cx="0" cy="194"/>
                </a:xfrm>
                <a:prstGeom prst="line">
                  <a:avLst/>
                </a:prstGeom>
                <a:noFill/>
                <a:ln w="1905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92" name="AutoShape 1862"/>
                <p:cNvSpPr>
                  <a:spLocks noChangeAspect="1" noChangeArrowheads="1"/>
                </p:cNvSpPr>
                <p:nvPr/>
              </p:nvSpPr>
              <p:spPr bwMode="auto">
                <a:xfrm rot="5400000" flipV="1">
                  <a:off x="2911" y="2772"/>
                  <a:ext cx="185" cy="56"/>
                </a:xfrm>
                <a:prstGeom prst="rightArrow">
                  <a:avLst>
                    <a:gd name="adj1" fmla="val 50000"/>
                    <a:gd name="adj2" fmla="val 82589"/>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b="0"/>
                </a:p>
              </p:txBody>
            </p:sp>
            <p:sp>
              <p:nvSpPr>
                <p:cNvPr id="93" name="AutoShape 1867"/>
                <p:cNvSpPr>
                  <a:spLocks noChangeAspect="1" noChangeArrowheads="1"/>
                </p:cNvSpPr>
                <p:nvPr/>
              </p:nvSpPr>
              <p:spPr bwMode="auto">
                <a:xfrm rot="5400000" flipV="1">
                  <a:off x="2741" y="3127"/>
                  <a:ext cx="185" cy="56"/>
                </a:xfrm>
                <a:prstGeom prst="rightArrow">
                  <a:avLst>
                    <a:gd name="adj1" fmla="val 50000"/>
                    <a:gd name="adj2" fmla="val 82589"/>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b="0"/>
                </a:p>
              </p:txBody>
            </p:sp>
            <p:sp>
              <p:nvSpPr>
                <p:cNvPr id="94" name="AutoShape 1868"/>
                <p:cNvSpPr>
                  <a:spLocks noChangeAspect="1" noChangeArrowheads="1"/>
                </p:cNvSpPr>
                <p:nvPr/>
              </p:nvSpPr>
              <p:spPr bwMode="auto">
                <a:xfrm rot="5400000" flipV="1">
                  <a:off x="3627" y="3080"/>
                  <a:ext cx="185" cy="57"/>
                </a:xfrm>
                <a:prstGeom prst="rightArrow">
                  <a:avLst>
                    <a:gd name="adj1" fmla="val 50000"/>
                    <a:gd name="adj2" fmla="val 81140"/>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b="0"/>
                </a:p>
              </p:txBody>
            </p:sp>
          </p:grpSp>
          <p:sp>
            <p:nvSpPr>
              <p:cNvPr id="89" name="Line 1591"/>
              <p:cNvSpPr>
                <a:spLocks noChangeAspect="1" noChangeShapeType="1"/>
              </p:cNvSpPr>
              <p:nvPr/>
            </p:nvSpPr>
            <p:spPr bwMode="auto">
              <a:xfrm>
                <a:off x="5805264" y="4139952"/>
                <a:ext cx="341463"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79" name="Group 139"/>
            <p:cNvGrpSpPr>
              <a:grpSpLocks noChangeAspect="1"/>
            </p:cNvGrpSpPr>
            <p:nvPr/>
          </p:nvGrpSpPr>
          <p:grpSpPr bwMode="auto">
            <a:xfrm>
              <a:off x="2774" y="3408"/>
              <a:ext cx="1167" cy="907"/>
              <a:chOff x="4385245" y="5628060"/>
              <a:chExt cx="1852067" cy="1440000"/>
            </a:xfrm>
          </p:grpSpPr>
          <p:grpSp>
            <p:nvGrpSpPr>
              <p:cNvPr id="80" name="Group 1894"/>
              <p:cNvGrpSpPr>
                <a:grpSpLocks noChangeAspect="1"/>
              </p:cNvGrpSpPr>
              <p:nvPr/>
            </p:nvGrpSpPr>
            <p:grpSpPr bwMode="auto">
              <a:xfrm>
                <a:off x="4385245" y="5628060"/>
                <a:ext cx="1852067" cy="1440000"/>
                <a:chOff x="2412" y="3681"/>
                <a:chExt cx="1245" cy="968"/>
              </a:xfrm>
            </p:grpSpPr>
            <p:pic>
              <p:nvPicPr>
                <p:cNvPr id="82" name="Picture 1573" descr="Exp 17 TH_Fos NTS m10 x 40"/>
                <p:cNvPicPr>
                  <a:picLocks noChangeAspect="1" noChangeArrowheads="1"/>
                </p:cNvPicPr>
                <p:nvPr/>
              </p:nvPicPr>
              <p:blipFill>
                <a:blip r:embed="rId16">
                  <a:extLst>
                    <a:ext uri="{BEBA8EAE-BF5A-486C-A8C5-ECC9F3942E4B}">
                      <a14:imgProps xmlns:a14="http://schemas.microsoft.com/office/drawing/2010/main">
                        <a14:imgLayer r:embed="rId17">
                          <a14:imgEffect>
                            <a14:sharpenSoften amount="50000"/>
                          </a14:imgEffect>
                          <a14:imgEffect>
                            <a14:brightnessContrast contrast="20000"/>
                          </a14:imgEffect>
                        </a14:imgLayer>
                      </a14:imgProps>
                    </a:ext>
                    <a:ext uri="{28A0092B-C50C-407E-A947-70E740481C1C}">
                      <a14:useLocalDpi xmlns:a14="http://schemas.microsoft.com/office/drawing/2010/main" val="0"/>
                    </a:ext>
                  </a:extLst>
                </a:blip>
                <a:srcRect l="17596" r="5038" b="20351"/>
                <a:stretch>
                  <a:fillRect/>
                </a:stretch>
              </p:blipFill>
              <p:spPr bwMode="auto">
                <a:xfrm>
                  <a:off x="2412" y="3681"/>
                  <a:ext cx="1245" cy="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3" name="AutoShape 1863"/>
                <p:cNvSpPr>
                  <a:spLocks noChangeAspect="1" noChangeArrowheads="1"/>
                </p:cNvSpPr>
                <p:nvPr/>
              </p:nvSpPr>
              <p:spPr bwMode="auto">
                <a:xfrm flipH="1">
                  <a:off x="2977" y="4251"/>
                  <a:ext cx="183" cy="57"/>
                </a:xfrm>
                <a:prstGeom prst="rightArrow">
                  <a:avLst>
                    <a:gd name="adj1" fmla="val 50000"/>
                    <a:gd name="adj2" fmla="val 80263"/>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0"/>
                </a:p>
              </p:txBody>
            </p:sp>
            <p:sp>
              <p:nvSpPr>
                <p:cNvPr id="84" name="AutoShape 1866"/>
                <p:cNvSpPr>
                  <a:spLocks noChangeAspect="1" noChangeArrowheads="1"/>
                </p:cNvSpPr>
                <p:nvPr/>
              </p:nvSpPr>
              <p:spPr bwMode="auto">
                <a:xfrm rot="5400000" flipV="1">
                  <a:off x="2686" y="4087"/>
                  <a:ext cx="185" cy="56"/>
                </a:xfrm>
                <a:prstGeom prst="rightArrow">
                  <a:avLst>
                    <a:gd name="adj1" fmla="val 50000"/>
                    <a:gd name="adj2" fmla="val 82589"/>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b="0"/>
                </a:p>
              </p:txBody>
            </p:sp>
            <p:sp>
              <p:nvSpPr>
                <p:cNvPr id="85" name="Line 1574"/>
                <p:cNvSpPr>
                  <a:spLocks noChangeAspect="1" noChangeShapeType="1"/>
                </p:cNvSpPr>
                <p:nvPr/>
              </p:nvSpPr>
              <p:spPr bwMode="auto">
                <a:xfrm>
                  <a:off x="3030" y="3965"/>
                  <a:ext cx="0" cy="194"/>
                </a:xfrm>
                <a:prstGeom prst="line">
                  <a:avLst/>
                </a:prstGeom>
                <a:noFill/>
                <a:ln w="1905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86" name="Line 1577"/>
                <p:cNvSpPr>
                  <a:spLocks noChangeAspect="1" noChangeShapeType="1"/>
                </p:cNvSpPr>
                <p:nvPr/>
              </p:nvSpPr>
              <p:spPr bwMode="auto">
                <a:xfrm>
                  <a:off x="3567" y="4095"/>
                  <a:ext cx="0" cy="195"/>
                </a:xfrm>
                <a:prstGeom prst="line">
                  <a:avLst/>
                </a:prstGeom>
                <a:noFill/>
                <a:ln w="1905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87" name="Line 1578"/>
                <p:cNvSpPr>
                  <a:spLocks noChangeAspect="1" noChangeShapeType="1"/>
                </p:cNvSpPr>
                <p:nvPr/>
              </p:nvSpPr>
              <p:spPr bwMode="auto">
                <a:xfrm>
                  <a:off x="3497" y="4223"/>
                  <a:ext cx="0" cy="195"/>
                </a:xfrm>
                <a:prstGeom prst="line">
                  <a:avLst/>
                </a:prstGeom>
                <a:noFill/>
                <a:ln w="1905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81" name="Line 1591"/>
              <p:cNvSpPr>
                <a:spLocks noChangeAspect="1" noChangeShapeType="1"/>
              </p:cNvSpPr>
              <p:nvPr/>
            </p:nvSpPr>
            <p:spPr bwMode="auto">
              <a:xfrm>
                <a:off x="5805264" y="5724128"/>
                <a:ext cx="341463"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sp>
        <p:nvSpPr>
          <p:cNvPr id="132" name="Text Box 270"/>
          <p:cNvSpPr txBox="1">
            <a:spLocks noChangeArrowheads="1"/>
          </p:cNvSpPr>
          <p:nvPr/>
        </p:nvSpPr>
        <p:spPr bwMode="auto">
          <a:xfrm>
            <a:off x="1016000" y="503238"/>
            <a:ext cx="4127797"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dirty="0">
                <a:latin typeface="Times New Roman" pitchFamily="18" charset="0"/>
                <a:cs typeface="Times New Roman" pitchFamily="18" charset="0"/>
              </a:rPr>
              <a:t>Figure 3.10: Effects of LPS on </a:t>
            </a:r>
            <a:r>
              <a:rPr lang="en-GB" sz="1200" dirty="0" smtClean="0">
                <a:latin typeface="Times New Roman" pitchFamily="18" charset="0"/>
                <a:cs typeface="Times New Roman" pitchFamily="18" charset="0"/>
              </a:rPr>
              <a:t>TH/Fos expression </a:t>
            </a:r>
            <a:r>
              <a:rPr lang="en-GB" sz="1200" dirty="0">
                <a:latin typeface="Times New Roman" pitchFamily="18" charset="0"/>
                <a:cs typeface="Times New Roman" pitchFamily="18" charset="0"/>
              </a:rPr>
              <a:t>in the NTS</a:t>
            </a:r>
          </a:p>
        </p:txBody>
      </p:sp>
      <p:sp>
        <p:nvSpPr>
          <p:cNvPr id="133" name="Text Box 1934"/>
          <p:cNvSpPr txBox="1">
            <a:spLocks noChangeArrowheads="1"/>
          </p:cNvSpPr>
          <p:nvPr/>
        </p:nvSpPr>
        <p:spPr bwMode="auto">
          <a:xfrm>
            <a:off x="1981200" y="989645"/>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A</a:t>
            </a:r>
          </a:p>
        </p:txBody>
      </p:sp>
      <p:sp>
        <p:nvSpPr>
          <p:cNvPr id="134" name="Text Box 1939"/>
          <p:cNvSpPr txBox="1">
            <a:spLocks noChangeArrowheads="1"/>
          </p:cNvSpPr>
          <p:nvPr/>
        </p:nvSpPr>
        <p:spPr bwMode="auto">
          <a:xfrm>
            <a:off x="3933825" y="989645"/>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B</a:t>
            </a:r>
          </a:p>
        </p:txBody>
      </p:sp>
      <p:sp>
        <p:nvSpPr>
          <p:cNvPr id="135" name="Text Box 1935"/>
          <p:cNvSpPr txBox="1">
            <a:spLocks noChangeArrowheads="1"/>
          </p:cNvSpPr>
          <p:nvPr/>
        </p:nvSpPr>
        <p:spPr bwMode="auto">
          <a:xfrm>
            <a:off x="1050925" y="2324733"/>
            <a:ext cx="9017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cs typeface="Arial" charset="0"/>
              </a:rPr>
              <a:t>Virgin - LPS</a:t>
            </a:r>
          </a:p>
        </p:txBody>
      </p:sp>
      <p:sp>
        <p:nvSpPr>
          <p:cNvPr id="136" name="Text Box 1936"/>
          <p:cNvSpPr txBox="1">
            <a:spLocks noChangeArrowheads="1"/>
          </p:cNvSpPr>
          <p:nvPr/>
        </p:nvSpPr>
        <p:spPr bwMode="auto">
          <a:xfrm>
            <a:off x="1038225" y="3796345"/>
            <a:ext cx="120332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cs typeface="Arial" charset="0"/>
              </a:rPr>
              <a:t>Pregnant - saline</a:t>
            </a:r>
          </a:p>
        </p:txBody>
      </p:sp>
      <p:sp>
        <p:nvSpPr>
          <p:cNvPr id="137" name="Text Box 1937"/>
          <p:cNvSpPr txBox="1">
            <a:spLocks noChangeArrowheads="1"/>
          </p:cNvSpPr>
          <p:nvPr/>
        </p:nvSpPr>
        <p:spPr bwMode="auto">
          <a:xfrm>
            <a:off x="1041400" y="5307645"/>
            <a:ext cx="10922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cs typeface="Arial" charset="0"/>
              </a:rPr>
              <a:t>Pregnant - LPS</a:t>
            </a:r>
          </a:p>
        </p:txBody>
      </p:sp>
      <p:sp>
        <p:nvSpPr>
          <p:cNvPr id="138" name="Text Box 1938"/>
          <p:cNvSpPr txBox="1">
            <a:spLocks noChangeArrowheads="1"/>
          </p:cNvSpPr>
          <p:nvPr/>
        </p:nvSpPr>
        <p:spPr bwMode="auto">
          <a:xfrm>
            <a:off x="1052513" y="1313495"/>
            <a:ext cx="9779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cs typeface="Arial" charset="0"/>
              </a:rPr>
              <a:t>Virgin- saline</a:t>
            </a:r>
          </a:p>
        </p:txBody>
      </p:sp>
      <p:sp>
        <p:nvSpPr>
          <p:cNvPr id="139" name="Text Box 872"/>
          <p:cNvSpPr txBox="1">
            <a:spLocks noChangeArrowheads="1"/>
          </p:cNvSpPr>
          <p:nvPr/>
        </p:nvSpPr>
        <p:spPr bwMode="auto">
          <a:xfrm>
            <a:off x="1016000" y="6375269"/>
            <a:ext cx="5381625" cy="19981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lnSpc>
                <a:spcPct val="150000"/>
              </a:lnSpc>
            </a:pPr>
            <a:r>
              <a:rPr lang="en-US" sz="1200" b="0" dirty="0">
                <a:latin typeface="Times New Roman" pitchFamily="18" charset="0"/>
                <a:cs typeface="Times New Roman" pitchFamily="18" charset="0"/>
              </a:rPr>
              <a:t>Virgin and d5.5 pregnant mice were injected with LPS (i.p 12.5µg) or vehicle (saline) and sacrificed after 90 min.</a:t>
            </a:r>
            <a:r>
              <a:rPr lang="en-GB" sz="1200" b="0" dirty="0">
                <a:latin typeface="Times New Roman" pitchFamily="18" charset="0"/>
                <a:cs typeface="Times New Roman" pitchFamily="18" charset="0"/>
              </a:rPr>
              <a:t> Vehicle and LPS-induced Fos expression and </a:t>
            </a:r>
            <a:r>
              <a:rPr lang="en-GB" sz="1200" b="0" dirty="0" smtClean="0">
                <a:latin typeface="Times New Roman" pitchFamily="18" charset="0"/>
                <a:cs typeface="Times New Roman" pitchFamily="18" charset="0"/>
              </a:rPr>
              <a:t>Fos/tyrosine hydroxylase (TH) </a:t>
            </a:r>
            <a:r>
              <a:rPr lang="en-GB" sz="1200" b="0" dirty="0">
                <a:latin typeface="Times New Roman" pitchFamily="18" charset="0"/>
                <a:cs typeface="Times New Roman" pitchFamily="18" charset="0"/>
              </a:rPr>
              <a:t>co-expression in the nucleus tractus solitarius (NTS) are illustrated in the photomicrographs in A and B (magnification of highlighted areas in A).  Black arrows indicate Fos-positive </a:t>
            </a:r>
            <a:r>
              <a:rPr lang="en-GB" sz="1200" b="0" dirty="0" smtClean="0">
                <a:latin typeface="Times New Roman" pitchFamily="18" charset="0"/>
                <a:cs typeface="Times New Roman" pitchFamily="18" charset="0"/>
              </a:rPr>
              <a:t>TH neurones </a:t>
            </a:r>
            <a:r>
              <a:rPr lang="en-GB" sz="1200" b="0" dirty="0">
                <a:latin typeface="Times New Roman" pitchFamily="18" charset="0"/>
                <a:cs typeface="Times New Roman" pitchFamily="18" charset="0"/>
              </a:rPr>
              <a:t>and hollow arrows show Fos-negative TH </a:t>
            </a:r>
            <a:r>
              <a:rPr lang="en-GB" sz="1200" b="0" dirty="0" smtClean="0">
                <a:latin typeface="Times New Roman" pitchFamily="18" charset="0"/>
                <a:cs typeface="Times New Roman" pitchFamily="18" charset="0"/>
              </a:rPr>
              <a:t>neurones. </a:t>
            </a:r>
            <a:r>
              <a:rPr lang="en-GB" sz="1200" b="0" dirty="0">
                <a:latin typeface="Times New Roman" pitchFamily="18" charset="0"/>
                <a:cs typeface="Times New Roman" pitchFamily="18" charset="0"/>
              </a:rPr>
              <a:t>Scale bars represent 100</a:t>
            </a:r>
            <a:r>
              <a:rPr lang="en-US" sz="1200" b="0" dirty="0">
                <a:latin typeface="Times New Roman" pitchFamily="18" charset="0"/>
                <a:cs typeface="Times New Roman" pitchFamily="18" charset="0"/>
              </a:rPr>
              <a:t>µm and </a:t>
            </a:r>
            <a:r>
              <a:rPr lang="en-GB" sz="1200" b="0" dirty="0">
                <a:latin typeface="Times New Roman" pitchFamily="18" charset="0"/>
                <a:cs typeface="Times New Roman" pitchFamily="18" charset="0"/>
              </a:rPr>
              <a:t> 50</a:t>
            </a:r>
            <a:r>
              <a:rPr lang="en-US" sz="1200" b="0" dirty="0">
                <a:latin typeface="Times New Roman" pitchFamily="18" charset="0"/>
                <a:cs typeface="Times New Roman" pitchFamily="18" charset="0"/>
              </a:rPr>
              <a:t>µ</a:t>
            </a:r>
            <a:r>
              <a:rPr lang="en-GB" sz="1200" b="0" dirty="0">
                <a:latin typeface="Times New Roman" pitchFamily="18" charset="0"/>
                <a:cs typeface="Times New Roman" pitchFamily="18" charset="0"/>
              </a:rPr>
              <a:t>m in A and B respectively.  cc = central </a:t>
            </a:r>
            <a:r>
              <a:rPr lang="en-GB" sz="1200" b="0" dirty="0" smtClean="0">
                <a:latin typeface="Times New Roman" pitchFamily="18" charset="0"/>
                <a:cs typeface="Times New Roman" pitchFamily="18" charset="0"/>
              </a:rPr>
              <a:t>canal.</a:t>
            </a:r>
            <a:endParaRPr lang="en-GB" sz="1200" b="0" dirty="0">
              <a:latin typeface="Times New Roman" pitchFamily="18" charset="0"/>
              <a:cs typeface="Times New Roman" pitchFamily="18" charset="0"/>
            </a:endParaRPr>
          </a:p>
        </p:txBody>
      </p:sp>
      <p:sp>
        <p:nvSpPr>
          <p:cNvPr id="140" name="TextBox 139"/>
          <p:cNvSpPr txBox="1"/>
          <p:nvPr/>
        </p:nvSpPr>
        <p:spPr>
          <a:xfrm>
            <a:off x="5949280"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133</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133622174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 name="Text Box 4"/>
          <p:cNvSpPr txBox="1">
            <a:spLocks noChangeArrowheads="1"/>
          </p:cNvSpPr>
          <p:nvPr/>
        </p:nvSpPr>
        <p:spPr bwMode="auto">
          <a:xfrm>
            <a:off x="1585913" y="873125"/>
            <a:ext cx="293687"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C</a:t>
            </a:r>
          </a:p>
        </p:txBody>
      </p:sp>
      <p:sp>
        <p:nvSpPr>
          <p:cNvPr id="99" name="Text Box 5"/>
          <p:cNvSpPr txBox="1">
            <a:spLocks noChangeArrowheads="1"/>
          </p:cNvSpPr>
          <p:nvPr/>
        </p:nvSpPr>
        <p:spPr bwMode="auto">
          <a:xfrm>
            <a:off x="1585913" y="3370263"/>
            <a:ext cx="293687"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D</a:t>
            </a:r>
          </a:p>
        </p:txBody>
      </p:sp>
      <p:grpSp>
        <p:nvGrpSpPr>
          <p:cNvPr id="100" name="Group 91"/>
          <p:cNvGrpSpPr>
            <a:grpSpLocks noChangeAspect="1"/>
          </p:cNvGrpSpPr>
          <p:nvPr/>
        </p:nvGrpSpPr>
        <p:grpSpPr bwMode="auto">
          <a:xfrm>
            <a:off x="2260249" y="873125"/>
            <a:ext cx="3040414" cy="2127250"/>
            <a:chOff x="545" y="2744"/>
            <a:chExt cx="1573" cy="1038"/>
          </a:xfrm>
        </p:grpSpPr>
        <p:sp>
          <p:nvSpPr>
            <p:cNvPr id="101" name="Rectangle 92"/>
            <p:cNvSpPr>
              <a:spLocks noChangeArrowheads="1"/>
            </p:cNvSpPr>
            <p:nvPr/>
          </p:nvSpPr>
          <p:spPr bwMode="auto">
            <a:xfrm>
              <a:off x="894" y="3648"/>
              <a:ext cx="195" cy="45"/>
            </a:xfrm>
            <a:prstGeom prst="rect">
              <a:avLst/>
            </a:prstGeom>
            <a:solidFill>
              <a:srgbClr val="FFFFFF"/>
            </a:solidFill>
            <a:ln w="9525">
              <a:solidFill>
                <a:srgbClr val="000000"/>
              </a:solidFill>
              <a:miter lim="800000"/>
              <a:headEnd/>
              <a:tailEnd/>
            </a:ln>
          </p:spPr>
          <p:txBody>
            <a:bodyPr/>
            <a:lstStyle/>
            <a:p>
              <a:endParaRPr lang="en-US" b="0"/>
            </a:p>
          </p:txBody>
        </p:sp>
        <p:sp>
          <p:nvSpPr>
            <p:cNvPr id="102" name="Rectangle 93"/>
            <p:cNvSpPr>
              <a:spLocks noChangeArrowheads="1"/>
            </p:cNvSpPr>
            <p:nvPr/>
          </p:nvSpPr>
          <p:spPr bwMode="auto">
            <a:xfrm>
              <a:off x="1578" y="3601"/>
              <a:ext cx="195" cy="92"/>
            </a:xfrm>
            <a:prstGeom prst="rect">
              <a:avLst/>
            </a:prstGeom>
            <a:solidFill>
              <a:srgbClr val="FFFFFF"/>
            </a:solidFill>
            <a:ln w="9525">
              <a:solidFill>
                <a:srgbClr val="000000"/>
              </a:solidFill>
              <a:miter lim="800000"/>
              <a:headEnd/>
              <a:tailEnd/>
            </a:ln>
          </p:spPr>
          <p:txBody>
            <a:bodyPr/>
            <a:lstStyle/>
            <a:p>
              <a:endParaRPr lang="en-US" b="0"/>
            </a:p>
          </p:txBody>
        </p:sp>
        <p:sp>
          <p:nvSpPr>
            <p:cNvPr id="103" name="Rectangle 94"/>
            <p:cNvSpPr>
              <a:spLocks noChangeArrowheads="1"/>
            </p:cNvSpPr>
            <p:nvPr/>
          </p:nvSpPr>
          <p:spPr bwMode="auto">
            <a:xfrm>
              <a:off x="1089" y="3058"/>
              <a:ext cx="194" cy="635"/>
            </a:xfrm>
            <a:prstGeom prst="rect">
              <a:avLst/>
            </a:prstGeom>
            <a:solidFill>
              <a:srgbClr val="000000"/>
            </a:solidFill>
            <a:ln w="9525">
              <a:solidFill>
                <a:srgbClr val="000000"/>
              </a:solidFill>
              <a:miter lim="800000"/>
              <a:headEnd/>
              <a:tailEnd/>
            </a:ln>
          </p:spPr>
          <p:txBody>
            <a:bodyPr/>
            <a:lstStyle/>
            <a:p>
              <a:endParaRPr lang="en-US" b="0"/>
            </a:p>
          </p:txBody>
        </p:sp>
        <p:sp>
          <p:nvSpPr>
            <p:cNvPr id="104" name="Rectangle 95"/>
            <p:cNvSpPr>
              <a:spLocks noChangeArrowheads="1"/>
            </p:cNvSpPr>
            <p:nvPr/>
          </p:nvSpPr>
          <p:spPr bwMode="auto">
            <a:xfrm>
              <a:off x="1773" y="2976"/>
              <a:ext cx="194" cy="717"/>
            </a:xfrm>
            <a:prstGeom prst="rect">
              <a:avLst/>
            </a:prstGeom>
            <a:solidFill>
              <a:srgbClr val="000000"/>
            </a:solidFill>
            <a:ln w="9525">
              <a:solidFill>
                <a:srgbClr val="000000"/>
              </a:solidFill>
              <a:miter lim="800000"/>
              <a:headEnd/>
              <a:tailEnd/>
            </a:ln>
          </p:spPr>
          <p:txBody>
            <a:bodyPr/>
            <a:lstStyle/>
            <a:p>
              <a:endParaRPr lang="en-US" b="0"/>
            </a:p>
          </p:txBody>
        </p:sp>
        <p:sp>
          <p:nvSpPr>
            <p:cNvPr id="105" name="Line 96"/>
            <p:cNvSpPr>
              <a:spLocks noChangeShapeType="1"/>
            </p:cNvSpPr>
            <p:nvPr/>
          </p:nvSpPr>
          <p:spPr bwMode="auto">
            <a:xfrm flipV="1">
              <a:off x="988" y="3620"/>
              <a:ext cx="0" cy="2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6" name="Line 97"/>
            <p:cNvSpPr>
              <a:spLocks noChangeShapeType="1"/>
            </p:cNvSpPr>
            <p:nvPr/>
          </p:nvSpPr>
          <p:spPr bwMode="auto">
            <a:xfrm>
              <a:off x="972" y="3620"/>
              <a:ext cx="39"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7" name="Line 98"/>
            <p:cNvSpPr>
              <a:spLocks noChangeShapeType="1"/>
            </p:cNvSpPr>
            <p:nvPr/>
          </p:nvSpPr>
          <p:spPr bwMode="auto">
            <a:xfrm flipV="1">
              <a:off x="1673" y="3544"/>
              <a:ext cx="0" cy="57"/>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8" name="Line 99"/>
            <p:cNvSpPr>
              <a:spLocks noChangeShapeType="1"/>
            </p:cNvSpPr>
            <p:nvPr/>
          </p:nvSpPr>
          <p:spPr bwMode="auto">
            <a:xfrm>
              <a:off x="1656" y="3544"/>
              <a:ext cx="39"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9" name="Line 100"/>
            <p:cNvSpPr>
              <a:spLocks noChangeShapeType="1"/>
            </p:cNvSpPr>
            <p:nvPr/>
          </p:nvSpPr>
          <p:spPr bwMode="auto">
            <a:xfrm flipV="1">
              <a:off x="1183" y="3011"/>
              <a:ext cx="0" cy="47"/>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0" name="Line 101"/>
            <p:cNvSpPr>
              <a:spLocks noChangeShapeType="1"/>
            </p:cNvSpPr>
            <p:nvPr/>
          </p:nvSpPr>
          <p:spPr bwMode="auto">
            <a:xfrm>
              <a:off x="1166" y="3011"/>
              <a:ext cx="39"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1" name="Line 102"/>
            <p:cNvSpPr>
              <a:spLocks noChangeShapeType="1"/>
            </p:cNvSpPr>
            <p:nvPr/>
          </p:nvSpPr>
          <p:spPr bwMode="auto">
            <a:xfrm flipV="1">
              <a:off x="1867" y="2876"/>
              <a:ext cx="0" cy="1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2" name="Line 103"/>
            <p:cNvSpPr>
              <a:spLocks noChangeShapeType="1"/>
            </p:cNvSpPr>
            <p:nvPr/>
          </p:nvSpPr>
          <p:spPr bwMode="auto">
            <a:xfrm>
              <a:off x="1851" y="2876"/>
              <a:ext cx="39"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3" name="Line 104"/>
            <p:cNvSpPr>
              <a:spLocks noChangeShapeType="1"/>
            </p:cNvSpPr>
            <p:nvPr/>
          </p:nvSpPr>
          <p:spPr bwMode="auto">
            <a:xfrm>
              <a:off x="749" y="2803"/>
              <a:ext cx="0" cy="89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4" name="Line 105"/>
            <p:cNvSpPr>
              <a:spLocks noChangeShapeType="1"/>
            </p:cNvSpPr>
            <p:nvPr/>
          </p:nvSpPr>
          <p:spPr bwMode="auto">
            <a:xfrm>
              <a:off x="733" y="3693"/>
              <a:ext cx="16"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5" name="Line 106"/>
            <p:cNvSpPr>
              <a:spLocks noChangeShapeType="1"/>
            </p:cNvSpPr>
            <p:nvPr/>
          </p:nvSpPr>
          <p:spPr bwMode="auto">
            <a:xfrm>
              <a:off x="733" y="3605"/>
              <a:ext cx="16"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6" name="Line 107"/>
            <p:cNvSpPr>
              <a:spLocks noChangeShapeType="1"/>
            </p:cNvSpPr>
            <p:nvPr/>
          </p:nvSpPr>
          <p:spPr bwMode="auto">
            <a:xfrm>
              <a:off x="733" y="3513"/>
              <a:ext cx="16"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7" name="Line 108"/>
            <p:cNvSpPr>
              <a:spLocks noChangeShapeType="1"/>
            </p:cNvSpPr>
            <p:nvPr/>
          </p:nvSpPr>
          <p:spPr bwMode="auto">
            <a:xfrm>
              <a:off x="733" y="3425"/>
              <a:ext cx="16"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8" name="Line 109"/>
            <p:cNvSpPr>
              <a:spLocks noChangeShapeType="1"/>
            </p:cNvSpPr>
            <p:nvPr/>
          </p:nvSpPr>
          <p:spPr bwMode="auto">
            <a:xfrm>
              <a:off x="733" y="3337"/>
              <a:ext cx="16"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9" name="Line 110"/>
            <p:cNvSpPr>
              <a:spLocks noChangeShapeType="1"/>
            </p:cNvSpPr>
            <p:nvPr/>
          </p:nvSpPr>
          <p:spPr bwMode="auto">
            <a:xfrm>
              <a:off x="733" y="3249"/>
              <a:ext cx="16"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20" name="Line 111"/>
            <p:cNvSpPr>
              <a:spLocks noChangeShapeType="1"/>
            </p:cNvSpPr>
            <p:nvPr/>
          </p:nvSpPr>
          <p:spPr bwMode="auto">
            <a:xfrm>
              <a:off x="733" y="3158"/>
              <a:ext cx="16"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21" name="Line 112"/>
            <p:cNvSpPr>
              <a:spLocks noChangeShapeType="1"/>
            </p:cNvSpPr>
            <p:nvPr/>
          </p:nvSpPr>
          <p:spPr bwMode="auto">
            <a:xfrm>
              <a:off x="733" y="3070"/>
              <a:ext cx="16"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22" name="Line 113"/>
            <p:cNvSpPr>
              <a:spLocks noChangeShapeType="1"/>
            </p:cNvSpPr>
            <p:nvPr/>
          </p:nvSpPr>
          <p:spPr bwMode="auto">
            <a:xfrm>
              <a:off x="733" y="2982"/>
              <a:ext cx="16"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23" name="Line 114"/>
            <p:cNvSpPr>
              <a:spLocks noChangeShapeType="1"/>
            </p:cNvSpPr>
            <p:nvPr/>
          </p:nvSpPr>
          <p:spPr bwMode="auto">
            <a:xfrm>
              <a:off x="733" y="2890"/>
              <a:ext cx="16"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24" name="Line 115"/>
            <p:cNvSpPr>
              <a:spLocks noChangeShapeType="1"/>
            </p:cNvSpPr>
            <p:nvPr/>
          </p:nvSpPr>
          <p:spPr bwMode="auto">
            <a:xfrm>
              <a:off x="733" y="2803"/>
              <a:ext cx="16"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25" name="Line 116"/>
            <p:cNvSpPr>
              <a:spLocks noChangeShapeType="1"/>
            </p:cNvSpPr>
            <p:nvPr/>
          </p:nvSpPr>
          <p:spPr bwMode="auto">
            <a:xfrm>
              <a:off x="749" y="3693"/>
              <a:ext cx="1369"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26" name="Line 117"/>
            <p:cNvSpPr>
              <a:spLocks noChangeShapeType="1"/>
            </p:cNvSpPr>
            <p:nvPr/>
          </p:nvSpPr>
          <p:spPr bwMode="auto">
            <a:xfrm flipV="1">
              <a:off x="749" y="3693"/>
              <a:ext cx="0" cy="9"/>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27" name="Line 118"/>
            <p:cNvSpPr>
              <a:spLocks noChangeShapeType="1"/>
            </p:cNvSpPr>
            <p:nvPr/>
          </p:nvSpPr>
          <p:spPr bwMode="auto">
            <a:xfrm flipV="1">
              <a:off x="1433" y="3693"/>
              <a:ext cx="0" cy="9"/>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28" name="Line 119"/>
            <p:cNvSpPr>
              <a:spLocks noChangeShapeType="1"/>
            </p:cNvSpPr>
            <p:nvPr/>
          </p:nvSpPr>
          <p:spPr bwMode="auto">
            <a:xfrm flipV="1">
              <a:off x="2118" y="3693"/>
              <a:ext cx="0" cy="9"/>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29" name="Rectangle 120"/>
            <p:cNvSpPr>
              <a:spLocks noChangeArrowheads="1"/>
            </p:cNvSpPr>
            <p:nvPr/>
          </p:nvSpPr>
          <p:spPr bwMode="auto">
            <a:xfrm>
              <a:off x="671" y="3671"/>
              <a:ext cx="29" cy="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0</a:t>
              </a:r>
              <a:endParaRPr lang="en-GB" sz="800" b="0"/>
            </a:p>
          </p:txBody>
        </p:sp>
        <p:sp>
          <p:nvSpPr>
            <p:cNvPr id="130" name="Rectangle 121"/>
            <p:cNvSpPr>
              <a:spLocks noChangeArrowheads="1"/>
            </p:cNvSpPr>
            <p:nvPr/>
          </p:nvSpPr>
          <p:spPr bwMode="auto">
            <a:xfrm>
              <a:off x="671" y="3583"/>
              <a:ext cx="29" cy="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5</a:t>
              </a:r>
              <a:endParaRPr lang="en-GB" sz="800" b="0"/>
            </a:p>
          </p:txBody>
        </p:sp>
        <p:sp>
          <p:nvSpPr>
            <p:cNvPr id="131" name="Rectangle 122"/>
            <p:cNvSpPr>
              <a:spLocks noChangeArrowheads="1"/>
            </p:cNvSpPr>
            <p:nvPr/>
          </p:nvSpPr>
          <p:spPr bwMode="auto">
            <a:xfrm>
              <a:off x="638" y="3491"/>
              <a:ext cx="59" cy="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10</a:t>
              </a:r>
              <a:endParaRPr lang="en-GB" sz="800" b="0"/>
            </a:p>
          </p:txBody>
        </p:sp>
        <p:sp>
          <p:nvSpPr>
            <p:cNvPr id="132" name="Rectangle 123"/>
            <p:cNvSpPr>
              <a:spLocks noChangeArrowheads="1"/>
            </p:cNvSpPr>
            <p:nvPr/>
          </p:nvSpPr>
          <p:spPr bwMode="auto">
            <a:xfrm>
              <a:off x="638" y="3403"/>
              <a:ext cx="59" cy="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15</a:t>
              </a:r>
              <a:endParaRPr lang="en-GB" sz="800" b="0"/>
            </a:p>
          </p:txBody>
        </p:sp>
        <p:sp>
          <p:nvSpPr>
            <p:cNvPr id="133" name="Rectangle 124"/>
            <p:cNvSpPr>
              <a:spLocks noChangeArrowheads="1"/>
            </p:cNvSpPr>
            <p:nvPr/>
          </p:nvSpPr>
          <p:spPr bwMode="auto">
            <a:xfrm>
              <a:off x="638" y="3315"/>
              <a:ext cx="59" cy="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20</a:t>
              </a:r>
              <a:endParaRPr lang="en-GB" sz="800" b="0"/>
            </a:p>
          </p:txBody>
        </p:sp>
        <p:sp>
          <p:nvSpPr>
            <p:cNvPr id="134" name="Rectangle 125"/>
            <p:cNvSpPr>
              <a:spLocks noChangeArrowheads="1"/>
            </p:cNvSpPr>
            <p:nvPr/>
          </p:nvSpPr>
          <p:spPr bwMode="auto">
            <a:xfrm>
              <a:off x="638" y="3227"/>
              <a:ext cx="59" cy="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25</a:t>
              </a:r>
              <a:endParaRPr lang="en-GB" sz="800" b="0"/>
            </a:p>
          </p:txBody>
        </p:sp>
        <p:sp>
          <p:nvSpPr>
            <p:cNvPr id="135" name="Rectangle 126"/>
            <p:cNvSpPr>
              <a:spLocks noChangeArrowheads="1"/>
            </p:cNvSpPr>
            <p:nvPr/>
          </p:nvSpPr>
          <p:spPr bwMode="auto">
            <a:xfrm>
              <a:off x="638" y="3136"/>
              <a:ext cx="59" cy="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30</a:t>
              </a:r>
              <a:endParaRPr lang="en-GB" sz="800" b="0"/>
            </a:p>
          </p:txBody>
        </p:sp>
        <p:sp>
          <p:nvSpPr>
            <p:cNvPr id="136" name="Rectangle 127"/>
            <p:cNvSpPr>
              <a:spLocks noChangeArrowheads="1"/>
            </p:cNvSpPr>
            <p:nvPr/>
          </p:nvSpPr>
          <p:spPr bwMode="auto">
            <a:xfrm>
              <a:off x="638" y="3048"/>
              <a:ext cx="59" cy="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35</a:t>
              </a:r>
              <a:endParaRPr lang="en-GB" sz="800" b="0"/>
            </a:p>
          </p:txBody>
        </p:sp>
        <p:sp>
          <p:nvSpPr>
            <p:cNvPr id="137" name="Rectangle 128"/>
            <p:cNvSpPr>
              <a:spLocks noChangeArrowheads="1"/>
            </p:cNvSpPr>
            <p:nvPr/>
          </p:nvSpPr>
          <p:spPr bwMode="auto">
            <a:xfrm>
              <a:off x="638" y="2960"/>
              <a:ext cx="59" cy="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40</a:t>
              </a:r>
              <a:endParaRPr lang="en-GB" sz="800" b="0"/>
            </a:p>
          </p:txBody>
        </p:sp>
        <p:sp>
          <p:nvSpPr>
            <p:cNvPr id="138" name="Rectangle 129"/>
            <p:cNvSpPr>
              <a:spLocks noChangeArrowheads="1"/>
            </p:cNvSpPr>
            <p:nvPr/>
          </p:nvSpPr>
          <p:spPr bwMode="auto">
            <a:xfrm>
              <a:off x="638" y="2869"/>
              <a:ext cx="59" cy="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45</a:t>
              </a:r>
              <a:endParaRPr lang="en-GB" sz="800" b="0"/>
            </a:p>
          </p:txBody>
        </p:sp>
        <p:sp>
          <p:nvSpPr>
            <p:cNvPr id="139" name="Rectangle 130"/>
            <p:cNvSpPr>
              <a:spLocks noChangeArrowheads="1"/>
            </p:cNvSpPr>
            <p:nvPr/>
          </p:nvSpPr>
          <p:spPr bwMode="auto">
            <a:xfrm>
              <a:off x="638" y="2781"/>
              <a:ext cx="59" cy="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50</a:t>
              </a:r>
              <a:endParaRPr lang="en-GB" sz="800" b="0"/>
            </a:p>
          </p:txBody>
        </p:sp>
        <p:sp>
          <p:nvSpPr>
            <p:cNvPr id="140" name="Rectangle 131"/>
            <p:cNvSpPr>
              <a:spLocks noChangeArrowheads="1"/>
            </p:cNvSpPr>
            <p:nvPr/>
          </p:nvSpPr>
          <p:spPr bwMode="auto">
            <a:xfrm>
              <a:off x="1022" y="3722"/>
              <a:ext cx="135" cy="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Virgin</a:t>
              </a:r>
              <a:endParaRPr lang="en-GB" sz="800" b="0"/>
            </a:p>
          </p:txBody>
        </p:sp>
        <p:sp>
          <p:nvSpPr>
            <p:cNvPr id="141" name="Rectangle 132"/>
            <p:cNvSpPr>
              <a:spLocks noChangeArrowheads="1"/>
            </p:cNvSpPr>
            <p:nvPr/>
          </p:nvSpPr>
          <p:spPr bwMode="auto">
            <a:xfrm>
              <a:off x="1650" y="3720"/>
              <a:ext cx="230" cy="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 Pregnant</a:t>
              </a:r>
              <a:endParaRPr lang="en-GB" sz="800" b="0"/>
            </a:p>
          </p:txBody>
        </p:sp>
        <p:sp>
          <p:nvSpPr>
            <p:cNvPr id="142" name="Rectangle 133"/>
            <p:cNvSpPr>
              <a:spLocks noChangeArrowheads="1"/>
            </p:cNvSpPr>
            <p:nvPr/>
          </p:nvSpPr>
          <p:spPr bwMode="auto">
            <a:xfrm rot="16200000">
              <a:off x="210" y="3194"/>
              <a:ext cx="734" cy="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dirty="0">
                  <a:solidFill>
                    <a:srgbClr val="000000"/>
                  </a:solidFill>
                </a:rPr>
                <a:t>Number of </a:t>
              </a:r>
              <a:r>
                <a:rPr lang="en-GB" sz="800" dirty="0" smtClean="0">
                  <a:solidFill>
                    <a:srgbClr val="000000"/>
                  </a:solidFill>
                </a:rPr>
                <a:t>Fos-positive </a:t>
              </a:r>
              <a:r>
                <a:rPr lang="en-GB" sz="800" dirty="0">
                  <a:solidFill>
                    <a:srgbClr val="000000"/>
                  </a:solidFill>
                </a:rPr>
                <a:t>nuclei</a:t>
              </a:r>
              <a:endParaRPr lang="en-GB" sz="800" b="0" dirty="0"/>
            </a:p>
          </p:txBody>
        </p:sp>
        <p:sp>
          <p:nvSpPr>
            <p:cNvPr id="143" name="Text Box 139"/>
            <p:cNvSpPr txBox="1">
              <a:spLocks noChangeArrowheads="1"/>
            </p:cNvSpPr>
            <p:nvPr/>
          </p:nvSpPr>
          <p:spPr bwMode="auto">
            <a:xfrm>
              <a:off x="1119" y="2856"/>
              <a:ext cx="142" cy="1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b="0"/>
                <a:t>*</a:t>
              </a:r>
            </a:p>
          </p:txBody>
        </p:sp>
        <p:sp>
          <p:nvSpPr>
            <p:cNvPr id="144" name="Text Box 140"/>
            <p:cNvSpPr txBox="1">
              <a:spLocks noChangeArrowheads="1"/>
            </p:cNvSpPr>
            <p:nvPr/>
          </p:nvSpPr>
          <p:spPr bwMode="auto">
            <a:xfrm>
              <a:off x="1800" y="2744"/>
              <a:ext cx="141" cy="1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b="0"/>
                <a:t>*</a:t>
              </a:r>
            </a:p>
          </p:txBody>
        </p:sp>
      </p:grpSp>
      <p:grpSp>
        <p:nvGrpSpPr>
          <p:cNvPr id="145" name="Group 1"/>
          <p:cNvGrpSpPr>
            <a:grpSpLocks/>
          </p:cNvGrpSpPr>
          <p:nvPr/>
        </p:nvGrpSpPr>
        <p:grpSpPr bwMode="auto">
          <a:xfrm>
            <a:off x="2225088" y="3219450"/>
            <a:ext cx="3045410" cy="2022475"/>
            <a:chOff x="5306656" y="3080526"/>
            <a:chExt cx="2642934" cy="2022287"/>
          </a:xfrm>
        </p:grpSpPr>
        <p:sp>
          <p:nvSpPr>
            <p:cNvPr id="146" name="Text Box 142"/>
            <p:cNvSpPr txBox="1">
              <a:spLocks noChangeArrowheads="1"/>
            </p:cNvSpPr>
            <p:nvPr/>
          </p:nvSpPr>
          <p:spPr bwMode="auto">
            <a:xfrm>
              <a:off x="6267421" y="3678958"/>
              <a:ext cx="447752" cy="3666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b="0"/>
                <a:t>*</a:t>
              </a:r>
            </a:p>
          </p:txBody>
        </p:sp>
        <p:sp>
          <p:nvSpPr>
            <p:cNvPr id="147" name="Text Box 143"/>
            <p:cNvSpPr txBox="1">
              <a:spLocks noChangeArrowheads="1"/>
            </p:cNvSpPr>
            <p:nvPr/>
          </p:nvSpPr>
          <p:spPr bwMode="auto">
            <a:xfrm>
              <a:off x="7427443" y="3131321"/>
              <a:ext cx="308605" cy="3666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b="0"/>
                <a:t>*</a:t>
              </a:r>
            </a:p>
          </p:txBody>
        </p:sp>
        <p:grpSp>
          <p:nvGrpSpPr>
            <p:cNvPr id="148" name="Group 144"/>
            <p:cNvGrpSpPr>
              <a:grpSpLocks/>
            </p:cNvGrpSpPr>
            <p:nvPr/>
          </p:nvGrpSpPr>
          <p:grpSpPr bwMode="auto">
            <a:xfrm>
              <a:off x="5306656" y="3252194"/>
              <a:ext cx="2642934" cy="1850619"/>
              <a:chOff x="2485" y="2848"/>
              <a:chExt cx="1401" cy="906"/>
            </a:xfrm>
          </p:grpSpPr>
          <p:sp>
            <p:nvSpPr>
              <p:cNvPr id="150" name="Rectangle 145"/>
              <p:cNvSpPr>
                <a:spLocks noChangeArrowheads="1"/>
              </p:cNvSpPr>
              <p:nvPr/>
            </p:nvSpPr>
            <p:spPr bwMode="auto">
              <a:xfrm>
                <a:off x="2805" y="3614"/>
                <a:ext cx="172" cy="54"/>
              </a:xfrm>
              <a:prstGeom prst="rect">
                <a:avLst/>
              </a:prstGeom>
              <a:solidFill>
                <a:srgbClr val="FFFFFF"/>
              </a:solidFill>
              <a:ln w="9525">
                <a:solidFill>
                  <a:srgbClr val="000000"/>
                </a:solidFill>
                <a:miter lim="800000"/>
                <a:headEnd/>
                <a:tailEnd/>
              </a:ln>
            </p:spPr>
            <p:txBody>
              <a:bodyPr/>
              <a:lstStyle/>
              <a:p>
                <a:endParaRPr lang="en-US" b="0"/>
              </a:p>
            </p:txBody>
          </p:sp>
          <p:sp>
            <p:nvSpPr>
              <p:cNvPr id="151" name="Rectangle 146"/>
              <p:cNvSpPr>
                <a:spLocks noChangeArrowheads="1"/>
              </p:cNvSpPr>
              <p:nvPr/>
            </p:nvSpPr>
            <p:spPr bwMode="auto">
              <a:xfrm>
                <a:off x="3409" y="3538"/>
                <a:ext cx="172" cy="130"/>
              </a:xfrm>
              <a:prstGeom prst="rect">
                <a:avLst/>
              </a:prstGeom>
              <a:solidFill>
                <a:srgbClr val="FFFFFF"/>
              </a:solidFill>
              <a:ln w="9525">
                <a:solidFill>
                  <a:srgbClr val="000000"/>
                </a:solidFill>
                <a:miter lim="800000"/>
                <a:headEnd/>
                <a:tailEnd/>
              </a:ln>
            </p:spPr>
            <p:txBody>
              <a:bodyPr/>
              <a:lstStyle/>
              <a:p>
                <a:endParaRPr lang="en-US" b="0"/>
              </a:p>
            </p:txBody>
          </p:sp>
          <p:sp>
            <p:nvSpPr>
              <p:cNvPr id="152" name="Rectangle 147"/>
              <p:cNvSpPr>
                <a:spLocks noChangeArrowheads="1"/>
              </p:cNvSpPr>
              <p:nvPr/>
            </p:nvSpPr>
            <p:spPr bwMode="auto">
              <a:xfrm>
                <a:off x="2977" y="3207"/>
                <a:ext cx="172" cy="461"/>
              </a:xfrm>
              <a:prstGeom prst="rect">
                <a:avLst/>
              </a:prstGeom>
              <a:solidFill>
                <a:srgbClr val="000000"/>
              </a:solidFill>
              <a:ln w="9525">
                <a:solidFill>
                  <a:srgbClr val="000000"/>
                </a:solidFill>
                <a:miter lim="800000"/>
                <a:headEnd/>
                <a:tailEnd/>
              </a:ln>
            </p:spPr>
            <p:txBody>
              <a:bodyPr/>
              <a:lstStyle/>
              <a:p>
                <a:endParaRPr lang="en-US" b="0"/>
              </a:p>
            </p:txBody>
          </p:sp>
          <p:sp>
            <p:nvSpPr>
              <p:cNvPr id="153" name="Rectangle 148"/>
              <p:cNvSpPr>
                <a:spLocks noChangeArrowheads="1"/>
              </p:cNvSpPr>
              <p:nvPr/>
            </p:nvSpPr>
            <p:spPr bwMode="auto">
              <a:xfrm>
                <a:off x="3581" y="2997"/>
                <a:ext cx="172" cy="671"/>
              </a:xfrm>
              <a:prstGeom prst="rect">
                <a:avLst/>
              </a:prstGeom>
              <a:solidFill>
                <a:srgbClr val="000000"/>
              </a:solidFill>
              <a:ln w="9525">
                <a:solidFill>
                  <a:srgbClr val="000000"/>
                </a:solidFill>
                <a:miter lim="800000"/>
                <a:headEnd/>
                <a:tailEnd/>
              </a:ln>
            </p:spPr>
            <p:txBody>
              <a:bodyPr/>
              <a:lstStyle/>
              <a:p>
                <a:endParaRPr lang="en-US" b="0"/>
              </a:p>
            </p:txBody>
          </p:sp>
          <p:sp>
            <p:nvSpPr>
              <p:cNvPr id="154" name="Line 149"/>
              <p:cNvSpPr>
                <a:spLocks noChangeShapeType="1"/>
              </p:cNvSpPr>
              <p:nvPr/>
            </p:nvSpPr>
            <p:spPr bwMode="auto">
              <a:xfrm flipV="1">
                <a:off x="2888" y="3578"/>
                <a:ext cx="0" cy="3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5" name="Line 150"/>
              <p:cNvSpPr>
                <a:spLocks noChangeShapeType="1"/>
              </p:cNvSpPr>
              <p:nvPr/>
            </p:nvSpPr>
            <p:spPr bwMode="auto">
              <a:xfrm>
                <a:off x="2874" y="3578"/>
                <a:ext cx="34"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6" name="Line 151"/>
              <p:cNvSpPr>
                <a:spLocks noChangeShapeType="1"/>
              </p:cNvSpPr>
              <p:nvPr/>
            </p:nvSpPr>
            <p:spPr bwMode="auto">
              <a:xfrm flipV="1">
                <a:off x="3493" y="3476"/>
                <a:ext cx="0" cy="6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7" name="Line 152"/>
              <p:cNvSpPr>
                <a:spLocks noChangeShapeType="1"/>
              </p:cNvSpPr>
              <p:nvPr/>
            </p:nvSpPr>
            <p:spPr bwMode="auto">
              <a:xfrm>
                <a:off x="3478" y="3476"/>
                <a:ext cx="34"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8" name="Line 153"/>
              <p:cNvSpPr>
                <a:spLocks noChangeShapeType="1"/>
              </p:cNvSpPr>
              <p:nvPr/>
            </p:nvSpPr>
            <p:spPr bwMode="auto">
              <a:xfrm flipV="1">
                <a:off x="3060" y="3165"/>
                <a:ext cx="0" cy="4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9" name="Line 154"/>
              <p:cNvSpPr>
                <a:spLocks noChangeShapeType="1"/>
              </p:cNvSpPr>
              <p:nvPr/>
            </p:nvSpPr>
            <p:spPr bwMode="auto">
              <a:xfrm>
                <a:off x="3046" y="3165"/>
                <a:ext cx="34"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0" name="Line 155"/>
              <p:cNvSpPr>
                <a:spLocks noChangeShapeType="1"/>
              </p:cNvSpPr>
              <p:nvPr/>
            </p:nvSpPr>
            <p:spPr bwMode="auto">
              <a:xfrm flipV="1">
                <a:off x="3665" y="2918"/>
                <a:ext cx="0" cy="79"/>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1" name="Line 156"/>
              <p:cNvSpPr>
                <a:spLocks noChangeShapeType="1"/>
              </p:cNvSpPr>
              <p:nvPr/>
            </p:nvSpPr>
            <p:spPr bwMode="auto">
              <a:xfrm>
                <a:off x="3650" y="2918"/>
                <a:ext cx="34"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2" name="Line 157"/>
              <p:cNvSpPr>
                <a:spLocks noChangeShapeType="1"/>
              </p:cNvSpPr>
              <p:nvPr/>
            </p:nvSpPr>
            <p:spPr bwMode="auto">
              <a:xfrm>
                <a:off x="2677" y="2867"/>
                <a:ext cx="0" cy="80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3" name="Line 158"/>
              <p:cNvSpPr>
                <a:spLocks noChangeShapeType="1"/>
              </p:cNvSpPr>
              <p:nvPr/>
            </p:nvSpPr>
            <p:spPr bwMode="auto">
              <a:xfrm>
                <a:off x="2662" y="3668"/>
                <a:ext cx="15"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4" name="Line 159"/>
              <p:cNvSpPr>
                <a:spLocks noChangeShapeType="1"/>
              </p:cNvSpPr>
              <p:nvPr/>
            </p:nvSpPr>
            <p:spPr bwMode="auto">
              <a:xfrm>
                <a:off x="2662" y="3589"/>
                <a:ext cx="15"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5" name="Line 160"/>
              <p:cNvSpPr>
                <a:spLocks noChangeShapeType="1"/>
              </p:cNvSpPr>
              <p:nvPr/>
            </p:nvSpPr>
            <p:spPr bwMode="auto">
              <a:xfrm>
                <a:off x="2662" y="3507"/>
                <a:ext cx="15"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6" name="Line 161"/>
              <p:cNvSpPr>
                <a:spLocks noChangeShapeType="1"/>
              </p:cNvSpPr>
              <p:nvPr/>
            </p:nvSpPr>
            <p:spPr bwMode="auto">
              <a:xfrm>
                <a:off x="2662" y="3427"/>
                <a:ext cx="15"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7" name="Line 162"/>
              <p:cNvSpPr>
                <a:spLocks noChangeShapeType="1"/>
              </p:cNvSpPr>
              <p:nvPr/>
            </p:nvSpPr>
            <p:spPr bwMode="auto">
              <a:xfrm>
                <a:off x="2662" y="3348"/>
                <a:ext cx="15"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8" name="Line 163"/>
              <p:cNvSpPr>
                <a:spLocks noChangeShapeType="1"/>
              </p:cNvSpPr>
              <p:nvPr/>
            </p:nvSpPr>
            <p:spPr bwMode="auto">
              <a:xfrm>
                <a:off x="2662" y="3269"/>
                <a:ext cx="15"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9" name="Line 164"/>
              <p:cNvSpPr>
                <a:spLocks noChangeShapeType="1"/>
              </p:cNvSpPr>
              <p:nvPr/>
            </p:nvSpPr>
            <p:spPr bwMode="auto">
              <a:xfrm>
                <a:off x="2662" y="3187"/>
                <a:ext cx="15"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0" name="Line 165"/>
              <p:cNvSpPr>
                <a:spLocks noChangeShapeType="1"/>
              </p:cNvSpPr>
              <p:nvPr/>
            </p:nvSpPr>
            <p:spPr bwMode="auto">
              <a:xfrm>
                <a:off x="2662" y="3108"/>
                <a:ext cx="15"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1" name="Line 166"/>
              <p:cNvSpPr>
                <a:spLocks noChangeShapeType="1"/>
              </p:cNvSpPr>
              <p:nvPr/>
            </p:nvSpPr>
            <p:spPr bwMode="auto">
              <a:xfrm>
                <a:off x="2662" y="3029"/>
                <a:ext cx="15"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2" name="Line 167"/>
              <p:cNvSpPr>
                <a:spLocks noChangeShapeType="1"/>
              </p:cNvSpPr>
              <p:nvPr/>
            </p:nvSpPr>
            <p:spPr bwMode="auto">
              <a:xfrm>
                <a:off x="2662" y="2946"/>
                <a:ext cx="15"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3" name="Line 168"/>
              <p:cNvSpPr>
                <a:spLocks noChangeShapeType="1"/>
              </p:cNvSpPr>
              <p:nvPr/>
            </p:nvSpPr>
            <p:spPr bwMode="auto">
              <a:xfrm>
                <a:off x="2662" y="2867"/>
                <a:ext cx="15"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4" name="Line 169"/>
              <p:cNvSpPr>
                <a:spLocks noChangeShapeType="1"/>
              </p:cNvSpPr>
              <p:nvPr/>
            </p:nvSpPr>
            <p:spPr bwMode="auto">
              <a:xfrm>
                <a:off x="2677" y="3668"/>
                <a:ext cx="1209"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5" name="Line 170"/>
              <p:cNvSpPr>
                <a:spLocks noChangeShapeType="1"/>
              </p:cNvSpPr>
              <p:nvPr/>
            </p:nvSpPr>
            <p:spPr bwMode="auto">
              <a:xfrm flipV="1">
                <a:off x="2677" y="3668"/>
                <a:ext cx="0" cy="9"/>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6" name="Line 171"/>
              <p:cNvSpPr>
                <a:spLocks noChangeShapeType="1"/>
              </p:cNvSpPr>
              <p:nvPr/>
            </p:nvSpPr>
            <p:spPr bwMode="auto">
              <a:xfrm flipV="1">
                <a:off x="3281" y="3668"/>
                <a:ext cx="0" cy="9"/>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7" name="Line 172"/>
              <p:cNvSpPr>
                <a:spLocks noChangeShapeType="1"/>
              </p:cNvSpPr>
              <p:nvPr/>
            </p:nvSpPr>
            <p:spPr bwMode="auto">
              <a:xfrm flipV="1">
                <a:off x="3886" y="3668"/>
                <a:ext cx="0" cy="9"/>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8" name="Rectangle 173"/>
              <p:cNvSpPr>
                <a:spLocks noChangeArrowheads="1"/>
              </p:cNvSpPr>
              <p:nvPr/>
            </p:nvSpPr>
            <p:spPr bwMode="auto">
              <a:xfrm>
                <a:off x="2608" y="3648"/>
                <a:ext cx="26" cy="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0</a:t>
                </a:r>
                <a:endParaRPr lang="en-GB" sz="800" b="0"/>
              </a:p>
            </p:txBody>
          </p:sp>
          <p:sp>
            <p:nvSpPr>
              <p:cNvPr id="179" name="Rectangle 174"/>
              <p:cNvSpPr>
                <a:spLocks noChangeArrowheads="1"/>
              </p:cNvSpPr>
              <p:nvPr/>
            </p:nvSpPr>
            <p:spPr bwMode="auto">
              <a:xfrm>
                <a:off x="2608" y="3569"/>
                <a:ext cx="26" cy="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5</a:t>
                </a:r>
                <a:endParaRPr lang="en-GB" sz="800" b="0"/>
              </a:p>
            </p:txBody>
          </p:sp>
          <p:sp>
            <p:nvSpPr>
              <p:cNvPr id="180" name="Rectangle 175"/>
              <p:cNvSpPr>
                <a:spLocks noChangeArrowheads="1"/>
              </p:cNvSpPr>
              <p:nvPr/>
            </p:nvSpPr>
            <p:spPr bwMode="auto">
              <a:xfrm>
                <a:off x="2579" y="3487"/>
                <a:ext cx="52" cy="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10</a:t>
                </a:r>
                <a:endParaRPr lang="en-GB" sz="800" b="0"/>
              </a:p>
            </p:txBody>
          </p:sp>
          <p:sp>
            <p:nvSpPr>
              <p:cNvPr id="181" name="Rectangle 176"/>
              <p:cNvSpPr>
                <a:spLocks noChangeArrowheads="1"/>
              </p:cNvSpPr>
              <p:nvPr/>
            </p:nvSpPr>
            <p:spPr bwMode="auto">
              <a:xfrm>
                <a:off x="2579" y="3408"/>
                <a:ext cx="52" cy="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15</a:t>
                </a:r>
                <a:endParaRPr lang="en-GB" sz="800" b="0"/>
              </a:p>
            </p:txBody>
          </p:sp>
          <p:sp>
            <p:nvSpPr>
              <p:cNvPr id="182" name="Rectangle 177"/>
              <p:cNvSpPr>
                <a:spLocks noChangeArrowheads="1"/>
              </p:cNvSpPr>
              <p:nvPr/>
            </p:nvSpPr>
            <p:spPr bwMode="auto">
              <a:xfrm>
                <a:off x="2579" y="3329"/>
                <a:ext cx="52" cy="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20</a:t>
                </a:r>
                <a:endParaRPr lang="en-GB" sz="800" b="0"/>
              </a:p>
            </p:txBody>
          </p:sp>
          <p:sp>
            <p:nvSpPr>
              <p:cNvPr id="183" name="Rectangle 178"/>
              <p:cNvSpPr>
                <a:spLocks noChangeArrowheads="1"/>
              </p:cNvSpPr>
              <p:nvPr/>
            </p:nvSpPr>
            <p:spPr bwMode="auto">
              <a:xfrm>
                <a:off x="2579" y="3250"/>
                <a:ext cx="52" cy="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25</a:t>
                </a:r>
                <a:endParaRPr lang="en-GB" sz="800" b="0"/>
              </a:p>
            </p:txBody>
          </p:sp>
          <p:sp>
            <p:nvSpPr>
              <p:cNvPr id="184" name="Rectangle 179"/>
              <p:cNvSpPr>
                <a:spLocks noChangeArrowheads="1"/>
              </p:cNvSpPr>
              <p:nvPr/>
            </p:nvSpPr>
            <p:spPr bwMode="auto">
              <a:xfrm>
                <a:off x="2579" y="3167"/>
                <a:ext cx="52" cy="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30</a:t>
                </a:r>
                <a:endParaRPr lang="en-GB" sz="800" b="0"/>
              </a:p>
            </p:txBody>
          </p:sp>
          <p:sp>
            <p:nvSpPr>
              <p:cNvPr id="185" name="Rectangle 180"/>
              <p:cNvSpPr>
                <a:spLocks noChangeArrowheads="1"/>
              </p:cNvSpPr>
              <p:nvPr/>
            </p:nvSpPr>
            <p:spPr bwMode="auto">
              <a:xfrm>
                <a:off x="2579" y="3088"/>
                <a:ext cx="52" cy="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35</a:t>
                </a:r>
                <a:endParaRPr lang="en-GB" sz="800" b="0"/>
              </a:p>
            </p:txBody>
          </p:sp>
          <p:sp>
            <p:nvSpPr>
              <p:cNvPr id="186" name="Rectangle 181"/>
              <p:cNvSpPr>
                <a:spLocks noChangeArrowheads="1"/>
              </p:cNvSpPr>
              <p:nvPr/>
            </p:nvSpPr>
            <p:spPr bwMode="auto">
              <a:xfrm>
                <a:off x="2579" y="3009"/>
                <a:ext cx="52" cy="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40</a:t>
                </a:r>
                <a:endParaRPr lang="en-GB" sz="800" b="0"/>
              </a:p>
            </p:txBody>
          </p:sp>
          <p:sp>
            <p:nvSpPr>
              <p:cNvPr id="187" name="Rectangle 182"/>
              <p:cNvSpPr>
                <a:spLocks noChangeArrowheads="1"/>
              </p:cNvSpPr>
              <p:nvPr/>
            </p:nvSpPr>
            <p:spPr bwMode="auto">
              <a:xfrm>
                <a:off x="2579" y="2927"/>
                <a:ext cx="52" cy="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45</a:t>
                </a:r>
                <a:endParaRPr lang="en-GB" sz="800" b="0"/>
              </a:p>
            </p:txBody>
          </p:sp>
          <p:sp>
            <p:nvSpPr>
              <p:cNvPr id="188" name="Rectangle 183"/>
              <p:cNvSpPr>
                <a:spLocks noChangeArrowheads="1"/>
              </p:cNvSpPr>
              <p:nvPr/>
            </p:nvSpPr>
            <p:spPr bwMode="auto">
              <a:xfrm>
                <a:off x="2579" y="2848"/>
                <a:ext cx="52" cy="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50</a:t>
                </a:r>
                <a:endParaRPr lang="en-GB" sz="800" b="0"/>
              </a:p>
            </p:txBody>
          </p:sp>
          <p:sp>
            <p:nvSpPr>
              <p:cNvPr id="189" name="Rectangle 184"/>
              <p:cNvSpPr>
                <a:spLocks noChangeArrowheads="1"/>
              </p:cNvSpPr>
              <p:nvPr/>
            </p:nvSpPr>
            <p:spPr bwMode="auto">
              <a:xfrm>
                <a:off x="2918" y="3694"/>
                <a:ext cx="120" cy="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Virgin</a:t>
                </a:r>
                <a:endParaRPr lang="en-GB" sz="800" b="0"/>
              </a:p>
            </p:txBody>
          </p:sp>
          <p:sp>
            <p:nvSpPr>
              <p:cNvPr id="190" name="Rectangle 185"/>
              <p:cNvSpPr>
                <a:spLocks noChangeArrowheads="1"/>
              </p:cNvSpPr>
              <p:nvPr/>
            </p:nvSpPr>
            <p:spPr bwMode="auto">
              <a:xfrm>
                <a:off x="3473" y="3694"/>
                <a:ext cx="204" cy="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 Pregnant</a:t>
                </a:r>
                <a:endParaRPr lang="en-GB" sz="800" b="0"/>
              </a:p>
            </p:txBody>
          </p:sp>
          <p:sp>
            <p:nvSpPr>
              <p:cNvPr id="191" name="Rectangle 186"/>
              <p:cNvSpPr>
                <a:spLocks noChangeArrowheads="1"/>
              </p:cNvSpPr>
              <p:nvPr/>
            </p:nvSpPr>
            <p:spPr bwMode="auto">
              <a:xfrm rot="16200000">
                <a:off x="2209" y="3237"/>
                <a:ext cx="610" cy="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dirty="0" smtClean="0">
                    <a:solidFill>
                      <a:srgbClr val="000000"/>
                    </a:solidFill>
                  </a:rPr>
                  <a:t>Fos-positive </a:t>
                </a:r>
                <a:r>
                  <a:rPr lang="en-GB" sz="800" dirty="0">
                    <a:solidFill>
                      <a:srgbClr val="000000"/>
                    </a:solidFill>
                  </a:rPr>
                  <a:t>TH cells (%)</a:t>
                </a:r>
                <a:endParaRPr lang="en-GB" sz="800" b="0" dirty="0"/>
              </a:p>
            </p:txBody>
          </p:sp>
        </p:grpSp>
        <p:sp>
          <p:nvSpPr>
            <p:cNvPr id="149" name="Text Box 189"/>
            <p:cNvSpPr txBox="1">
              <a:spLocks noChangeArrowheads="1"/>
            </p:cNvSpPr>
            <p:nvPr/>
          </p:nvSpPr>
          <p:spPr bwMode="auto">
            <a:xfrm>
              <a:off x="7591163" y="3080526"/>
              <a:ext cx="221554"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b="0"/>
                <a:t>#</a:t>
              </a:r>
            </a:p>
          </p:txBody>
        </p:sp>
      </p:grpSp>
      <p:sp>
        <p:nvSpPr>
          <p:cNvPr id="192" name="Rectangle 86"/>
          <p:cNvSpPr>
            <a:spLocks noChangeArrowheads="1"/>
          </p:cNvSpPr>
          <p:nvPr/>
        </p:nvSpPr>
        <p:spPr bwMode="auto">
          <a:xfrm>
            <a:off x="1052513" y="5349044"/>
            <a:ext cx="5329237" cy="19979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sz="1200" b="0" dirty="0">
                <a:latin typeface="Times New Roman" pitchFamily="18" charset="0"/>
                <a:cs typeface="Times New Roman" pitchFamily="18" charset="0"/>
              </a:rPr>
              <a:t>Virgin and d5.5 pregnant mice were injected with either LPS (i.p 12.5µg; black bars; n = 4, 6 respectively) or vehicle (saline; white bars; n </a:t>
            </a:r>
            <a:r>
              <a:rPr lang="en-US" sz="1200" b="0" dirty="0" smtClean="0">
                <a:latin typeface="Times New Roman" pitchFamily="18" charset="0"/>
                <a:cs typeface="Times New Roman" pitchFamily="18" charset="0"/>
              </a:rPr>
              <a:t>= 6</a:t>
            </a:r>
            <a:r>
              <a:rPr lang="en-US" sz="1200" b="0" dirty="0">
                <a:latin typeface="Times New Roman" pitchFamily="18" charset="0"/>
                <a:cs typeface="Times New Roman" pitchFamily="18" charset="0"/>
              </a:rPr>
              <a:t>) and sacrificed after 90 min. </a:t>
            </a:r>
            <a:r>
              <a:rPr lang="en-GB" sz="1200" b="0" dirty="0">
                <a:latin typeface="Times New Roman" pitchFamily="18" charset="0"/>
                <a:cs typeface="Times New Roman" pitchFamily="18" charset="0"/>
              </a:rPr>
              <a:t>Values are group means </a:t>
            </a:r>
            <a:r>
              <a:rPr lang="en-US" sz="1200" b="0" dirty="0">
                <a:latin typeface="Times New Roman" pitchFamily="18" charset="0"/>
                <a:cs typeface="Times New Roman" pitchFamily="18" charset="0"/>
              </a:rPr>
              <a:t>± SEM. C. </a:t>
            </a:r>
            <a:r>
              <a:rPr lang="en-US" sz="1200" b="0" dirty="0" smtClean="0">
                <a:latin typeface="Times New Roman" pitchFamily="18" charset="0"/>
                <a:cs typeface="Times New Roman" pitchFamily="18" charset="0"/>
              </a:rPr>
              <a:t>Fos-positive </a:t>
            </a:r>
            <a:r>
              <a:rPr lang="en-US" sz="1200" b="0" dirty="0">
                <a:latin typeface="Times New Roman" pitchFamily="18" charset="0"/>
                <a:cs typeface="Times New Roman" pitchFamily="18" charset="0"/>
              </a:rPr>
              <a:t>nuclei in the nucleus tractus solitarius (NTS) (</a:t>
            </a:r>
            <a:r>
              <a:rPr lang="en-US" sz="1200" b="0" dirty="0" smtClean="0">
                <a:latin typeface="Times New Roman" pitchFamily="18" charset="0"/>
                <a:cs typeface="Times New Roman" pitchFamily="18" charset="0"/>
              </a:rPr>
              <a:t>2-way ANOVA</a:t>
            </a:r>
            <a:r>
              <a:rPr lang="en-US" sz="1200" b="0" dirty="0">
                <a:latin typeface="Times New Roman" pitchFamily="18" charset="0"/>
                <a:cs typeface="Times New Roman" pitchFamily="18" charset="0"/>
              </a:rPr>
              <a:t>, p&lt;0.001 across treatment). D. % </a:t>
            </a:r>
            <a:r>
              <a:rPr lang="en-US" sz="1200" b="0" dirty="0" smtClean="0">
                <a:latin typeface="Times New Roman" pitchFamily="18" charset="0"/>
                <a:cs typeface="Times New Roman" pitchFamily="18" charset="0"/>
              </a:rPr>
              <a:t>Fos-positive </a:t>
            </a:r>
            <a:r>
              <a:rPr lang="en-US" sz="1200" b="0" dirty="0">
                <a:latin typeface="Times New Roman" pitchFamily="18" charset="0"/>
                <a:cs typeface="Times New Roman" pitchFamily="18" charset="0"/>
              </a:rPr>
              <a:t>tyrosine </a:t>
            </a:r>
            <a:r>
              <a:rPr lang="en-US" sz="1200" b="0" dirty="0" smtClean="0">
                <a:latin typeface="Times New Roman" pitchFamily="18" charset="0"/>
                <a:cs typeface="Times New Roman" pitchFamily="18" charset="0"/>
              </a:rPr>
              <a:t>hydroxylase (TH) neurones </a:t>
            </a:r>
            <a:r>
              <a:rPr lang="en-US" sz="1200" b="0" dirty="0">
                <a:latin typeface="Times New Roman" pitchFamily="18" charset="0"/>
                <a:cs typeface="Times New Roman" pitchFamily="18" charset="0"/>
              </a:rPr>
              <a:t>(2-way ANOVA, p&lt;0.001 across treatment, p&lt;0.05 across group). </a:t>
            </a:r>
            <a:r>
              <a:rPr lang="en-US" sz="1200" b="0" dirty="0" smtClean="0">
                <a:latin typeface="Times New Roman" pitchFamily="18" charset="0"/>
                <a:cs typeface="Times New Roman" pitchFamily="18" charset="0"/>
              </a:rPr>
              <a:t>Holm-</a:t>
            </a:r>
            <a:r>
              <a:rPr lang="en-US" sz="1200" b="0" dirty="0" err="1" smtClean="0">
                <a:latin typeface="Times New Roman" pitchFamily="18" charset="0"/>
                <a:cs typeface="Times New Roman" pitchFamily="18" charset="0"/>
              </a:rPr>
              <a:t>Sidak</a:t>
            </a:r>
            <a:r>
              <a:rPr lang="en-US" sz="1200" b="0" dirty="0">
                <a:latin typeface="Times New Roman" pitchFamily="18" charset="0"/>
                <a:cs typeface="Times New Roman" pitchFamily="18" charset="0"/>
              </a:rPr>
              <a:t> </a:t>
            </a:r>
            <a:r>
              <a:rPr lang="en-US" sz="1200" b="0" dirty="0" smtClean="0">
                <a:latin typeface="Times New Roman" pitchFamily="18" charset="0"/>
                <a:cs typeface="Times New Roman" pitchFamily="18" charset="0"/>
              </a:rPr>
              <a:t>post-hoc </a:t>
            </a:r>
            <a:r>
              <a:rPr lang="en-US" sz="1200" b="0" dirty="0">
                <a:latin typeface="Times New Roman" pitchFamily="18" charset="0"/>
                <a:cs typeface="Times New Roman" pitchFamily="18" charset="0"/>
              </a:rPr>
              <a:t>tests, </a:t>
            </a:r>
            <a:r>
              <a:rPr lang="en-GB" sz="1200" b="0" dirty="0">
                <a:latin typeface="Times New Roman" pitchFamily="18" charset="0"/>
                <a:cs typeface="Times New Roman" pitchFamily="18" charset="0"/>
              </a:rPr>
              <a:t>*p&lt;0.05 vs. vehicle, #p&lt;0.05 vs. virgin. </a:t>
            </a:r>
            <a:endParaRPr lang="en-GB" sz="1200" b="0" dirty="0"/>
          </a:p>
        </p:txBody>
      </p:sp>
      <p:sp>
        <p:nvSpPr>
          <p:cNvPr id="193" name="Text Box 270"/>
          <p:cNvSpPr txBox="1">
            <a:spLocks noChangeArrowheads="1"/>
          </p:cNvSpPr>
          <p:nvPr/>
        </p:nvSpPr>
        <p:spPr bwMode="auto">
          <a:xfrm>
            <a:off x="1016000" y="503238"/>
            <a:ext cx="4127797"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dirty="0">
                <a:latin typeface="Times New Roman" pitchFamily="18" charset="0"/>
                <a:cs typeface="Times New Roman" pitchFamily="18" charset="0"/>
              </a:rPr>
              <a:t>Figure 3.10: Effects of LPS on </a:t>
            </a:r>
            <a:r>
              <a:rPr lang="en-GB" sz="1200" dirty="0" smtClean="0">
                <a:latin typeface="Times New Roman" pitchFamily="18" charset="0"/>
                <a:cs typeface="Times New Roman" pitchFamily="18" charset="0"/>
              </a:rPr>
              <a:t>TH/Fos expression </a:t>
            </a:r>
            <a:r>
              <a:rPr lang="en-GB" sz="1200" dirty="0">
                <a:latin typeface="Times New Roman" pitchFamily="18" charset="0"/>
                <a:cs typeface="Times New Roman" pitchFamily="18" charset="0"/>
              </a:rPr>
              <a:t>in the NTS</a:t>
            </a:r>
          </a:p>
        </p:txBody>
      </p:sp>
      <p:sp>
        <p:nvSpPr>
          <p:cNvPr id="194" name="TextBox 193"/>
          <p:cNvSpPr txBox="1"/>
          <p:nvPr/>
        </p:nvSpPr>
        <p:spPr>
          <a:xfrm>
            <a:off x="5949280"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134</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269045792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Text Box 270"/>
          <p:cNvSpPr txBox="1">
            <a:spLocks noChangeArrowheads="1"/>
          </p:cNvSpPr>
          <p:nvPr/>
        </p:nvSpPr>
        <p:spPr bwMode="auto">
          <a:xfrm>
            <a:off x="981075" y="503238"/>
            <a:ext cx="4323941"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dirty="0">
                <a:latin typeface="Times New Roman" pitchFamily="18" charset="0"/>
                <a:cs typeface="Times New Roman" pitchFamily="18" charset="0"/>
              </a:rPr>
              <a:t>Figure 3.11: Effects of LPS on </a:t>
            </a:r>
            <a:r>
              <a:rPr lang="en-GB" sz="1200" dirty="0" smtClean="0">
                <a:latin typeface="Times New Roman" pitchFamily="18" charset="0"/>
                <a:cs typeface="Times New Roman" pitchFamily="18" charset="0"/>
              </a:rPr>
              <a:t>TH/Fos </a:t>
            </a:r>
            <a:r>
              <a:rPr lang="en-GB" sz="1200" dirty="0">
                <a:latin typeface="Times New Roman" pitchFamily="18" charset="0"/>
                <a:cs typeface="Times New Roman" pitchFamily="18" charset="0"/>
              </a:rPr>
              <a:t>expression in the RVLM</a:t>
            </a:r>
          </a:p>
        </p:txBody>
      </p:sp>
      <p:grpSp>
        <p:nvGrpSpPr>
          <p:cNvPr id="68" name="Group 5"/>
          <p:cNvGrpSpPr>
            <a:grpSpLocks noChangeAspect="1"/>
          </p:cNvGrpSpPr>
          <p:nvPr/>
        </p:nvGrpSpPr>
        <p:grpSpPr bwMode="auto">
          <a:xfrm>
            <a:off x="2182813" y="934591"/>
            <a:ext cx="3559175" cy="5311775"/>
            <a:chOff x="1375" y="535"/>
            <a:chExt cx="2522" cy="3764"/>
          </a:xfrm>
        </p:grpSpPr>
        <p:grpSp>
          <p:nvGrpSpPr>
            <p:cNvPr id="69" name="Group 2004"/>
            <p:cNvGrpSpPr>
              <a:grpSpLocks noChangeAspect="1"/>
            </p:cNvGrpSpPr>
            <p:nvPr/>
          </p:nvGrpSpPr>
          <p:grpSpPr bwMode="auto">
            <a:xfrm>
              <a:off x="1388" y="535"/>
              <a:ext cx="1101" cy="907"/>
              <a:chOff x="1297" y="807"/>
              <a:chExt cx="1134" cy="934"/>
            </a:xfrm>
          </p:grpSpPr>
          <p:grpSp>
            <p:nvGrpSpPr>
              <p:cNvPr id="121" name="Group 2003"/>
              <p:cNvGrpSpPr>
                <a:grpSpLocks noChangeAspect="1"/>
              </p:cNvGrpSpPr>
              <p:nvPr/>
            </p:nvGrpSpPr>
            <p:grpSpPr bwMode="auto">
              <a:xfrm>
                <a:off x="1297" y="807"/>
                <a:ext cx="1134" cy="934"/>
                <a:chOff x="1297" y="807"/>
                <a:chExt cx="1134" cy="934"/>
              </a:xfrm>
            </p:grpSpPr>
            <p:pic>
              <p:nvPicPr>
                <p:cNvPr id="123" name="Picture 1922" descr="Exp 17 TH_Fos RVL m8 x20 2"/>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l="3694" r="5222"/>
                <a:stretch>
                  <a:fillRect/>
                </a:stretch>
              </p:blipFill>
              <p:spPr bwMode="auto">
                <a:xfrm>
                  <a:off x="1297" y="807"/>
                  <a:ext cx="1134" cy="9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4" name="Rectangle 2001"/>
                <p:cNvSpPr>
                  <a:spLocks noChangeAspect="1" noChangeArrowheads="1"/>
                </p:cNvSpPr>
                <p:nvPr/>
              </p:nvSpPr>
              <p:spPr bwMode="auto">
                <a:xfrm>
                  <a:off x="1627" y="943"/>
                  <a:ext cx="408"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0"/>
                </a:p>
              </p:txBody>
            </p:sp>
          </p:grpSp>
          <p:sp>
            <p:nvSpPr>
              <p:cNvPr id="122" name="Line 1985"/>
              <p:cNvSpPr>
                <a:spLocks noChangeAspect="1" noChangeShapeType="1"/>
              </p:cNvSpPr>
              <p:nvPr/>
            </p:nvSpPr>
            <p:spPr bwMode="auto">
              <a:xfrm>
                <a:off x="2205" y="852"/>
                <a:ext cx="183"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70" name="Group 2"/>
            <p:cNvGrpSpPr>
              <a:grpSpLocks noChangeAspect="1"/>
            </p:cNvGrpSpPr>
            <p:nvPr/>
          </p:nvGrpSpPr>
          <p:grpSpPr bwMode="auto">
            <a:xfrm>
              <a:off x="1389" y="1487"/>
              <a:ext cx="1101" cy="907"/>
              <a:chOff x="2204864" y="2360712"/>
              <a:chExt cx="1748351" cy="1440000"/>
            </a:xfrm>
          </p:grpSpPr>
          <p:grpSp>
            <p:nvGrpSpPr>
              <p:cNvPr id="117" name="Group 2002"/>
              <p:cNvGrpSpPr>
                <a:grpSpLocks noChangeAspect="1"/>
              </p:cNvGrpSpPr>
              <p:nvPr/>
            </p:nvGrpSpPr>
            <p:grpSpPr bwMode="auto">
              <a:xfrm>
                <a:off x="2204864" y="2360712"/>
                <a:ext cx="1748351" cy="1440000"/>
                <a:chOff x="1297" y="1805"/>
                <a:chExt cx="1134" cy="934"/>
              </a:xfrm>
            </p:grpSpPr>
            <p:pic>
              <p:nvPicPr>
                <p:cNvPr id="119" name="Picture 1925" descr="Exp 17 TH_Fos RVL m6 x 20"/>
                <p:cNvPicPr>
                  <a:picLocks noChangeAspect="1" noChangeArrowheads="1"/>
                </p:cNvPicPr>
                <p:nvPr/>
              </p:nvPicPr>
              <p:blipFill>
                <a:blip r:embed="rId4">
                  <a:extLst>
                    <a:ext uri="{BEBA8EAE-BF5A-486C-A8C5-ECC9F3942E4B}">
                      <a14:imgProps xmlns:a14="http://schemas.microsoft.com/office/drawing/2010/main">
                        <a14:imgLayer r:embed="rId5">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l="8916"/>
                <a:stretch>
                  <a:fillRect/>
                </a:stretch>
              </p:blipFill>
              <p:spPr bwMode="auto">
                <a:xfrm>
                  <a:off x="1297" y="1805"/>
                  <a:ext cx="1134" cy="9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0" name="Rectangle 1967"/>
                <p:cNvSpPr>
                  <a:spLocks noChangeAspect="1" noChangeArrowheads="1"/>
                </p:cNvSpPr>
                <p:nvPr/>
              </p:nvSpPr>
              <p:spPr bwMode="auto">
                <a:xfrm>
                  <a:off x="1979" y="2077"/>
                  <a:ext cx="408"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0"/>
                </a:p>
              </p:txBody>
            </p:sp>
          </p:grpSp>
          <p:sp>
            <p:nvSpPr>
              <p:cNvPr id="118" name="Line 1985"/>
              <p:cNvSpPr>
                <a:spLocks noChangeAspect="1" noChangeShapeType="1"/>
              </p:cNvSpPr>
              <p:nvPr/>
            </p:nvSpPr>
            <p:spPr bwMode="auto">
              <a:xfrm>
                <a:off x="3573016" y="2432720"/>
                <a:ext cx="282141"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71" name="Group 4"/>
            <p:cNvGrpSpPr>
              <a:grpSpLocks noChangeAspect="1"/>
            </p:cNvGrpSpPr>
            <p:nvPr/>
          </p:nvGrpSpPr>
          <p:grpSpPr bwMode="auto">
            <a:xfrm>
              <a:off x="1375" y="2440"/>
              <a:ext cx="1102" cy="907"/>
              <a:chOff x="2183341" y="3872880"/>
              <a:chExt cx="1748351" cy="1440000"/>
            </a:xfrm>
          </p:grpSpPr>
          <p:grpSp>
            <p:nvGrpSpPr>
              <p:cNvPr id="113" name="Group 2005"/>
              <p:cNvGrpSpPr>
                <a:grpSpLocks noChangeAspect="1"/>
              </p:cNvGrpSpPr>
              <p:nvPr/>
            </p:nvGrpSpPr>
            <p:grpSpPr bwMode="auto">
              <a:xfrm>
                <a:off x="2183341" y="3872880"/>
                <a:ext cx="1748351" cy="1440000"/>
                <a:chOff x="1297" y="2821"/>
                <a:chExt cx="1134" cy="934"/>
              </a:xfrm>
            </p:grpSpPr>
            <p:pic>
              <p:nvPicPr>
                <p:cNvPr id="115" name="Picture 1951" descr="Exp 17 TH_Fos RVL m2 sec2 x20 "/>
                <p:cNvPicPr>
                  <a:picLocks noChangeAspect="1" noChangeArrowheads="1"/>
                </p:cNvPicPr>
                <p:nvPr/>
              </p:nvPicPr>
              <p:blipFill>
                <a:blip r:embed="rId6">
                  <a:extLst>
                    <a:ext uri="{BEBA8EAE-BF5A-486C-A8C5-ECC9F3942E4B}">
                      <a14:imgProps xmlns:a14="http://schemas.microsoft.com/office/drawing/2010/main">
                        <a14:imgLayer r:embed="rId7">
                          <a14:imgEffect>
                            <a14:sharpenSoften amount="25000"/>
                          </a14:imgEffect>
                        </a14:imgLayer>
                      </a14:imgProps>
                    </a:ext>
                    <a:ext uri="{28A0092B-C50C-407E-A947-70E740481C1C}">
                      <a14:useLocalDpi xmlns:a14="http://schemas.microsoft.com/office/drawing/2010/main" val="0"/>
                    </a:ext>
                  </a:extLst>
                </a:blip>
                <a:srcRect r="8916"/>
                <a:stretch>
                  <a:fillRect/>
                </a:stretch>
              </p:blipFill>
              <p:spPr bwMode="auto">
                <a:xfrm>
                  <a:off x="1297" y="2821"/>
                  <a:ext cx="1134" cy="9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6" name="Rectangle 1999"/>
                <p:cNvSpPr>
                  <a:spLocks noChangeAspect="1" noChangeArrowheads="1"/>
                </p:cNvSpPr>
                <p:nvPr/>
              </p:nvSpPr>
              <p:spPr bwMode="auto">
                <a:xfrm>
                  <a:off x="1706" y="3283"/>
                  <a:ext cx="408"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0"/>
                </a:p>
              </p:txBody>
            </p:sp>
          </p:grpSp>
          <p:sp>
            <p:nvSpPr>
              <p:cNvPr id="114" name="Line 1985"/>
              <p:cNvSpPr>
                <a:spLocks noChangeAspect="1" noChangeShapeType="1"/>
              </p:cNvSpPr>
              <p:nvPr/>
            </p:nvSpPr>
            <p:spPr bwMode="auto">
              <a:xfrm>
                <a:off x="3573016" y="3944888"/>
                <a:ext cx="282141"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72" name="Group 6"/>
            <p:cNvGrpSpPr>
              <a:grpSpLocks noChangeAspect="1"/>
            </p:cNvGrpSpPr>
            <p:nvPr/>
          </p:nvGrpSpPr>
          <p:grpSpPr bwMode="auto">
            <a:xfrm>
              <a:off x="1389" y="3392"/>
              <a:ext cx="1101" cy="907"/>
              <a:chOff x="2204864" y="5385048"/>
              <a:chExt cx="1748351" cy="1440000"/>
            </a:xfrm>
          </p:grpSpPr>
          <p:grpSp>
            <p:nvGrpSpPr>
              <p:cNvPr id="109" name="Group 2008"/>
              <p:cNvGrpSpPr>
                <a:grpSpLocks noChangeAspect="1"/>
              </p:cNvGrpSpPr>
              <p:nvPr/>
            </p:nvGrpSpPr>
            <p:grpSpPr bwMode="auto">
              <a:xfrm>
                <a:off x="2204864" y="5385048"/>
                <a:ext cx="1748351" cy="1440000"/>
                <a:chOff x="1297" y="3846"/>
                <a:chExt cx="1134" cy="934"/>
              </a:xfrm>
            </p:grpSpPr>
            <p:pic>
              <p:nvPicPr>
                <p:cNvPr id="111" name="Picture 1954" descr="Exp 17 TH_Fos RVL m18 x20"/>
                <p:cNvPicPr>
                  <a:picLocks noChangeAspect="1" noChangeArrowheads="1"/>
                </p:cNvPicPr>
                <p:nvPr/>
              </p:nvPicPr>
              <p:blipFill>
                <a:blip r:embed="rId8">
                  <a:extLst>
                    <a:ext uri="{BEBA8EAE-BF5A-486C-A8C5-ECC9F3942E4B}">
                      <a14:imgProps xmlns:a14="http://schemas.microsoft.com/office/drawing/2010/main">
                        <a14:imgLayer r:embed="rId9">
                          <a14:imgEffect>
                            <a14:sharpenSoften amount="25000"/>
                          </a14:imgEffect>
                        </a14:imgLayer>
                      </a14:imgProps>
                    </a:ext>
                    <a:ext uri="{28A0092B-C50C-407E-A947-70E740481C1C}">
                      <a14:useLocalDpi xmlns:a14="http://schemas.microsoft.com/office/drawing/2010/main" val="0"/>
                    </a:ext>
                  </a:extLst>
                </a:blip>
                <a:srcRect l="3615" r="5301"/>
                <a:stretch>
                  <a:fillRect/>
                </a:stretch>
              </p:blipFill>
              <p:spPr bwMode="auto">
                <a:xfrm>
                  <a:off x="1297" y="3846"/>
                  <a:ext cx="1134" cy="9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 name="Rectangle 2000"/>
                <p:cNvSpPr>
                  <a:spLocks noChangeAspect="1" noChangeArrowheads="1"/>
                </p:cNvSpPr>
                <p:nvPr/>
              </p:nvSpPr>
              <p:spPr bwMode="auto">
                <a:xfrm>
                  <a:off x="1571" y="3964"/>
                  <a:ext cx="408"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0"/>
                </a:p>
              </p:txBody>
            </p:sp>
          </p:grpSp>
          <p:sp>
            <p:nvSpPr>
              <p:cNvPr id="110" name="Line 1985"/>
              <p:cNvSpPr>
                <a:spLocks noChangeAspect="1" noChangeShapeType="1"/>
              </p:cNvSpPr>
              <p:nvPr/>
            </p:nvSpPr>
            <p:spPr bwMode="auto">
              <a:xfrm>
                <a:off x="3573016" y="5457056"/>
                <a:ext cx="282141"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73" name="Group 7"/>
            <p:cNvGrpSpPr>
              <a:grpSpLocks noChangeAspect="1"/>
            </p:cNvGrpSpPr>
            <p:nvPr/>
          </p:nvGrpSpPr>
          <p:grpSpPr bwMode="auto">
            <a:xfrm>
              <a:off x="2796" y="3392"/>
              <a:ext cx="1101" cy="907"/>
              <a:chOff x="4438476" y="5385048"/>
              <a:chExt cx="1748351" cy="1440000"/>
            </a:xfrm>
          </p:grpSpPr>
          <p:grpSp>
            <p:nvGrpSpPr>
              <p:cNvPr id="99" name="Group 2007"/>
              <p:cNvGrpSpPr>
                <a:grpSpLocks noChangeAspect="1"/>
              </p:cNvGrpSpPr>
              <p:nvPr/>
            </p:nvGrpSpPr>
            <p:grpSpPr bwMode="auto">
              <a:xfrm>
                <a:off x="4438476" y="5385048"/>
                <a:ext cx="1748351" cy="1440000"/>
                <a:chOff x="2795" y="3846"/>
                <a:chExt cx="1134" cy="934"/>
              </a:xfrm>
            </p:grpSpPr>
            <p:pic>
              <p:nvPicPr>
                <p:cNvPr id="101" name="Picture 1955" descr="Exp 17 TH_Fos RVL m18 x 40"/>
                <p:cNvPicPr>
                  <a:picLocks noChangeAspect="1" noChangeArrowheads="1"/>
                </p:cNvPicPr>
                <p:nvPr/>
              </p:nvPicPr>
              <p:blipFill>
                <a:blip r:embed="rId10">
                  <a:extLst>
                    <a:ext uri="{BEBA8EAE-BF5A-486C-A8C5-ECC9F3942E4B}">
                      <a14:imgProps xmlns:a14="http://schemas.microsoft.com/office/drawing/2010/main">
                        <a14:imgLayer r:embed="rId11">
                          <a14:imgEffect>
                            <a14:sharpenSoften amount="50000"/>
                          </a14:imgEffect>
                          <a14:imgEffect>
                            <a14:brightnessContrast contrast="20000"/>
                          </a14:imgEffect>
                        </a14:imgLayer>
                      </a14:imgProps>
                    </a:ext>
                    <a:ext uri="{28A0092B-C50C-407E-A947-70E740481C1C}">
                      <a14:useLocalDpi xmlns:a14="http://schemas.microsoft.com/office/drawing/2010/main" val="0"/>
                    </a:ext>
                  </a:extLst>
                </a:blip>
                <a:srcRect l="29608" t="14560" r="1691" b="12630"/>
                <a:stretch>
                  <a:fillRect/>
                </a:stretch>
              </p:blipFill>
              <p:spPr bwMode="auto">
                <a:xfrm>
                  <a:off x="2795" y="3846"/>
                  <a:ext cx="1134" cy="9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 name="Line 1939"/>
                <p:cNvSpPr>
                  <a:spLocks noChangeAspect="1" noChangeShapeType="1"/>
                </p:cNvSpPr>
                <p:nvPr/>
              </p:nvSpPr>
              <p:spPr bwMode="auto">
                <a:xfrm rot="-5400000">
                  <a:off x="3073" y="4570"/>
                  <a:ext cx="0" cy="215"/>
                </a:xfrm>
                <a:prstGeom prst="line">
                  <a:avLst/>
                </a:prstGeom>
                <a:noFill/>
                <a:ln w="1905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03" name="Line 1940"/>
                <p:cNvSpPr>
                  <a:spLocks noChangeAspect="1" noChangeShapeType="1"/>
                </p:cNvSpPr>
                <p:nvPr/>
              </p:nvSpPr>
              <p:spPr bwMode="auto">
                <a:xfrm>
                  <a:off x="3215" y="4042"/>
                  <a:ext cx="0" cy="213"/>
                </a:xfrm>
                <a:prstGeom prst="line">
                  <a:avLst/>
                </a:prstGeom>
                <a:noFill/>
                <a:ln w="1905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04" name="Line 1941"/>
                <p:cNvSpPr>
                  <a:spLocks noChangeAspect="1" noChangeShapeType="1"/>
                </p:cNvSpPr>
                <p:nvPr/>
              </p:nvSpPr>
              <p:spPr bwMode="auto">
                <a:xfrm rot="-5400000">
                  <a:off x="3004" y="4272"/>
                  <a:ext cx="0" cy="216"/>
                </a:xfrm>
                <a:prstGeom prst="line">
                  <a:avLst/>
                </a:prstGeom>
                <a:noFill/>
                <a:ln w="1905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05" name="Line 1956"/>
                <p:cNvSpPr>
                  <a:spLocks noChangeAspect="1" noChangeShapeType="1"/>
                </p:cNvSpPr>
                <p:nvPr/>
              </p:nvSpPr>
              <p:spPr bwMode="auto">
                <a:xfrm>
                  <a:off x="3593" y="3865"/>
                  <a:ext cx="0" cy="213"/>
                </a:xfrm>
                <a:prstGeom prst="line">
                  <a:avLst/>
                </a:prstGeom>
                <a:noFill/>
                <a:ln w="1905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06" name="Line 1957"/>
                <p:cNvSpPr>
                  <a:spLocks noChangeAspect="1" noChangeShapeType="1"/>
                </p:cNvSpPr>
                <p:nvPr/>
              </p:nvSpPr>
              <p:spPr bwMode="auto">
                <a:xfrm rot="5400000">
                  <a:off x="3431" y="4610"/>
                  <a:ext cx="0" cy="215"/>
                </a:xfrm>
                <a:prstGeom prst="line">
                  <a:avLst/>
                </a:prstGeom>
                <a:noFill/>
                <a:ln w="1905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07" name="Line 1958"/>
                <p:cNvSpPr>
                  <a:spLocks noChangeAspect="1" noChangeShapeType="1"/>
                </p:cNvSpPr>
                <p:nvPr/>
              </p:nvSpPr>
              <p:spPr bwMode="auto">
                <a:xfrm rot="-5400000">
                  <a:off x="3053" y="4485"/>
                  <a:ext cx="0" cy="215"/>
                </a:xfrm>
                <a:prstGeom prst="line">
                  <a:avLst/>
                </a:prstGeom>
                <a:noFill/>
                <a:ln w="1905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08" name="AutoShape 1989"/>
                <p:cNvSpPr>
                  <a:spLocks noChangeAspect="1" noChangeArrowheads="1"/>
                </p:cNvSpPr>
                <p:nvPr/>
              </p:nvSpPr>
              <p:spPr bwMode="auto">
                <a:xfrm rot="5400000" flipV="1">
                  <a:off x="3691" y="3993"/>
                  <a:ext cx="166" cy="51"/>
                </a:xfrm>
                <a:prstGeom prst="rightArrow">
                  <a:avLst>
                    <a:gd name="adj1" fmla="val 50000"/>
                    <a:gd name="adj2" fmla="val 81373"/>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b="0"/>
                </a:p>
              </p:txBody>
            </p:sp>
          </p:grpSp>
          <p:sp>
            <p:nvSpPr>
              <p:cNvPr id="100" name="Line 1947"/>
              <p:cNvSpPr>
                <a:spLocks noChangeAspect="1" noChangeShapeType="1"/>
              </p:cNvSpPr>
              <p:nvPr/>
            </p:nvSpPr>
            <p:spPr bwMode="auto">
              <a:xfrm>
                <a:off x="5733256" y="5457056"/>
                <a:ext cx="391893"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74" name="Group 5"/>
            <p:cNvGrpSpPr>
              <a:grpSpLocks noChangeAspect="1"/>
            </p:cNvGrpSpPr>
            <p:nvPr/>
          </p:nvGrpSpPr>
          <p:grpSpPr bwMode="auto">
            <a:xfrm>
              <a:off x="2795" y="2440"/>
              <a:ext cx="1101" cy="907"/>
              <a:chOff x="4437112" y="3872880"/>
              <a:chExt cx="1748351" cy="1440000"/>
            </a:xfrm>
          </p:grpSpPr>
          <p:grpSp>
            <p:nvGrpSpPr>
              <p:cNvPr id="92" name="Group 1998"/>
              <p:cNvGrpSpPr>
                <a:grpSpLocks noChangeAspect="1"/>
              </p:cNvGrpSpPr>
              <p:nvPr/>
            </p:nvGrpSpPr>
            <p:grpSpPr bwMode="auto">
              <a:xfrm>
                <a:off x="4437112" y="3872880"/>
                <a:ext cx="1748351" cy="1440000"/>
                <a:chOff x="2704" y="2821"/>
                <a:chExt cx="1134" cy="934"/>
              </a:xfrm>
            </p:grpSpPr>
            <p:grpSp>
              <p:nvGrpSpPr>
                <p:cNvPr id="94" name="Group 1992"/>
                <p:cNvGrpSpPr>
                  <a:grpSpLocks noChangeAspect="1"/>
                </p:cNvGrpSpPr>
                <p:nvPr/>
              </p:nvGrpSpPr>
              <p:grpSpPr bwMode="auto">
                <a:xfrm>
                  <a:off x="2704" y="2821"/>
                  <a:ext cx="1134" cy="934"/>
                  <a:chOff x="2931" y="2939"/>
                  <a:chExt cx="817" cy="680"/>
                </a:xfrm>
              </p:grpSpPr>
              <p:pic>
                <p:nvPicPr>
                  <p:cNvPr id="97" name="Picture 1952" descr="Exp 17 TH_Fos RVL m2 sec 2 x 40"/>
                  <p:cNvPicPr>
                    <a:picLocks noChangeAspect="1" noChangeArrowheads="1"/>
                  </p:cNvPicPr>
                  <p:nvPr/>
                </p:nvPicPr>
                <p:blipFill>
                  <a:blip r:embed="rId12">
                    <a:extLst>
                      <a:ext uri="{BEBA8EAE-BF5A-486C-A8C5-ECC9F3942E4B}">
                        <a14:imgProps xmlns:a14="http://schemas.microsoft.com/office/drawing/2010/main">
                          <a14:imgLayer r:embed="rId13">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l="14539" t="12634" r="19839" b="14561"/>
                  <a:stretch>
                    <a:fillRect/>
                  </a:stretch>
                </p:blipFill>
                <p:spPr bwMode="auto">
                  <a:xfrm>
                    <a:off x="2931" y="2939"/>
                    <a:ext cx="817" cy="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8" name="Line 1942"/>
                  <p:cNvSpPr>
                    <a:spLocks noChangeAspect="1" noChangeShapeType="1"/>
                  </p:cNvSpPr>
                  <p:nvPr/>
                </p:nvSpPr>
                <p:spPr bwMode="auto">
                  <a:xfrm rot="5400000">
                    <a:off x="3436" y="3382"/>
                    <a:ext cx="0" cy="155"/>
                  </a:xfrm>
                  <a:prstGeom prst="line">
                    <a:avLst/>
                  </a:prstGeom>
                  <a:noFill/>
                  <a:ln w="1905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95" name="AutoShape 1987"/>
                <p:cNvSpPr>
                  <a:spLocks noChangeAspect="1" noChangeArrowheads="1"/>
                </p:cNvSpPr>
                <p:nvPr/>
              </p:nvSpPr>
              <p:spPr bwMode="auto">
                <a:xfrm rot="5400000" flipV="1">
                  <a:off x="2868" y="3296"/>
                  <a:ext cx="166" cy="51"/>
                </a:xfrm>
                <a:prstGeom prst="rightArrow">
                  <a:avLst>
                    <a:gd name="adj1" fmla="val 50000"/>
                    <a:gd name="adj2" fmla="val 81373"/>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algn="ctr"/>
                  <a:endParaRPr lang="en-US" b="0"/>
                </a:p>
              </p:txBody>
            </p:sp>
            <p:sp>
              <p:nvSpPr>
                <p:cNvPr id="96" name="AutoShape 1988"/>
                <p:cNvSpPr>
                  <a:spLocks noChangeAspect="1" noChangeArrowheads="1"/>
                </p:cNvSpPr>
                <p:nvPr/>
              </p:nvSpPr>
              <p:spPr bwMode="auto">
                <a:xfrm rot="5400000" flipV="1">
                  <a:off x="3305" y="3177"/>
                  <a:ext cx="166" cy="51"/>
                </a:xfrm>
                <a:prstGeom prst="rightArrow">
                  <a:avLst>
                    <a:gd name="adj1" fmla="val 50000"/>
                    <a:gd name="adj2" fmla="val 81373"/>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b="0"/>
                </a:p>
              </p:txBody>
            </p:sp>
          </p:grpSp>
          <p:sp>
            <p:nvSpPr>
              <p:cNvPr id="93" name="Line 1947"/>
              <p:cNvSpPr>
                <a:spLocks noChangeAspect="1" noChangeShapeType="1"/>
              </p:cNvSpPr>
              <p:nvPr/>
            </p:nvSpPr>
            <p:spPr bwMode="auto">
              <a:xfrm>
                <a:off x="5733256" y="3944888"/>
                <a:ext cx="391893"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75" name="Group 3"/>
            <p:cNvGrpSpPr>
              <a:grpSpLocks noChangeAspect="1"/>
            </p:cNvGrpSpPr>
            <p:nvPr/>
          </p:nvGrpSpPr>
          <p:grpSpPr bwMode="auto">
            <a:xfrm>
              <a:off x="2796" y="1487"/>
              <a:ext cx="1101" cy="907"/>
              <a:chOff x="4438476" y="2360712"/>
              <a:chExt cx="1748351" cy="1440000"/>
            </a:xfrm>
          </p:grpSpPr>
          <p:grpSp>
            <p:nvGrpSpPr>
              <p:cNvPr id="84" name="Group 1997"/>
              <p:cNvGrpSpPr>
                <a:grpSpLocks noChangeAspect="1"/>
              </p:cNvGrpSpPr>
              <p:nvPr/>
            </p:nvGrpSpPr>
            <p:grpSpPr bwMode="auto">
              <a:xfrm>
                <a:off x="4438476" y="2360712"/>
                <a:ext cx="1748351" cy="1440000"/>
                <a:chOff x="2704" y="1805"/>
                <a:chExt cx="1134" cy="934"/>
              </a:xfrm>
            </p:grpSpPr>
            <p:pic>
              <p:nvPicPr>
                <p:cNvPr id="86" name="Picture 1926" descr="Exp 17 TH_Fos RVL m6 x 40"/>
                <p:cNvPicPr>
                  <a:picLocks noChangeAspect="1" noChangeArrowheads="1"/>
                </p:cNvPicPr>
                <p:nvPr/>
              </p:nvPicPr>
              <p:blipFill>
                <a:blip r:embed="rId14">
                  <a:lum contrast="12000"/>
                  <a:extLst>
                    <a:ext uri="{BEBA8EAE-BF5A-486C-A8C5-ECC9F3942E4B}">
                      <a14:imgProps xmlns:a14="http://schemas.microsoft.com/office/drawing/2010/main">
                        <a14:imgLayer r:embed="rId15">
                          <a14:imgEffect>
                            <a14:sharpenSoften amount="50000"/>
                          </a14:imgEffect>
                        </a14:imgLayer>
                      </a14:imgProps>
                    </a:ext>
                    <a:ext uri="{28A0092B-C50C-407E-A947-70E740481C1C}">
                      <a14:useLocalDpi xmlns:a14="http://schemas.microsoft.com/office/drawing/2010/main" val="0"/>
                    </a:ext>
                  </a:extLst>
                </a:blip>
                <a:srcRect l="25381" r="8995" b="27194"/>
                <a:stretch>
                  <a:fillRect/>
                </a:stretch>
              </p:blipFill>
              <p:spPr bwMode="auto">
                <a:xfrm>
                  <a:off x="2704" y="1805"/>
                  <a:ext cx="1134" cy="9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7" name="Line 1934"/>
                <p:cNvSpPr>
                  <a:spLocks noChangeAspect="1" noChangeShapeType="1"/>
                </p:cNvSpPr>
                <p:nvPr/>
              </p:nvSpPr>
              <p:spPr bwMode="auto">
                <a:xfrm>
                  <a:off x="3729" y="2003"/>
                  <a:ext cx="0" cy="213"/>
                </a:xfrm>
                <a:prstGeom prst="line">
                  <a:avLst/>
                </a:prstGeom>
                <a:noFill/>
                <a:ln w="1905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88" name="Line 1936"/>
                <p:cNvSpPr>
                  <a:spLocks noChangeAspect="1" noChangeShapeType="1"/>
                </p:cNvSpPr>
                <p:nvPr/>
              </p:nvSpPr>
              <p:spPr bwMode="auto">
                <a:xfrm>
                  <a:off x="3513" y="2339"/>
                  <a:ext cx="0" cy="213"/>
                </a:xfrm>
                <a:prstGeom prst="line">
                  <a:avLst/>
                </a:prstGeom>
                <a:noFill/>
                <a:ln w="1905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89" name="Line 1937"/>
                <p:cNvSpPr>
                  <a:spLocks noChangeAspect="1" noChangeShapeType="1"/>
                </p:cNvSpPr>
                <p:nvPr/>
              </p:nvSpPr>
              <p:spPr bwMode="auto">
                <a:xfrm>
                  <a:off x="3387" y="2339"/>
                  <a:ext cx="0" cy="213"/>
                </a:xfrm>
                <a:prstGeom prst="line">
                  <a:avLst/>
                </a:prstGeom>
                <a:noFill/>
                <a:ln w="1905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90" name="Line 1938"/>
                <p:cNvSpPr>
                  <a:spLocks noChangeAspect="1" noChangeShapeType="1"/>
                </p:cNvSpPr>
                <p:nvPr/>
              </p:nvSpPr>
              <p:spPr bwMode="auto">
                <a:xfrm>
                  <a:off x="3198" y="2339"/>
                  <a:ext cx="0" cy="213"/>
                </a:xfrm>
                <a:prstGeom prst="line">
                  <a:avLst/>
                </a:prstGeom>
                <a:noFill/>
                <a:ln w="1905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91" name="Line 1943"/>
                <p:cNvSpPr>
                  <a:spLocks noChangeAspect="1" noChangeShapeType="1"/>
                </p:cNvSpPr>
                <p:nvPr/>
              </p:nvSpPr>
              <p:spPr bwMode="auto">
                <a:xfrm rot="-5400000">
                  <a:off x="2912" y="2108"/>
                  <a:ext cx="0" cy="215"/>
                </a:xfrm>
                <a:prstGeom prst="line">
                  <a:avLst/>
                </a:prstGeom>
                <a:noFill/>
                <a:ln w="1905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85" name="Line 1947"/>
              <p:cNvSpPr>
                <a:spLocks noChangeAspect="1" noChangeShapeType="1"/>
              </p:cNvSpPr>
              <p:nvPr/>
            </p:nvSpPr>
            <p:spPr bwMode="auto">
              <a:xfrm>
                <a:off x="5733256" y="2432720"/>
                <a:ext cx="391893"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76" name="Group 1"/>
            <p:cNvGrpSpPr>
              <a:grpSpLocks noChangeAspect="1"/>
            </p:cNvGrpSpPr>
            <p:nvPr/>
          </p:nvGrpSpPr>
          <p:grpSpPr bwMode="auto">
            <a:xfrm>
              <a:off x="2795" y="535"/>
              <a:ext cx="1102" cy="907"/>
              <a:chOff x="4437302" y="848704"/>
              <a:chExt cx="1749600" cy="1440000"/>
            </a:xfrm>
          </p:grpSpPr>
          <p:grpSp>
            <p:nvGrpSpPr>
              <p:cNvPr id="77" name="Group 1996"/>
              <p:cNvGrpSpPr>
                <a:grpSpLocks noChangeAspect="1"/>
              </p:cNvGrpSpPr>
              <p:nvPr/>
            </p:nvGrpSpPr>
            <p:grpSpPr bwMode="auto">
              <a:xfrm>
                <a:off x="4437302" y="848704"/>
                <a:ext cx="1749600" cy="1440000"/>
                <a:chOff x="2704" y="807"/>
                <a:chExt cx="1134" cy="945"/>
              </a:xfrm>
            </p:grpSpPr>
            <p:grpSp>
              <p:nvGrpSpPr>
                <p:cNvPr id="79" name="Group 1990"/>
                <p:cNvGrpSpPr>
                  <a:grpSpLocks noChangeAspect="1"/>
                </p:cNvGrpSpPr>
                <p:nvPr/>
              </p:nvGrpSpPr>
              <p:grpSpPr bwMode="auto">
                <a:xfrm>
                  <a:off x="2704" y="807"/>
                  <a:ext cx="1134" cy="945"/>
                  <a:chOff x="2931" y="988"/>
                  <a:chExt cx="817" cy="681"/>
                </a:xfrm>
              </p:grpSpPr>
              <p:pic>
                <p:nvPicPr>
                  <p:cNvPr id="82" name="Picture 1946" descr="Exp 17 TH_Fos RVL m8 x 40 sec 2 "/>
                  <p:cNvPicPr>
                    <a:picLocks noChangeAspect="1" noChangeArrowheads="1"/>
                  </p:cNvPicPr>
                  <p:nvPr/>
                </p:nvPicPr>
                <p:blipFill>
                  <a:blip r:embed="rId16">
                    <a:extLst>
                      <a:ext uri="{BEBA8EAE-BF5A-486C-A8C5-ECC9F3942E4B}">
                        <a14:imgProps xmlns:a14="http://schemas.microsoft.com/office/drawing/2010/main">
                          <a14:imgLayer r:embed="rId17">
                            <a14:imgEffect>
                              <a14:sharpenSoften amount="50000"/>
                            </a14:imgEffect>
                            <a14:imgEffect>
                              <a14:brightnessContrast contrast="20000"/>
                            </a14:imgEffect>
                          </a14:imgLayer>
                        </a14:imgProps>
                      </a:ext>
                      <a:ext uri="{28A0092B-C50C-407E-A947-70E740481C1C}">
                        <a14:useLocalDpi xmlns:a14="http://schemas.microsoft.com/office/drawing/2010/main" val="0"/>
                      </a:ext>
                    </a:extLst>
                  </a:blip>
                  <a:srcRect l="21770" t="19376" r="5685" b="7704"/>
                  <a:stretch>
                    <a:fillRect/>
                  </a:stretch>
                </p:blipFill>
                <p:spPr bwMode="auto">
                  <a:xfrm>
                    <a:off x="2931" y="988"/>
                    <a:ext cx="817" cy="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3" name="Line 1948"/>
                  <p:cNvSpPr>
                    <a:spLocks noChangeAspect="1" noChangeShapeType="1"/>
                  </p:cNvSpPr>
                  <p:nvPr/>
                </p:nvSpPr>
                <p:spPr bwMode="auto">
                  <a:xfrm rot="5400000">
                    <a:off x="3308" y="1046"/>
                    <a:ext cx="0" cy="155"/>
                  </a:xfrm>
                  <a:prstGeom prst="line">
                    <a:avLst/>
                  </a:prstGeom>
                  <a:noFill/>
                  <a:ln w="1905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80" name="AutoShape 1986"/>
                <p:cNvSpPr>
                  <a:spLocks noChangeAspect="1" noChangeArrowheads="1"/>
                </p:cNvSpPr>
                <p:nvPr/>
              </p:nvSpPr>
              <p:spPr bwMode="auto">
                <a:xfrm rot="5400000" flipV="1">
                  <a:off x="2959" y="1151"/>
                  <a:ext cx="166" cy="51"/>
                </a:xfrm>
                <a:prstGeom prst="rightArrow">
                  <a:avLst>
                    <a:gd name="adj1" fmla="val 50000"/>
                    <a:gd name="adj2" fmla="val 81373"/>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b="0"/>
                </a:p>
              </p:txBody>
            </p:sp>
            <p:sp>
              <p:nvSpPr>
                <p:cNvPr id="81" name="AutoShape 1994"/>
                <p:cNvSpPr>
                  <a:spLocks noChangeAspect="1" noChangeArrowheads="1"/>
                </p:cNvSpPr>
                <p:nvPr/>
              </p:nvSpPr>
              <p:spPr bwMode="auto">
                <a:xfrm rot="10800000" flipV="1">
                  <a:off x="3272" y="1436"/>
                  <a:ext cx="166" cy="51"/>
                </a:xfrm>
                <a:prstGeom prst="rightArrow">
                  <a:avLst>
                    <a:gd name="adj1" fmla="val 50000"/>
                    <a:gd name="adj2" fmla="val 81373"/>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0"/>
                </a:p>
              </p:txBody>
            </p:sp>
          </p:grpSp>
          <p:sp>
            <p:nvSpPr>
              <p:cNvPr id="78" name="Line 1947"/>
              <p:cNvSpPr>
                <a:spLocks noChangeAspect="1" noChangeShapeType="1"/>
              </p:cNvSpPr>
              <p:nvPr/>
            </p:nvSpPr>
            <p:spPr bwMode="auto">
              <a:xfrm>
                <a:off x="5733256" y="920552"/>
                <a:ext cx="391893"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sp>
        <p:nvSpPr>
          <p:cNvPr id="125" name="Text Box 872"/>
          <p:cNvSpPr txBox="1">
            <a:spLocks noChangeArrowheads="1"/>
          </p:cNvSpPr>
          <p:nvPr/>
        </p:nvSpPr>
        <p:spPr bwMode="auto">
          <a:xfrm>
            <a:off x="981075" y="6375269"/>
            <a:ext cx="5381625" cy="19981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lnSpc>
                <a:spcPct val="150000"/>
              </a:lnSpc>
            </a:pPr>
            <a:r>
              <a:rPr lang="en-US" sz="1200" b="0" dirty="0">
                <a:latin typeface="Times New Roman" pitchFamily="18" charset="0"/>
                <a:cs typeface="Times New Roman" pitchFamily="18" charset="0"/>
              </a:rPr>
              <a:t>Virgin and d5.5 pregnant mice were injected with LPS (i.p 12.5µg) or vehicle (saline) and sacrificed after 90 min.</a:t>
            </a:r>
            <a:r>
              <a:rPr lang="en-GB" sz="1200" b="0" dirty="0">
                <a:latin typeface="Times New Roman" pitchFamily="18" charset="0"/>
                <a:cs typeface="Times New Roman" pitchFamily="18" charset="0"/>
              </a:rPr>
              <a:t> Vehicle and LPS-induced Fos expression and </a:t>
            </a:r>
            <a:r>
              <a:rPr lang="en-GB" sz="1200" b="0" dirty="0" smtClean="0">
                <a:latin typeface="Times New Roman" pitchFamily="18" charset="0"/>
                <a:cs typeface="Times New Roman" pitchFamily="18" charset="0"/>
              </a:rPr>
              <a:t>Fos/tyrosine hydroxylase (TH ) co-expression </a:t>
            </a:r>
            <a:r>
              <a:rPr lang="en-GB" sz="1200" b="0" dirty="0">
                <a:latin typeface="Times New Roman" pitchFamily="18" charset="0"/>
                <a:cs typeface="Times New Roman" pitchFamily="18" charset="0"/>
              </a:rPr>
              <a:t>in the rostral ventrolateral medulla (RVLM) are illustrated in the photomicrographs in A and B (magnification of highlighted areas in A).  Black arrows indicate Fos-positive </a:t>
            </a:r>
            <a:r>
              <a:rPr lang="en-GB" sz="1200" b="0" dirty="0" smtClean="0">
                <a:latin typeface="Times New Roman" pitchFamily="18" charset="0"/>
                <a:cs typeface="Times New Roman" pitchFamily="18" charset="0"/>
              </a:rPr>
              <a:t>TH neurones </a:t>
            </a:r>
            <a:r>
              <a:rPr lang="en-GB" sz="1200" b="0" dirty="0">
                <a:latin typeface="Times New Roman" pitchFamily="18" charset="0"/>
                <a:cs typeface="Times New Roman" pitchFamily="18" charset="0"/>
              </a:rPr>
              <a:t>and hollow arrows show Fos-negative TH </a:t>
            </a:r>
            <a:r>
              <a:rPr lang="en-GB" sz="1200" b="0" dirty="0" smtClean="0">
                <a:latin typeface="Times New Roman" pitchFamily="18" charset="0"/>
                <a:cs typeface="Times New Roman" pitchFamily="18" charset="0"/>
              </a:rPr>
              <a:t>neurones. </a:t>
            </a:r>
            <a:r>
              <a:rPr lang="en-GB" sz="1200" b="0" dirty="0">
                <a:latin typeface="Times New Roman" pitchFamily="18" charset="0"/>
                <a:cs typeface="Times New Roman" pitchFamily="18" charset="0"/>
              </a:rPr>
              <a:t>Scale bars represent 100</a:t>
            </a:r>
            <a:r>
              <a:rPr lang="en-US" sz="1200" b="0" dirty="0">
                <a:latin typeface="Times New Roman" pitchFamily="18" charset="0"/>
                <a:cs typeface="Times New Roman" pitchFamily="18" charset="0"/>
              </a:rPr>
              <a:t>µm </a:t>
            </a:r>
            <a:r>
              <a:rPr lang="en-US" sz="1200" b="0" dirty="0" smtClean="0">
                <a:latin typeface="Times New Roman" pitchFamily="18" charset="0"/>
                <a:cs typeface="Times New Roman" pitchFamily="18" charset="0"/>
              </a:rPr>
              <a:t>and</a:t>
            </a:r>
            <a:r>
              <a:rPr lang="en-GB" sz="1200" b="0" dirty="0" smtClean="0">
                <a:latin typeface="Times New Roman" pitchFamily="18" charset="0"/>
                <a:cs typeface="Times New Roman" pitchFamily="18" charset="0"/>
              </a:rPr>
              <a:t> </a:t>
            </a:r>
            <a:r>
              <a:rPr lang="en-GB" sz="1200" b="0" dirty="0">
                <a:latin typeface="Times New Roman" pitchFamily="18" charset="0"/>
                <a:cs typeface="Times New Roman" pitchFamily="18" charset="0"/>
              </a:rPr>
              <a:t>50</a:t>
            </a:r>
            <a:r>
              <a:rPr lang="en-US" sz="1200" b="0" dirty="0">
                <a:latin typeface="Times New Roman" pitchFamily="18" charset="0"/>
                <a:cs typeface="Times New Roman" pitchFamily="18" charset="0"/>
              </a:rPr>
              <a:t>µ</a:t>
            </a:r>
            <a:r>
              <a:rPr lang="en-GB" sz="1200" b="0" dirty="0">
                <a:latin typeface="Times New Roman" pitchFamily="18" charset="0"/>
                <a:cs typeface="Times New Roman" pitchFamily="18" charset="0"/>
              </a:rPr>
              <a:t>m in A and B respectively.</a:t>
            </a:r>
          </a:p>
        </p:txBody>
      </p:sp>
      <p:sp>
        <p:nvSpPr>
          <p:cNvPr id="126" name="Text Box 1934"/>
          <p:cNvSpPr txBox="1">
            <a:spLocks noChangeArrowheads="1"/>
          </p:cNvSpPr>
          <p:nvPr/>
        </p:nvSpPr>
        <p:spPr bwMode="auto">
          <a:xfrm>
            <a:off x="1981200" y="956816"/>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A</a:t>
            </a:r>
          </a:p>
        </p:txBody>
      </p:sp>
      <p:sp>
        <p:nvSpPr>
          <p:cNvPr id="127" name="Text Box 1939"/>
          <p:cNvSpPr txBox="1">
            <a:spLocks noChangeArrowheads="1"/>
          </p:cNvSpPr>
          <p:nvPr/>
        </p:nvSpPr>
        <p:spPr bwMode="auto">
          <a:xfrm>
            <a:off x="3933825" y="956816"/>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B</a:t>
            </a:r>
          </a:p>
        </p:txBody>
      </p:sp>
      <p:sp>
        <p:nvSpPr>
          <p:cNvPr id="128" name="Text Box 1935"/>
          <p:cNvSpPr txBox="1">
            <a:spLocks noChangeArrowheads="1"/>
          </p:cNvSpPr>
          <p:nvPr/>
        </p:nvSpPr>
        <p:spPr bwMode="auto">
          <a:xfrm>
            <a:off x="1050925" y="2291904"/>
            <a:ext cx="9017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cs typeface="Arial" charset="0"/>
              </a:rPr>
              <a:t>Virgin - LPS</a:t>
            </a:r>
          </a:p>
        </p:txBody>
      </p:sp>
      <p:sp>
        <p:nvSpPr>
          <p:cNvPr id="129" name="Text Box 1936"/>
          <p:cNvSpPr txBox="1">
            <a:spLocks noChangeArrowheads="1"/>
          </p:cNvSpPr>
          <p:nvPr/>
        </p:nvSpPr>
        <p:spPr bwMode="auto">
          <a:xfrm>
            <a:off x="1038225" y="3763516"/>
            <a:ext cx="120332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cs typeface="Arial" charset="0"/>
              </a:rPr>
              <a:t>Pregnant - saline</a:t>
            </a:r>
          </a:p>
        </p:txBody>
      </p:sp>
      <p:sp>
        <p:nvSpPr>
          <p:cNvPr id="130" name="Text Box 1937"/>
          <p:cNvSpPr txBox="1">
            <a:spLocks noChangeArrowheads="1"/>
          </p:cNvSpPr>
          <p:nvPr/>
        </p:nvSpPr>
        <p:spPr bwMode="auto">
          <a:xfrm>
            <a:off x="1041400" y="5274816"/>
            <a:ext cx="10922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cs typeface="Arial" charset="0"/>
              </a:rPr>
              <a:t>Pregnant - LPS</a:t>
            </a:r>
          </a:p>
        </p:txBody>
      </p:sp>
      <p:sp>
        <p:nvSpPr>
          <p:cNvPr id="131" name="Text Box 1938"/>
          <p:cNvSpPr txBox="1">
            <a:spLocks noChangeArrowheads="1"/>
          </p:cNvSpPr>
          <p:nvPr/>
        </p:nvSpPr>
        <p:spPr bwMode="auto">
          <a:xfrm>
            <a:off x="1052513" y="1280666"/>
            <a:ext cx="9779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cs typeface="Arial" charset="0"/>
              </a:rPr>
              <a:t>Virgin- saline</a:t>
            </a:r>
          </a:p>
        </p:txBody>
      </p:sp>
      <p:sp>
        <p:nvSpPr>
          <p:cNvPr id="132" name="TextBox 131"/>
          <p:cNvSpPr txBox="1"/>
          <p:nvPr/>
        </p:nvSpPr>
        <p:spPr>
          <a:xfrm>
            <a:off x="5949280"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135</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115715630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4" name="Group 202"/>
          <p:cNvGrpSpPr>
            <a:grpSpLocks/>
          </p:cNvGrpSpPr>
          <p:nvPr/>
        </p:nvGrpSpPr>
        <p:grpSpPr bwMode="auto">
          <a:xfrm>
            <a:off x="2085975" y="1119188"/>
            <a:ext cx="3825875" cy="2159000"/>
            <a:chOff x="1253" y="671"/>
            <a:chExt cx="2038" cy="1292"/>
          </a:xfrm>
        </p:grpSpPr>
        <p:grpSp>
          <p:nvGrpSpPr>
            <p:cNvPr id="95" name="Group 139"/>
            <p:cNvGrpSpPr>
              <a:grpSpLocks/>
            </p:cNvGrpSpPr>
            <p:nvPr/>
          </p:nvGrpSpPr>
          <p:grpSpPr bwMode="auto">
            <a:xfrm>
              <a:off x="1253" y="671"/>
              <a:ext cx="2038" cy="1292"/>
              <a:chOff x="3158" y="807"/>
              <a:chExt cx="2038" cy="1020"/>
            </a:xfrm>
          </p:grpSpPr>
          <p:sp>
            <p:nvSpPr>
              <p:cNvPr id="99" name="AutoShape 94"/>
              <p:cNvSpPr>
                <a:spLocks noChangeAspect="1" noChangeArrowheads="1" noTextEdit="1"/>
              </p:cNvSpPr>
              <p:nvPr/>
            </p:nvSpPr>
            <p:spPr bwMode="auto">
              <a:xfrm>
                <a:off x="3158" y="807"/>
                <a:ext cx="2038" cy="1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p>
            </p:txBody>
          </p:sp>
          <p:sp>
            <p:nvSpPr>
              <p:cNvPr id="100" name="Rectangle 97"/>
              <p:cNvSpPr>
                <a:spLocks noChangeArrowheads="1"/>
              </p:cNvSpPr>
              <p:nvPr/>
            </p:nvSpPr>
            <p:spPr bwMode="auto">
              <a:xfrm>
                <a:off x="3477" y="886"/>
                <a:ext cx="1341" cy="80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b="0"/>
              </a:p>
            </p:txBody>
          </p:sp>
          <p:sp>
            <p:nvSpPr>
              <p:cNvPr id="101" name="Rectangle 98"/>
              <p:cNvSpPr>
                <a:spLocks noChangeArrowheads="1"/>
              </p:cNvSpPr>
              <p:nvPr/>
            </p:nvSpPr>
            <p:spPr bwMode="auto">
              <a:xfrm>
                <a:off x="3617" y="1420"/>
                <a:ext cx="195" cy="274"/>
              </a:xfrm>
              <a:prstGeom prst="rect">
                <a:avLst/>
              </a:prstGeom>
              <a:solidFill>
                <a:srgbClr val="FFFFFF"/>
              </a:solidFill>
              <a:ln w="7938">
                <a:solidFill>
                  <a:srgbClr val="000000"/>
                </a:solidFill>
                <a:miter lim="800000"/>
                <a:headEnd/>
                <a:tailEnd/>
              </a:ln>
            </p:spPr>
            <p:txBody>
              <a:bodyPr/>
              <a:lstStyle/>
              <a:p>
                <a:endParaRPr lang="en-US" b="0"/>
              </a:p>
            </p:txBody>
          </p:sp>
          <p:sp>
            <p:nvSpPr>
              <p:cNvPr id="102" name="Rectangle 99"/>
              <p:cNvSpPr>
                <a:spLocks noChangeArrowheads="1"/>
              </p:cNvSpPr>
              <p:nvPr/>
            </p:nvSpPr>
            <p:spPr bwMode="auto">
              <a:xfrm>
                <a:off x="4288" y="1408"/>
                <a:ext cx="194" cy="286"/>
              </a:xfrm>
              <a:prstGeom prst="rect">
                <a:avLst/>
              </a:prstGeom>
              <a:solidFill>
                <a:srgbClr val="FFFFFF"/>
              </a:solidFill>
              <a:ln w="7938">
                <a:solidFill>
                  <a:srgbClr val="000000"/>
                </a:solidFill>
                <a:miter lim="800000"/>
                <a:headEnd/>
                <a:tailEnd/>
              </a:ln>
            </p:spPr>
            <p:txBody>
              <a:bodyPr/>
              <a:lstStyle/>
              <a:p>
                <a:endParaRPr lang="en-US" b="0"/>
              </a:p>
            </p:txBody>
          </p:sp>
          <p:sp>
            <p:nvSpPr>
              <p:cNvPr id="103" name="Rectangle 100"/>
              <p:cNvSpPr>
                <a:spLocks noChangeArrowheads="1"/>
              </p:cNvSpPr>
              <p:nvPr/>
            </p:nvSpPr>
            <p:spPr bwMode="auto">
              <a:xfrm>
                <a:off x="3812" y="1033"/>
                <a:ext cx="189" cy="661"/>
              </a:xfrm>
              <a:prstGeom prst="rect">
                <a:avLst/>
              </a:prstGeom>
              <a:solidFill>
                <a:srgbClr val="000000"/>
              </a:solidFill>
              <a:ln w="7938">
                <a:solidFill>
                  <a:srgbClr val="000000"/>
                </a:solidFill>
                <a:miter lim="800000"/>
                <a:headEnd/>
                <a:tailEnd/>
              </a:ln>
            </p:spPr>
            <p:txBody>
              <a:bodyPr/>
              <a:lstStyle/>
              <a:p>
                <a:endParaRPr lang="en-US" b="0"/>
              </a:p>
            </p:txBody>
          </p:sp>
          <p:sp>
            <p:nvSpPr>
              <p:cNvPr id="104" name="Rectangle 101"/>
              <p:cNvSpPr>
                <a:spLocks noChangeArrowheads="1"/>
              </p:cNvSpPr>
              <p:nvPr/>
            </p:nvSpPr>
            <p:spPr bwMode="auto">
              <a:xfrm>
                <a:off x="4482" y="1048"/>
                <a:ext cx="190" cy="646"/>
              </a:xfrm>
              <a:prstGeom prst="rect">
                <a:avLst/>
              </a:prstGeom>
              <a:solidFill>
                <a:srgbClr val="000000"/>
              </a:solidFill>
              <a:ln w="7938">
                <a:solidFill>
                  <a:srgbClr val="000000"/>
                </a:solidFill>
                <a:miter lim="800000"/>
                <a:headEnd/>
                <a:tailEnd/>
              </a:ln>
            </p:spPr>
            <p:txBody>
              <a:bodyPr/>
              <a:lstStyle/>
              <a:p>
                <a:endParaRPr lang="en-US" b="0"/>
              </a:p>
            </p:txBody>
          </p:sp>
          <p:sp>
            <p:nvSpPr>
              <p:cNvPr id="105" name="Line 102"/>
              <p:cNvSpPr>
                <a:spLocks noChangeShapeType="1"/>
              </p:cNvSpPr>
              <p:nvPr/>
            </p:nvSpPr>
            <p:spPr bwMode="auto">
              <a:xfrm flipV="1">
                <a:off x="3715" y="1357"/>
                <a:ext cx="1" cy="63"/>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6" name="Line 103"/>
              <p:cNvSpPr>
                <a:spLocks noChangeShapeType="1"/>
              </p:cNvSpPr>
              <p:nvPr/>
            </p:nvSpPr>
            <p:spPr bwMode="auto">
              <a:xfrm>
                <a:off x="3699" y="1357"/>
                <a:ext cx="37" cy="1"/>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7" name="Line 104"/>
              <p:cNvSpPr>
                <a:spLocks noChangeShapeType="1"/>
              </p:cNvSpPr>
              <p:nvPr/>
            </p:nvSpPr>
            <p:spPr bwMode="auto">
              <a:xfrm rot="21540000" flipV="1">
                <a:off x="4385" y="1306"/>
                <a:ext cx="1" cy="102"/>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8" name="Line 105"/>
              <p:cNvSpPr>
                <a:spLocks noChangeShapeType="1"/>
              </p:cNvSpPr>
              <p:nvPr/>
            </p:nvSpPr>
            <p:spPr bwMode="auto">
              <a:xfrm>
                <a:off x="4363" y="1306"/>
                <a:ext cx="38" cy="1"/>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9" name="Line 106"/>
              <p:cNvSpPr>
                <a:spLocks noChangeShapeType="1"/>
              </p:cNvSpPr>
              <p:nvPr/>
            </p:nvSpPr>
            <p:spPr bwMode="auto">
              <a:xfrm flipV="1">
                <a:off x="3904" y="982"/>
                <a:ext cx="1" cy="51"/>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0" name="Line 107"/>
              <p:cNvSpPr>
                <a:spLocks noChangeShapeType="1"/>
              </p:cNvSpPr>
              <p:nvPr/>
            </p:nvSpPr>
            <p:spPr bwMode="auto">
              <a:xfrm>
                <a:off x="3880" y="982"/>
                <a:ext cx="38" cy="1"/>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1" name="Line 108"/>
              <p:cNvSpPr>
                <a:spLocks noChangeShapeType="1"/>
              </p:cNvSpPr>
              <p:nvPr/>
            </p:nvSpPr>
            <p:spPr bwMode="auto">
              <a:xfrm flipV="1">
                <a:off x="4574" y="979"/>
                <a:ext cx="1" cy="69"/>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2" name="Line 109"/>
              <p:cNvSpPr>
                <a:spLocks noChangeShapeType="1"/>
              </p:cNvSpPr>
              <p:nvPr/>
            </p:nvSpPr>
            <p:spPr bwMode="auto">
              <a:xfrm>
                <a:off x="4558" y="979"/>
                <a:ext cx="38" cy="1"/>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3" name="Line 110"/>
              <p:cNvSpPr>
                <a:spLocks noChangeShapeType="1"/>
              </p:cNvSpPr>
              <p:nvPr/>
            </p:nvSpPr>
            <p:spPr bwMode="auto">
              <a:xfrm>
                <a:off x="3477" y="886"/>
                <a:ext cx="1" cy="80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4" name="Line 111"/>
              <p:cNvSpPr>
                <a:spLocks noChangeShapeType="1"/>
              </p:cNvSpPr>
              <p:nvPr/>
            </p:nvSpPr>
            <p:spPr bwMode="auto">
              <a:xfrm>
                <a:off x="3461" y="1694"/>
                <a:ext cx="1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5" name="Line 112"/>
              <p:cNvSpPr>
                <a:spLocks noChangeShapeType="1"/>
              </p:cNvSpPr>
              <p:nvPr/>
            </p:nvSpPr>
            <p:spPr bwMode="auto">
              <a:xfrm>
                <a:off x="3461" y="1579"/>
                <a:ext cx="1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6" name="Line 113"/>
              <p:cNvSpPr>
                <a:spLocks noChangeShapeType="1"/>
              </p:cNvSpPr>
              <p:nvPr/>
            </p:nvSpPr>
            <p:spPr bwMode="auto">
              <a:xfrm>
                <a:off x="3461" y="1462"/>
                <a:ext cx="1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7" name="Line 114"/>
              <p:cNvSpPr>
                <a:spLocks noChangeShapeType="1"/>
              </p:cNvSpPr>
              <p:nvPr/>
            </p:nvSpPr>
            <p:spPr bwMode="auto">
              <a:xfrm>
                <a:off x="3461" y="1347"/>
                <a:ext cx="1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8" name="Line 115"/>
              <p:cNvSpPr>
                <a:spLocks noChangeShapeType="1"/>
              </p:cNvSpPr>
              <p:nvPr/>
            </p:nvSpPr>
            <p:spPr bwMode="auto">
              <a:xfrm>
                <a:off x="3461" y="1233"/>
                <a:ext cx="1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9" name="Line 116"/>
              <p:cNvSpPr>
                <a:spLocks noChangeShapeType="1"/>
              </p:cNvSpPr>
              <p:nvPr/>
            </p:nvSpPr>
            <p:spPr bwMode="auto">
              <a:xfrm>
                <a:off x="3461" y="1118"/>
                <a:ext cx="1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20" name="Line 117"/>
              <p:cNvSpPr>
                <a:spLocks noChangeShapeType="1"/>
              </p:cNvSpPr>
              <p:nvPr/>
            </p:nvSpPr>
            <p:spPr bwMode="auto">
              <a:xfrm>
                <a:off x="3461" y="1001"/>
                <a:ext cx="1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21" name="Line 118"/>
              <p:cNvSpPr>
                <a:spLocks noChangeShapeType="1"/>
              </p:cNvSpPr>
              <p:nvPr/>
            </p:nvSpPr>
            <p:spPr bwMode="auto">
              <a:xfrm>
                <a:off x="3461" y="886"/>
                <a:ext cx="1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22" name="Line 119"/>
              <p:cNvSpPr>
                <a:spLocks noChangeShapeType="1"/>
              </p:cNvSpPr>
              <p:nvPr/>
            </p:nvSpPr>
            <p:spPr bwMode="auto">
              <a:xfrm>
                <a:off x="3477" y="1694"/>
                <a:ext cx="1341"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23" name="Line 120"/>
              <p:cNvSpPr>
                <a:spLocks noChangeShapeType="1"/>
              </p:cNvSpPr>
              <p:nvPr/>
            </p:nvSpPr>
            <p:spPr bwMode="auto">
              <a:xfrm flipV="1">
                <a:off x="3477" y="1694"/>
                <a:ext cx="1" cy="9"/>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24" name="Line 121"/>
              <p:cNvSpPr>
                <a:spLocks noChangeShapeType="1"/>
              </p:cNvSpPr>
              <p:nvPr/>
            </p:nvSpPr>
            <p:spPr bwMode="auto">
              <a:xfrm flipV="1">
                <a:off x="4147" y="1694"/>
                <a:ext cx="1" cy="9"/>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25" name="Line 122"/>
              <p:cNvSpPr>
                <a:spLocks noChangeShapeType="1"/>
              </p:cNvSpPr>
              <p:nvPr/>
            </p:nvSpPr>
            <p:spPr bwMode="auto">
              <a:xfrm flipV="1">
                <a:off x="4818" y="1694"/>
                <a:ext cx="1" cy="9"/>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26" name="Rectangle 123"/>
              <p:cNvSpPr>
                <a:spLocks noChangeArrowheads="1"/>
              </p:cNvSpPr>
              <p:nvPr/>
            </p:nvSpPr>
            <p:spPr bwMode="auto">
              <a:xfrm>
                <a:off x="3401" y="1671"/>
                <a:ext cx="30" cy="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0</a:t>
                </a:r>
                <a:endParaRPr lang="en-GB" sz="800" b="0"/>
              </a:p>
            </p:txBody>
          </p:sp>
          <p:sp>
            <p:nvSpPr>
              <p:cNvPr id="127" name="Rectangle 124"/>
              <p:cNvSpPr>
                <a:spLocks noChangeArrowheads="1"/>
              </p:cNvSpPr>
              <p:nvPr/>
            </p:nvSpPr>
            <p:spPr bwMode="auto">
              <a:xfrm>
                <a:off x="3401" y="1557"/>
                <a:ext cx="30" cy="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5</a:t>
                </a:r>
                <a:endParaRPr lang="en-GB" sz="800" b="0"/>
              </a:p>
            </p:txBody>
          </p:sp>
          <p:sp>
            <p:nvSpPr>
              <p:cNvPr id="128" name="Rectangle 125"/>
              <p:cNvSpPr>
                <a:spLocks noChangeArrowheads="1"/>
              </p:cNvSpPr>
              <p:nvPr/>
            </p:nvSpPr>
            <p:spPr bwMode="auto">
              <a:xfrm>
                <a:off x="3369" y="1439"/>
                <a:ext cx="61" cy="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10</a:t>
                </a:r>
                <a:endParaRPr lang="en-GB" sz="800" b="0"/>
              </a:p>
            </p:txBody>
          </p:sp>
          <p:sp>
            <p:nvSpPr>
              <p:cNvPr id="129" name="Rectangle 126"/>
              <p:cNvSpPr>
                <a:spLocks noChangeArrowheads="1"/>
              </p:cNvSpPr>
              <p:nvPr/>
            </p:nvSpPr>
            <p:spPr bwMode="auto">
              <a:xfrm>
                <a:off x="3369" y="1325"/>
                <a:ext cx="61" cy="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15</a:t>
                </a:r>
                <a:endParaRPr lang="en-GB" sz="800" b="0"/>
              </a:p>
            </p:txBody>
          </p:sp>
          <p:sp>
            <p:nvSpPr>
              <p:cNvPr id="130" name="Rectangle 127"/>
              <p:cNvSpPr>
                <a:spLocks noChangeArrowheads="1"/>
              </p:cNvSpPr>
              <p:nvPr/>
            </p:nvSpPr>
            <p:spPr bwMode="auto">
              <a:xfrm>
                <a:off x="3369" y="1211"/>
                <a:ext cx="61" cy="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20</a:t>
                </a:r>
                <a:endParaRPr lang="en-GB" sz="800" b="0"/>
              </a:p>
            </p:txBody>
          </p:sp>
          <p:sp>
            <p:nvSpPr>
              <p:cNvPr id="131" name="Rectangle 128"/>
              <p:cNvSpPr>
                <a:spLocks noChangeArrowheads="1"/>
              </p:cNvSpPr>
              <p:nvPr/>
            </p:nvSpPr>
            <p:spPr bwMode="auto">
              <a:xfrm>
                <a:off x="3369" y="1096"/>
                <a:ext cx="61" cy="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25</a:t>
                </a:r>
                <a:endParaRPr lang="en-GB" sz="800" b="0"/>
              </a:p>
            </p:txBody>
          </p:sp>
          <p:sp>
            <p:nvSpPr>
              <p:cNvPr id="132" name="Rectangle 129"/>
              <p:cNvSpPr>
                <a:spLocks noChangeArrowheads="1"/>
              </p:cNvSpPr>
              <p:nvPr/>
            </p:nvSpPr>
            <p:spPr bwMode="auto">
              <a:xfrm>
                <a:off x="3369" y="979"/>
                <a:ext cx="61" cy="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30</a:t>
                </a:r>
                <a:endParaRPr lang="en-GB" sz="800" b="0"/>
              </a:p>
            </p:txBody>
          </p:sp>
          <p:sp>
            <p:nvSpPr>
              <p:cNvPr id="133" name="Rectangle 130"/>
              <p:cNvSpPr>
                <a:spLocks noChangeArrowheads="1"/>
              </p:cNvSpPr>
              <p:nvPr/>
            </p:nvSpPr>
            <p:spPr bwMode="auto">
              <a:xfrm>
                <a:off x="3369" y="864"/>
                <a:ext cx="61" cy="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35</a:t>
                </a:r>
                <a:endParaRPr lang="en-GB" sz="800" b="0"/>
              </a:p>
            </p:txBody>
          </p:sp>
          <p:sp>
            <p:nvSpPr>
              <p:cNvPr id="134" name="Rectangle 131"/>
              <p:cNvSpPr>
                <a:spLocks noChangeArrowheads="1"/>
              </p:cNvSpPr>
              <p:nvPr/>
            </p:nvSpPr>
            <p:spPr bwMode="auto">
              <a:xfrm>
                <a:off x="3736" y="1722"/>
                <a:ext cx="139" cy="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Virgin</a:t>
                </a:r>
                <a:endParaRPr lang="en-GB" sz="800" b="0"/>
              </a:p>
            </p:txBody>
          </p:sp>
          <p:sp>
            <p:nvSpPr>
              <p:cNvPr id="135" name="Rectangle 132"/>
              <p:cNvSpPr>
                <a:spLocks noChangeArrowheads="1"/>
              </p:cNvSpPr>
              <p:nvPr/>
            </p:nvSpPr>
            <p:spPr bwMode="auto">
              <a:xfrm>
                <a:off x="4358" y="1722"/>
                <a:ext cx="237" cy="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 Pregnant</a:t>
                </a:r>
                <a:endParaRPr lang="en-GB" sz="800" b="0"/>
              </a:p>
            </p:txBody>
          </p:sp>
          <p:sp>
            <p:nvSpPr>
              <p:cNvPr id="136" name="Rectangle 133"/>
              <p:cNvSpPr>
                <a:spLocks noChangeArrowheads="1"/>
              </p:cNvSpPr>
              <p:nvPr/>
            </p:nvSpPr>
            <p:spPr bwMode="auto">
              <a:xfrm rot="16200000">
                <a:off x="2953" y="1234"/>
                <a:ext cx="697" cy="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dirty="0">
                    <a:solidFill>
                      <a:srgbClr val="000000"/>
                    </a:solidFill>
                  </a:rPr>
                  <a:t>Number of </a:t>
                </a:r>
                <a:r>
                  <a:rPr lang="en-GB" sz="800" dirty="0" smtClean="0">
                    <a:solidFill>
                      <a:srgbClr val="000000"/>
                    </a:solidFill>
                  </a:rPr>
                  <a:t>Fos-positive </a:t>
                </a:r>
                <a:r>
                  <a:rPr lang="en-GB" sz="800" dirty="0">
                    <a:solidFill>
                      <a:srgbClr val="000000"/>
                    </a:solidFill>
                  </a:rPr>
                  <a:t>nuclei</a:t>
                </a:r>
                <a:endParaRPr lang="en-GB" sz="800" b="0" dirty="0"/>
              </a:p>
            </p:txBody>
          </p:sp>
        </p:grpSp>
        <p:sp>
          <p:nvSpPr>
            <p:cNvPr id="96" name="Rectangle 8"/>
            <p:cNvSpPr>
              <a:spLocks noChangeArrowheads="1"/>
            </p:cNvSpPr>
            <p:nvPr/>
          </p:nvSpPr>
          <p:spPr bwMode="auto">
            <a:xfrm>
              <a:off x="2977" y="1214"/>
              <a:ext cx="284" cy="18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b="0"/>
            </a:p>
          </p:txBody>
        </p:sp>
        <p:sp>
          <p:nvSpPr>
            <p:cNvPr id="97" name="Text Box 48"/>
            <p:cNvSpPr txBox="1">
              <a:spLocks noChangeArrowheads="1"/>
            </p:cNvSpPr>
            <p:nvPr/>
          </p:nvSpPr>
          <p:spPr bwMode="auto">
            <a:xfrm>
              <a:off x="1942" y="716"/>
              <a:ext cx="146" cy="2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b="0"/>
                <a:t>*</a:t>
              </a:r>
            </a:p>
          </p:txBody>
        </p:sp>
        <p:sp>
          <p:nvSpPr>
            <p:cNvPr id="98" name="Text Box 140"/>
            <p:cNvSpPr txBox="1">
              <a:spLocks noChangeArrowheads="1"/>
            </p:cNvSpPr>
            <p:nvPr/>
          </p:nvSpPr>
          <p:spPr bwMode="auto">
            <a:xfrm>
              <a:off x="2622" y="716"/>
              <a:ext cx="146" cy="2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b="0"/>
                <a:t>*</a:t>
              </a:r>
            </a:p>
          </p:txBody>
        </p:sp>
      </p:grpSp>
      <p:grpSp>
        <p:nvGrpSpPr>
          <p:cNvPr id="137" name="Group 201"/>
          <p:cNvGrpSpPr>
            <a:grpSpLocks/>
          </p:cNvGrpSpPr>
          <p:nvPr/>
        </p:nvGrpSpPr>
        <p:grpSpPr bwMode="auto">
          <a:xfrm>
            <a:off x="2024063" y="3349625"/>
            <a:ext cx="3887787" cy="2160588"/>
            <a:chOff x="1214" y="2077"/>
            <a:chExt cx="2125" cy="1264"/>
          </a:xfrm>
        </p:grpSpPr>
        <p:grpSp>
          <p:nvGrpSpPr>
            <p:cNvPr id="138" name="Group 196"/>
            <p:cNvGrpSpPr>
              <a:grpSpLocks/>
            </p:cNvGrpSpPr>
            <p:nvPr/>
          </p:nvGrpSpPr>
          <p:grpSpPr bwMode="auto">
            <a:xfrm>
              <a:off x="1214" y="2077"/>
              <a:ext cx="2125" cy="1264"/>
              <a:chOff x="1214" y="2077"/>
              <a:chExt cx="2125" cy="1264"/>
            </a:xfrm>
          </p:grpSpPr>
          <p:sp>
            <p:nvSpPr>
              <p:cNvPr id="142" name="AutoShape 149"/>
              <p:cNvSpPr>
                <a:spLocks noChangeAspect="1" noChangeArrowheads="1" noTextEdit="1"/>
              </p:cNvSpPr>
              <p:nvPr/>
            </p:nvSpPr>
            <p:spPr bwMode="auto">
              <a:xfrm>
                <a:off x="1214" y="2077"/>
                <a:ext cx="2125" cy="1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p>
            </p:txBody>
          </p:sp>
          <p:sp>
            <p:nvSpPr>
              <p:cNvPr id="143" name="Rectangle 152"/>
              <p:cNvSpPr>
                <a:spLocks noChangeArrowheads="1"/>
              </p:cNvSpPr>
              <p:nvPr/>
            </p:nvSpPr>
            <p:spPr bwMode="auto">
              <a:xfrm>
                <a:off x="1547" y="2175"/>
                <a:ext cx="1397" cy="100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b="0"/>
              </a:p>
            </p:txBody>
          </p:sp>
          <p:sp>
            <p:nvSpPr>
              <p:cNvPr id="144" name="Rectangle 153"/>
              <p:cNvSpPr>
                <a:spLocks noChangeArrowheads="1"/>
              </p:cNvSpPr>
              <p:nvPr/>
            </p:nvSpPr>
            <p:spPr bwMode="auto">
              <a:xfrm>
                <a:off x="1693" y="3046"/>
                <a:ext cx="203" cy="130"/>
              </a:xfrm>
              <a:prstGeom prst="rect">
                <a:avLst/>
              </a:prstGeom>
              <a:solidFill>
                <a:srgbClr val="FFFFFF"/>
              </a:solidFill>
              <a:ln w="9525">
                <a:solidFill>
                  <a:srgbClr val="000000"/>
                </a:solidFill>
                <a:miter lim="800000"/>
                <a:headEnd/>
                <a:tailEnd/>
              </a:ln>
            </p:spPr>
            <p:txBody>
              <a:bodyPr/>
              <a:lstStyle/>
              <a:p>
                <a:endParaRPr lang="en-US" b="0"/>
              </a:p>
            </p:txBody>
          </p:sp>
          <p:sp>
            <p:nvSpPr>
              <p:cNvPr id="145" name="Rectangle 154"/>
              <p:cNvSpPr>
                <a:spLocks noChangeArrowheads="1"/>
              </p:cNvSpPr>
              <p:nvPr/>
            </p:nvSpPr>
            <p:spPr bwMode="auto">
              <a:xfrm>
                <a:off x="2392" y="3030"/>
                <a:ext cx="203" cy="146"/>
              </a:xfrm>
              <a:prstGeom prst="rect">
                <a:avLst/>
              </a:prstGeom>
              <a:solidFill>
                <a:srgbClr val="FFFFFF"/>
              </a:solidFill>
              <a:ln w="9525">
                <a:solidFill>
                  <a:srgbClr val="000000"/>
                </a:solidFill>
                <a:miter lim="800000"/>
                <a:headEnd/>
                <a:tailEnd/>
              </a:ln>
            </p:spPr>
            <p:txBody>
              <a:bodyPr/>
              <a:lstStyle/>
              <a:p>
                <a:endParaRPr lang="en-US" b="0"/>
              </a:p>
            </p:txBody>
          </p:sp>
          <p:sp>
            <p:nvSpPr>
              <p:cNvPr id="146" name="Rectangle 155"/>
              <p:cNvSpPr>
                <a:spLocks noChangeArrowheads="1"/>
              </p:cNvSpPr>
              <p:nvPr/>
            </p:nvSpPr>
            <p:spPr bwMode="auto">
              <a:xfrm>
                <a:off x="1896" y="2601"/>
                <a:ext cx="197" cy="575"/>
              </a:xfrm>
              <a:prstGeom prst="rect">
                <a:avLst/>
              </a:prstGeom>
              <a:solidFill>
                <a:srgbClr val="000000"/>
              </a:solidFill>
              <a:ln w="9525">
                <a:solidFill>
                  <a:srgbClr val="000000"/>
                </a:solidFill>
                <a:miter lim="800000"/>
                <a:headEnd/>
                <a:tailEnd/>
              </a:ln>
            </p:spPr>
            <p:txBody>
              <a:bodyPr/>
              <a:lstStyle/>
              <a:p>
                <a:endParaRPr lang="en-US" b="0"/>
              </a:p>
            </p:txBody>
          </p:sp>
          <p:sp>
            <p:nvSpPr>
              <p:cNvPr id="147" name="Rectangle 156"/>
              <p:cNvSpPr>
                <a:spLocks noChangeArrowheads="1"/>
              </p:cNvSpPr>
              <p:nvPr/>
            </p:nvSpPr>
            <p:spPr bwMode="auto">
              <a:xfrm>
                <a:off x="2595" y="2337"/>
                <a:ext cx="197" cy="839"/>
              </a:xfrm>
              <a:prstGeom prst="rect">
                <a:avLst/>
              </a:prstGeom>
              <a:solidFill>
                <a:srgbClr val="000000"/>
              </a:solidFill>
              <a:ln w="9525">
                <a:solidFill>
                  <a:srgbClr val="000000"/>
                </a:solidFill>
                <a:miter lim="800000"/>
                <a:headEnd/>
                <a:tailEnd/>
              </a:ln>
            </p:spPr>
            <p:txBody>
              <a:bodyPr/>
              <a:lstStyle/>
              <a:p>
                <a:endParaRPr lang="en-US" b="0"/>
              </a:p>
            </p:txBody>
          </p:sp>
          <p:sp>
            <p:nvSpPr>
              <p:cNvPr id="148" name="Line 157"/>
              <p:cNvSpPr>
                <a:spLocks noChangeShapeType="1"/>
              </p:cNvSpPr>
              <p:nvPr/>
            </p:nvSpPr>
            <p:spPr bwMode="auto">
              <a:xfrm flipV="1">
                <a:off x="1795" y="2994"/>
                <a:ext cx="1" cy="5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9" name="Line 158"/>
              <p:cNvSpPr>
                <a:spLocks noChangeShapeType="1"/>
              </p:cNvSpPr>
              <p:nvPr/>
            </p:nvSpPr>
            <p:spPr bwMode="auto">
              <a:xfrm>
                <a:off x="1778" y="2994"/>
                <a:ext cx="39" cy="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0" name="Line 159"/>
              <p:cNvSpPr>
                <a:spLocks noChangeShapeType="1"/>
              </p:cNvSpPr>
              <p:nvPr/>
            </p:nvSpPr>
            <p:spPr bwMode="auto">
              <a:xfrm flipV="1">
                <a:off x="2494" y="2963"/>
                <a:ext cx="0" cy="67"/>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1" name="Line 160"/>
              <p:cNvSpPr>
                <a:spLocks noChangeShapeType="1"/>
              </p:cNvSpPr>
              <p:nvPr/>
            </p:nvSpPr>
            <p:spPr bwMode="auto">
              <a:xfrm>
                <a:off x="2477" y="2963"/>
                <a:ext cx="39" cy="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2" name="Line 161"/>
              <p:cNvSpPr>
                <a:spLocks noChangeShapeType="1"/>
              </p:cNvSpPr>
              <p:nvPr/>
            </p:nvSpPr>
            <p:spPr bwMode="auto">
              <a:xfrm flipV="1">
                <a:off x="1992" y="2498"/>
                <a:ext cx="1" cy="10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3" name="Line 162"/>
              <p:cNvSpPr>
                <a:spLocks noChangeShapeType="1"/>
              </p:cNvSpPr>
              <p:nvPr/>
            </p:nvSpPr>
            <p:spPr bwMode="auto">
              <a:xfrm rot="-120000">
                <a:off x="1975" y="2498"/>
                <a:ext cx="39" cy="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4" name="Line 163"/>
              <p:cNvSpPr>
                <a:spLocks noChangeShapeType="1"/>
              </p:cNvSpPr>
              <p:nvPr/>
            </p:nvSpPr>
            <p:spPr bwMode="auto">
              <a:xfrm flipV="1">
                <a:off x="2691" y="2309"/>
                <a:ext cx="1" cy="2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5" name="Line 164"/>
              <p:cNvSpPr>
                <a:spLocks noChangeShapeType="1"/>
              </p:cNvSpPr>
              <p:nvPr/>
            </p:nvSpPr>
            <p:spPr bwMode="auto">
              <a:xfrm>
                <a:off x="2674" y="2309"/>
                <a:ext cx="39" cy="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6" name="Line 165"/>
              <p:cNvSpPr>
                <a:spLocks noChangeShapeType="1"/>
              </p:cNvSpPr>
              <p:nvPr/>
            </p:nvSpPr>
            <p:spPr bwMode="auto">
              <a:xfrm>
                <a:off x="1547" y="2175"/>
                <a:ext cx="0" cy="100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7" name="Line 166"/>
              <p:cNvSpPr>
                <a:spLocks noChangeShapeType="1"/>
              </p:cNvSpPr>
              <p:nvPr/>
            </p:nvSpPr>
            <p:spPr bwMode="auto">
              <a:xfrm>
                <a:off x="1530" y="3176"/>
                <a:ext cx="17"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8" name="Line 167"/>
              <p:cNvSpPr>
                <a:spLocks noChangeShapeType="1"/>
              </p:cNvSpPr>
              <p:nvPr/>
            </p:nvSpPr>
            <p:spPr bwMode="auto">
              <a:xfrm>
                <a:off x="1530" y="3050"/>
                <a:ext cx="17"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9" name="Line 168"/>
              <p:cNvSpPr>
                <a:spLocks noChangeShapeType="1"/>
              </p:cNvSpPr>
              <p:nvPr/>
            </p:nvSpPr>
            <p:spPr bwMode="auto">
              <a:xfrm>
                <a:off x="1530" y="2927"/>
                <a:ext cx="17"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0" name="Line 169"/>
              <p:cNvSpPr>
                <a:spLocks noChangeShapeType="1"/>
              </p:cNvSpPr>
              <p:nvPr/>
            </p:nvSpPr>
            <p:spPr bwMode="auto">
              <a:xfrm>
                <a:off x="1530" y="2802"/>
                <a:ext cx="17"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1" name="Line 170"/>
              <p:cNvSpPr>
                <a:spLocks noChangeShapeType="1"/>
              </p:cNvSpPr>
              <p:nvPr/>
            </p:nvSpPr>
            <p:spPr bwMode="auto">
              <a:xfrm>
                <a:off x="1530" y="2676"/>
                <a:ext cx="17"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2" name="Line 171"/>
              <p:cNvSpPr>
                <a:spLocks noChangeShapeType="1"/>
              </p:cNvSpPr>
              <p:nvPr/>
            </p:nvSpPr>
            <p:spPr bwMode="auto">
              <a:xfrm>
                <a:off x="1530" y="2549"/>
                <a:ext cx="17"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3" name="Line 172"/>
              <p:cNvSpPr>
                <a:spLocks noChangeShapeType="1"/>
              </p:cNvSpPr>
              <p:nvPr/>
            </p:nvSpPr>
            <p:spPr bwMode="auto">
              <a:xfrm>
                <a:off x="1530" y="2428"/>
                <a:ext cx="17"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4" name="Line 173"/>
              <p:cNvSpPr>
                <a:spLocks noChangeShapeType="1"/>
              </p:cNvSpPr>
              <p:nvPr/>
            </p:nvSpPr>
            <p:spPr bwMode="auto">
              <a:xfrm>
                <a:off x="1530" y="2301"/>
                <a:ext cx="17" cy="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5" name="Line 174"/>
              <p:cNvSpPr>
                <a:spLocks noChangeShapeType="1"/>
              </p:cNvSpPr>
              <p:nvPr/>
            </p:nvSpPr>
            <p:spPr bwMode="auto">
              <a:xfrm>
                <a:off x="1530" y="2175"/>
                <a:ext cx="17"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6" name="Line 175"/>
              <p:cNvSpPr>
                <a:spLocks noChangeShapeType="1"/>
              </p:cNvSpPr>
              <p:nvPr/>
            </p:nvSpPr>
            <p:spPr bwMode="auto">
              <a:xfrm>
                <a:off x="1547" y="3176"/>
                <a:ext cx="1397"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7" name="Line 176"/>
              <p:cNvSpPr>
                <a:spLocks noChangeShapeType="1"/>
              </p:cNvSpPr>
              <p:nvPr/>
            </p:nvSpPr>
            <p:spPr bwMode="auto">
              <a:xfrm flipV="1">
                <a:off x="1547" y="3176"/>
                <a:ext cx="0" cy="1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8" name="Line 177"/>
              <p:cNvSpPr>
                <a:spLocks noChangeShapeType="1"/>
              </p:cNvSpPr>
              <p:nvPr/>
            </p:nvSpPr>
            <p:spPr bwMode="auto">
              <a:xfrm flipV="1">
                <a:off x="2245" y="3176"/>
                <a:ext cx="1" cy="1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9" name="Line 178"/>
              <p:cNvSpPr>
                <a:spLocks noChangeShapeType="1"/>
              </p:cNvSpPr>
              <p:nvPr/>
            </p:nvSpPr>
            <p:spPr bwMode="auto">
              <a:xfrm flipV="1">
                <a:off x="2944" y="3176"/>
                <a:ext cx="1" cy="1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0" name="Rectangle 179"/>
              <p:cNvSpPr>
                <a:spLocks noChangeArrowheads="1"/>
              </p:cNvSpPr>
              <p:nvPr/>
            </p:nvSpPr>
            <p:spPr bwMode="auto">
              <a:xfrm>
                <a:off x="1468" y="3148"/>
                <a:ext cx="31" cy="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0</a:t>
                </a:r>
                <a:endParaRPr lang="en-GB" sz="800" b="0"/>
              </a:p>
            </p:txBody>
          </p:sp>
          <p:sp>
            <p:nvSpPr>
              <p:cNvPr id="171" name="Rectangle 180"/>
              <p:cNvSpPr>
                <a:spLocks noChangeArrowheads="1"/>
              </p:cNvSpPr>
              <p:nvPr/>
            </p:nvSpPr>
            <p:spPr bwMode="auto">
              <a:xfrm>
                <a:off x="1434" y="3023"/>
                <a:ext cx="63" cy="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10</a:t>
                </a:r>
                <a:endParaRPr lang="en-GB" sz="800" b="0"/>
              </a:p>
            </p:txBody>
          </p:sp>
          <p:sp>
            <p:nvSpPr>
              <p:cNvPr id="172" name="Rectangle 181"/>
              <p:cNvSpPr>
                <a:spLocks noChangeArrowheads="1"/>
              </p:cNvSpPr>
              <p:nvPr/>
            </p:nvSpPr>
            <p:spPr bwMode="auto">
              <a:xfrm>
                <a:off x="1434" y="2900"/>
                <a:ext cx="63" cy="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20</a:t>
                </a:r>
                <a:endParaRPr lang="en-GB" sz="800" b="0"/>
              </a:p>
            </p:txBody>
          </p:sp>
          <p:sp>
            <p:nvSpPr>
              <p:cNvPr id="173" name="Rectangle 182"/>
              <p:cNvSpPr>
                <a:spLocks noChangeArrowheads="1"/>
              </p:cNvSpPr>
              <p:nvPr/>
            </p:nvSpPr>
            <p:spPr bwMode="auto">
              <a:xfrm>
                <a:off x="1434" y="2773"/>
                <a:ext cx="63" cy="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30</a:t>
                </a:r>
                <a:endParaRPr lang="en-GB" sz="800" b="0"/>
              </a:p>
            </p:txBody>
          </p:sp>
          <p:sp>
            <p:nvSpPr>
              <p:cNvPr id="174" name="Rectangle 183"/>
              <p:cNvSpPr>
                <a:spLocks noChangeArrowheads="1"/>
              </p:cNvSpPr>
              <p:nvPr/>
            </p:nvSpPr>
            <p:spPr bwMode="auto">
              <a:xfrm>
                <a:off x="1434" y="2648"/>
                <a:ext cx="63" cy="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40</a:t>
                </a:r>
                <a:endParaRPr lang="en-GB" sz="800" b="0"/>
              </a:p>
            </p:txBody>
          </p:sp>
          <p:sp>
            <p:nvSpPr>
              <p:cNvPr id="175" name="Rectangle 184"/>
              <p:cNvSpPr>
                <a:spLocks noChangeArrowheads="1"/>
              </p:cNvSpPr>
              <p:nvPr/>
            </p:nvSpPr>
            <p:spPr bwMode="auto">
              <a:xfrm>
                <a:off x="1434" y="2522"/>
                <a:ext cx="63" cy="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50</a:t>
                </a:r>
                <a:endParaRPr lang="en-GB" sz="800" b="0"/>
              </a:p>
            </p:txBody>
          </p:sp>
          <p:sp>
            <p:nvSpPr>
              <p:cNvPr id="176" name="Rectangle 185"/>
              <p:cNvSpPr>
                <a:spLocks noChangeArrowheads="1"/>
              </p:cNvSpPr>
              <p:nvPr/>
            </p:nvSpPr>
            <p:spPr bwMode="auto">
              <a:xfrm>
                <a:off x="1434" y="2400"/>
                <a:ext cx="63" cy="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60</a:t>
                </a:r>
                <a:endParaRPr lang="en-GB" sz="800" b="0"/>
              </a:p>
            </p:txBody>
          </p:sp>
          <p:sp>
            <p:nvSpPr>
              <p:cNvPr id="177" name="Rectangle 186"/>
              <p:cNvSpPr>
                <a:spLocks noChangeArrowheads="1"/>
              </p:cNvSpPr>
              <p:nvPr/>
            </p:nvSpPr>
            <p:spPr bwMode="auto">
              <a:xfrm>
                <a:off x="1434" y="2274"/>
                <a:ext cx="63" cy="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70</a:t>
                </a:r>
                <a:endParaRPr lang="en-GB" sz="800" b="0"/>
              </a:p>
            </p:txBody>
          </p:sp>
          <p:sp>
            <p:nvSpPr>
              <p:cNvPr id="178" name="Rectangle 187"/>
              <p:cNvSpPr>
                <a:spLocks noChangeArrowheads="1"/>
              </p:cNvSpPr>
              <p:nvPr/>
            </p:nvSpPr>
            <p:spPr bwMode="auto">
              <a:xfrm>
                <a:off x="1434" y="2148"/>
                <a:ext cx="63" cy="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80</a:t>
                </a:r>
                <a:endParaRPr lang="en-GB" sz="800" b="0"/>
              </a:p>
            </p:txBody>
          </p:sp>
          <p:sp>
            <p:nvSpPr>
              <p:cNvPr id="179" name="Rectangle 188"/>
              <p:cNvSpPr>
                <a:spLocks noChangeArrowheads="1"/>
              </p:cNvSpPr>
              <p:nvPr/>
            </p:nvSpPr>
            <p:spPr bwMode="auto">
              <a:xfrm>
                <a:off x="1817" y="3211"/>
                <a:ext cx="142" cy="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Virgin</a:t>
                </a:r>
                <a:endParaRPr lang="en-GB" sz="800" b="0"/>
              </a:p>
            </p:txBody>
          </p:sp>
          <p:sp>
            <p:nvSpPr>
              <p:cNvPr id="180" name="Rectangle 189"/>
              <p:cNvSpPr>
                <a:spLocks noChangeArrowheads="1"/>
              </p:cNvSpPr>
              <p:nvPr/>
            </p:nvSpPr>
            <p:spPr bwMode="auto">
              <a:xfrm>
                <a:off x="2465" y="3211"/>
                <a:ext cx="243" cy="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 Pregnant</a:t>
                </a:r>
                <a:endParaRPr lang="en-GB" sz="800" b="0"/>
              </a:p>
            </p:txBody>
          </p:sp>
          <p:sp>
            <p:nvSpPr>
              <p:cNvPr id="181" name="Rectangle 190"/>
              <p:cNvSpPr>
                <a:spLocks noChangeArrowheads="1"/>
              </p:cNvSpPr>
              <p:nvPr/>
            </p:nvSpPr>
            <p:spPr bwMode="auto">
              <a:xfrm rot="16200000">
                <a:off x="1003" y="2644"/>
                <a:ext cx="713" cy="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dirty="0" smtClean="0">
                    <a:solidFill>
                      <a:srgbClr val="000000"/>
                    </a:solidFill>
                  </a:rPr>
                  <a:t>Fos-positive </a:t>
                </a:r>
                <a:r>
                  <a:rPr lang="en-GB" sz="800" dirty="0">
                    <a:solidFill>
                      <a:srgbClr val="000000"/>
                    </a:solidFill>
                  </a:rPr>
                  <a:t>TH cells (%)</a:t>
                </a:r>
                <a:endParaRPr lang="en-GB" sz="800" b="0" dirty="0"/>
              </a:p>
            </p:txBody>
          </p:sp>
        </p:grpSp>
        <p:sp>
          <p:nvSpPr>
            <p:cNvPr id="139" name="Text Box 197"/>
            <p:cNvSpPr txBox="1">
              <a:spLocks noChangeArrowheads="1"/>
            </p:cNvSpPr>
            <p:nvPr/>
          </p:nvSpPr>
          <p:spPr bwMode="auto">
            <a:xfrm>
              <a:off x="1962" y="2350"/>
              <a:ext cx="149" cy="2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b="0"/>
                <a:t>*</a:t>
              </a:r>
            </a:p>
          </p:txBody>
        </p:sp>
        <p:sp>
          <p:nvSpPr>
            <p:cNvPr id="140" name="Text Box 198"/>
            <p:cNvSpPr txBox="1">
              <a:spLocks noChangeArrowheads="1"/>
            </p:cNvSpPr>
            <p:nvPr/>
          </p:nvSpPr>
          <p:spPr bwMode="auto">
            <a:xfrm>
              <a:off x="2659" y="2163"/>
              <a:ext cx="149" cy="2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b="0"/>
                <a:t>*</a:t>
              </a:r>
            </a:p>
          </p:txBody>
        </p:sp>
        <p:sp>
          <p:nvSpPr>
            <p:cNvPr id="141" name="Text Box 200"/>
            <p:cNvSpPr txBox="1">
              <a:spLocks noChangeArrowheads="1"/>
            </p:cNvSpPr>
            <p:nvPr/>
          </p:nvSpPr>
          <p:spPr bwMode="auto">
            <a:xfrm>
              <a:off x="2753" y="2103"/>
              <a:ext cx="143" cy="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latin typeface="Calibri" pitchFamily="34" charset="0"/>
                </a:rPr>
                <a:t>#</a:t>
              </a:r>
            </a:p>
          </p:txBody>
        </p:sp>
      </p:grpSp>
      <p:sp>
        <p:nvSpPr>
          <p:cNvPr id="182" name="Rectangle 86"/>
          <p:cNvSpPr>
            <a:spLocks noChangeArrowheads="1"/>
          </p:cNvSpPr>
          <p:nvPr/>
        </p:nvSpPr>
        <p:spPr bwMode="auto">
          <a:xfrm>
            <a:off x="1087438" y="5487988"/>
            <a:ext cx="5329237" cy="19979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sz="1200" b="0" dirty="0">
                <a:latin typeface="Times New Roman" pitchFamily="18" charset="0"/>
                <a:cs typeface="Times New Roman" pitchFamily="18" charset="0"/>
              </a:rPr>
              <a:t>Virgin and d5.5 pregnant mice were injected with either LPS (i.p 12.5µg; black bars; n = 5) or vehicle (saline; white bars; n </a:t>
            </a:r>
            <a:r>
              <a:rPr lang="en-US" sz="1200" b="0" dirty="0" smtClean="0">
                <a:latin typeface="Times New Roman" pitchFamily="18" charset="0"/>
                <a:cs typeface="Times New Roman" pitchFamily="18" charset="0"/>
              </a:rPr>
              <a:t>= 5</a:t>
            </a:r>
            <a:r>
              <a:rPr lang="en-US" sz="1200" b="0" dirty="0">
                <a:latin typeface="Times New Roman" pitchFamily="18" charset="0"/>
                <a:cs typeface="Times New Roman" pitchFamily="18" charset="0"/>
              </a:rPr>
              <a:t>, 6 respectively) and sacrificed after 90 min. </a:t>
            </a:r>
            <a:r>
              <a:rPr lang="en-GB" sz="1200" b="0" dirty="0">
                <a:latin typeface="Times New Roman" pitchFamily="18" charset="0"/>
                <a:cs typeface="Times New Roman" pitchFamily="18" charset="0"/>
              </a:rPr>
              <a:t>Values are group means </a:t>
            </a:r>
            <a:r>
              <a:rPr lang="en-US" sz="1200" b="0" dirty="0">
                <a:latin typeface="Times New Roman" pitchFamily="18" charset="0"/>
                <a:cs typeface="Times New Roman" pitchFamily="18" charset="0"/>
              </a:rPr>
              <a:t>± SEM. C. </a:t>
            </a:r>
            <a:r>
              <a:rPr lang="en-US" sz="1200" b="0" dirty="0" smtClean="0">
                <a:latin typeface="Times New Roman" pitchFamily="18" charset="0"/>
                <a:cs typeface="Times New Roman" pitchFamily="18" charset="0"/>
              </a:rPr>
              <a:t>Fos-positive </a:t>
            </a:r>
            <a:r>
              <a:rPr lang="en-US" sz="1200" b="0" dirty="0">
                <a:latin typeface="Times New Roman" pitchFamily="18" charset="0"/>
                <a:cs typeface="Times New Roman" pitchFamily="18" charset="0"/>
              </a:rPr>
              <a:t>nuclei in the rostral ventrolateral medulla (RVLM) (</a:t>
            </a:r>
            <a:r>
              <a:rPr lang="en-US" sz="1200" b="0" dirty="0" smtClean="0">
                <a:latin typeface="Times New Roman" pitchFamily="18" charset="0"/>
                <a:cs typeface="Times New Roman" pitchFamily="18" charset="0"/>
              </a:rPr>
              <a:t>2-way ANOVA</a:t>
            </a:r>
            <a:r>
              <a:rPr lang="en-US" sz="1200" b="0" dirty="0">
                <a:latin typeface="Times New Roman" pitchFamily="18" charset="0"/>
                <a:cs typeface="Times New Roman" pitchFamily="18" charset="0"/>
              </a:rPr>
              <a:t>, p&lt;0.001 across treatment). </a:t>
            </a:r>
          </a:p>
          <a:p>
            <a:pPr>
              <a:lnSpc>
                <a:spcPct val="150000"/>
              </a:lnSpc>
            </a:pPr>
            <a:r>
              <a:rPr lang="en-US" sz="1200" b="0" dirty="0">
                <a:latin typeface="Times New Roman" pitchFamily="18" charset="0"/>
                <a:cs typeface="Times New Roman" pitchFamily="18" charset="0"/>
              </a:rPr>
              <a:t>D. % </a:t>
            </a:r>
            <a:r>
              <a:rPr lang="en-US" sz="1200" b="0" dirty="0" smtClean="0">
                <a:latin typeface="Times New Roman" pitchFamily="18" charset="0"/>
                <a:cs typeface="Times New Roman" pitchFamily="18" charset="0"/>
              </a:rPr>
              <a:t>Fos-positive </a:t>
            </a:r>
            <a:r>
              <a:rPr lang="en-US" sz="1200" b="0" dirty="0">
                <a:latin typeface="Times New Roman" pitchFamily="18" charset="0"/>
                <a:cs typeface="Times New Roman" pitchFamily="18" charset="0"/>
              </a:rPr>
              <a:t>tyrosine hydroxylase </a:t>
            </a:r>
            <a:r>
              <a:rPr lang="en-US" sz="1200" b="0" dirty="0" smtClean="0">
                <a:latin typeface="Times New Roman" pitchFamily="18" charset="0"/>
                <a:cs typeface="Times New Roman" pitchFamily="18" charset="0"/>
              </a:rPr>
              <a:t>(TH) neurones </a:t>
            </a:r>
            <a:r>
              <a:rPr lang="en-US" sz="1200" b="0" dirty="0">
                <a:latin typeface="Times New Roman" pitchFamily="18" charset="0"/>
                <a:cs typeface="Times New Roman" pitchFamily="18" charset="0"/>
              </a:rPr>
              <a:t>(2-way ANOVA, p&lt;0.001 across treatment, p&lt;0.05 across group). Holm-</a:t>
            </a:r>
            <a:r>
              <a:rPr lang="en-US" sz="1200" b="0" dirty="0" err="1">
                <a:latin typeface="Times New Roman" pitchFamily="18" charset="0"/>
                <a:cs typeface="Times New Roman" pitchFamily="18" charset="0"/>
              </a:rPr>
              <a:t>Sidak</a:t>
            </a:r>
            <a:r>
              <a:rPr lang="en-US" sz="1200" b="0" dirty="0">
                <a:latin typeface="Times New Roman" pitchFamily="18" charset="0"/>
                <a:cs typeface="Times New Roman" pitchFamily="18" charset="0"/>
              </a:rPr>
              <a:t> comparison post-hoc tests, </a:t>
            </a:r>
            <a:r>
              <a:rPr lang="en-GB" sz="1200" b="0" dirty="0">
                <a:latin typeface="Times New Roman" pitchFamily="18" charset="0"/>
                <a:cs typeface="Times New Roman" pitchFamily="18" charset="0"/>
              </a:rPr>
              <a:t>*p&lt;0.05 vs. vehicle, #p&lt;0.05 vs. virgin. </a:t>
            </a:r>
            <a:endParaRPr lang="en-GB" sz="1200" b="0" dirty="0"/>
          </a:p>
        </p:txBody>
      </p:sp>
      <p:sp>
        <p:nvSpPr>
          <p:cNvPr id="183" name="Text Box 4"/>
          <p:cNvSpPr txBox="1">
            <a:spLocks noChangeArrowheads="1"/>
          </p:cNvSpPr>
          <p:nvPr/>
        </p:nvSpPr>
        <p:spPr bwMode="auto">
          <a:xfrm>
            <a:off x="1620838" y="1074738"/>
            <a:ext cx="293687"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C</a:t>
            </a:r>
          </a:p>
        </p:txBody>
      </p:sp>
      <p:sp>
        <p:nvSpPr>
          <p:cNvPr id="184" name="Text Box 5"/>
          <p:cNvSpPr txBox="1">
            <a:spLocks noChangeArrowheads="1"/>
          </p:cNvSpPr>
          <p:nvPr/>
        </p:nvSpPr>
        <p:spPr bwMode="auto">
          <a:xfrm>
            <a:off x="1620838" y="3571875"/>
            <a:ext cx="293687"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D</a:t>
            </a:r>
          </a:p>
        </p:txBody>
      </p:sp>
      <p:sp>
        <p:nvSpPr>
          <p:cNvPr id="185" name="Text Box 270"/>
          <p:cNvSpPr txBox="1">
            <a:spLocks noChangeArrowheads="1"/>
          </p:cNvSpPr>
          <p:nvPr/>
        </p:nvSpPr>
        <p:spPr bwMode="auto">
          <a:xfrm>
            <a:off x="1016000" y="503238"/>
            <a:ext cx="4323941"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dirty="0">
                <a:latin typeface="Times New Roman" pitchFamily="18" charset="0"/>
                <a:cs typeface="Times New Roman" pitchFamily="18" charset="0"/>
              </a:rPr>
              <a:t>Figure 3.11: Effects of LPS on </a:t>
            </a:r>
            <a:r>
              <a:rPr lang="en-GB" sz="1200" dirty="0" smtClean="0">
                <a:latin typeface="Times New Roman" pitchFamily="18" charset="0"/>
                <a:cs typeface="Times New Roman" pitchFamily="18" charset="0"/>
              </a:rPr>
              <a:t>TH/Fos </a:t>
            </a:r>
            <a:r>
              <a:rPr lang="en-GB" sz="1200" dirty="0">
                <a:latin typeface="Times New Roman" pitchFamily="18" charset="0"/>
                <a:cs typeface="Times New Roman" pitchFamily="18" charset="0"/>
              </a:rPr>
              <a:t>expression in the RVLM</a:t>
            </a:r>
          </a:p>
        </p:txBody>
      </p:sp>
      <p:sp>
        <p:nvSpPr>
          <p:cNvPr id="186" name="TextBox 185"/>
          <p:cNvSpPr txBox="1"/>
          <p:nvPr/>
        </p:nvSpPr>
        <p:spPr>
          <a:xfrm>
            <a:off x="5949280"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136</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99753740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ext Box 4"/>
          <p:cNvSpPr txBox="1">
            <a:spLocks noChangeArrowheads="1"/>
          </p:cNvSpPr>
          <p:nvPr/>
        </p:nvSpPr>
        <p:spPr bwMode="auto">
          <a:xfrm>
            <a:off x="1049338" y="468313"/>
            <a:ext cx="518212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dirty="0">
                <a:latin typeface="Times New Roman" pitchFamily="18" charset="0"/>
                <a:cs typeface="Times New Roman" pitchFamily="18" charset="0"/>
              </a:rPr>
              <a:t>Figure 3.12: Effect of LPS in </a:t>
            </a:r>
            <a:r>
              <a:rPr lang="en-GB" sz="1200" dirty="0" smtClean="0">
                <a:latin typeface="Times New Roman" pitchFamily="18" charset="0"/>
                <a:cs typeface="Times New Roman" pitchFamily="18" charset="0"/>
              </a:rPr>
              <a:t>early and mid </a:t>
            </a:r>
            <a:r>
              <a:rPr lang="en-GB" sz="1200" dirty="0">
                <a:latin typeface="Times New Roman" pitchFamily="18" charset="0"/>
                <a:cs typeface="Times New Roman" pitchFamily="18" charset="0"/>
              </a:rPr>
              <a:t>pregnancy on plasma hormones </a:t>
            </a:r>
            <a:endParaRPr lang="en-GB" sz="1200" dirty="0" smtClean="0">
              <a:latin typeface="Times New Roman" pitchFamily="18" charset="0"/>
              <a:cs typeface="Times New Roman" pitchFamily="18" charset="0"/>
            </a:endParaRPr>
          </a:p>
          <a:p>
            <a:pPr eaLnBrk="1" hangingPunct="1"/>
            <a:r>
              <a:rPr lang="en-GB" sz="1200" dirty="0" smtClean="0">
                <a:latin typeface="Times New Roman" pitchFamily="18" charset="0"/>
                <a:cs typeface="Times New Roman" pitchFamily="18" charset="0"/>
              </a:rPr>
              <a:t>                      and cytokines</a:t>
            </a:r>
            <a:endParaRPr lang="en-GB" sz="1200" dirty="0">
              <a:latin typeface="Times New Roman" pitchFamily="18" charset="0"/>
              <a:cs typeface="Times New Roman" pitchFamily="18" charset="0"/>
            </a:endParaRPr>
          </a:p>
        </p:txBody>
      </p:sp>
      <p:grpSp>
        <p:nvGrpSpPr>
          <p:cNvPr id="47" name="Group 6"/>
          <p:cNvGrpSpPr>
            <a:grpSpLocks/>
          </p:cNvGrpSpPr>
          <p:nvPr/>
        </p:nvGrpSpPr>
        <p:grpSpPr bwMode="auto">
          <a:xfrm>
            <a:off x="3792538" y="1264729"/>
            <a:ext cx="2516187" cy="2168525"/>
            <a:chOff x="1630861" y="3769303"/>
            <a:chExt cx="3308360" cy="2169261"/>
          </a:xfrm>
        </p:grpSpPr>
        <p:graphicFrame>
          <p:nvGraphicFramePr>
            <p:cNvPr id="48" name="Chart 47"/>
            <p:cNvGraphicFramePr>
              <a:graphicFrameLocks/>
            </p:cNvGraphicFramePr>
            <p:nvPr/>
          </p:nvGraphicFramePr>
          <p:xfrm>
            <a:off x="1727965" y="3769448"/>
            <a:ext cx="3213203" cy="2160130"/>
          </p:xfrm>
          <a:graphic>
            <a:graphicData uri="http://schemas.openxmlformats.org/drawingml/2006/chart">
              <c:chart xmlns:c="http://schemas.openxmlformats.org/drawingml/2006/chart" xmlns:r="http://schemas.openxmlformats.org/officeDocument/2006/relationships" r:id="rId2"/>
            </a:graphicData>
          </a:graphic>
        </p:graphicFrame>
        <p:grpSp>
          <p:nvGrpSpPr>
            <p:cNvPr id="49" name="Group 5"/>
            <p:cNvGrpSpPr>
              <a:grpSpLocks/>
            </p:cNvGrpSpPr>
            <p:nvPr/>
          </p:nvGrpSpPr>
          <p:grpSpPr bwMode="auto">
            <a:xfrm>
              <a:off x="1630861" y="3872701"/>
              <a:ext cx="3268875" cy="2065863"/>
              <a:chOff x="1630861" y="3872701"/>
              <a:chExt cx="3268875" cy="2065863"/>
            </a:xfrm>
          </p:grpSpPr>
          <p:sp>
            <p:nvSpPr>
              <p:cNvPr id="52" name="Rectangle 103"/>
              <p:cNvSpPr>
                <a:spLocks noChangeAspect="1" noChangeArrowheads="1"/>
              </p:cNvSpPr>
              <p:nvPr/>
            </p:nvSpPr>
            <p:spPr bwMode="auto">
              <a:xfrm rot="-5400000">
                <a:off x="922038" y="4659331"/>
                <a:ext cx="1578377" cy="160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eaLnBrk="0" hangingPunct="0"/>
                <a:r>
                  <a:rPr lang="en-GB" sz="800">
                    <a:solidFill>
                      <a:srgbClr val="000000"/>
                    </a:solidFill>
                    <a:cs typeface="Arial" charset="0"/>
                  </a:rPr>
                  <a:t>Progesterone (ng/ml)</a:t>
                </a:r>
                <a:endParaRPr lang="en-GB" sz="800" b="0">
                  <a:solidFill>
                    <a:schemeClr val="tx2"/>
                  </a:solidFill>
                  <a:cs typeface="Arial" charset="0"/>
                </a:endParaRPr>
              </a:p>
            </p:txBody>
          </p:sp>
          <p:sp>
            <p:nvSpPr>
              <p:cNvPr id="53" name="Rectangle 105"/>
              <p:cNvSpPr>
                <a:spLocks noChangeAspect="1" noChangeArrowheads="1"/>
              </p:cNvSpPr>
              <p:nvPr/>
            </p:nvSpPr>
            <p:spPr bwMode="auto">
              <a:xfrm>
                <a:off x="3344620" y="4160112"/>
                <a:ext cx="110632" cy="182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GB" sz="1200">
                    <a:solidFill>
                      <a:srgbClr val="000000"/>
                    </a:solidFill>
                    <a:cs typeface="Arial" charset="0"/>
                  </a:rPr>
                  <a:t>#</a:t>
                </a:r>
                <a:endParaRPr lang="en-GB" sz="1200">
                  <a:solidFill>
                    <a:schemeClr val="tx2"/>
                  </a:solidFill>
                  <a:cs typeface="Arial" charset="0"/>
                </a:endParaRPr>
              </a:p>
            </p:txBody>
          </p:sp>
          <p:sp>
            <p:nvSpPr>
              <p:cNvPr id="54" name="Rectangle 108"/>
              <p:cNvSpPr>
                <a:spLocks noChangeAspect="1" noChangeArrowheads="1"/>
              </p:cNvSpPr>
              <p:nvPr/>
            </p:nvSpPr>
            <p:spPr bwMode="auto">
              <a:xfrm>
                <a:off x="4293670" y="3872701"/>
                <a:ext cx="265578" cy="1846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eaLnBrk="0" hangingPunct="0"/>
                <a:r>
                  <a:rPr lang="en-GB" sz="1200">
                    <a:solidFill>
                      <a:srgbClr val="000000"/>
                    </a:solidFill>
                    <a:cs typeface="Arial" charset="0"/>
                  </a:rPr>
                  <a:t>#</a:t>
                </a:r>
                <a:endParaRPr lang="en-GB" sz="1200">
                  <a:solidFill>
                    <a:schemeClr val="tx2"/>
                  </a:solidFill>
                  <a:cs typeface="Arial" charset="0"/>
                </a:endParaRPr>
              </a:p>
            </p:txBody>
          </p:sp>
          <p:sp>
            <p:nvSpPr>
              <p:cNvPr id="55" name="Rectangle 109"/>
              <p:cNvSpPr>
                <a:spLocks noChangeAspect="1" noChangeArrowheads="1"/>
              </p:cNvSpPr>
              <p:nvPr/>
            </p:nvSpPr>
            <p:spPr bwMode="auto">
              <a:xfrm>
                <a:off x="3657731" y="5816295"/>
                <a:ext cx="546899" cy="122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GB" sz="800" b="0">
                    <a:solidFill>
                      <a:srgbClr val="000000"/>
                    </a:solidFill>
                    <a:cs typeface="Arial" charset="0"/>
                  </a:rPr>
                  <a:t>Pregnant</a:t>
                </a:r>
                <a:endParaRPr lang="en-GB" sz="800" b="0">
                  <a:solidFill>
                    <a:schemeClr val="tx2"/>
                  </a:solidFill>
                  <a:cs typeface="Arial" charset="0"/>
                </a:endParaRPr>
              </a:p>
            </p:txBody>
          </p:sp>
          <p:sp>
            <p:nvSpPr>
              <p:cNvPr id="56" name="Text Box 67"/>
              <p:cNvSpPr txBox="1">
                <a:spLocks noChangeAspect="1" noChangeArrowheads="1"/>
              </p:cNvSpPr>
              <p:nvPr/>
            </p:nvSpPr>
            <p:spPr bwMode="auto">
              <a:xfrm>
                <a:off x="2570193" y="4736521"/>
                <a:ext cx="498890" cy="3668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spcBef>
                    <a:spcPct val="50000"/>
                  </a:spcBef>
                </a:pPr>
                <a:r>
                  <a:rPr lang="en-GB">
                    <a:cs typeface="Arial" charset="0"/>
                  </a:rPr>
                  <a:t>*</a:t>
                </a:r>
              </a:p>
            </p:txBody>
          </p:sp>
          <p:sp>
            <p:nvSpPr>
              <p:cNvPr id="57" name="Text Box 67"/>
              <p:cNvSpPr txBox="1">
                <a:spLocks noChangeAspect="1" noChangeArrowheads="1"/>
              </p:cNvSpPr>
              <p:nvPr/>
            </p:nvSpPr>
            <p:spPr bwMode="auto">
              <a:xfrm rot="10800000" flipV="1">
                <a:off x="3428116" y="4755576"/>
                <a:ext cx="394520" cy="3668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spcBef>
                    <a:spcPct val="50000"/>
                  </a:spcBef>
                </a:pPr>
                <a:r>
                  <a:rPr lang="en-GB">
                    <a:cs typeface="Arial" charset="0"/>
                  </a:rPr>
                  <a:t>*</a:t>
                </a:r>
              </a:p>
            </p:txBody>
          </p:sp>
          <p:sp>
            <p:nvSpPr>
              <p:cNvPr id="58" name="Text Box 67"/>
              <p:cNvSpPr txBox="1">
                <a:spLocks noChangeAspect="1" noChangeArrowheads="1"/>
              </p:cNvSpPr>
              <p:nvPr/>
            </p:nvSpPr>
            <p:spPr bwMode="auto">
              <a:xfrm>
                <a:off x="4401149" y="4808861"/>
                <a:ext cx="498587" cy="3693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spcBef>
                    <a:spcPct val="50000"/>
                  </a:spcBef>
                </a:pPr>
                <a:r>
                  <a:rPr lang="en-GB">
                    <a:cs typeface="Arial" charset="0"/>
                  </a:rPr>
                  <a:t>*</a:t>
                </a:r>
              </a:p>
            </p:txBody>
          </p:sp>
        </p:grpSp>
      </p:grpSp>
      <p:grpSp>
        <p:nvGrpSpPr>
          <p:cNvPr id="59" name="Group 3"/>
          <p:cNvGrpSpPr>
            <a:grpSpLocks/>
          </p:cNvGrpSpPr>
          <p:nvPr/>
        </p:nvGrpSpPr>
        <p:grpSpPr bwMode="auto">
          <a:xfrm>
            <a:off x="1292225" y="1242504"/>
            <a:ext cx="2571750" cy="2209800"/>
            <a:chOff x="1579773" y="1331640"/>
            <a:chExt cx="3364398" cy="2209763"/>
          </a:xfrm>
        </p:grpSpPr>
        <p:grpSp>
          <p:nvGrpSpPr>
            <p:cNvPr id="60" name="Group 2"/>
            <p:cNvGrpSpPr>
              <a:grpSpLocks/>
            </p:cNvGrpSpPr>
            <p:nvPr/>
          </p:nvGrpSpPr>
          <p:grpSpPr bwMode="auto">
            <a:xfrm>
              <a:off x="1579773" y="1331640"/>
              <a:ext cx="3364398" cy="2203730"/>
              <a:chOff x="1579773" y="3059832"/>
              <a:chExt cx="3364398" cy="2203730"/>
            </a:xfrm>
          </p:grpSpPr>
          <p:sp>
            <p:nvSpPr>
              <p:cNvPr id="62" name="Rectangle 39"/>
              <p:cNvSpPr>
                <a:spLocks noChangeAspect="1" noChangeArrowheads="1"/>
              </p:cNvSpPr>
              <p:nvPr/>
            </p:nvSpPr>
            <p:spPr bwMode="auto">
              <a:xfrm rot="-5400000">
                <a:off x="1114354" y="4033316"/>
                <a:ext cx="1090751" cy="159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eaLnBrk="0" hangingPunct="0"/>
                <a:r>
                  <a:rPr lang="en-GB" sz="800">
                    <a:solidFill>
                      <a:srgbClr val="000000"/>
                    </a:solidFill>
                    <a:cs typeface="Arial" charset="0"/>
                  </a:rPr>
                  <a:t>Corticosterone (ng/ml)</a:t>
                </a:r>
                <a:endParaRPr lang="en-GB" sz="800" b="0">
                  <a:solidFill>
                    <a:schemeClr val="accent2"/>
                  </a:solidFill>
                  <a:cs typeface="Arial" charset="0"/>
                </a:endParaRPr>
              </a:p>
            </p:txBody>
          </p:sp>
          <p:sp>
            <p:nvSpPr>
              <p:cNvPr id="63" name="Rectangle 70"/>
              <p:cNvSpPr>
                <a:spLocks noChangeAspect="1" noChangeArrowheads="1"/>
              </p:cNvSpPr>
              <p:nvPr/>
            </p:nvSpPr>
            <p:spPr bwMode="auto">
              <a:xfrm>
                <a:off x="4609808" y="3059832"/>
                <a:ext cx="247138" cy="3048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eaLnBrk="0" hangingPunct="0"/>
                <a:r>
                  <a:rPr lang="en-GB" sz="1600">
                    <a:solidFill>
                      <a:srgbClr val="000000"/>
                    </a:solidFill>
                    <a:cs typeface="Arial" charset="0"/>
                  </a:rPr>
                  <a:t>+</a:t>
                </a:r>
                <a:r>
                  <a:rPr lang="en-GB" sz="2000">
                    <a:solidFill>
                      <a:srgbClr val="000000"/>
                    </a:solidFill>
                    <a:cs typeface="Arial" charset="0"/>
                  </a:rPr>
                  <a:t> </a:t>
                </a:r>
                <a:endParaRPr lang="en-GB" sz="2000">
                  <a:solidFill>
                    <a:schemeClr val="accent2"/>
                  </a:solidFill>
                  <a:cs typeface="Arial" charset="0"/>
                </a:endParaRPr>
              </a:p>
            </p:txBody>
          </p:sp>
          <p:sp>
            <p:nvSpPr>
              <p:cNvPr id="64" name="Text Box 67"/>
              <p:cNvSpPr txBox="1">
                <a:spLocks noChangeAspect="1" noChangeArrowheads="1"/>
              </p:cNvSpPr>
              <p:nvPr/>
            </p:nvSpPr>
            <p:spPr bwMode="auto">
              <a:xfrm>
                <a:off x="3500803" y="3491687"/>
                <a:ext cx="288673" cy="3667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spcBef>
                    <a:spcPct val="50000"/>
                  </a:spcBef>
                </a:pPr>
                <a:r>
                  <a:rPr lang="en-GB">
                    <a:cs typeface="Arial" charset="0"/>
                  </a:rPr>
                  <a:t>*</a:t>
                </a:r>
              </a:p>
            </p:txBody>
          </p:sp>
          <p:sp>
            <p:nvSpPr>
              <p:cNvPr id="65" name="Text Box 67"/>
              <p:cNvSpPr txBox="1">
                <a:spLocks noChangeAspect="1" noChangeArrowheads="1"/>
              </p:cNvSpPr>
              <p:nvPr/>
            </p:nvSpPr>
            <p:spPr bwMode="auto">
              <a:xfrm>
                <a:off x="4443665" y="3220190"/>
                <a:ext cx="498429" cy="3667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spcBef>
                    <a:spcPct val="50000"/>
                  </a:spcBef>
                </a:pPr>
                <a:r>
                  <a:rPr lang="en-GB">
                    <a:cs typeface="Arial" charset="0"/>
                  </a:rPr>
                  <a:t>*</a:t>
                </a:r>
              </a:p>
            </p:txBody>
          </p:sp>
          <p:graphicFrame>
            <p:nvGraphicFramePr>
              <p:cNvPr id="66" name="Chart 65"/>
              <p:cNvGraphicFramePr>
                <a:graphicFrameLocks/>
              </p:cNvGraphicFramePr>
              <p:nvPr/>
            </p:nvGraphicFramePr>
            <p:xfrm>
              <a:off x="1687963" y="3101975"/>
              <a:ext cx="3252337" cy="2160000"/>
            </p:xfrm>
            <a:graphic>
              <a:graphicData uri="http://schemas.openxmlformats.org/drawingml/2006/chart">
                <c:chart xmlns:c="http://schemas.openxmlformats.org/drawingml/2006/chart" xmlns:r="http://schemas.openxmlformats.org/officeDocument/2006/relationships" r:id="rId3"/>
              </a:graphicData>
            </a:graphic>
          </p:graphicFrame>
          <p:sp>
            <p:nvSpPr>
              <p:cNvPr id="67" name="Text Box 67"/>
              <p:cNvSpPr txBox="1">
                <a:spLocks noChangeAspect="1" noChangeArrowheads="1"/>
              </p:cNvSpPr>
              <p:nvPr/>
            </p:nvSpPr>
            <p:spPr bwMode="auto">
              <a:xfrm>
                <a:off x="2563899" y="3482161"/>
                <a:ext cx="290671" cy="3667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spcBef>
                    <a:spcPct val="50000"/>
                  </a:spcBef>
                </a:pPr>
                <a:r>
                  <a:rPr lang="en-GB">
                    <a:cs typeface="Arial" charset="0"/>
                  </a:rPr>
                  <a:t>*</a:t>
                </a:r>
              </a:p>
            </p:txBody>
          </p:sp>
        </p:grpSp>
        <p:sp>
          <p:nvSpPr>
            <p:cNvPr id="61" name="Rectangle 109"/>
            <p:cNvSpPr>
              <a:spLocks noChangeAspect="1" noChangeArrowheads="1"/>
            </p:cNvSpPr>
            <p:nvPr/>
          </p:nvSpPr>
          <p:spPr bwMode="auto">
            <a:xfrm>
              <a:off x="3645608" y="3419167"/>
              <a:ext cx="543969" cy="122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GB" sz="800" b="0">
                  <a:solidFill>
                    <a:srgbClr val="000000"/>
                  </a:solidFill>
                  <a:cs typeface="Arial" charset="0"/>
                </a:rPr>
                <a:t>Pregnant</a:t>
              </a:r>
              <a:endParaRPr lang="en-GB" sz="800" b="0">
                <a:solidFill>
                  <a:schemeClr val="tx2"/>
                </a:solidFill>
                <a:cs typeface="Arial" charset="0"/>
              </a:endParaRPr>
            </a:p>
          </p:txBody>
        </p:sp>
      </p:grpSp>
      <p:sp>
        <p:nvSpPr>
          <p:cNvPr id="68" name="Text Box 29"/>
          <p:cNvSpPr txBox="1">
            <a:spLocks noChangeArrowheads="1"/>
          </p:cNvSpPr>
          <p:nvPr/>
        </p:nvSpPr>
        <p:spPr bwMode="auto">
          <a:xfrm>
            <a:off x="1196975" y="1026604"/>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A</a:t>
            </a:r>
          </a:p>
        </p:txBody>
      </p:sp>
      <p:sp>
        <p:nvSpPr>
          <p:cNvPr id="69" name="Text Box 29"/>
          <p:cNvSpPr txBox="1">
            <a:spLocks noChangeArrowheads="1"/>
          </p:cNvSpPr>
          <p:nvPr/>
        </p:nvSpPr>
        <p:spPr bwMode="auto">
          <a:xfrm>
            <a:off x="1838325" y="1026604"/>
            <a:ext cx="108585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cs typeface="Arial" charset="0"/>
              </a:rPr>
              <a:t>Corticosterone</a:t>
            </a:r>
          </a:p>
        </p:txBody>
      </p:sp>
      <p:sp>
        <p:nvSpPr>
          <p:cNvPr id="70" name="Text Box 29"/>
          <p:cNvSpPr txBox="1">
            <a:spLocks noChangeArrowheads="1"/>
          </p:cNvSpPr>
          <p:nvPr/>
        </p:nvSpPr>
        <p:spPr bwMode="auto">
          <a:xfrm>
            <a:off x="3862388" y="1005967"/>
            <a:ext cx="293687"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B</a:t>
            </a:r>
          </a:p>
        </p:txBody>
      </p:sp>
      <p:sp>
        <p:nvSpPr>
          <p:cNvPr id="71" name="Text Box 29"/>
          <p:cNvSpPr txBox="1">
            <a:spLocks noChangeArrowheads="1"/>
          </p:cNvSpPr>
          <p:nvPr/>
        </p:nvSpPr>
        <p:spPr bwMode="auto">
          <a:xfrm>
            <a:off x="4324350" y="1026604"/>
            <a:ext cx="100012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cs typeface="Arial" charset="0"/>
              </a:rPr>
              <a:t>Progesterone</a:t>
            </a:r>
          </a:p>
        </p:txBody>
      </p:sp>
      <p:sp>
        <p:nvSpPr>
          <p:cNvPr id="72" name="Rectangle 54"/>
          <p:cNvSpPr>
            <a:spLocks noChangeArrowheads="1"/>
          </p:cNvSpPr>
          <p:nvPr/>
        </p:nvSpPr>
        <p:spPr bwMode="auto">
          <a:xfrm>
            <a:off x="1052513" y="6093653"/>
            <a:ext cx="5329237" cy="2279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sz="1200" b="0" dirty="0" smtClean="0">
                <a:latin typeface="Times New Roman" pitchFamily="18" charset="0"/>
                <a:cs typeface="Times New Roman" pitchFamily="18" charset="0"/>
              </a:rPr>
              <a:t>Virgin, </a:t>
            </a:r>
            <a:r>
              <a:rPr lang="en-US" sz="1200" b="0" dirty="0">
                <a:latin typeface="Times New Roman" pitchFamily="18" charset="0"/>
                <a:cs typeface="Times New Roman" pitchFamily="18" charset="0"/>
              </a:rPr>
              <a:t>d5.5 and d10.5 pregnant mice were injected with either LPS (i.p 10µg; black bars; n = 6, 8) or vehicle (saline; white bars; n = 6, 6) and sacrificed after 90 min. </a:t>
            </a:r>
            <a:r>
              <a:rPr lang="en-GB" sz="1200" b="0" dirty="0">
                <a:latin typeface="Times New Roman" pitchFamily="18" charset="0"/>
                <a:cs typeface="Times New Roman" pitchFamily="18" charset="0"/>
              </a:rPr>
              <a:t>Values are group means </a:t>
            </a:r>
            <a:r>
              <a:rPr lang="en-US" sz="1200" b="0" dirty="0">
                <a:latin typeface="Times New Roman" pitchFamily="18" charset="0"/>
                <a:cs typeface="Times New Roman" pitchFamily="18" charset="0"/>
              </a:rPr>
              <a:t>± SEM. A. Corticosterone (</a:t>
            </a:r>
            <a:r>
              <a:rPr lang="en-US" sz="1200" b="0" dirty="0" smtClean="0">
                <a:latin typeface="Times New Roman" pitchFamily="18" charset="0"/>
                <a:cs typeface="Times New Roman" pitchFamily="18" charset="0"/>
              </a:rPr>
              <a:t>2-way </a:t>
            </a:r>
            <a:r>
              <a:rPr lang="en-US" sz="1200" b="0" dirty="0">
                <a:latin typeface="Times New Roman" pitchFamily="18" charset="0"/>
                <a:cs typeface="Times New Roman" pitchFamily="18" charset="0"/>
              </a:rPr>
              <a:t>ANOVA, p&lt;0.001 across treatment). B. Progesterone (2 way ANOVA, </a:t>
            </a:r>
            <a:r>
              <a:rPr lang="en-US" sz="1200" b="0" dirty="0" smtClean="0">
                <a:latin typeface="Times New Roman" pitchFamily="18" charset="0"/>
                <a:cs typeface="Times New Roman" pitchFamily="18" charset="0"/>
              </a:rPr>
              <a:t>interaction </a:t>
            </a:r>
            <a:r>
              <a:rPr lang="en-US" sz="1200" b="0" dirty="0" err="1" smtClean="0">
                <a:latin typeface="Times New Roman" pitchFamily="18" charset="0"/>
                <a:cs typeface="Times New Roman" pitchFamily="18" charset="0"/>
              </a:rPr>
              <a:t>groupxtreatment</a:t>
            </a:r>
            <a:r>
              <a:rPr lang="en-US" sz="1200" b="0" dirty="0" smtClean="0">
                <a:latin typeface="Times New Roman" pitchFamily="18" charset="0"/>
                <a:cs typeface="Times New Roman" pitchFamily="18" charset="0"/>
              </a:rPr>
              <a:t> p&lt;0.01). </a:t>
            </a:r>
            <a:r>
              <a:rPr lang="en-US" sz="1200" b="0" dirty="0">
                <a:latin typeface="Times New Roman" pitchFamily="18" charset="0"/>
                <a:cs typeface="Times New Roman" pitchFamily="18" charset="0"/>
              </a:rPr>
              <a:t>C. TNF-</a:t>
            </a:r>
            <a:r>
              <a:rPr lang="el-GR" sz="1200" b="0" dirty="0" smtClean="0">
                <a:latin typeface="Times New Roman" pitchFamily="18" charset="0"/>
                <a:cs typeface="Times New Roman" pitchFamily="18" charset="0"/>
              </a:rPr>
              <a:t>α</a:t>
            </a:r>
            <a:r>
              <a:rPr lang="en-GB" sz="1200" b="0" dirty="0" smtClean="0">
                <a:latin typeface="Times New Roman" pitchFamily="18" charset="0"/>
                <a:cs typeface="Times New Roman" pitchFamily="18" charset="0"/>
              </a:rPr>
              <a:t> (2-way </a:t>
            </a:r>
            <a:r>
              <a:rPr lang="en-GB" sz="1200" b="0" dirty="0">
                <a:latin typeface="Times New Roman" pitchFamily="18" charset="0"/>
                <a:cs typeface="Times New Roman" pitchFamily="18" charset="0"/>
              </a:rPr>
              <a:t>ANOVA, </a:t>
            </a:r>
            <a:r>
              <a:rPr lang="en-GB" sz="1200" b="0" dirty="0" smtClean="0">
                <a:latin typeface="Times New Roman" pitchFamily="18" charset="0"/>
                <a:cs typeface="Times New Roman" pitchFamily="18" charset="0"/>
              </a:rPr>
              <a:t>interaction </a:t>
            </a:r>
            <a:r>
              <a:rPr lang="en-GB" sz="1200" b="0" dirty="0" err="1" smtClean="0">
                <a:latin typeface="Times New Roman" pitchFamily="18" charset="0"/>
                <a:cs typeface="Times New Roman" pitchFamily="18" charset="0"/>
              </a:rPr>
              <a:t>groupxtreatment</a:t>
            </a:r>
            <a:r>
              <a:rPr lang="en-GB" sz="1200" b="0" dirty="0" smtClean="0">
                <a:latin typeface="Times New Roman" pitchFamily="18" charset="0"/>
                <a:cs typeface="Times New Roman" pitchFamily="18" charset="0"/>
              </a:rPr>
              <a:t> p&lt;0.001</a:t>
            </a:r>
            <a:r>
              <a:rPr lang="en-GB" sz="1200" b="0" dirty="0">
                <a:latin typeface="Times New Roman" pitchFamily="18" charset="0"/>
                <a:cs typeface="Times New Roman" pitchFamily="18" charset="0"/>
              </a:rPr>
              <a:t>). </a:t>
            </a:r>
            <a:r>
              <a:rPr lang="en-GB" sz="1200" b="0" dirty="0" smtClean="0">
                <a:latin typeface="Times New Roman" pitchFamily="18" charset="0"/>
                <a:cs typeface="Times New Roman" pitchFamily="18" charset="0"/>
              </a:rPr>
              <a:t> D</a:t>
            </a:r>
            <a:r>
              <a:rPr lang="en-GB" sz="1200" b="0" dirty="0">
                <a:latin typeface="Times New Roman" pitchFamily="18" charset="0"/>
                <a:cs typeface="Times New Roman" pitchFamily="18" charset="0"/>
              </a:rPr>
              <a:t>. IFN-</a:t>
            </a:r>
            <a:r>
              <a:rPr lang="el-GR" sz="1200" b="0" dirty="0">
                <a:latin typeface="Times New Roman" pitchFamily="18" charset="0"/>
                <a:cs typeface="Times New Roman" pitchFamily="18" charset="0"/>
              </a:rPr>
              <a:t>γ</a:t>
            </a:r>
            <a:r>
              <a:rPr lang="en-GB" sz="1200" b="0" dirty="0">
                <a:latin typeface="Times New Roman" pitchFamily="18" charset="0"/>
                <a:cs typeface="Times New Roman" pitchFamily="18" charset="0"/>
              </a:rPr>
              <a:t>  (</a:t>
            </a:r>
            <a:r>
              <a:rPr lang="en-GB" sz="1200" b="0" dirty="0" smtClean="0">
                <a:latin typeface="Times New Roman" pitchFamily="18" charset="0"/>
                <a:cs typeface="Times New Roman" pitchFamily="18" charset="0"/>
              </a:rPr>
              <a:t>2-way </a:t>
            </a:r>
            <a:r>
              <a:rPr lang="en-GB" sz="1200" b="0" dirty="0">
                <a:latin typeface="Times New Roman" pitchFamily="18" charset="0"/>
                <a:cs typeface="Times New Roman" pitchFamily="18" charset="0"/>
              </a:rPr>
              <a:t>ANOVA, ns). </a:t>
            </a:r>
            <a:r>
              <a:rPr lang="en-US" sz="1200" b="0" dirty="0">
                <a:latin typeface="Times New Roman" pitchFamily="18" charset="0"/>
                <a:cs typeface="Times New Roman" pitchFamily="18" charset="0"/>
              </a:rPr>
              <a:t>Holm-</a:t>
            </a:r>
            <a:r>
              <a:rPr lang="en-US" sz="1200" b="0" dirty="0" err="1">
                <a:latin typeface="Times New Roman" pitchFamily="18" charset="0"/>
                <a:cs typeface="Times New Roman" pitchFamily="18" charset="0"/>
              </a:rPr>
              <a:t>Sidak</a:t>
            </a:r>
            <a:r>
              <a:rPr lang="en-US" sz="1200" b="0" dirty="0">
                <a:latin typeface="Times New Roman" pitchFamily="18" charset="0"/>
                <a:cs typeface="Times New Roman" pitchFamily="18" charset="0"/>
              </a:rPr>
              <a:t> post hoc tests *p&lt;0.05 vs. vehicle, #vs. virgin, +p&lt;0.05 vs. virgin and d5.5 LPS. </a:t>
            </a:r>
          </a:p>
          <a:p>
            <a:pPr>
              <a:lnSpc>
                <a:spcPct val="150000"/>
              </a:lnSpc>
            </a:pPr>
            <a:endParaRPr lang="en-GB" sz="1200" b="0" dirty="0">
              <a:latin typeface="Calibri" pitchFamily="34" charset="0"/>
              <a:cs typeface="Arial" charset="0"/>
            </a:endParaRPr>
          </a:p>
        </p:txBody>
      </p:sp>
      <p:sp>
        <p:nvSpPr>
          <p:cNvPr id="73" name="Text Box 29"/>
          <p:cNvSpPr txBox="1">
            <a:spLocks noChangeArrowheads="1"/>
          </p:cNvSpPr>
          <p:nvPr/>
        </p:nvSpPr>
        <p:spPr bwMode="auto">
          <a:xfrm>
            <a:off x="1244600" y="3536442"/>
            <a:ext cx="293688"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C</a:t>
            </a:r>
          </a:p>
        </p:txBody>
      </p:sp>
      <p:sp>
        <p:nvSpPr>
          <p:cNvPr id="74" name="Text Box 29"/>
          <p:cNvSpPr txBox="1">
            <a:spLocks noChangeArrowheads="1"/>
          </p:cNvSpPr>
          <p:nvPr/>
        </p:nvSpPr>
        <p:spPr bwMode="auto">
          <a:xfrm>
            <a:off x="1846263" y="3545967"/>
            <a:ext cx="55245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cs typeface="Arial" charset="0"/>
              </a:rPr>
              <a:t>TNF-</a:t>
            </a:r>
            <a:r>
              <a:rPr lang="el-GR" sz="1000">
                <a:cs typeface="Arial" charset="0"/>
              </a:rPr>
              <a:t>α</a:t>
            </a:r>
            <a:endParaRPr lang="en-GB" sz="1000">
              <a:cs typeface="Arial" charset="0"/>
            </a:endParaRPr>
          </a:p>
        </p:txBody>
      </p:sp>
      <p:grpSp>
        <p:nvGrpSpPr>
          <p:cNvPr id="75" name="Group 10"/>
          <p:cNvGrpSpPr>
            <a:grpSpLocks/>
          </p:cNvGrpSpPr>
          <p:nvPr/>
        </p:nvGrpSpPr>
        <p:grpSpPr bwMode="auto">
          <a:xfrm>
            <a:off x="981075" y="3761867"/>
            <a:ext cx="3030538" cy="2286000"/>
            <a:chOff x="1379679" y="3923536"/>
            <a:chExt cx="3065651" cy="2286000"/>
          </a:xfrm>
        </p:grpSpPr>
        <p:graphicFrame>
          <p:nvGraphicFramePr>
            <p:cNvPr id="76" name="Chart 75"/>
            <p:cNvGraphicFramePr>
              <a:graphicFrameLocks/>
            </p:cNvGraphicFramePr>
            <p:nvPr>
              <p:extLst>
                <p:ext uri="{D42A27DB-BD31-4B8C-83A1-F6EECF244321}">
                  <p14:modId xmlns:p14="http://schemas.microsoft.com/office/powerpoint/2010/main" val="3604097037"/>
                </p:ext>
              </p:extLst>
            </p:nvPr>
          </p:nvGraphicFramePr>
          <p:xfrm>
            <a:off x="1380480" y="3923928"/>
            <a:ext cx="3063875" cy="2284769"/>
          </p:xfrm>
          <a:graphic>
            <a:graphicData uri="http://schemas.openxmlformats.org/drawingml/2006/chart">
              <c:chart xmlns:c="http://schemas.openxmlformats.org/drawingml/2006/chart" xmlns:r="http://schemas.openxmlformats.org/officeDocument/2006/relationships" r:id="rId4"/>
            </a:graphicData>
          </a:graphic>
        </p:graphicFrame>
        <p:sp>
          <p:nvSpPr>
            <p:cNvPr id="77" name="Rectangle 105"/>
            <p:cNvSpPr>
              <a:spLocks noChangeAspect="1" noChangeArrowheads="1"/>
            </p:cNvSpPr>
            <p:nvPr/>
          </p:nvSpPr>
          <p:spPr bwMode="auto">
            <a:xfrm>
              <a:off x="3364564" y="4283899"/>
              <a:ext cx="85112" cy="18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GB" sz="1200">
                  <a:solidFill>
                    <a:srgbClr val="000000"/>
                  </a:solidFill>
                  <a:cs typeface="Arial" charset="0"/>
                </a:rPr>
                <a:t>#</a:t>
              </a:r>
              <a:endParaRPr lang="en-GB" sz="1200">
                <a:solidFill>
                  <a:schemeClr val="tx2"/>
                </a:solidFill>
                <a:cs typeface="Arial" charset="0"/>
              </a:endParaRPr>
            </a:p>
          </p:txBody>
        </p:sp>
        <p:sp>
          <p:nvSpPr>
            <p:cNvPr id="78" name="Rectangle 105"/>
            <p:cNvSpPr>
              <a:spLocks noChangeAspect="1" noChangeArrowheads="1"/>
            </p:cNvSpPr>
            <p:nvPr/>
          </p:nvSpPr>
          <p:spPr bwMode="auto">
            <a:xfrm>
              <a:off x="4011739" y="4531549"/>
              <a:ext cx="85112" cy="18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0" hangingPunct="0"/>
              <a:r>
                <a:rPr lang="en-GB" sz="1200">
                  <a:solidFill>
                    <a:srgbClr val="000000"/>
                  </a:solidFill>
                  <a:cs typeface="Arial" charset="0"/>
                </a:rPr>
                <a:t>#</a:t>
              </a:r>
              <a:endParaRPr lang="en-GB" sz="1200">
                <a:solidFill>
                  <a:schemeClr val="tx2"/>
                </a:solidFill>
                <a:cs typeface="Arial" charset="0"/>
              </a:endParaRPr>
            </a:p>
          </p:txBody>
        </p:sp>
        <p:cxnSp>
          <p:nvCxnSpPr>
            <p:cNvPr id="79" name="Straight Connector 78"/>
            <p:cNvCxnSpPr/>
            <p:nvPr/>
          </p:nvCxnSpPr>
          <p:spPr>
            <a:xfrm>
              <a:off x="2060578" y="5871398"/>
              <a:ext cx="211175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a:off x="2076637" y="5868223"/>
              <a:ext cx="0" cy="3651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a:off x="2781624" y="5868223"/>
              <a:ext cx="0" cy="3651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a:off x="3476976" y="5868223"/>
              <a:ext cx="0" cy="3651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a:off x="4175540" y="5868223"/>
              <a:ext cx="0" cy="3651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4" name="TextBox 8"/>
            <p:cNvSpPr txBox="1">
              <a:spLocks noChangeArrowheads="1"/>
            </p:cNvSpPr>
            <p:nvPr/>
          </p:nvSpPr>
          <p:spPr bwMode="auto">
            <a:xfrm>
              <a:off x="2188200" y="5875270"/>
              <a:ext cx="1837040" cy="214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800" b="0">
                  <a:cs typeface="Arial" charset="0"/>
                </a:rPr>
                <a:t>Virgin                 d5.5               d10.5</a:t>
              </a:r>
            </a:p>
          </p:txBody>
        </p:sp>
        <p:sp>
          <p:nvSpPr>
            <p:cNvPr id="85" name="TextBox 46"/>
            <p:cNvSpPr txBox="1">
              <a:spLocks noChangeArrowheads="1"/>
            </p:cNvSpPr>
            <p:nvPr/>
          </p:nvSpPr>
          <p:spPr bwMode="auto">
            <a:xfrm>
              <a:off x="3159009" y="5982524"/>
              <a:ext cx="607028" cy="214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800" b="0">
                  <a:cs typeface="Arial" charset="0"/>
                </a:rPr>
                <a:t>Pregnant</a:t>
              </a:r>
            </a:p>
          </p:txBody>
        </p:sp>
      </p:grpSp>
      <p:grpSp>
        <p:nvGrpSpPr>
          <p:cNvPr id="86" name="Group 11"/>
          <p:cNvGrpSpPr>
            <a:grpSpLocks/>
          </p:cNvGrpSpPr>
          <p:nvPr/>
        </p:nvGrpSpPr>
        <p:grpSpPr bwMode="auto">
          <a:xfrm>
            <a:off x="3816350" y="3614229"/>
            <a:ext cx="2381250" cy="2433638"/>
            <a:chOff x="4105222" y="3807429"/>
            <a:chExt cx="2414092" cy="2432304"/>
          </a:xfrm>
        </p:grpSpPr>
        <p:graphicFrame>
          <p:nvGraphicFramePr>
            <p:cNvPr id="87" name="Chart 86"/>
            <p:cNvGraphicFramePr>
              <a:graphicFrameLocks/>
            </p:cNvGraphicFramePr>
            <p:nvPr>
              <p:extLst>
                <p:ext uri="{D42A27DB-BD31-4B8C-83A1-F6EECF244321}">
                  <p14:modId xmlns:p14="http://schemas.microsoft.com/office/powerpoint/2010/main" val="3335284778"/>
                </p:ext>
              </p:extLst>
            </p:nvPr>
          </p:nvGraphicFramePr>
          <p:xfrm>
            <a:off x="4110799" y="3810109"/>
            <a:ext cx="2406459" cy="2430748"/>
          </p:xfrm>
          <a:graphic>
            <a:graphicData uri="http://schemas.openxmlformats.org/drawingml/2006/chart">
              <c:chart xmlns:c="http://schemas.openxmlformats.org/drawingml/2006/chart" xmlns:r="http://schemas.openxmlformats.org/officeDocument/2006/relationships" r:id="rId5"/>
            </a:graphicData>
          </a:graphic>
        </p:graphicFrame>
        <p:sp>
          <p:nvSpPr>
            <p:cNvPr id="89" name="TextBox 51"/>
            <p:cNvSpPr txBox="1">
              <a:spLocks noChangeArrowheads="1"/>
            </p:cNvSpPr>
            <p:nvPr/>
          </p:nvSpPr>
          <p:spPr bwMode="auto">
            <a:xfrm>
              <a:off x="5523146" y="5993340"/>
              <a:ext cx="608049" cy="214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800" b="0">
                  <a:cs typeface="Arial" charset="0"/>
                </a:rPr>
                <a:t>Pregnant</a:t>
              </a:r>
            </a:p>
          </p:txBody>
        </p:sp>
      </p:grpSp>
      <p:sp>
        <p:nvSpPr>
          <p:cNvPr id="90" name="Text Box 29"/>
          <p:cNvSpPr txBox="1">
            <a:spLocks noChangeArrowheads="1"/>
          </p:cNvSpPr>
          <p:nvPr/>
        </p:nvSpPr>
        <p:spPr bwMode="auto">
          <a:xfrm>
            <a:off x="3862388" y="3555492"/>
            <a:ext cx="293687"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D</a:t>
            </a:r>
          </a:p>
        </p:txBody>
      </p:sp>
      <p:sp>
        <p:nvSpPr>
          <p:cNvPr id="91" name="Text Box 29"/>
          <p:cNvSpPr txBox="1">
            <a:spLocks noChangeArrowheads="1"/>
          </p:cNvSpPr>
          <p:nvPr/>
        </p:nvSpPr>
        <p:spPr bwMode="auto">
          <a:xfrm>
            <a:off x="4365625" y="3545967"/>
            <a:ext cx="50165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cs typeface="Arial" charset="0"/>
              </a:rPr>
              <a:t>IFN-</a:t>
            </a:r>
            <a:r>
              <a:rPr lang="el-GR" sz="1000">
                <a:cs typeface="Arial" charset="0"/>
              </a:rPr>
              <a:t>γ</a:t>
            </a:r>
            <a:endParaRPr lang="en-GB" sz="1000">
              <a:cs typeface="Arial" charset="0"/>
            </a:endParaRPr>
          </a:p>
        </p:txBody>
      </p:sp>
      <p:sp>
        <p:nvSpPr>
          <p:cNvPr id="92" name="TextBox 91"/>
          <p:cNvSpPr txBox="1"/>
          <p:nvPr/>
        </p:nvSpPr>
        <p:spPr>
          <a:xfrm>
            <a:off x="5949280"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138</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258413472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 name="Text Box 4"/>
          <p:cNvSpPr txBox="1">
            <a:spLocks noChangeArrowheads="1"/>
          </p:cNvSpPr>
          <p:nvPr/>
        </p:nvSpPr>
        <p:spPr bwMode="auto">
          <a:xfrm>
            <a:off x="1016000" y="481013"/>
            <a:ext cx="4429125"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latin typeface="Times New Roman" pitchFamily="18" charset="0"/>
                <a:cs typeface="Times New Roman" pitchFamily="18" charset="0"/>
              </a:rPr>
              <a:t>Figure 3.13: Effect of LPS (90 min) on nur77 mRNA in the pPVN</a:t>
            </a:r>
          </a:p>
        </p:txBody>
      </p:sp>
      <p:sp>
        <p:nvSpPr>
          <p:cNvPr id="97" name="Text Box 117"/>
          <p:cNvSpPr txBox="1">
            <a:spLocks noChangeArrowheads="1"/>
          </p:cNvSpPr>
          <p:nvPr/>
        </p:nvSpPr>
        <p:spPr bwMode="auto">
          <a:xfrm>
            <a:off x="1052513" y="5824176"/>
            <a:ext cx="5400675" cy="1721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lnSpc>
                <a:spcPct val="150000"/>
              </a:lnSpc>
            </a:pPr>
            <a:r>
              <a:rPr lang="en-US" sz="1200" b="0" dirty="0" smtClean="0">
                <a:latin typeface="Times New Roman" pitchFamily="18" charset="0"/>
                <a:cs typeface="Times New Roman" pitchFamily="18" charset="0"/>
              </a:rPr>
              <a:t>Virgin, </a:t>
            </a:r>
            <a:r>
              <a:rPr lang="en-US" sz="1200" b="0" dirty="0">
                <a:latin typeface="Times New Roman" pitchFamily="18" charset="0"/>
                <a:cs typeface="Times New Roman" pitchFamily="18" charset="0"/>
              </a:rPr>
              <a:t>d5.5 and d10.5 pregnant mice were injected with LPS (i.p 10µg) or vehicle (saline) and sacrificed after 90 min. </a:t>
            </a:r>
            <a:r>
              <a:rPr lang="en-GB" sz="1200" b="0" dirty="0">
                <a:latin typeface="Times New Roman" pitchFamily="18" charset="0"/>
                <a:cs typeface="Times New Roman" pitchFamily="18" charset="0"/>
              </a:rPr>
              <a:t>Vehicle and LPS-induced nur77 mRNA expression in the paraventricular nucleus (PVN) are illustrated in photomicrographs A - D (B and D are a magnification of highlighted areas in A and C respectively). Arrows indicate positive cells (&gt;3 x </a:t>
            </a:r>
            <a:r>
              <a:rPr lang="en-GB" sz="1200" b="0" dirty="0" smtClean="0">
                <a:latin typeface="Times New Roman" pitchFamily="18" charset="0"/>
                <a:cs typeface="Times New Roman" pitchFamily="18" charset="0"/>
              </a:rPr>
              <a:t>the number </a:t>
            </a:r>
            <a:r>
              <a:rPr lang="en-GB" sz="1200" b="0" dirty="0">
                <a:latin typeface="Times New Roman" pitchFamily="18" charset="0"/>
                <a:cs typeface="Times New Roman" pitchFamily="18" charset="0"/>
              </a:rPr>
              <a:t>of grains/cell of a background cell). Scale bars represent 100</a:t>
            </a:r>
            <a:r>
              <a:rPr lang="en-US" sz="1200" b="0" dirty="0">
                <a:latin typeface="Times New Roman" pitchFamily="18" charset="0"/>
                <a:cs typeface="Times New Roman" pitchFamily="18" charset="0"/>
              </a:rPr>
              <a:t>µ</a:t>
            </a:r>
            <a:r>
              <a:rPr lang="en-GB" sz="1200" b="0" dirty="0">
                <a:latin typeface="Times New Roman" pitchFamily="18" charset="0"/>
                <a:cs typeface="Times New Roman" pitchFamily="18" charset="0"/>
              </a:rPr>
              <a:t>m </a:t>
            </a:r>
            <a:r>
              <a:rPr lang="en-GB" sz="1200" b="0" dirty="0" smtClean="0">
                <a:latin typeface="Times New Roman" pitchFamily="18" charset="0"/>
                <a:cs typeface="Times New Roman" pitchFamily="18" charset="0"/>
              </a:rPr>
              <a:t>in A </a:t>
            </a:r>
            <a:r>
              <a:rPr lang="en-GB" sz="1200" b="0" dirty="0">
                <a:latin typeface="Times New Roman" pitchFamily="18" charset="0"/>
                <a:cs typeface="Times New Roman" pitchFamily="18" charset="0"/>
              </a:rPr>
              <a:t>and C </a:t>
            </a:r>
            <a:r>
              <a:rPr lang="en-GB" sz="1200" b="0" dirty="0" smtClean="0">
                <a:latin typeface="Times New Roman" pitchFamily="18" charset="0"/>
                <a:cs typeface="Times New Roman" pitchFamily="18" charset="0"/>
              </a:rPr>
              <a:t>and 50</a:t>
            </a:r>
            <a:r>
              <a:rPr lang="en-US" sz="1200" b="0" dirty="0" smtClean="0">
                <a:latin typeface="Times New Roman" pitchFamily="18" charset="0"/>
                <a:cs typeface="Times New Roman" pitchFamily="18" charset="0"/>
              </a:rPr>
              <a:t>µ</a:t>
            </a:r>
            <a:r>
              <a:rPr lang="en-GB" sz="1200" b="0" dirty="0">
                <a:latin typeface="Times New Roman" pitchFamily="18" charset="0"/>
                <a:cs typeface="Times New Roman" pitchFamily="18" charset="0"/>
              </a:rPr>
              <a:t>m in B and D. </a:t>
            </a:r>
            <a:r>
              <a:rPr lang="en-GB" sz="1200" b="0" dirty="0" smtClean="0">
                <a:latin typeface="Times New Roman" pitchFamily="18" charset="0"/>
                <a:cs typeface="Times New Roman" pitchFamily="18" charset="0"/>
              </a:rPr>
              <a:t>3V = third </a:t>
            </a:r>
            <a:r>
              <a:rPr lang="en-GB" sz="1200" b="0" dirty="0">
                <a:latin typeface="Times New Roman" pitchFamily="18" charset="0"/>
                <a:cs typeface="Times New Roman" pitchFamily="18" charset="0"/>
              </a:rPr>
              <a:t>ventricle.</a:t>
            </a:r>
          </a:p>
        </p:txBody>
      </p:sp>
      <p:grpSp>
        <p:nvGrpSpPr>
          <p:cNvPr id="2" name="Group 1"/>
          <p:cNvGrpSpPr/>
          <p:nvPr/>
        </p:nvGrpSpPr>
        <p:grpSpPr>
          <a:xfrm>
            <a:off x="1196975" y="812663"/>
            <a:ext cx="5002213" cy="4824413"/>
            <a:chOff x="1196975" y="755650"/>
            <a:chExt cx="5002213" cy="4824413"/>
          </a:xfrm>
        </p:grpSpPr>
        <p:sp>
          <p:nvSpPr>
            <p:cNvPr id="93" name="Text Box 242"/>
            <p:cNvSpPr txBox="1">
              <a:spLocks noChangeArrowheads="1"/>
            </p:cNvSpPr>
            <p:nvPr/>
          </p:nvSpPr>
          <p:spPr bwMode="auto">
            <a:xfrm>
              <a:off x="1806575" y="982663"/>
              <a:ext cx="27622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lang="en-GB" sz="1000" dirty="0" smtClean="0">
                  <a:latin typeface="+mj-lt"/>
                </a:rPr>
                <a:t>A</a:t>
              </a:r>
            </a:p>
          </p:txBody>
        </p:sp>
        <p:sp>
          <p:nvSpPr>
            <p:cNvPr id="94" name="Text Box 244"/>
            <p:cNvSpPr txBox="1">
              <a:spLocks noChangeArrowheads="1"/>
            </p:cNvSpPr>
            <p:nvPr/>
          </p:nvSpPr>
          <p:spPr bwMode="auto">
            <a:xfrm>
              <a:off x="1196975" y="3163888"/>
              <a:ext cx="739305"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lang="en-GB" sz="1000" dirty="0" smtClean="0">
                  <a:latin typeface="+mj-lt"/>
                  <a:cs typeface="Times New Roman" pitchFamily="18" charset="0"/>
                </a:rPr>
                <a:t>d5.5 </a:t>
              </a:r>
            </a:p>
            <a:p>
              <a:pPr eaLnBrk="1" hangingPunct="1">
                <a:defRPr/>
              </a:pPr>
              <a:r>
                <a:rPr lang="en-GB" sz="1000" dirty="0" smtClean="0">
                  <a:latin typeface="+mj-lt"/>
                  <a:cs typeface="Times New Roman" pitchFamily="18" charset="0"/>
                </a:rPr>
                <a:t>Pregnant</a:t>
              </a:r>
            </a:p>
          </p:txBody>
        </p:sp>
        <p:sp>
          <p:nvSpPr>
            <p:cNvPr id="95" name="Text Box 246"/>
            <p:cNvSpPr txBox="1">
              <a:spLocks noChangeArrowheads="1"/>
            </p:cNvSpPr>
            <p:nvPr/>
          </p:nvSpPr>
          <p:spPr bwMode="auto">
            <a:xfrm>
              <a:off x="1200150" y="1589088"/>
              <a:ext cx="57785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lang="en-GB" sz="1000" dirty="0" smtClean="0">
                  <a:latin typeface="+mj-lt"/>
                  <a:cs typeface="Times New Roman" pitchFamily="18" charset="0"/>
                </a:rPr>
                <a:t>Virgin </a:t>
              </a:r>
            </a:p>
          </p:txBody>
        </p:sp>
        <p:sp>
          <p:nvSpPr>
            <p:cNvPr id="96" name="Text Box 247"/>
            <p:cNvSpPr txBox="1">
              <a:spLocks noChangeArrowheads="1"/>
            </p:cNvSpPr>
            <p:nvPr/>
          </p:nvSpPr>
          <p:spPr bwMode="auto">
            <a:xfrm>
              <a:off x="2879725" y="971550"/>
              <a:ext cx="277813" cy="246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lang="en-GB" sz="1000" dirty="0" smtClean="0">
                  <a:latin typeface="+mj-lt"/>
                </a:rPr>
                <a:t>B</a:t>
              </a:r>
            </a:p>
          </p:txBody>
        </p:sp>
        <p:sp>
          <p:nvSpPr>
            <p:cNvPr id="98" name="Text Box 242"/>
            <p:cNvSpPr txBox="1">
              <a:spLocks noChangeArrowheads="1"/>
            </p:cNvSpPr>
            <p:nvPr/>
          </p:nvSpPr>
          <p:spPr bwMode="auto">
            <a:xfrm>
              <a:off x="4040188" y="971550"/>
              <a:ext cx="276225" cy="246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lang="en-GB" sz="1000" dirty="0" smtClean="0">
                  <a:latin typeface="+mj-lt"/>
                </a:rPr>
                <a:t>C</a:t>
              </a:r>
            </a:p>
          </p:txBody>
        </p:sp>
        <p:sp>
          <p:nvSpPr>
            <p:cNvPr id="99" name="Text Box 247"/>
            <p:cNvSpPr txBox="1">
              <a:spLocks noChangeArrowheads="1"/>
            </p:cNvSpPr>
            <p:nvPr/>
          </p:nvSpPr>
          <p:spPr bwMode="auto">
            <a:xfrm>
              <a:off x="5111750" y="971550"/>
              <a:ext cx="277813" cy="246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lang="en-GB" sz="1000" dirty="0" smtClean="0">
                  <a:latin typeface="+mj-lt"/>
                </a:rPr>
                <a:t>D</a:t>
              </a:r>
            </a:p>
          </p:txBody>
        </p:sp>
        <p:sp>
          <p:nvSpPr>
            <p:cNvPr id="100" name="Text Box 242"/>
            <p:cNvSpPr txBox="1">
              <a:spLocks noChangeArrowheads="1"/>
            </p:cNvSpPr>
            <p:nvPr/>
          </p:nvSpPr>
          <p:spPr bwMode="auto">
            <a:xfrm>
              <a:off x="2663825" y="755650"/>
              <a:ext cx="55562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lang="en-GB" sz="1000" dirty="0" smtClean="0">
                  <a:latin typeface="+mj-lt"/>
                </a:rPr>
                <a:t>Saline</a:t>
              </a:r>
            </a:p>
          </p:txBody>
        </p:sp>
        <p:sp>
          <p:nvSpPr>
            <p:cNvPr id="101" name="Text Box 242"/>
            <p:cNvSpPr txBox="1">
              <a:spLocks noChangeArrowheads="1"/>
            </p:cNvSpPr>
            <p:nvPr/>
          </p:nvSpPr>
          <p:spPr bwMode="auto">
            <a:xfrm>
              <a:off x="4903788" y="755650"/>
              <a:ext cx="430212"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lang="en-GB" sz="1000" dirty="0" smtClean="0">
                  <a:latin typeface="+mj-lt"/>
                </a:rPr>
                <a:t>LPS</a:t>
              </a:r>
            </a:p>
          </p:txBody>
        </p:sp>
        <p:sp>
          <p:nvSpPr>
            <p:cNvPr id="102" name="Text Box 244"/>
            <p:cNvSpPr txBox="1">
              <a:spLocks noChangeArrowheads="1"/>
            </p:cNvSpPr>
            <p:nvPr/>
          </p:nvSpPr>
          <p:spPr bwMode="auto">
            <a:xfrm>
              <a:off x="1196975" y="4603750"/>
              <a:ext cx="739305"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lang="en-GB" sz="1000" dirty="0" smtClean="0">
                  <a:latin typeface="+mj-lt"/>
                  <a:cs typeface="Times New Roman" pitchFamily="18" charset="0"/>
                </a:rPr>
                <a:t>d10.5 </a:t>
              </a:r>
            </a:p>
            <a:p>
              <a:pPr eaLnBrk="1" hangingPunct="1">
                <a:defRPr/>
              </a:pPr>
              <a:r>
                <a:rPr lang="en-GB" sz="1000" dirty="0" smtClean="0">
                  <a:latin typeface="+mj-lt"/>
                  <a:cs typeface="Times New Roman" pitchFamily="18" charset="0"/>
                </a:rPr>
                <a:t>Pregnant</a:t>
              </a:r>
            </a:p>
          </p:txBody>
        </p:sp>
        <p:grpSp>
          <p:nvGrpSpPr>
            <p:cNvPr id="103" name="Group 46"/>
            <p:cNvGrpSpPr>
              <a:grpSpLocks/>
            </p:cNvGrpSpPr>
            <p:nvPr/>
          </p:nvGrpSpPr>
          <p:grpSpPr bwMode="auto">
            <a:xfrm>
              <a:off x="2968625" y="1255713"/>
              <a:ext cx="1019175" cy="1357312"/>
              <a:chOff x="1988840" y="611560"/>
              <a:chExt cx="1094400" cy="1458000"/>
            </a:xfrm>
          </p:grpSpPr>
          <p:pic>
            <p:nvPicPr>
              <p:cNvPr id="104" name="Picture 3" descr="E:\Nur77 2006 PVN\2006 nur77 m18 x40.tif"/>
              <p:cNvPicPr>
                <a:picLocks noChangeArrowheads="1"/>
              </p:cNvPicPr>
              <p:nvPr/>
            </p:nvPicPr>
            <p:blipFill>
              <a:blip r:embed="rId2">
                <a:grayscl/>
                <a:extLst>
                  <a:ext uri="{BEBA8EAE-BF5A-486C-A8C5-ECC9F3942E4B}">
                    <a14:imgProps xmlns:a14="http://schemas.microsoft.com/office/drawing/2010/main">
                      <a14:imgLayer r:embed="rId3">
                        <a14:imgEffect>
                          <a14:sharpenSoften amount="50000"/>
                        </a14:imgEffect>
                        <a14:imgEffect>
                          <a14:brightnessContrast bright="5000" contrast="20000"/>
                        </a14:imgEffect>
                      </a14:imgLayer>
                    </a14:imgProps>
                  </a:ext>
                  <a:ext uri="{28A0092B-C50C-407E-A947-70E740481C1C}">
                    <a14:useLocalDpi xmlns:a14="http://schemas.microsoft.com/office/drawing/2010/main" val="0"/>
                  </a:ext>
                </a:extLst>
              </a:blip>
              <a:srcRect l="10902" r="26830" b="39362"/>
              <a:stretch>
                <a:fillRect/>
              </a:stretch>
            </p:blipFill>
            <p:spPr bwMode="auto">
              <a:xfrm>
                <a:off x="1988840" y="611560"/>
                <a:ext cx="1094400" cy="14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5" name="Line 245"/>
              <p:cNvSpPr>
                <a:spLocks noChangeShapeType="1"/>
              </p:cNvSpPr>
              <p:nvPr/>
            </p:nvSpPr>
            <p:spPr bwMode="auto">
              <a:xfrm flipH="1">
                <a:off x="2825899" y="1547664"/>
                <a:ext cx="198643"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06" name="Line 575"/>
              <p:cNvSpPr>
                <a:spLocks noChangeAspect="1" noChangeShapeType="1"/>
              </p:cNvSpPr>
              <p:nvPr/>
            </p:nvSpPr>
            <p:spPr bwMode="auto">
              <a:xfrm>
                <a:off x="2636912" y="686431"/>
                <a:ext cx="353467"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07" name="Line 245"/>
              <p:cNvSpPr>
                <a:spLocks noChangeShapeType="1"/>
              </p:cNvSpPr>
              <p:nvPr/>
            </p:nvSpPr>
            <p:spPr bwMode="auto">
              <a:xfrm flipH="1" flipV="1">
                <a:off x="2376000" y="722257"/>
                <a:ext cx="0" cy="165501"/>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08" name="Line 245"/>
              <p:cNvSpPr>
                <a:spLocks noChangeShapeType="1"/>
              </p:cNvSpPr>
              <p:nvPr/>
            </p:nvSpPr>
            <p:spPr bwMode="auto">
              <a:xfrm flipH="1" flipV="1">
                <a:off x="2060848" y="1598187"/>
                <a:ext cx="0" cy="165501"/>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pic>
          <p:nvPicPr>
            <p:cNvPr id="109" name="Picture 6" descr="E:\Nur77 2006 PVN\2006 nur77 m18 . x20.tif"/>
            <p:cNvPicPr>
              <a:picLocks noChangeAspect="1" noChangeArrowheads="1"/>
            </p:cNvPicPr>
            <p:nvPr/>
          </p:nvPicPr>
          <p:blipFill>
            <a:blip r:embed="rId4">
              <a:grayscl/>
              <a:extLst>
                <a:ext uri="{BEBA8EAE-BF5A-486C-A8C5-ECC9F3942E4B}">
                  <a14:imgProps xmlns:a14="http://schemas.microsoft.com/office/drawing/2010/main">
                    <a14:imgLayer r:embed="rId5">
                      <a14:imgEffect>
                        <a14:sharpenSoften amount="25000"/>
                      </a14:imgEffect>
                      <a14:imgEffect>
                        <a14:brightnessContrast bright="5000" contrast="29000"/>
                      </a14:imgEffect>
                    </a14:imgLayer>
                  </a14:imgProps>
                </a:ext>
                <a:ext uri="{28A0092B-C50C-407E-A947-70E740481C1C}">
                  <a14:useLocalDpi xmlns:a14="http://schemas.microsoft.com/office/drawing/2010/main" val="0"/>
                </a:ext>
              </a:extLst>
            </a:blip>
            <a:srcRect/>
            <a:stretch>
              <a:fillRect/>
            </a:stretch>
          </p:blipFill>
          <p:spPr bwMode="auto">
            <a:xfrm>
              <a:off x="1895475" y="1255713"/>
              <a:ext cx="1019175" cy="1357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0" name="Rectangle 571"/>
            <p:cNvSpPr>
              <a:spLocks noChangeArrowheads="1"/>
            </p:cNvSpPr>
            <p:nvPr/>
          </p:nvSpPr>
          <p:spPr bwMode="auto">
            <a:xfrm>
              <a:off x="2035175" y="1792288"/>
              <a:ext cx="330200" cy="43021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0">
                <a:cs typeface="Arial" charset="0"/>
              </a:endParaRPr>
            </a:p>
          </p:txBody>
        </p:sp>
        <p:grpSp>
          <p:nvGrpSpPr>
            <p:cNvPr id="111" name="Group 49"/>
            <p:cNvGrpSpPr>
              <a:grpSpLocks/>
            </p:cNvGrpSpPr>
            <p:nvPr/>
          </p:nvGrpSpPr>
          <p:grpSpPr bwMode="auto">
            <a:xfrm>
              <a:off x="1919288" y="1358900"/>
              <a:ext cx="857250" cy="1238250"/>
              <a:chOff x="-1029215" y="551392"/>
              <a:chExt cx="1004373" cy="1428700"/>
            </a:xfrm>
          </p:grpSpPr>
          <p:sp>
            <p:nvSpPr>
              <p:cNvPr id="112" name="Freeform 373"/>
              <p:cNvSpPr>
                <a:spLocks/>
              </p:cNvSpPr>
              <p:nvPr/>
            </p:nvSpPr>
            <p:spPr bwMode="auto">
              <a:xfrm rot="266711">
                <a:off x="-899221" y="615812"/>
                <a:ext cx="863219" cy="1364280"/>
              </a:xfrm>
              <a:custGeom>
                <a:avLst/>
                <a:gdLst>
                  <a:gd name="T0" fmla="*/ 2147483647 w 562"/>
                  <a:gd name="T1" fmla="*/ 2147483647 h 817"/>
                  <a:gd name="T2" fmla="*/ 2147483647 w 562"/>
                  <a:gd name="T3" fmla="*/ 2147483647 h 817"/>
                  <a:gd name="T4" fmla="*/ 2147483647 w 562"/>
                  <a:gd name="T5" fmla="*/ 2147483647 h 817"/>
                  <a:gd name="T6" fmla="*/ 2147483647 w 562"/>
                  <a:gd name="T7" fmla="*/ 2147483647 h 817"/>
                  <a:gd name="T8" fmla="*/ 2147483647 w 562"/>
                  <a:gd name="T9" fmla="*/ 2147483647 h 817"/>
                  <a:gd name="T10" fmla="*/ 2147483647 w 562"/>
                  <a:gd name="T11" fmla="*/ 2147483647 h 817"/>
                  <a:gd name="T12" fmla="*/ 2147483647 w 562"/>
                  <a:gd name="T13" fmla="*/ 2147483647 h 817"/>
                  <a:gd name="T14" fmla="*/ 2147483647 w 562"/>
                  <a:gd name="T15" fmla="*/ 2147483647 h 817"/>
                  <a:gd name="T16" fmla="*/ 2147483647 w 562"/>
                  <a:gd name="T17" fmla="*/ 2147483647 h 817"/>
                  <a:gd name="T18" fmla="*/ 2147483647 w 562"/>
                  <a:gd name="T19" fmla="*/ 2147483647 h 817"/>
                  <a:gd name="T20" fmla="*/ 2147483647 w 562"/>
                  <a:gd name="T21" fmla="*/ 2147483647 h 817"/>
                  <a:gd name="T22" fmla="*/ 2147483647 w 562"/>
                  <a:gd name="T23" fmla="*/ 2147483647 h 817"/>
                  <a:gd name="T24" fmla="*/ 2147483647 w 562"/>
                  <a:gd name="T25" fmla="*/ 2147483647 h 817"/>
                  <a:gd name="T26" fmla="*/ 2147483647 w 562"/>
                  <a:gd name="T27" fmla="*/ 2147483647 h 817"/>
                  <a:gd name="T28" fmla="*/ 2147483647 w 562"/>
                  <a:gd name="T29" fmla="*/ 2147483647 h 817"/>
                  <a:gd name="T30" fmla="*/ 2147483647 w 562"/>
                  <a:gd name="T31" fmla="*/ 2147483647 h 817"/>
                  <a:gd name="T32" fmla="*/ 2147483647 w 562"/>
                  <a:gd name="T33" fmla="*/ 2147483647 h 817"/>
                  <a:gd name="T34" fmla="*/ 2147483647 w 562"/>
                  <a:gd name="T35" fmla="*/ 2147483647 h 817"/>
                  <a:gd name="T36" fmla="*/ 2147483647 w 562"/>
                  <a:gd name="T37" fmla="*/ 2147483647 h 817"/>
                  <a:gd name="T38" fmla="*/ 2147483647 w 562"/>
                  <a:gd name="T39" fmla="*/ 2147483647 h 817"/>
                  <a:gd name="T40" fmla="*/ 2147483647 w 562"/>
                  <a:gd name="T41" fmla="*/ 2147483647 h 817"/>
                  <a:gd name="T42" fmla="*/ 2147483647 w 562"/>
                  <a:gd name="T43" fmla="*/ 2147483647 h 817"/>
                  <a:gd name="T44" fmla="*/ 2147483647 w 562"/>
                  <a:gd name="T45" fmla="*/ 2147483647 h 817"/>
                  <a:gd name="T46" fmla="*/ 2147483647 w 562"/>
                  <a:gd name="T47" fmla="*/ 2147483647 h 817"/>
                  <a:gd name="T48" fmla="*/ 2147483647 w 562"/>
                  <a:gd name="T49" fmla="*/ 2147483647 h 817"/>
                  <a:gd name="T50" fmla="*/ 2147483647 w 562"/>
                  <a:gd name="T51" fmla="*/ 0 h 817"/>
                  <a:gd name="T52" fmla="*/ 2147483647 w 562"/>
                  <a:gd name="T53" fmla="*/ 2147483647 h 817"/>
                  <a:gd name="T54" fmla="*/ 2147483647 w 562"/>
                  <a:gd name="T55" fmla="*/ 2147483647 h 817"/>
                  <a:gd name="T56" fmla="*/ 2147483647 w 562"/>
                  <a:gd name="T57" fmla="*/ 2147483647 h 817"/>
                  <a:gd name="T58" fmla="*/ 2147483647 w 562"/>
                  <a:gd name="T59" fmla="*/ 2147483647 h 817"/>
                  <a:gd name="T60" fmla="*/ 2147483647 w 562"/>
                  <a:gd name="T61" fmla="*/ 2147483647 h 817"/>
                  <a:gd name="T62" fmla="*/ 2147483647 w 562"/>
                  <a:gd name="T63" fmla="*/ 2147483647 h 817"/>
                  <a:gd name="T64" fmla="*/ 2147483647 w 562"/>
                  <a:gd name="T65" fmla="*/ 2147483647 h 817"/>
                  <a:gd name="T66" fmla="*/ 2147483647 w 562"/>
                  <a:gd name="T67" fmla="*/ 2147483647 h 817"/>
                  <a:gd name="T68" fmla="*/ 2147483647 w 562"/>
                  <a:gd name="T69" fmla="*/ 2147483647 h 817"/>
                  <a:gd name="T70" fmla="*/ 2147483647 w 562"/>
                  <a:gd name="T71" fmla="*/ 2147483647 h 817"/>
                  <a:gd name="T72" fmla="*/ 2147483647 w 562"/>
                  <a:gd name="T73" fmla="*/ 2147483647 h 817"/>
                  <a:gd name="T74" fmla="*/ 2147483647 w 562"/>
                  <a:gd name="T75" fmla="*/ 2147483647 h 817"/>
                  <a:gd name="T76" fmla="*/ 2147483647 w 562"/>
                  <a:gd name="T77" fmla="*/ 2147483647 h 817"/>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562" h="817">
                    <a:moveTo>
                      <a:pt x="89" y="802"/>
                    </a:moveTo>
                    <a:cubicBezTo>
                      <a:pt x="98" y="796"/>
                      <a:pt x="102" y="788"/>
                      <a:pt x="111" y="782"/>
                    </a:cubicBezTo>
                    <a:cubicBezTo>
                      <a:pt x="119" y="771"/>
                      <a:pt x="118" y="755"/>
                      <a:pt x="125" y="744"/>
                    </a:cubicBezTo>
                    <a:cubicBezTo>
                      <a:pt x="134" y="730"/>
                      <a:pt x="138" y="715"/>
                      <a:pt x="147" y="702"/>
                    </a:cubicBezTo>
                    <a:cubicBezTo>
                      <a:pt x="150" y="692"/>
                      <a:pt x="153" y="683"/>
                      <a:pt x="159" y="674"/>
                    </a:cubicBezTo>
                    <a:cubicBezTo>
                      <a:pt x="166" y="647"/>
                      <a:pt x="170" y="613"/>
                      <a:pt x="187" y="590"/>
                    </a:cubicBezTo>
                    <a:cubicBezTo>
                      <a:pt x="190" y="574"/>
                      <a:pt x="196" y="558"/>
                      <a:pt x="201" y="542"/>
                    </a:cubicBezTo>
                    <a:cubicBezTo>
                      <a:pt x="203" y="535"/>
                      <a:pt x="211" y="522"/>
                      <a:pt x="211" y="522"/>
                    </a:cubicBezTo>
                    <a:cubicBezTo>
                      <a:pt x="215" y="507"/>
                      <a:pt x="216" y="493"/>
                      <a:pt x="227" y="482"/>
                    </a:cubicBezTo>
                    <a:cubicBezTo>
                      <a:pt x="232" y="467"/>
                      <a:pt x="230" y="474"/>
                      <a:pt x="233" y="460"/>
                    </a:cubicBezTo>
                    <a:cubicBezTo>
                      <a:pt x="232" y="455"/>
                      <a:pt x="228" y="449"/>
                      <a:pt x="229" y="444"/>
                    </a:cubicBezTo>
                    <a:cubicBezTo>
                      <a:pt x="231" y="429"/>
                      <a:pt x="247" y="417"/>
                      <a:pt x="253" y="404"/>
                    </a:cubicBezTo>
                    <a:cubicBezTo>
                      <a:pt x="258" y="393"/>
                      <a:pt x="256" y="388"/>
                      <a:pt x="269" y="384"/>
                    </a:cubicBezTo>
                    <a:cubicBezTo>
                      <a:pt x="276" y="374"/>
                      <a:pt x="285" y="368"/>
                      <a:pt x="293" y="360"/>
                    </a:cubicBezTo>
                    <a:cubicBezTo>
                      <a:pt x="295" y="354"/>
                      <a:pt x="307" y="346"/>
                      <a:pt x="307" y="346"/>
                    </a:cubicBezTo>
                    <a:cubicBezTo>
                      <a:pt x="316" y="332"/>
                      <a:pt x="337" y="318"/>
                      <a:pt x="351" y="308"/>
                    </a:cubicBezTo>
                    <a:cubicBezTo>
                      <a:pt x="356" y="294"/>
                      <a:pt x="392" y="265"/>
                      <a:pt x="405" y="258"/>
                    </a:cubicBezTo>
                    <a:cubicBezTo>
                      <a:pt x="410" y="251"/>
                      <a:pt x="445" y="218"/>
                      <a:pt x="451" y="216"/>
                    </a:cubicBezTo>
                    <a:cubicBezTo>
                      <a:pt x="457" y="207"/>
                      <a:pt x="470" y="198"/>
                      <a:pt x="479" y="192"/>
                    </a:cubicBezTo>
                    <a:cubicBezTo>
                      <a:pt x="482" y="184"/>
                      <a:pt x="485" y="181"/>
                      <a:pt x="493" y="178"/>
                    </a:cubicBezTo>
                    <a:cubicBezTo>
                      <a:pt x="500" y="167"/>
                      <a:pt x="520" y="144"/>
                      <a:pt x="533" y="140"/>
                    </a:cubicBezTo>
                    <a:cubicBezTo>
                      <a:pt x="541" y="132"/>
                      <a:pt x="549" y="124"/>
                      <a:pt x="557" y="116"/>
                    </a:cubicBezTo>
                    <a:cubicBezTo>
                      <a:pt x="562" y="89"/>
                      <a:pt x="553" y="75"/>
                      <a:pt x="535" y="60"/>
                    </a:cubicBezTo>
                    <a:cubicBezTo>
                      <a:pt x="522" y="49"/>
                      <a:pt x="521" y="43"/>
                      <a:pt x="507" y="38"/>
                    </a:cubicBezTo>
                    <a:cubicBezTo>
                      <a:pt x="495" y="21"/>
                      <a:pt x="458" y="12"/>
                      <a:pt x="437" y="10"/>
                    </a:cubicBezTo>
                    <a:cubicBezTo>
                      <a:pt x="412" y="2"/>
                      <a:pt x="396" y="2"/>
                      <a:pt x="367" y="0"/>
                    </a:cubicBezTo>
                    <a:cubicBezTo>
                      <a:pt x="323" y="9"/>
                      <a:pt x="264" y="5"/>
                      <a:pt x="225" y="6"/>
                    </a:cubicBezTo>
                    <a:cubicBezTo>
                      <a:pt x="208" y="11"/>
                      <a:pt x="195" y="19"/>
                      <a:pt x="177" y="22"/>
                    </a:cubicBezTo>
                    <a:cubicBezTo>
                      <a:pt x="158" y="28"/>
                      <a:pt x="137" y="29"/>
                      <a:pt x="117" y="32"/>
                    </a:cubicBezTo>
                    <a:cubicBezTo>
                      <a:pt x="104" y="41"/>
                      <a:pt x="93" y="59"/>
                      <a:pt x="77" y="64"/>
                    </a:cubicBezTo>
                    <a:cubicBezTo>
                      <a:pt x="56" y="80"/>
                      <a:pt x="49" y="109"/>
                      <a:pt x="33" y="130"/>
                    </a:cubicBezTo>
                    <a:cubicBezTo>
                      <a:pt x="30" y="143"/>
                      <a:pt x="29" y="139"/>
                      <a:pt x="19" y="146"/>
                    </a:cubicBezTo>
                    <a:cubicBezTo>
                      <a:pt x="0" y="240"/>
                      <a:pt x="17" y="340"/>
                      <a:pt x="19" y="436"/>
                    </a:cubicBezTo>
                    <a:cubicBezTo>
                      <a:pt x="22" y="538"/>
                      <a:pt x="11" y="503"/>
                      <a:pt x="23" y="540"/>
                    </a:cubicBezTo>
                    <a:cubicBezTo>
                      <a:pt x="26" y="568"/>
                      <a:pt x="31" y="596"/>
                      <a:pt x="37" y="624"/>
                    </a:cubicBezTo>
                    <a:cubicBezTo>
                      <a:pt x="38" y="644"/>
                      <a:pt x="40" y="657"/>
                      <a:pt x="35" y="676"/>
                    </a:cubicBezTo>
                    <a:cubicBezTo>
                      <a:pt x="47" y="711"/>
                      <a:pt x="32" y="766"/>
                      <a:pt x="53" y="798"/>
                    </a:cubicBezTo>
                    <a:cubicBezTo>
                      <a:pt x="58" y="817"/>
                      <a:pt x="68" y="809"/>
                      <a:pt x="89" y="808"/>
                    </a:cubicBezTo>
                    <a:cubicBezTo>
                      <a:pt x="94" y="803"/>
                      <a:pt x="98" y="799"/>
                      <a:pt x="103" y="794"/>
                    </a:cubicBezTo>
                  </a:path>
                </a:pathLst>
              </a:custGeom>
              <a:noFill/>
              <a:ln w="9525" cap="flat">
                <a:solidFill>
                  <a:schemeClr val="tx1"/>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13" name="Text Box 377"/>
              <p:cNvSpPr txBox="1">
                <a:spLocks noChangeArrowheads="1"/>
              </p:cNvSpPr>
              <p:nvPr/>
            </p:nvSpPr>
            <p:spPr bwMode="auto">
              <a:xfrm>
                <a:off x="-1029215" y="551392"/>
                <a:ext cx="533806" cy="247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800">
                    <a:cs typeface="Arial" charset="0"/>
                  </a:rPr>
                  <a:t>pPVN</a:t>
                </a:r>
              </a:p>
            </p:txBody>
          </p:sp>
          <p:sp>
            <p:nvSpPr>
              <p:cNvPr id="114" name="Line 378"/>
              <p:cNvSpPr>
                <a:spLocks noChangeShapeType="1"/>
              </p:cNvSpPr>
              <p:nvPr/>
            </p:nvSpPr>
            <p:spPr bwMode="auto">
              <a:xfrm flipH="1" flipV="1">
                <a:off x="-830572" y="680233"/>
                <a:ext cx="39436" cy="15604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15" name="Text Box 379"/>
              <p:cNvSpPr txBox="1">
                <a:spLocks noChangeArrowheads="1"/>
              </p:cNvSpPr>
              <p:nvPr/>
            </p:nvSpPr>
            <p:spPr bwMode="auto">
              <a:xfrm>
                <a:off x="-592127" y="690599"/>
                <a:ext cx="567285" cy="247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800">
                    <a:cs typeface="Arial" charset="0"/>
                  </a:rPr>
                  <a:t>mPVN</a:t>
                </a:r>
              </a:p>
            </p:txBody>
          </p:sp>
          <p:sp>
            <p:nvSpPr>
              <p:cNvPr id="116" name="Freeform 111"/>
              <p:cNvSpPr>
                <a:spLocks/>
              </p:cNvSpPr>
              <p:nvPr/>
            </p:nvSpPr>
            <p:spPr bwMode="auto">
              <a:xfrm>
                <a:off x="-777990" y="675938"/>
                <a:ext cx="55503" cy="1234008"/>
              </a:xfrm>
              <a:custGeom>
                <a:avLst/>
                <a:gdLst>
                  <a:gd name="T0" fmla="*/ 2147483647 w 38"/>
                  <a:gd name="T1" fmla="*/ 0 h 862"/>
                  <a:gd name="T2" fmla="*/ 2147483647 w 38"/>
                  <a:gd name="T3" fmla="*/ 2147483647 h 862"/>
                  <a:gd name="T4" fmla="*/ 2147483647 w 38"/>
                  <a:gd name="T5" fmla="*/ 2147483647 h 862"/>
                  <a:gd name="T6" fmla="*/ 2147483647 w 38"/>
                  <a:gd name="T7" fmla="*/ 2147483647 h 862"/>
                  <a:gd name="T8" fmla="*/ 2147483647 w 38"/>
                  <a:gd name="T9" fmla="*/ 2147483647 h 862"/>
                  <a:gd name="T10" fmla="*/ 0 w 38"/>
                  <a:gd name="T11" fmla="*/ 2147483647 h 862"/>
                  <a:gd name="T12" fmla="*/ 2147483647 w 38"/>
                  <a:gd name="T13" fmla="*/ 2147483647 h 862"/>
                  <a:gd name="T14" fmla="*/ 2147483647 w 38"/>
                  <a:gd name="T15" fmla="*/ 2147483647 h 862"/>
                  <a:gd name="T16" fmla="*/ 2147483647 w 38"/>
                  <a:gd name="T17" fmla="*/ 2147483647 h 862"/>
                  <a:gd name="T18" fmla="*/ 2147483647 w 38"/>
                  <a:gd name="T19" fmla="*/ 2147483647 h 86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8" h="862">
                    <a:moveTo>
                      <a:pt x="28" y="0"/>
                    </a:moveTo>
                    <a:cubicBezTo>
                      <a:pt x="38" y="40"/>
                      <a:pt x="32" y="96"/>
                      <a:pt x="34" y="138"/>
                    </a:cubicBezTo>
                    <a:cubicBezTo>
                      <a:pt x="25" y="156"/>
                      <a:pt x="33" y="181"/>
                      <a:pt x="28" y="202"/>
                    </a:cubicBezTo>
                    <a:cubicBezTo>
                      <a:pt x="24" y="234"/>
                      <a:pt x="30" y="269"/>
                      <a:pt x="16" y="298"/>
                    </a:cubicBezTo>
                    <a:cubicBezTo>
                      <a:pt x="15" y="325"/>
                      <a:pt x="15" y="355"/>
                      <a:pt x="8" y="382"/>
                    </a:cubicBezTo>
                    <a:cubicBezTo>
                      <a:pt x="7" y="398"/>
                      <a:pt x="5" y="415"/>
                      <a:pt x="0" y="430"/>
                    </a:cubicBezTo>
                    <a:cubicBezTo>
                      <a:pt x="2" y="445"/>
                      <a:pt x="4" y="447"/>
                      <a:pt x="10" y="460"/>
                    </a:cubicBezTo>
                    <a:cubicBezTo>
                      <a:pt x="14" y="497"/>
                      <a:pt x="20" y="536"/>
                      <a:pt x="8" y="572"/>
                    </a:cubicBezTo>
                    <a:cubicBezTo>
                      <a:pt x="9" y="603"/>
                      <a:pt x="11" y="628"/>
                      <a:pt x="14" y="658"/>
                    </a:cubicBezTo>
                    <a:cubicBezTo>
                      <a:pt x="15" y="728"/>
                      <a:pt x="8" y="794"/>
                      <a:pt x="8" y="862"/>
                    </a:cubicBezTo>
                  </a:path>
                </a:pathLst>
              </a:custGeom>
              <a:noFill/>
              <a:ln w="9525" cap="flat">
                <a:solidFill>
                  <a:schemeClr val="tx1"/>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117" name="Line 568"/>
            <p:cNvSpPr>
              <a:spLocks noChangeAspect="1" noChangeShapeType="1"/>
            </p:cNvSpPr>
            <p:nvPr/>
          </p:nvSpPr>
          <p:spPr bwMode="auto">
            <a:xfrm>
              <a:off x="2625725" y="1323975"/>
              <a:ext cx="209550" cy="1588"/>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18" name="Text Box 240"/>
            <p:cNvSpPr txBox="1">
              <a:spLocks noChangeAspect="1" noChangeArrowheads="1"/>
            </p:cNvSpPr>
            <p:nvPr/>
          </p:nvSpPr>
          <p:spPr bwMode="auto">
            <a:xfrm>
              <a:off x="1828800" y="1792288"/>
              <a:ext cx="323850"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900">
                  <a:cs typeface="Arial" charset="0"/>
                </a:rPr>
                <a:t>3V</a:t>
              </a:r>
            </a:p>
          </p:txBody>
        </p:sp>
        <p:sp>
          <p:nvSpPr>
            <p:cNvPr id="119" name="Text Box 240"/>
            <p:cNvSpPr txBox="1">
              <a:spLocks noChangeAspect="1" noChangeArrowheads="1"/>
            </p:cNvSpPr>
            <p:nvPr/>
          </p:nvSpPr>
          <p:spPr bwMode="auto">
            <a:xfrm>
              <a:off x="4073525" y="3402013"/>
              <a:ext cx="323850"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900">
                  <a:cs typeface="Arial" charset="0"/>
                </a:rPr>
                <a:t>3V</a:t>
              </a:r>
            </a:p>
          </p:txBody>
        </p:sp>
        <p:grpSp>
          <p:nvGrpSpPr>
            <p:cNvPr id="120" name="Group 53"/>
            <p:cNvGrpSpPr>
              <a:grpSpLocks/>
            </p:cNvGrpSpPr>
            <p:nvPr/>
          </p:nvGrpSpPr>
          <p:grpSpPr bwMode="auto">
            <a:xfrm>
              <a:off x="1828800" y="2730500"/>
              <a:ext cx="1085850" cy="1358900"/>
              <a:chOff x="764704" y="2411760"/>
              <a:chExt cx="1165508" cy="1458000"/>
            </a:xfrm>
          </p:grpSpPr>
          <p:pic>
            <p:nvPicPr>
              <p:cNvPr id="121" name="Picture 11" descr="E:\Nur77 2006 PVN\2006 nur77 m4 x20..tif"/>
              <p:cNvPicPr>
                <a:picLocks noChangeAspect="1" noChangeArrowheads="1"/>
              </p:cNvPicPr>
              <p:nvPr/>
            </p:nvPicPr>
            <p:blipFill>
              <a:blip r:embed="rId6">
                <a:grayscl/>
                <a:extLst>
                  <a:ext uri="{BEBA8EAE-BF5A-486C-A8C5-ECC9F3942E4B}">
                    <a14:imgProps xmlns:a14="http://schemas.microsoft.com/office/drawing/2010/main">
                      <a14:imgLayer r:embed="rId7">
                        <a14:imgEffect>
                          <a14:sharpenSoften amount="25000"/>
                        </a14:imgEffect>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836712" y="2411760"/>
                <a:ext cx="1093500" cy="14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 name="Rectangle 571"/>
              <p:cNvSpPr>
                <a:spLocks noChangeArrowheads="1"/>
              </p:cNvSpPr>
              <p:nvPr/>
            </p:nvSpPr>
            <p:spPr bwMode="auto">
              <a:xfrm>
                <a:off x="1108800" y="2934000"/>
                <a:ext cx="354928" cy="460964"/>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0">
                  <a:cs typeface="Arial" charset="0"/>
                </a:endParaRPr>
              </a:p>
            </p:txBody>
          </p:sp>
          <p:sp>
            <p:nvSpPr>
              <p:cNvPr id="123" name="Text Box 240"/>
              <p:cNvSpPr txBox="1">
                <a:spLocks noChangeAspect="1" noChangeArrowheads="1"/>
              </p:cNvSpPr>
              <p:nvPr/>
            </p:nvSpPr>
            <p:spPr bwMode="auto">
              <a:xfrm>
                <a:off x="764704" y="2987466"/>
                <a:ext cx="347608" cy="2452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900">
                    <a:cs typeface="Arial" charset="0"/>
                  </a:rPr>
                  <a:t>3V</a:t>
                </a:r>
              </a:p>
            </p:txBody>
          </p:sp>
          <p:sp>
            <p:nvSpPr>
              <p:cNvPr id="124" name="Line 568"/>
              <p:cNvSpPr>
                <a:spLocks noChangeAspect="1" noChangeShapeType="1"/>
              </p:cNvSpPr>
              <p:nvPr/>
            </p:nvSpPr>
            <p:spPr bwMode="auto">
              <a:xfrm>
                <a:off x="1628800" y="2483768"/>
                <a:ext cx="224934" cy="2863"/>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125" name="Group 54"/>
            <p:cNvGrpSpPr>
              <a:grpSpLocks/>
            </p:cNvGrpSpPr>
            <p:nvPr/>
          </p:nvGrpSpPr>
          <p:grpSpPr bwMode="auto">
            <a:xfrm>
              <a:off x="1868488" y="4222750"/>
              <a:ext cx="1044575" cy="1357313"/>
              <a:chOff x="764704" y="4141789"/>
              <a:chExt cx="1122814" cy="1458000"/>
            </a:xfrm>
          </p:grpSpPr>
          <p:pic>
            <p:nvPicPr>
              <p:cNvPr id="126" name="Picture 15" descr="E:\Nur77 2006 PVN\2006 nur77 m10 x 20.tif"/>
              <p:cNvPicPr>
                <a:picLocks noChangeAspect="1" noChangeArrowheads="1"/>
              </p:cNvPicPr>
              <p:nvPr/>
            </p:nvPicPr>
            <p:blipFill>
              <a:blip r:embed="rId8">
                <a:grayscl/>
                <a:extLst>
                  <a:ext uri="{BEBA8EAE-BF5A-486C-A8C5-ECC9F3942E4B}">
                    <a14:imgProps xmlns:a14="http://schemas.microsoft.com/office/drawing/2010/main">
                      <a14:imgLayer r:embed="rId9">
                        <a14:imgEffect>
                          <a14:brightnessContrast contrast="20000"/>
                        </a14:imgEffect>
                      </a14:imgLayer>
                    </a14:imgProps>
                  </a:ext>
                  <a:ext uri="{28A0092B-C50C-407E-A947-70E740481C1C}">
                    <a14:useLocalDpi xmlns:a14="http://schemas.microsoft.com/office/drawing/2010/main" val="0"/>
                  </a:ext>
                </a:extLst>
              </a:blip>
              <a:srcRect/>
              <a:stretch>
                <a:fillRect/>
              </a:stretch>
            </p:blipFill>
            <p:spPr bwMode="auto">
              <a:xfrm>
                <a:off x="794018" y="4141789"/>
                <a:ext cx="1093500" cy="14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7" name="Rectangle 571"/>
              <p:cNvSpPr>
                <a:spLocks noChangeArrowheads="1"/>
              </p:cNvSpPr>
              <p:nvPr/>
            </p:nvSpPr>
            <p:spPr bwMode="auto">
              <a:xfrm>
                <a:off x="1052736" y="4341518"/>
                <a:ext cx="354928" cy="460964"/>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0">
                  <a:cs typeface="Arial" charset="0"/>
                </a:endParaRPr>
              </a:p>
            </p:txBody>
          </p:sp>
          <p:sp>
            <p:nvSpPr>
              <p:cNvPr id="128" name="Text Box 240"/>
              <p:cNvSpPr txBox="1">
                <a:spLocks noChangeAspect="1" noChangeArrowheads="1"/>
              </p:cNvSpPr>
              <p:nvPr/>
            </p:nvSpPr>
            <p:spPr bwMode="auto">
              <a:xfrm>
                <a:off x="764704" y="4428273"/>
                <a:ext cx="348106" cy="2455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900">
                    <a:cs typeface="Arial" charset="0"/>
                  </a:rPr>
                  <a:t>3V</a:t>
                </a:r>
              </a:p>
            </p:txBody>
          </p:sp>
          <p:sp>
            <p:nvSpPr>
              <p:cNvPr id="129" name="Line 568"/>
              <p:cNvSpPr>
                <a:spLocks noChangeAspect="1" noChangeShapeType="1"/>
              </p:cNvSpPr>
              <p:nvPr/>
            </p:nvSpPr>
            <p:spPr bwMode="auto">
              <a:xfrm>
                <a:off x="1576800" y="4209097"/>
                <a:ext cx="224934" cy="2863"/>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130" name="Group 55"/>
            <p:cNvGrpSpPr>
              <a:grpSpLocks/>
            </p:cNvGrpSpPr>
            <p:nvPr/>
          </p:nvGrpSpPr>
          <p:grpSpPr bwMode="auto">
            <a:xfrm>
              <a:off x="4006850" y="1257300"/>
              <a:ext cx="1119188" cy="1357313"/>
              <a:chOff x="3103284" y="612411"/>
              <a:chExt cx="1203192" cy="1458000"/>
            </a:xfrm>
          </p:grpSpPr>
          <p:pic>
            <p:nvPicPr>
              <p:cNvPr id="131" name="Picture 9" descr="E:\Nur77 2006 PVN\2006 nur77 m29 x 20.tif"/>
              <p:cNvPicPr>
                <a:picLocks noChangeAspect="1" noChangeArrowheads="1"/>
              </p:cNvPicPr>
              <p:nvPr/>
            </p:nvPicPr>
            <p:blipFill>
              <a:blip r:embed="rId10">
                <a:grayscl/>
                <a:extLst>
                  <a:ext uri="{BEBA8EAE-BF5A-486C-A8C5-ECC9F3942E4B}">
                    <a14:imgProps xmlns:a14="http://schemas.microsoft.com/office/drawing/2010/main">
                      <a14:imgLayer r:embed="rId11">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3212976" y="612411"/>
                <a:ext cx="1093500" cy="14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2" name="Rectangle 571"/>
              <p:cNvSpPr>
                <a:spLocks noChangeArrowheads="1"/>
              </p:cNvSpPr>
              <p:nvPr/>
            </p:nvSpPr>
            <p:spPr bwMode="auto">
              <a:xfrm>
                <a:off x="3453103" y="993085"/>
                <a:ext cx="354928" cy="460964"/>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0">
                  <a:cs typeface="Arial" charset="0"/>
                </a:endParaRPr>
              </a:p>
            </p:txBody>
          </p:sp>
          <p:sp>
            <p:nvSpPr>
              <p:cNvPr id="133" name="Text Box 240"/>
              <p:cNvSpPr txBox="1">
                <a:spLocks noChangeAspect="1" noChangeArrowheads="1"/>
              </p:cNvSpPr>
              <p:nvPr/>
            </p:nvSpPr>
            <p:spPr bwMode="auto">
              <a:xfrm>
                <a:off x="3103284" y="1043843"/>
                <a:ext cx="348158" cy="2455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900">
                    <a:cs typeface="Arial" charset="0"/>
                  </a:rPr>
                  <a:t>3V</a:t>
                </a:r>
              </a:p>
            </p:txBody>
          </p:sp>
          <p:sp>
            <p:nvSpPr>
              <p:cNvPr id="134" name="Line 568"/>
              <p:cNvSpPr>
                <a:spLocks noChangeAspect="1" noChangeShapeType="1"/>
              </p:cNvSpPr>
              <p:nvPr/>
            </p:nvSpPr>
            <p:spPr bwMode="auto">
              <a:xfrm>
                <a:off x="3996154" y="683568"/>
                <a:ext cx="224934" cy="2863"/>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135" name="Group 56"/>
            <p:cNvGrpSpPr>
              <a:grpSpLocks/>
            </p:cNvGrpSpPr>
            <p:nvPr/>
          </p:nvGrpSpPr>
          <p:grpSpPr bwMode="auto">
            <a:xfrm>
              <a:off x="4054475" y="4206875"/>
              <a:ext cx="1058863" cy="1357313"/>
              <a:chOff x="3140968" y="4134749"/>
              <a:chExt cx="1138496" cy="1458000"/>
            </a:xfrm>
          </p:grpSpPr>
          <p:pic>
            <p:nvPicPr>
              <p:cNvPr id="136" name="Picture 18" descr="E:\Nur77 2006 PVN\2006 nur77 m24 x 20.tif"/>
              <p:cNvPicPr>
                <a:picLocks noChangeAspect="1" noChangeArrowheads="1"/>
              </p:cNvPicPr>
              <p:nvPr/>
            </p:nvPicPr>
            <p:blipFill>
              <a:blip r:embed="rId12">
                <a:grayscl/>
                <a:extLst>
                  <a:ext uri="{28A0092B-C50C-407E-A947-70E740481C1C}">
                    <a14:useLocalDpi xmlns:a14="http://schemas.microsoft.com/office/drawing/2010/main" val="0"/>
                  </a:ext>
                </a:extLst>
              </a:blip>
              <a:srcRect/>
              <a:stretch>
                <a:fillRect/>
              </a:stretch>
            </p:blipFill>
            <p:spPr bwMode="auto">
              <a:xfrm>
                <a:off x="3185964" y="4134749"/>
                <a:ext cx="1093500" cy="14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7" name="Rectangle 571"/>
              <p:cNvSpPr>
                <a:spLocks noChangeArrowheads="1"/>
              </p:cNvSpPr>
              <p:nvPr/>
            </p:nvSpPr>
            <p:spPr bwMode="auto">
              <a:xfrm>
                <a:off x="3506120" y="4493918"/>
                <a:ext cx="354928" cy="460964"/>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0">
                  <a:cs typeface="Arial" charset="0"/>
                </a:endParaRPr>
              </a:p>
            </p:txBody>
          </p:sp>
          <p:sp>
            <p:nvSpPr>
              <p:cNvPr id="138" name="Text Box 240"/>
              <p:cNvSpPr txBox="1">
                <a:spLocks noChangeAspect="1" noChangeArrowheads="1"/>
              </p:cNvSpPr>
              <p:nvPr/>
            </p:nvSpPr>
            <p:spPr bwMode="auto">
              <a:xfrm>
                <a:off x="3140968" y="4557654"/>
                <a:ext cx="348206" cy="2455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900" dirty="0">
                    <a:cs typeface="Arial" charset="0"/>
                  </a:rPr>
                  <a:t>3V</a:t>
                </a:r>
              </a:p>
            </p:txBody>
          </p:sp>
          <p:sp>
            <p:nvSpPr>
              <p:cNvPr id="139" name="Line 568"/>
              <p:cNvSpPr>
                <a:spLocks noChangeAspect="1" noChangeShapeType="1"/>
              </p:cNvSpPr>
              <p:nvPr/>
            </p:nvSpPr>
            <p:spPr bwMode="auto">
              <a:xfrm>
                <a:off x="3981600" y="4209097"/>
                <a:ext cx="224934" cy="2863"/>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140" name="Group 57"/>
            <p:cNvGrpSpPr>
              <a:grpSpLocks/>
            </p:cNvGrpSpPr>
            <p:nvPr/>
          </p:nvGrpSpPr>
          <p:grpSpPr bwMode="auto">
            <a:xfrm>
              <a:off x="4095750" y="2730500"/>
              <a:ext cx="1017588" cy="1358900"/>
              <a:chOff x="3261281" y="2411760"/>
              <a:chExt cx="1093500" cy="1458000"/>
            </a:xfrm>
          </p:grpSpPr>
          <p:pic>
            <p:nvPicPr>
              <p:cNvPr id="141" name="Picture 12" descr="E:\Nur77 2006 PVN\2006 nur77 m37 x 20.tif"/>
              <p:cNvPicPr>
                <a:picLocks noChangeAspect="1" noChangeArrowheads="1"/>
              </p:cNvPicPr>
              <p:nvPr/>
            </p:nvPicPr>
            <p:blipFill>
              <a:blip r:embed="rId13">
                <a:grayscl/>
                <a:extLst>
                  <a:ext uri="{BEBA8EAE-BF5A-486C-A8C5-ECC9F3942E4B}">
                    <a14:imgProps xmlns:a14="http://schemas.microsoft.com/office/drawing/2010/main">
                      <a14:imgLayer r:embed="rId14">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a:fillRect/>
              </a:stretch>
            </p:blipFill>
            <p:spPr bwMode="auto">
              <a:xfrm>
                <a:off x="3261281" y="2411760"/>
                <a:ext cx="1093500" cy="14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2" name="Rectangle 571"/>
              <p:cNvSpPr>
                <a:spLocks noChangeArrowheads="1"/>
              </p:cNvSpPr>
              <p:nvPr/>
            </p:nvSpPr>
            <p:spPr bwMode="auto">
              <a:xfrm>
                <a:off x="3501008" y="2843808"/>
                <a:ext cx="354928" cy="460964"/>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0">
                  <a:cs typeface="Arial" charset="0"/>
                </a:endParaRPr>
              </a:p>
            </p:txBody>
          </p:sp>
          <p:sp>
            <p:nvSpPr>
              <p:cNvPr id="143" name="Line 568"/>
              <p:cNvSpPr>
                <a:spLocks noChangeAspect="1" noChangeShapeType="1"/>
              </p:cNvSpPr>
              <p:nvPr/>
            </p:nvSpPr>
            <p:spPr bwMode="auto">
              <a:xfrm>
                <a:off x="4053600" y="2483768"/>
                <a:ext cx="224934" cy="2863"/>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144" name="Group 58"/>
            <p:cNvGrpSpPr>
              <a:grpSpLocks/>
            </p:cNvGrpSpPr>
            <p:nvPr/>
          </p:nvGrpSpPr>
          <p:grpSpPr bwMode="auto">
            <a:xfrm>
              <a:off x="2968625" y="2730500"/>
              <a:ext cx="1019175" cy="1358900"/>
              <a:chOff x="1988840" y="2411760"/>
              <a:chExt cx="1094400" cy="1458000"/>
            </a:xfrm>
          </p:grpSpPr>
          <p:pic>
            <p:nvPicPr>
              <p:cNvPr id="145" name="Picture 10" descr="E:\Nur77 2006 PVN\2006 nur77 m4 x 40.tif"/>
              <p:cNvPicPr>
                <a:picLocks noChangeArrowheads="1"/>
              </p:cNvPicPr>
              <p:nvPr/>
            </p:nvPicPr>
            <p:blipFill>
              <a:blip r:embed="rId15">
                <a:grayscl/>
                <a:extLst>
                  <a:ext uri="{BEBA8EAE-BF5A-486C-A8C5-ECC9F3942E4B}">
                    <a14:imgProps xmlns:a14="http://schemas.microsoft.com/office/drawing/2010/main">
                      <a14:imgLayer r:embed="rId16">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rcRect l="36061" b="37659"/>
              <a:stretch>
                <a:fillRect/>
              </a:stretch>
            </p:blipFill>
            <p:spPr bwMode="auto">
              <a:xfrm>
                <a:off x="1988840" y="2411760"/>
                <a:ext cx="1094400" cy="14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6" name="Line 245"/>
              <p:cNvSpPr>
                <a:spLocks noChangeShapeType="1"/>
              </p:cNvSpPr>
              <p:nvPr/>
            </p:nvSpPr>
            <p:spPr bwMode="auto">
              <a:xfrm flipH="1">
                <a:off x="2492896" y="3134212"/>
                <a:ext cx="198643"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47" name="Line 245"/>
              <p:cNvSpPr>
                <a:spLocks noChangeShapeType="1"/>
              </p:cNvSpPr>
              <p:nvPr/>
            </p:nvSpPr>
            <p:spPr bwMode="auto">
              <a:xfrm flipH="1" flipV="1">
                <a:off x="2178000" y="2555776"/>
                <a:ext cx="0" cy="165501"/>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48" name="Line 245"/>
              <p:cNvSpPr>
                <a:spLocks noChangeShapeType="1"/>
              </p:cNvSpPr>
              <p:nvPr/>
            </p:nvSpPr>
            <p:spPr bwMode="auto">
              <a:xfrm flipH="1" flipV="1">
                <a:off x="2852936" y="2699792"/>
                <a:ext cx="0" cy="165501"/>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49" name="Line 575"/>
              <p:cNvSpPr>
                <a:spLocks noChangeAspect="1" noChangeShapeType="1"/>
              </p:cNvSpPr>
              <p:nvPr/>
            </p:nvSpPr>
            <p:spPr bwMode="auto">
              <a:xfrm>
                <a:off x="2636912" y="2483768"/>
                <a:ext cx="353467"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150" name="Group 59"/>
            <p:cNvGrpSpPr>
              <a:grpSpLocks/>
            </p:cNvGrpSpPr>
            <p:nvPr/>
          </p:nvGrpSpPr>
          <p:grpSpPr bwMode="auto">
            <a:xfrm>
              <a:off x="2968625" y="4206875"/>
              <a:ext cx="1019175" cy="1357313"/>
              <a:chOff x="1950804" y="4141789"/>
              <a:chExt cx="1094400" cy="1458000"/>
            </a:xfrm>
          </p:grpSpPr>
          <p:pic>
            <p:nvPicPr>
              <p:cNvPr id="151" name="Picture 16" descr="E:\Nur77 2006 PVN\2006 nur77 m10 x 40.tif"/>
              <p:cNvPicPr>
                <a:picLocks noChangeArrowheads="1"/>
              </p:cNvPicPr>
              <p:nvPr/>
            </p:nvPicPr>
            <p:blipFill>
              <a:blip r:embed="rId17">
                <a:grayscl/>
                <a:extLst>
                  <a:ext uri="{BEBA8EAE-BF5A-486C-A8C5-ECC9F3942E4B}">
                    <a14:imgProps xmlns:a14="http://schemas.microsoft.com/office/drawing/2010/main">
                      <a14:imgLayer r:embed="rId18">
                        <a14:imgEffect>
                          <a14:sharpenSoften amount="50000"/>
                        </a14:imgEffect>
                      </a14:imgLayer>
                    </a14:imgProps>
                  </a:ext>
                  <a:ext uri="{28A0092B-C50C-407E-A947-70E740481C1C}">
                    <a14:useLocalDpi xmlns:a14="http://schemas.microsoft.com/office/drawing/2010/main" val="0"/>
                  </a:ext>
                </a:extLst>
              </a:blip>
              <a:srcRect l="27354" t="11095" r="8791" b="27417"/>
              <a:stretch>
                <a:fillRect/>
              </a:stretch>
            </p:blipFill>
            <p:spPr bwMode="auto">
              <a:xfrm>
                <a:off x="1950804" y="4141789"/>
                <a:ext cx="1094400" cy="14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2" name="Line 245"/>
              <p:cNvSpPr>
                <a:spLocks noChangeShapeType="1"/>
              </p:cNvSpPr>
              <p:nvPr/>
            </p:nvSpPr>
            <p:spPr bwMode="auto">
              <a:xfrm flipH="1" flipV="1">
                <a:off x="2088000" y="4193568"/>
                <a:ext cx="0" cy="165501"/>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53" name="Line 245"/>
              <p:cNvSpPr>
                <a:spLocks noChangeShapeType="1"/>
              </p:cNvSpPr>
              <p:nvPr/>
            </p:nvSpPr>
            <p:spPr bwMode="auto">
              <a:xfrm flipH="1" flipV="1">
                <a:off x="2636912" y="4730305"/>
                <a:ext cx="0" cy="165501"/>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54" name="Line 245"/>
              <p:cNvSpPr>
                <a:spLocks noChangeShapeType="1"/>
              </p:cNvSpPr>
              <p:nvPr/>
            </p:nvSpPr>
            <p:spPr bwMode="auto">
              <a:xfrm flipH="1" flipV="1">
                <a:off x="2420888" y="4896000"/>
                <a:ext cx="0" cy="165501"/>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55" name="Line 575"/>
              <p:cNvSpPr>
                <a:spLocks noChangeAspect="1" noChangeShapeType="1"/>
              </p:cNvSpPr>
              <p:nvPr/>
            </p:nvSpPr>
            <p:spPr bwMode="auto">
              <a:xfrm>
                <a:off x="2636912" y="4211960"/>
                <a:ext cx="353467"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156" name="Group 60"/>
            <p:cNvGrpSpPr>
              <a:grpSpLocks/>
            </p:cNvGrpSpPr>
            <p:nvPr/>
          </p:nvGrpSpPr>
          <p:grpSpPr bwMode="auto">
            <a:xfrm>
              <a:off x="5181600" y="2730500"/>
              <a:ext cx="1017588" cy="1358900"/>
              <a:chOff x="4435666" y="2411760"/>
              <a:chExt cx="1094400" cy="1458000"/>
            </a:xfrm>
          </p:grpSpPr>
          <p:pic>
            <p:nvPicPr>
              <p:cNvPr id="157" name="Picture 13" descr="E:\Nur77 2006 PVN\2006 nur77 m37 x 40.tif"/>
              <p:cNvPicPr>
                <a:picLocks noChangeArrowheads="1"/>
              </p:cNvPicPr>
              <p:nvPr/>
            </p:nvPicPr>
            <p:blipFill>
              <a:blip r:embed="rId19">
                <a:grayscl/>
                <a:extLst>
                  <a:ext uri="{BEBA8EAE-BF5A-486C-A8C5-ECC9F3942E4B}">
                    <a14:imgProps xmlns:a14="http://schemas.microsoft.com/office/drawing/2010/main">
                      <a14:imgLayer r:embed="rId20">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rcRect l="29738" t="6937" r="6763" b="30269"/>
              <a:stretch>
                <a:fillRect/>
              </a:stretch>
            </p:blipFill>
            <p:spPr bwMode="auto">
              <a:xfrm>
                <a:off x="4435666" y="2411760"/>
                <a:ext cx="1094400" cy="14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8" name="Line 245"/>
              <p:cNvSpPr>
                <a:spLocks noChangeShapeType="1"/>
              </p:cNvSpPr>
              <p:nvPr/>
            </p:nvSpPr>
            <p:spPr bwMode="auto">
              <a:xfrm flipH="1">
                <a:off x="5067803" y="3347864"/>
                <a:ext cx="198643"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59" name="Line 245"/>
              <p:cNvSpPr>
                <a:spLocks noChangeShapeType="1"/>
              </p:cNvSpPr>
              <p:nvPr/>
            </p:nvSpPr>
            <p:spPr bwMode="auto">
              <a:xfrm flipH="1" flipV="1">
                <a:off x="4716000" y="3140760"/>
                <a:ext cx="0" cy="165501"/>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60" name="Line 245"/>
              <p:cNvSpPr>
                <a:spLocks noChangeShapeType="1"/>
              </p:cNvSpPr>
              <p:nvPr/>
            </p:nvSpPr>
            <p:spPr bwMode="auto">
              <a:xfrm flipH="1" flipV="1">
                <a:off x="5301208" y="2761213"/>
                <a:ext cx="0" cy="165501"/>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61" name="Line 245"/>
              <p:cNvSpPr>
                <a:spLocks noChangeShapeType="1"/>
              </p:cNvSpPr>
              <p:nvPr/>
            </p:nvSpPr>
            <p:spPr bwMode="auto">
              <a:xfrm flipH="1" flipV="1">
                <a:off x="4914643" y="2894330"/>
                <a:ext cx="0" cy="165501"/>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62" name="Line 245"/>
              <p:cNvSpPr>
                <a:spLocks noChangeShapeType="1"/>
              </p:cNvSpPr>
              <p:nvPr/>
            </p:nvSpPr>
            <p:spPr bwMode="auto">
              <a:xfrm flipH="1">
                <a:off x="5085184" y="3203848"/>
                <a:ext cx="198643"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63" name="Line 575"/>
              <p:cNvSpPr>
                <a:spLocks noChangeAspect="1" noChangeShapeType="1"/>
              </p:cNvSpPr>
              <p:nvPr/>
            </p:nvSpPr>
            <p:spPr bwMode="auto">
              <a:xfrm>
                <a:off x="5085184" y="2483768"/>
                <a:ext cx="353467"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164" name="Group 61"/>
            <p:cNvGrpSpPr>
              <a:grpSpLocks/>
            </p:cNvGrpSpPr>
            <p:nvPr/>
          </p:nvGrpSpPr>
          <p:grpSpPr bwMode="auto">
            <a:xfrm>
              <a:off x="5181600" y="1255713"/>
              <a:ext cx="1017588" cy="1357312"/>
              <a:chOff x="4461215" y="611560"/>
              <a:chExt cx="1094400" cy="1458000"/>
            </a:xfrm>
          </p:grpSpPr>
          <p:pic>
            <p:nvPicPr>
              <p:cNvPr id="165" name="Picture 8" descr="E:\Nur77 2006 PVN\2006 nur77 m29 x40.tif"/>
              <p:cNvPicPr>
                <a:picLocks noChangeArrowheads="1"/>
              </p:cNvPicPr>
              <p:nvPr/>
            </p:nvPicPr>
            <p:blipFill>
              <a:blip r:embed="rId21">
                <a:grayscl/>
                <a:extLst>
                  <a:ext uri="{BEBA8EAE-BF5A-486C-A8C5-ECC9F3942E4B}">
                    <a14:imgProps xmlns:a14="http://schemas.microsoft.com/office/drawing/2010/main">
                      <a14:imgLayer r:embed="rId22">
                        <a14:imgEffect>
                          <a14:sharpenSoften amount="50000"/>
                        </a14:imgEffect>
                        <a14:imgEffect>
                          <a14:brightnessContrast contrast="20000"/>
                        </a14:imgEffect>
                      </a14:imgLayer>
                    </a14:imgProps>
                  </a:ext>
                  <a:ext uri="{28A0092B-C50C-407E-A947-70E740481C1C}">
                    <a14:useLocalDpi xmlns:a14="http://schemas.microsoft.com/office/drawing/2010/main" val="0"/>
                  </a:ext>
                </a:extLst>
              </a:blip>
              <a:srcRect l="20322" t="5704" r="16179" b="32396"/>
              <a:stretch>
                <a:fillRect/>
              </a:stretch>
            </p:blipFill>
            <p:spPr bwMode="auto">
              <a:xfrm>
                <a:off x="4461215" y="611560"/>
                <a:ext cx="1094400" cy="14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6" name="Line 245"/>
              <p:cNvSpPr>
                <a:spLocks noChangeShapeType="1"/>
              </p:cNvSpPr>
              <p:nvPr/>
            </p:nvSpPr>
            <p:spPr bwMode="auto">
              <a:xfrm flipH="1">
                <a:off x="4716000" y="1666800"/>
                <a:ext cx="198643"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67" name="Line 245"/>
              <p:cNvSpPr>
                <a:spLocks noChangeShapeType="1"/>
              </p:cNvSpPr>
              <p:nvPr/>
            </p:nvSpPr>
            <p:spPr bwMode="auto">
              <a:xfrm flipH="1" flipV="1">
                <a:off x="4698000" y="1022400"/>
                <a:ext cx="0" cy="165501"/>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68" name="Line 245"/>
              <p:cNvSpPr>
                <a:spLocks noChangeShapeType="1"/>
              </p:cNvSpPr>
              <p:nvPr/>
            </p:nvSpPr>
            <p:spPr bwMode="auto">
              <a:xfrm flipH="1">
                <a:off x="5286708" y="1465807"/>
                <a:ext cx="198643"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69" name="Line 245"/>
              <p:cNvSpPr>
                <a:spLocks noChangeShapeType="1"/>
              </p:cNvSpPr>
              <p:nvPr/>
            </p:nvSpPr>
            <p:spPr bwMode="auto">
              <a:xfrm flipH="1" flipV="1">
                <a:off x="5085184" y="1140816"/>
                <a:ext cx="0" cy="165501"/>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70" name="Line 245"/>
              <p:cNvSpPr>
                <a:spLocks noChangeShapeType="1"/>
              </p:cNvSpPr>
              <p:nvPr/>
            </p:nvSpPr>
            <p:spPr bwMode="auto">
              <a:xfrm flipH="1">
                <a:off x="5106568" y="1527719"/>
                <a:ext cx="198643"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71" name="Line 245"/>
              <p:cNvSpPr>
                <a:spLocks noChangeShapeType="1"/>
              </p:cNvSpPr>
              <p:nvPr/>
            </p:nvSpPr>
            <p:spPr bwMode="auto">
              <a:xfrm flipH="1" flipV="1">
                <a:off x="4941168" y="1490082"/>
                <a:ext cx="0" cy="165501"/>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72" name="Line 575"/>
              <p:cNvSpPr>
                <a:spLocks noChangeAspect="1" noChangeShapeType="1"/>
              </p:cNvSpPr>
              <p:nvPr/>
            </p:nvSpPr>
            <p:spPr bwMode="auto">
              <a:xfrm>
                <a:off x="5085184" y="683568"/>
                <a:ext cx="353467"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173" name="Group 62"/>
            <p:cNvGrpSpPr>
              <a:grpSpLocks/>
            </p:cNvGrpSpPr>
            <p:nvPr/>
          </p:nvGrpSpPr>
          <p:grpSpPr bwMode="auto">
            <a:xfrm>
              <a:off x="5181600" y="4206875"/>
              <a:ext cx="1017588" cy="1357313"/>
              <a:chOff x="4437112" y="4141789"/>
              <a:chExt cx="1094400" cy="1458000"/>
            </a:xfrm>
          </p:grpSpPr>
          <p:grpSp>
            <p:nvGrpSpPr>
              <p:cNvPr id="174" name="Group 63"/>
              <p:cNvGrpSpPr>
                <a:grpSpLocks/>
              </p:cNvGrpSpPr>
              <p:nvPr/>
            </p:nvGrpSpPr>
            <p:grpSpPr bwMode="auto">
              <a:xfrm>
                <a:off x="4437112" y="4141789"/>
                <a:ext cx="1094400" cy="1458000"/>
                <a:chOff x="4461216" y="4141789"/>
                <a:chExt cx="1094400" cy="1458000"/>
              </a:xfrm>
            </p:grpSpPr>
            <p:pic>
              <p:nvPicPr>
                <p:cNvPr id="176" name="Picture 17" descr="E:\Nur77 2006 PVN\2006 nur77 m24 x 40.tif"/>
                <p:cNvPicPr>
                  <a:picLocks noChangeAspect="1" noChangeArrowheads="1"/>
                </p:cNvPicPr>
                <p:nvPr/>
              </p:nvPicPr>
              <p:blipFill>
                <a:blip r:embed="rId23">
                  <a:grayscl/>
                  <a:extLst>
                    <a:ext uri="{BEBA8EAE-BF5A-486C-A8C5-ECC9F3942E4B}">
                      <a14:imgProps xmlns:a14="http://schemas.microsoft.com/office/drawing/2010/main">
                        <a14:imgLayer r:embed="rId24">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rcRect l="32208" t="9482" r="6357" b="29134"/>
                <a:stretch>
                  <a:fillRect/>
                </a:stretch>
              </p:blipFill>
              <p:spPr bwMode="auto">
                <a:xfrm>
                  <a:off x="4461216" y="4141789"/>
                  <a:ext cx="1094400" cy="14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7" name="Line 245"/>
                <p:cNvSpPr>
                  <a:spLocks noChangeShapeType="1"/>
                </p:cNvSpPr>
                <p:nvPr/>
              </p:nvSpPr>
              <p:spPr bwMode="auto">
                <a:xfrm flipH="1" flipV="1">
                  <a:off x="5085184" y="4766539"/>
                  <a:ext cx="0" cy="165501"/>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78" name="Line 245"/>
                <p:cNvSpPr>
                  <a:spLocks noChangeShapeType="1"/>
                </p:cNvSpPr>
                <p:nvPr/>
              </p:nvSpPr>
              <p:spPr bwMode="auto">
                <a:xfrm flipH="1" flipV="1">
                  <a:off x="5485351" y="4636981"/>
                  <a:ext cx="0" cy="165501"/>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79" name="Line 245"/>
                <p:cNvSpPr>
                  <a:spLocks noChangeShapeType="1"/>
                </p:cNvSpPr>
                <p:nvPr/>
              </p:nvSpPr>
              <p:spPr bwMode="auto">
                <a:xfrm flipH="1" flipV="1">
                  <a:off x="4708599" y="4647555"/>
                  <a:ext cx="0" cy="165501"/>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80" name="Line 245"/>
                <p:cNvSpPr>
                  <a:spLocks noChangeShapeType="1"/>
                </p:cNvSpPr>
                <p:nvPr/>
              </p:nvSpPr>
              <p:spPr bwMode="auto">
                <a:xfrm flipH="1">
                  <a:off x="5122405" y="4310749"/>
                  <a:ext cx="198643"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81" name="Line 245"/>
                <p:cNvSpPr>
                  <a:spLocks noChangeShapeType="1"/>
                </p:cNvSpPr>
                <p:nvPr/>
              </p:nvSpPr>
              <p:spPr bwMode="auto">
                <a:xfrm flipH="1">
                  <a:off x="4845600" y="5076056"/>
                  <a:ext cx="198643"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175" name="Line 575"/>
              <p:cNvSpPr>
                <a:spLocks noChangeAspect="1" noChangeShapeType="1"/>
              </p:cNvSpPr>
              <p:nvPr/>
            </p:nvSpPr>
            <p:spPr bwMode="auto">
              <a:xfrm>
                <a:off x="5085184" y="4211960"/>
                <a:ext cx="353467"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sp>
        <p:nvSpPr>
          <p:cNvPr id="182" name="TextBox 181"/>
          <p:cNvSpPr txBox="1"/>
          <p:nvPr/>
        </p:nvSpPr>
        <p:spPr>
          <a:xfrm>
            <a:off x="5949280"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140</a:t>
            </a:r>
            <a:endParaRPr lang="en-GB" sz="1200" b="0" dirty="0">
              <a:latin typeface="Times New Roman" pitchFamily="18" charset="0"/>
              <a:cs typeface="Times New Roman" pitchFamily="18" charset="0"/>
            </a:endParaRPr>
          </a:p>
        </p:txBody>
      </p:sp>
      <p:sp>
        <p:nvSpPr>
          <p:cNvPr id="183" name="Text Box 240"/>
          <p:cNvSpPr txBox="1">
            <a:spLocks noChangeAspect="1" noChangeArrowheads="1"/>
          </p:cNvSpPr>
          <p:nvPr/>
        </p:nvSpPr>
        <p:spPr bwMode="auto">
          <a:xfrm>
            <a:off x="4005064" y="3212232"/>
            <a:ext cx="323850"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900" dirty="0">
                <a:cs typeface="Arial" charset="0"/>
              </a:rPr>
              <a:t>3V</a:t>
            </a:r>
          </a:p>
        </p:txBody>
      </p:sp>
    </p:spTree>
    <p:extLst>
      <p:ext uri="{BB962C8B-B14F-4D97-AF65-F5344CB8AC3E}">
        <p14:creationId xmlns:p14="http://schemas.microsoft.com/office/powerpoint/2010/main" val="53444861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Group 4"/>
          <p:cNvGrpSpPr>
            <a:grpSpLocks/>
          </p:cNvGrpSpPr>
          <p:nvPr/>
        </p:nvGrpSpPr>
        <p:grpSpPr bwMode="auto">
          <a:xfrm>
            <a:off x="1016000" y="975279"/>
            <a:ext cx="2635250" cy="2181225"/>
            <a:chOff x="793" y="690"/>
            <a:chExt cx="1660" cy="1374"/>
          </a:xfrm>
        </p:grpSpPr>
        <p:grpSp>
          <p:nvGrpSpPr>
            <p:cNvPr id="37" name="Group 1"/>
            <p:cNvGrpSpPr>
              <a:grpSpLocks/>
            </p:cNvGrpSpPr>
            <p:nvPr/>
          </p:nvGrpSpPr>
          <p:grpSpPr bwMode="auto">
            <a:xfrm>
              <a:off x="793" y="690"/>
              <a:ext cx="1660" cy="1374"/>
              <a:chOff x="1534102" y="1029288"/>
              <a:chExt cx="2634096" cy="2180584"/>
            </a:xfrm>
          </p:grpSpPr>
          <p:graphicFrame>
            <p:nvGraphicFramePr>
              <p:cNvPr id="41" name="Chart 40"/>
              <p:cNvGraphicFramePr>
                <a:graphicFrameLocks/>
              </p:cNvGraphicFramePr>
              <p:nvPr/>
            </p:nvGraphicFramePr>
            <p:xfrm>
              <a:off x="1534102" y="1029288"/>
              <a:ext cx="2634096" cy="2160000"/>
            </p:xfrm>
            <a:graphic>
              <a:graphicData uri="http://schemas.openxmlformats.org/drawingml/2006/chart">
                <c:chart xmlns:c="http://schemas.openxmlformats.org/drawingml/2006/chart" xmlns:r="http://schemas.openxmlformats.org/officeDocument/2006/relationships" r:id="rId2"/>
              </a:graphicData>
            </a:graphic>
          </p:graphicFrame>
          <p:sp>
            <p:nvSpPr>
              <p:cNvPr id="42" name="Rectangle 51"/>
              <p:cNvSpPr>
                <a:spLocks noChangeArrowheads="1"/>
              </p:cNvSpPr>
              <p:nvPr/>
            </p:nvSpPr>
            <p:spPr bwMode="auto">
              <a:xfrm>
                <a:off x="3174406" y="3086800"/>
                <a:ext cx="448644" cy="123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 Pregnant</a:t>
                </a:r>
                <a:endParaRPr lang="en-GB" sz="800" b="0">
                  <a:cs typeface="Arial" charset="0"/>
                </a:endParaRPr>
              </a:p>
            </p:txBody>
          </p:sp>
        </p:grpSp>
        <p:sp>
          <p:nvSpPr>
            <p:cNvPr id="38" name="Text Box 115"/>
            <p:cNvSpPr txBox="1">
              <a:spLocks noChangeArrowheads="1"/>
            </p:cNvSpPr>
            <p:nvPr/>
          </p:nvSpPr>
          <p:spPr bwMode="auto">
            <a:xfrm>
              <a:off x="2138" y="793"/>
              <a:ext cx="212"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b="0">
                  <a:cs typeface="Arial" charset="0"/>
                </a:rPr>
                <a:t> *</a:t>
              </a:r>
            </a:p>
          </p:txBody>
        </p:sp>
        <p:sp>
          <p:nvSpPr>
            <p:cNvPr id="39" name="Text Box 115"/>
            <p:cNvSpPr txBox="1">
              <a:spLocks noChangeArrowheads="1"/>
            </p:cNvSpPr>
            <p:nvPr/>
          </p:nvSpPr>
          <p:spPr bwMode="auto">
            <a:xfrm>
              <a:off x="1730" y="925"/>
              <a:ext cx="212"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b="0">
                  <a:cs typeface="Arial" charset="0"/>
                </a:rPr>
                <a:t> *</a:t>
              </a:r>
            </a:p>
          </p:txBody>
        </p:sp>
        <p:sp>
          <p:nvSpPr>
            <p:cNvPr id="40" name="Text Box 115"/>
            <p:cNvSpPr txBox="1">
              <a:spLocks noChangeArrowheads="1"/>
            </p:cNvSpPr>
            <p:nvPr/>
          </p:nvSpPr>
          <p:spPr bwMode="auto">
            <a:xfrm>
              <a:off x="1352" y="793"/>
              <a:ext cx="212"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b="0">
                  <a:cs typeface="Arial" charset="0"/>
                </a:rPr>
                <a:t> *</a:t>
              </a:r>
            </a:p>
          </p:txBody>
        </p:sp>
      </p:grpSp>
      <p:sp>
        <p:nvSpPr>
          <p:cNvPr id="43" name="Text Box 242"/>
          <p:cNvSpPr txBox="1">
            <a:spLocks noChangeArrowheads="1"/>
          </p:cNvSpPr>
          <p:nvPr/>
        </p:nvSpPr>
        <p:spPr bwMode="auto">
          <a:xfrm>
            <a:off x="1016000" y="995916"/>
            <a:ext cx="287338"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E</a:t>
            </a:r>
          </a:p>
        </p:txBody>
      </p:sp>
      <p:sp>
        <p:nvSpPr>
          <p:cNvPr id="44" name="Text Box 247"/>
          <p:cNvSpPr txBox="1">
            <a:spLocks noChangeArrowheads="1"/>
          </p:cNvSpPr>
          <p:nvPr/>
        </p:nvSpPr>
        <p:spPr bwMode="auto">
          <a:xfrm>
            <a:off x="3752850" y="995916"/>
            <a:ext cx="279400"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F</a:t>
            </a:r>
          </a:p>
        </p:txBody>
      </p:sp>
      <p:sp>
        <p:nvSpPr>
          <p:cNvPr id="45" name="Text Box 102"/>
          <p:cNvSpPr txBox="1">
            <a:spLocks noChangeArrowheads="1"/>
          </p:cNvSpPr>
          <p:nvPr/>
        </p:nvSpPr>
        <p:spPr bwMode="auto">
          <a:xfrm>
            <a:off x="981075" y="5605247"/>
            <a:ext cx="5327650" cy="25521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lnSpc>
                <a:spcPct val="150000"/>
              </a:lnSpc>
            </a:pPr>
            <a:r>
              <a:rPr lang="en-US" sz="1200" b="0" dirty="0">
                <a:latin typeface="Times New Roman" pitchFamily="18" charset="0"/>
                <a:cs typeface="Times New Roman" pitchFamily="18" charset="0"/>
              </a:rPr>
              <a:t>Virgin and d5.5 and d10.5 pregnant mice were injected with either LPS (i.p 10µg; black bars; n = 9, 6, 5 respectively) or vehicle (saline; white bars; n = 9, 7, 4 respectively) and sacrificed after 90 min before processing for nur77 mRNA analysis. </a:t>
            </a:r>
            <a:r>
              <a:rPr lang="en-GB" sz="1200" b="0" dirty="0">
                <a:latin typeface="Times New Roman" pitchFamily="18" charset="0"/>
                <a:cs typeface="Times New Roman" pitchFamily="18" charset="0"/>
              </a:rPr>
              <a:t>Values are group means </a:t>
            </a:r>
            <a:r>
              <a:rPr lang="en-US" sz="1200" b="0" dirty="0">
                <a:latin typeface="Times New Roman" pitchFamily="18" charset="0"/>
                <a:cs typeface="Times New Roman" pitchFamily="18" charset="0"/>
              </a:rPr>
              <a:t>± SEM per region. E. Number of positive cells in the </a:t>
            </a:r>
            <a:r>
              <a:rPr lang="en-US" sz="1200" b="0" dirty="0" err="1">
                <a:latin typeface="Times New Roman" pitchFamily="18" charset="0"/>
                <a:cs typeface="Times New Roman" pitchFamily="18" charset="0"/>
              </a:rPr>
              <a:t>pPVN</a:t>
            </a:r>
            <a:r>
              <a:rPr lang="en-US" sz="1200" b="0" dirty="0">
                <a:latin typeface="Times New Roman" pitchFamily="18" charset="0"/>
                <a:cs typeface="Times New Roman" pitchFamily="18" charset="0"/>
              </a:rPr>
              <a:t> (2-way ANOVA, p&lt;0.001 across treatment)</a:t>
            </a:r>
            <a:r>
              <a:rPr lang="en-GB" sz="1200" b="0" dirty="0">
                <a:latin typeface="Times New Roman" pitchFamily="18" charset="0"/>
                <a:cs typeface="Times New Roman" pitchFamily="18" charset="0"/>
              </a:rPr>
              <a:t>. F. Grain area per positive cell (2-way ANOVA, p&lt;0.001 across treatment</a:t>
            </a:r>
            <a:r>
              <a:rPr lang="en-US" sz="1200" b="0" dirty="0">
                <a:latin typeface="Times New Roman" pitchFamily="18" charset="0"/>
                <a:cs typeface="Times New Roman" pitchFamily="18" charset="0"/>
              </a:rPr>
              <a:t>, p&lt;0.01 across group</a:t>
            </a:r>
            <a:r>
              <a:rPr lang="en-GB" sz="1200" b="0" dirty="0">
                <a:latin typeface="Times New Roman" pitchFamily="18" charset="0"/>
                <a:cs typeface="Times New Roman" pitchFamily="18" charset="0"/>
              </a:rPr>
              <a:t>). G. Total grain area per region (calculated as the number of positive cells per region x grain area per positive cell) (2-way ANOVA, p&lt;0.001 across treatment, p&lt;0.05 across group).  </a:t>
            </a:r>
            <a:r>
              <a:rPr lang="en-GB" sz="1200" b="0" dirty="0" smtClean="0">
                <a:latin typeface="Times New Roman" pitchFamily="18" charset="0"/>
                <a:cs typeface="Times New Roman" pitchFamily="18" charset="0"/>
              </a:rPr>
              <a:t>Holm-</a:t>
            </a:r>
            <a:r>
              <a:rPr lang="en-GB" sz="1200" b="0" dirty="0" err="1" smtClean="0">
                <a:latin typeface="Times New Roman" pitchFamily="18" charset="0"/>
                <a:cs typeface="Times New Roman" pitchFamily="18" charset="0"/>
              </a:rPr>
              <a:t>Sidak</a:t>
            </a:r>
            <a:r>
              <a:rPr lang="en-GB" sz="1200" b="0" dirty="0" smtClean="0">
                <a:latin typeface="Times New Roman" pitchFamily="18" charset="0"/>
                <a:cs typeface="Times New Roman" pitchFamily="18" charset="0"/>
              </a:rPr>
              <a:t> </a:t>
            </a:r>
            <a:r>
              <a:rPr lang="en-GB" sz="1200" b="0" dirty="0">
                <a:latin typeface="Times New Roman" pitchFamily="18" charset="0"/>
                <a:cs typeface="Times New Roman" pitchFamily="18" charset="0"/>
              </a:rPr>
              <a:t>post hoc tests *</a:t>
            </a:r>
            <a:r>
              <a:rPr lang="en-US" sz="1200" b="0" dirty="0">
                <a:latin typeface="Times New Roman" pitchFamily="18" charset="0"/>
                <a:cs typeface="Times New Roman" pitchFamily="18" charset="0"/>
              </a:rPr>
              <a:t>p&lt;0.05 </a:t>
            </a:r>
            <a:r>
              <a:rPr lang="en-US" sz="1200" b="0" dirty="0" smtClean="0">
                <a:latin typeface="Times New Roman" pitchFamily="18" charset="0"/>
                <a:cs typeface="Times New Roman" pitchFamily="18" charset="0"/>
              </a:rPr>
              <a:t>vs. </a:t>
            </a:r>
            <a:r>
              <a:rPr lang="en-US" sz="1200" b="0" dirty="0">
                <a:latin typeface="Times New Roman" pitchFamily="18" charset="0"/>
                <a:cs typeface="Times New Roman" pitchFamily="18" charset="0"/>
              </a:rPr>
              <a:t>vehicle, </a:t>
            </a:r>
            <a:r>
              <a:rPr lang="en-GB" sz="1200" b="0" dirty="0">
                <a:latin typeface="Times New Roman" pitchFamily="18" charset="0"/>
                <a:cs typeface="Times New Roman" pitchFamily="18" charset="0"/>
              </a:rPr>
              <a:t>#p&lt;0.05 vs. virgin).</a:t>
            </a:r>
          </a:p>
        </p:txBody>
      </p:sp>
      <p:grpSp>
        <p:nvGrpSpPr>
          <p:cNvPr id="46" name="Group 14"/>
          <p:cNvGrpSpPr>
            <a:grpSpLocks/>
          </p:cNvGrpSpPr>
          <p:nvPr/>
        </p:nvGrpSpPr>
        <p:grpSpPr bwMode="auto">
          <a:xfrm>
            <a:off x="2190750" y="3297791"/>
            <a:ext cx="2784475" cy="2160588"/>
            <a:chOff x="1571" y="2018"/>
            <a:chExt cx="1754" cy="1361"/>
          </a:xfrm>
        </p:grpSpPr>
        <p:sp>
          <p:nvSpPr>
            <p:cNvPr id="47" name="Text Box 247"/>
            <p:cNvSpPr txBox="1">
              <a:spLocks noChangeArrowheads="1"/>
            </p:cNvSpPr>
            <p:nvPr/>
          </p:nvSpPr>
          <p:spPr bwMode="auto">
            <a:xfrm>
              <a:off x="1571" y="2026"/>
              <a:ext cx="192" cy="1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G</a:t>
              </a:r>
            </a:p>
          </p:txBody>
        </p:sp>
        <p:grpSp>
          <p:nvGrpSpPr>
            <p:cNvPr id="48" name="Group 5"/>
            <p:cNvGrpSpPr>
              <a:grpSpLocks/>
            </p:cNvGrpSpPr>
            <p:nvPr/>
          </p:nvGrpSpPr>
          <p:grpSpPr bwMode="auto">
            <a:xfrm>
              <a:off x="1616" y="2018"/>
              <a:ext cx="1709" cy="1361"/>
              <a:chOff x="1652341" y="3708400"/>
              <a:chExt cx="2541600" cy="2160000"/>
            </a:xfrm>
          </p:grpSpPr>
          <p:graphicFrame>
            <p:nvGraphicFramePr>
              <p:cNvPr id="56" name="Chart 55"/>
              <p:cNvGraphicFramePr>
                <a:graphicFrameLocks/>
              </p:cNvGraphicFramePr>
              <p:nvPr/>
            </p:nvGraphicFramePr>
            <p:xfrm>
              <a:off x="1652341" y="3708400"/>
              <a:ext cx="2541600" cy="2160000"/>
            </p:xfrm>
            <a:graphic>
              <a:graphicData uri="http://schemas.openxmlformats.org/drawingml/2006/chart">
                <c:chart xmlns:c="http://schemas.openxmlformats.org/drawingml/2006/chart" xmlns:r="http://schemas.openxmlformats.org/officeDocument/2006/relationships" r:id="rId3"/>
              </a:graphicData>
            </a:graphic>
          </p:graphicFrame>
          <p:sp>
            <p:nvSpPr>
              <p:cNvPr id="57" name="Rectangle 51"/>
              <p:cNvSpPr>
                <a:spLocks noChangeArrowheads="1"/>
              </p:cNvSpPr>
              <p:nvPr/>
            </p:nvSpPr>
            <p:spPr bwMode="auto">
              <a:xfrm>
                <a:off x="3208593" y="5744609"/>
                <a:ext cx="447509" cy="1230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  Pregnant</a:t>
                </a:r>
                <a:endParaRPr lang="en-GB" sz="800" b="0">
                  <a:cs typeface="Arial" charset="0"/>
                </a:endParaRPr>
              </a:p>
            </p:txBody>
          </p:sp>
        </p:grpSp>
        <p:sp>
          <p:nvSpPr>
            <p:cNvPr id="49" name="Text Box 209"/>
            <p:cNvSpPr txBox="1">
              <a:spLocks noChangeArrowheads="1"/>
            </p:cNvSpPr>
            <p:nvPr/>
          </p:nvSpPr>
          <p:spPr bwMode="auto">
            <a:xfrm>
              <a:off x="2680" y="2382"/>
              <a:ext cx="160"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cs typeface="Arial" charset="0"/>
                </a:rPr>
                <a:t>#</a:t>
              </a:r>
            </a:p>
          </p:txBody>
        </p:sp>
        <p:sp>
          <p:nvSpPr>
            <p:cNvPr id="50" name="Text Box 115"/>
            <p:cNvSpPr txBox="1">
              <a:spLocks noChangeArrowheads="1"/>
            </p:cNvSpPr>
            <p:nvPr/>
          </p:nvSpPr>
          <p:spPr bwMode="auto">
            <a:xfrm>
              <a:off x="2175" y="2106"/>
              <a:ext cx="212"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b="0">
                  <a:cs typeface="Arial" charset="0"/>
                </a:rPr>
                <a:t> *</a:t>
              </a:r>
            </a:p>
          </p:txBody>
        </p:sp>
        <p:sp>
          <p:nvSpPr>
            <p:cNvPr id="51" name="Text Box 115"/>
            <p:cNvSpPr txBox="1">
              <a:spLocks noChangeArrowheads="1"/>
            </p:cNvSpPr>
            <p:nvPr/>
          </p:nvSpPr>
          <p:spPr bwMode="auto">
            <a:xfrm>
              <a:off x="2568" y="2423"/>
              <a:ext cx="212"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b="0">
                  <a:cs typeface="Arial" charset="0"/>
                </a:rPr>
                <a:t> *</a:t>
              </a:r>
            </a:p>
          </p:txBody>
        </p:sp>
        <p:sp>
          <p:nvSpPr>
            <p:cNvPr id="52" name="Text Box 115"/>
            <p:cNvSpPr txBox="1">
              <a:spLocks noChangeArrowheads="1"/>
            </p:cNvSpPr>
            <p:nvPr/>
          </p:nvSpPr>
          <p:spPr bwMode="auto">
            <a:xfrm>
              <a:off x="2991" y="2427"/>
              <a:ext cx="212"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b="0">
                  <a:cs typeface="Arial" charset="0"/>
                </a:rPr>
                <a:t> *</a:t>
              </a:r>
            </a:p>
          </p:txBody>
        </p:sp>
        <p:sp>
          <p:nvSpPr>
            <p:cNvPr id="53" name="Text Box 209"/>
            <p:cNvSpPr txBox="1">
              <a:spLocks noChangeArrowheads="1"/>
            </p:cNvSpPr>
            <p:nvPr/>
          </p:nvSpPr>
          <p:spPr bwMode="auto">
            <a:xfrm>
              <a:off x="3089" y="2382"/>
              <a:ext cx="160"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cs typeface="Arial" charset="0"/>
                </a:rPr>
                <a:t>#</a:t>
              </a:r>
            </a:p>
          </p:txBody>
        </p:sp>
        <p:sp>
          <p:nvSpPr>
            <p:cNvPr id="54" name="Text Box 209"/>
            <p:cNvSpPr txBox="1">
              <a:spLocks noChangeArrowheads="1"/>
            </p:cNvSpPr>
            <p:nvPr/>
          </p:nvSpPr>
          <p:spPr bwMode="auto">
            <a:xfrm>
              <a:off x="2886" y="2926"/>
              <a:ext cx="160"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cs typeface="Arial" charset="0"/>
                </a:rPr>
                <a:t>#</a:t>
              </a:r>
            </a:p>
          </p:txBody>
        </p:sp>
        <p:sp>
          <p:nvSpPr>
            <p:cNvPr id="55" name="Text Box 209"/>
            <p:cNvSpPr txBox="1">
              <a:spLocks noChangeArrowheads="1"/>
            </p:cNvSpPr>
            <p:nvPr/>
          </p:nvSpPr>
          <p:spPr bwMode="auto">
            <a:xfrm>
              <a:off x="2478" y="2926"/>
              <a:ext cx="160"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cs typeface="Arial" charset="0"/>
                </a:rPr>
                <a:t>#</a:t>
              </a:r>
            </a:p>
          </p:txBody>
        </p:sp>
      </p:grpSp>
      <p:grpSp>
        <p:nvGrpSpPr>
          <p:cNvPr id="58" name="Group 26"/>
          <p:cNvGrpSpPr>
            <a:grpSpLocks/>
          </p:cNvGrpSpPr>
          <p:nvPr/>
        </p:nvGrpSpPr>
        <p:grpSpPr bwMode="auto">
          <a:xfrm>
            <a:off x="3752850" y="975279"/>
            <a:ext cx="2543175" cy="2160587"/>
            <a:chOff x="2511" y="690"/>
            <a:chExt cx="1602" cy="1361"/>
          </a:xfrm>
        </p:grpSpPr>
        <p:grpSp>
          <p:nvGrpSpPr>
            <p:cNvPr id="59" name="Group 4"/>
            <p:cNvGrpSpPr>
              <a:grpSpLocks/>
            </p:cNvGrpSpPr>
            <p:nvPr/>
          </p:nvGrpSpPr>
          <p:grpSpPr bwMode="auto">
            <a:xfrm>
              <a:off x="2511" y="690"/>
              <a:ext cx="1602" cy="1361"/>
              <a:chOff x="4260875" y="1095869"/>
              <a:chExt cx="2543150" cy="2160000"/>
            </a:xfrm>
          </p:grpSpPr>
          <p:graphicFrame>
            <p:nvGraphicFramePr>
              <p:cNvPr id="67" name="Chart 66"/>
              <p:cNvGraphicFramePr>
                <a:graphicFrameLocks/>
              </p:cNvGraphicFramePr>
              <p:nvPr/>
            </p:nvGraphicFramePr>
            <p:xfrm>
              <a:off x="4260875" y="1095869"/>
              <a:ext cx="2543150" cy="2160000"/>
            </p:xfrm>
            <a:graphic>
              <a:graphicData uri="http://schemas.openxmlformats.org/drawingml/2006/chart">
                <c:chart xmlns:c="http://schemas.openxmlformats.org/drawingml/2006/chart" xmlns:r="http://schemas.openxmlformats.org/officeDocument/2006/relationships" r:id="rId4"/>
              </a:graphicData>
            </a:graphic>
          </p:graphicFrame>
          <p:sp>
            <p:nvSpPr>
              <p:cNvPr id="68" name="Rectangle 51"/>
              <p:cNvSpPr>
                <a:spLocks noChangeArrowheads="1"/>
              </p:cNvSpPr>
              <p:nvPr/>
            </p:nvSpPr>
            <p:spPr bwMode="auto">
              <a:xfrm>
                <a:off x="5803925" y="3131840"/>
                <a:ext cx="448837" cy="1230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 Pregnant</a:t>
                </a:r>
                <a:endParaRPr lang="en-GB" sz="800" b="0">
                  <a:cs typeface="Arial" charset="0"/>
                </a:endParaRPr>
              </a:p>
            </p:txBody>
          </p:sp>
        </p:grpSp>
        <p:sp>
          <p:nvSpPr>
            <p:cNvPr id="60" name="Text Box 115"/>
            <p:cNvSpPr txBox="1">
              <a:spLocks noChangeArrowheads="1"/>
            </p:cNvSpPr>
            <p:nvPr/>
          </p:nvSpPr>
          <p:spPr bwMode="auto">
            <a:xfrm>
              <a:off x="3801" y="975"/>
              <a:ext cx="212"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b="0">
                  <a:cs typeface="Arial" charset="0"/>
                </a:rPr>
                <a:t> *</a:t>
              </a:r>
            </a:p>
          </p:txBody>
        </p:sp>
        <p:sp>
          <p:nvSpPr>
            <p:cNvPr id="61" name="Text Box 115"/>
            <p:cNvSpPr txBox="1">
              <a:spLocks noChangeArrowheads="1"/>
            </p:cNvSpPr>
            <p:nvPr/>
          </p:nvSpPr>
          <p:spPr bwMode="auto">
            <a:xfrm>
              <a:off x="3408" y="1020"/>
              <a:ext cx="212"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b="0">
                  <a:cs typeface="Arial" charset="0"/>
                </a:rPr>
                <a:t> *</a:t>
              </a:r>
            </a:p>
          </p:txBody>
        </p:sp>
        <p:sp>
          <p:nvSpPr>
            <p:cNvPr id="62" name="Text Box 115"/>
            <p:cNvSpPr txBox="1">
              <a:spLocks noChangeArrowheads="1"/>
            </p:cNvSpPr>
            <p:nvPr/>
          </p:nvSpPr>
          <p:spPr bwMode="auto">
            <a:xfrm>
              <a:off x="3000" y="703"/>
              <a:ext cx="212"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b="0">
                  <a:cs typeface="Arial" charset="0"/>
                </a:rPr>
                <a:t> *</a:t>
              </a:r>
            </a:p>
          </p:txBody>
        </p:sp>
        <p:sp>
          <p:nvSpPr>
            <p:cNvPr id="63" name="Text Box 209"/>
            <p:cNvSpPr txBox="1">
              <a:spLocks noChangeArrowheads="1"/>
            </p:cNvSpPr>
            <p:nvPr/>
          </p:nvSpPr>
          <p:spPr bwMode="auto">
            <a:xfrm>
              <a:off x="3505" y="975"/>
              <a:ext cx="160"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cs typeface="Arial" charset="0"/>
                </a:rPr>
                <a:t>#</a:t>
              </a:r>
            </a:p>
          </p:txBody>
        </p:sp>
        <p:sp>
          <p:nvSpPr>
            <p:cNvPr id="64" name="Text Box 209"/>
            <p:cNvSpPr txBox="1">
              <a:spLocks noChangeArrowheads="1"/>
            </p:cNvSpPr>
            <p:nvPr/>
          </p:nvSpPr>
          <p:spPr bwMode="auto">
            <a:xfrm>
              <a:off x="3913" y="930"/>
              <a:ext cx="161"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cs typeface="Arial" charset="0"/>
                </a:rPr>
                <a:t>#</a:t>
              </a:r>
            </a:p>
          </p:txBody>
        </p:sp>
        <p:sp>
          <p:nvSpPr>
            <p:cNvPr id="65" name="Text Box 209"/>
            <p:cNvSpPr txBox="1">
              <a:spLocks noChangeArrowheads="1"/>
            </p:cNvSpPr>
            <p:nvPr/>
          </p:nvSpPr>
          <p:spPr bwMode="auto">
            <a:xfrm>
              <a:off x="3302" y="1320"/>
              <a:ext cx="160"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cs typeface="Arial" charset="0"/>
                </a:rPr>
                <a:t>#</a:t>
              </a:r>
            </a:p>
          </p:txBody>
        </p:sp>
        <p:sp>
          <p:nvSpPr>
            <p:cNvPr id="66" name="Text Box 209"/>
            <p:cNvSpPr txBox="1">
              <a:spLocks noChangeArrowheads="1"/>
            </p:cNvSpPr>
            <p:nvPr/>
          </p:nvSpPr>
          <p:spPr bwMode="auto">
            <a:xfrm>
              <a:off x="3711" y="1320"/>
              <a:ext cx="160"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cs typeface="Arial" charset="0"/>
                </a:rPr>
                <a:t>#</a:t>
              </a:r>
            </a:p>
          </p:txBody>
        </p:sp>
      </p:grpSp>
      <p:sp>
        <p:nvSpPr>
          <p:cNvPr id="69" name="Text Box 4"/>
          <p:cNvSpPr txBox="1">
            <a:spLocks noChangeArrowheads="1"/>
          </p:cNvSpPr>
          <p:nvPr/>
        </p:nvSpPr>
        <p:spPr bwMode="auto">
          <a:xfrm>
            <a:off x="1016000" y="503238"/>
            <a:ext cx="4429125"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latin typeface="Times New Roman" pitchFamily="18" charset="0"/>
                <a:cs typeface="Times New Roman" pitchFamily="18" charset="0"/>
              </a:rPr>
              <a:t>Figure 3.13: Effect of LPS (90 min) on nur77 mRNA in the pPVN</a:t>
            </a:r>
          </a:p>
        </p:txBody>
      </p:sp>
      <p:sp>
        <p:nvSpPr>
          <p:cNvPr id="70" name="TextBox 69"/>
          <p:cNvSpPr txBox="1"/>
          <p:nvPr/>
        </p:nvSpPr>
        <p:spPr>
          <a:xfrm>
            <a:off x="5949280"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141</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187962959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 name="Picture 4"/>
          <p:cNvPicPr>
            <a:picLocks noChangeAspect="1" noChangeArrowheads="1"/>
          </p:cNvPicPr>
          <p:nvPr/>
        </p:nvPicPr>
        <p:blipFill>
          <a:blip r:embed="rId2">
            <a:grayscl/>
            <a:extLst>
              <a:ext uri="{28A0092B-C50C-407E-A947-70E740481C1C}">
                <a14:useLocalDpi xmlns:a14="http://schemas.microsoft.com/office/drawing/2010/main" val="0"/>
              </a:ext>
            </a:extLst>
          </a:blip>
          <a:srcRect/>
          <a:stretch>
            <a:fillRect/>
          </a:stretch>
        </p:blipFill>
        <p:spPr bwMode="auto">
          <a:xfrm>
            <a:off x="4149725" y="4284663"/>
            <a:ext cx="1008063" cy="1344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6" name="Text Box 4"/>
          <p:cNvSpPr txBox="1">
            <a:spLocks noChangeArrowheads="1"/>
          </p:cNvSpPr>
          <p:nvPr/>
        </p:nvSpPr>
        <p:spPr bwMode="auto">
          <a:xfrm>
            <a:off x="1028700" y="481013"/>
            <a:ext cx="4416425"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latin typeface="Times New Roman" pitchFamily="18" charset="0"/>
                <a:cs typeface="Times New Roman" pitchFamily="18" charset="0"/>
              </a:rPr>
              <a:t>Figure 3.14: Effect of LPS (90 min) on CRH mRNA in the  pPVN</a:t>
            </a:r>
          </a:p>
        </p:txBody>
      </p:sp>
      <p:sp>
        <p:nvSpPr>
          <p:cNvPr id="107" name="Text Box 242"/>
          <p:cNvSpPr txBox="1">
            <a:spLocks noChangeArrowheads="1"/>
          </p:cNvSpPr>
          <p:nvPr/>
        </p:nvSpPr>
        <p:spPr bwMode="auto">
          <a:xfrm>
            <a:off x="1909763" y="1127125"/>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lang="en-GB" sz="1200" smtClean="0">
                <a:latin typeface="+mn-lt"/>
              </a:rPr>
              <a:t>A</a:t>
            </a:r>
          </a:p>
        </p:txBody>
      </p:sp>
      <p:sp>
        <p:nvSpPr>
          <p:cNvPr id="108" name="Text Box 244"/>
          <p:cNvSpPr txBox="1">
            <a:spLocks noChangeArrowheads="1"/>
          </p:cNvSpPr>
          <p:nvPr/>
        </p:nvSpPr>
        <p:spPr bwMode="auto">
          <a:xfrm>
            <a:off x="1231900" y="3263900"/>
            <a:ext cx="739305"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lang="en-GB" sz="1000" dirty="0" smtClean="0">
                <a:latin typeface="+mn-lt"/>
                <a:cs typeface="Times New Roman" pitchFamily="18" charset="0"/>
              </a:rPr>
              <a:t>d5.5 </a:t>
            </a:r>
          </a:p>
          <a:p>
            <a:pPr eaLnBrk="1" hangingPunct="1">
              <a:defRPr/>
            </a:pPr>
            <a:r>
              <a:rPr lang="en-GB" sz="1000" dirty="0">
                <a:latin typeface="+mn-lt"/>
                <a:cs typeface="Times New Roman" pitchFamily="18" charset="0"/>
              </a:rPr>
              <a:t>P</a:t>
            </a:r>
            <a:r>
              <a:rPr lang="en-GB" sz="1000" dirty="0" smtClean="0">
                <a:latin typeface="+mn-lt"/>
                <a:cs typeface="Times New Roman" pitchFamily="18" charset="0"/>
              </a:rPr>
              <a:t>regnant</a:t>
            </a:r>
          </a:p>
        </p:txBody>
      </p:sp>
      <p:sp>
        <p:nvSpPr>
          <p:cNvPr id="109" name="Text Box 246"/>
          <p:cNvSpPr txBox="1">
            <a:spLocks noChangeArrowheads="1"/>
          </p:cNvSpPr>
          <p:nvPr/>
        </p:nvSpPr>
        <p:spPr bwMode="auto">
          <a:xfrm>
            <a:off x="1235075" y="1719263"/>
            <a:ext cx="582613" cy="247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lang="en-GB" sz="1000" dirty="0" smtClean="0">
                <a:latin typeface="+mn-lt"/>
                <a:cs typeface="Times New Roman" pitchFamily="18" charset="0"/>
              </a:rPr>
              <a:t>Virgin </a:t>
            </a:r>
          </a:p>
        </p:txBody>
      </p:sp>
      <p:sp>
        <p:nvSpPr>
          <p:cNvPr id="110" name="Text Box 247"/>
          <p:cNvSpPr txBox="1">
            <a:spLocks noChangeArrowheads="1"/>
          </p:cNvSpPr>
          <p:nvPr/>
        </p:nvSpPr>
        <p:spPr bwMode="auto">
          <a:xfrm>
            <a:off x="2997200" y="1127125"/>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lang="en-GB" sz="1200" dirty="0" smtClean="0">
                <a:latin typeface="+mn-lt"/>
              </a:rPr>
              <a:t>B</a:t>
            </a:r>
          </a:p>
        </p:txBody>
      </p:sp>
      <p:sp>
        <p:nvSpPr>
          <p:cNvPr id="111" name="Text Box 117"/>
          <p:cNvSpPr txBox="1">
            <a:spLocks noChangeArrowheads="1"/>
          </p:cNvSpPr>
          <p:nvPr/>
        </p:nvSpPr>
        <p:spPr bwMode="auto">
          <a:xfrm>
            <a:off x="1052513" y="5795963"/>
            <a:ext cx="5256212" cy="19981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lnSpc>
                <a:spcPct val="150000"/>
              </a:lnSpc>
            </a:pPr>
            <a:r>
              <a:rPr lang="en-US" sz="1200" b="0" dirty="0" smtClean="0">
                <a:latin typeface="Times New Roman" pitchFamily="18" charset="0"/>
                <a:cs typeface="Times New Roman" pitchFamily="18" charset="0"/>
              </a:rPr>
              <a:t>Virgin, d5.5 </a:t>
            </a:r>
            <a:r>
              <a:rPr lang="en-US" sz="1200" b="0" dirty="0">
                <a:latin typeface="Times New Roman" pitchFamily="18" charset="0"/>
                <a:cs typeface="Times New Roman" pitchFamily="18" charset="0"/>
              </a:rPr>
              <a:t>and d10.5 pregnant mice were injected with LPS (i.p 10µg) or vehicle (saline) and sacrificed after 90 min. </a:t>
            </a:r>
            <a:r>
              <a:rPr lang="en-GB" sz="1200" b="0" dirty="0">
                <a:latin typeface="Times New Roman" pitchFamily="18" charset="0"/>
                <a:cs typeface="Times New Roman" pitchFamily="18" charset="0"/>
              </a:rPr>
              <a:t>Vehicle and LPS-induced corticotrophin releasing hormone (CRH) mRNA expression in the paraventricular nucleus (PVN) are illustrated in photomicrographs A - D (B and D are a magnification of highlighted areas in A and C respectively). Arrows indicate positive cells (&gt;3 x </a:t>
            </a:r>
            <a:r>
              <a:rPr lang="en-GB" sz="1200" b="0" dirty="0" smtClean="0">
                <a:latin typeface="Times New Roman" pitchFamily="18" charset="0"/>
                <a:cs typeface="Times New Roman" pitchFamily="18" charset="0"/>
              </a:rPr>
              <a:t>the number </a:t>
            </a:r>
            <a:r>
              <a:rPr lang="en-GB" sz="1200" b="0" dirty="0">
                <a:latin typeface="Times New Roman" pitchFamily="18" charset="0"/>
                <a:cs typeface="Times New Roman" pitchFamily="18" charset="0"/>
              </a:rPr>
              <a:t>of grains/cell of a background cell). Scale bars represent 100</a:t>
            </a:r>
            <a:r>
              <a:rPr lang="en-US" sz="1200" b="0" dirty="0">
                <a:latin typeface="Times New Roman" pitchFamily="18" charset="0"/>
                <a:cs typeface="Times New Roman" pitchFamily="18" charset="0"/>
              </a:rPr>
              <a:t>µ</a:t>
            </a:r>
            <a:r>
              <a:rPr lang="en-GB" sz="1200" b="0" dirty="0">
                <a:latin typeface="Times New Roman" pitchFamily="18" charset="0"/>
                <a:cs typeface="Times New Roman" pitchFamily="18" charset="0"/>
              </a:rPr>
              <a:t>m </a:t>
            </a:r>
            <a:r>
              <a:rPr lang="en-GB" sz="1200" b="0" dirty="0" smtClean="0">
                <a:latin typeface="Times New Roman" pitchFamily="18" charset="0"/>
                <a:cs typeface="Times New Roman" pitchFamily="18" charset="0"/>
              </a:rPr>
              <a:t>in </a:t>
            </a:r>
            <a:r>
              <a:rPr lang="en-GB" sz="1200" b="0" dirty="0">
                <a:latin typeface="Times New Roman" pitchFamily="18" charset="0"/>
                <a:cs typeface="Times New Roman" pitchFamily="18" charset="0"/>
              </a:rPr>
              <a:t>A and C  and 50 </a:t>
            </a:r>
            <a:r>
              <a:rPr lang="en-US" sz="1200" b="0" dirty="0">
                <a:latin typeface="Times New Roman" pitchFamily="18" charset="0"/>
                <a:cs typeface="Times New Roman" pitchFamily="18" charset="0"/>
              </a:rPr>
              <a:t>µ</a:t>
            </a:r>
            <a:r>
              <a:rPr lang="en-GB" sz="1200" b="0" dirty="0">
                <a:latin typeface="Times New Roman" pitchFamily="18" charset="0"/>
                <a:cs typeface="Times New Roman" pitchFamily="18" charset="0"/>
              </a:rPr>
              <a:t>m in B and D. </a:t>
            </a:r>
            <a:r>
              <a:rPr lang="en-GB" sz="1200" b="0" dirty="0" smtClean="0">
                <a:latin typeface="Times New Roman" pitchFamily="18" charset="0"/>
                <a:cs typeface="Times New Roman" pitchFamily="18" charset="0"/>
              </a:rPr>
              <a:t>3V = third </a:t>
            </a:r>
            <a:r>
              <a:rPr lang="en-GB" sz="1200" b="0" dirty="0">
                <a:latin typeface="Times New Roman" pitchFamily="18" charset="0"/>
                <a:cs typeface="Times New Roman" pitchFamily="18" charset="0"/>
              </a:rPr>
              <a:t>ventricle.</a:t>
            </a:r>
          </a:p>
        </p:txBody>
      </p:sp>
      <p:sp>
        <p:nvSpPr>
          <p:cNvPr id="112" name="Text Box 242"/>
          <p:cNvSpPr txBox="1">
            <a:spLocks noChangeArrowheads="1"/>
          </p:cNvSpPr>
          <p:nvPr/>
        </p:nvSpPr>
        <p:spPr bwMode="auto">
          <a:xfrm>
            <a:off x="4149725" y="1127125"/>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lang="en-GB" sz="1200" dirty="0" smtClean="0">
                <a:latin typeface="+mn-lt"/>
              </a:rPr>
              <a:t>C</a:t>
            </a:r>
          </a:p>
        </p:txBody>
      </p:sp>
      <p:sp>
        <p:nvSpPr>
          <p:cNvPr id="113" name="Text Box 247"/>
          <p:cNvSpPr txBox="1">
            <a:spLocks noChangeArrowheads="1"/>
          </p:cNvSpPr>
          <p:nvPr/>
        </p:nvSpPr>
        <p:spPr bwMode="auto">
          <a:xfrm>
            <a:off x="5157788" y="1127125"/>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lang="en-GB" sz="1200" dirty="0" smtClean="0">
                <a:latin typeface="+mn-lt"/>
              </a:rPr>
              <a:t>D</a:t>
            </a:r>
          </a:p>
        </p:txBody>
      </p:sp>
      <p:sp>
        <p:nvSpPr>
          <p:cNvPr id="115" name="Text Box 242"/>
          <p:cNvSpPr txBox="1">
            <a:spLocks noChangeArrowheads="1"/>
          </p:cNvSpPr>
          <p:nvPr/>
        </p:nvSpPr>
        <p:spPr bwMode="auto">
          <a:xfrm>
            <a:off x="2773363" y="871538"/>
            <a:ext cx="55562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lang="en-GB" sz="1000" dirty="0" smtClean="0">
                <a:latin typeface="+mn-lt"/>
                <a:cs typeface="Times New Roman" pitchFamily="18" charset="0"/>
              </a:rPr>
              <a:t>Saline</a:t>
            </a:r>
          </a:p>
        </p:txBody>
      </p:sp>
      <p:sp>
        <p:nvSpPr>
          <p:cNvPr id="118" name="Text Box 242"/>
          <p:cNvSpPr txBox="1">
            <a:spLocks noChangeArrowheads="1"/>
          </p:cNvSpPr>
          <p:nvPr/>
        </p:nvSpPr>
        <p:spPr bwMode="auto">
          <a:xfrm>
            <a:off x="4951413" y="871538"/>
            <a:ext cx="430212"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lang="en-GB" sz="1000" dirty="0" smtClean="0">
                <a:latin typeface="+mn-lt"/>
                <a:cs typeface="Times New Roman" pitchFamily="18" charset="0"/>
              </a:rPr>
              <a:t>LPS</a:t>
            </a:r>
          </a:p>
        </p:txBody>
      </p:sp>
      <p:sp>
        <p:nvSpPr>
          <p:cNvPr id="120" name="Text Box 244"/>
          <p:cNvSpPr txBox="1">
            <a:spLocks noChangeArrowheads="1"/>
          </p:cNvSpPr>
          <p:nvPr/>
        </p:nvSpPr>
        <p:spPr bwMode="auto">
          <a:xfrm>
            <a:off x="1196975" y="4816475"/>
            <a:ext cx="739305"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lang="en-GB" sz="1000" dirty="0" smtClean="0">
                <a:latin typeface="+mn-lt"/>
                <a:cs typeface="Times New Roman" pitchFamily="18" charset="0"/>
              </a:rPr>
              <a:t>d10.5 </a:t>
            </a:r>
          </a:p>
          <a:p>
            <a:pPr eaLnBrk="1" hangingPunct="1">
              <a:defRPr/>
            </a:pPr>
            <a:r>
              <a:rPr lang="en-GB" sz="1000" dirty="0">
                <a:latin typeface="+mn-lt"/>
                <a:cs typeface="Times New Roman" pitchFamily="18" charset="0"/>
              </a:rPr>
              <a:t>P</a:t>
            </a:r>
            <a:r>
              <a:rPr lang="en-GB" sz="1000" dirty="0" smtClean="0">
                <a:latin typeface="+mn-lt"/>
                <a:cs typeface="Times New Roman" pitchFamily="18" charset="0"/>
              </a:rPr>
              <a:t>regnant</a:t>
            </a:r>
          </a:p>
        </p:txBody>
      </p:sp>
      <p:grpSp>
        <p:nvGrpSpPr>
          <p:cNvPr id="121" name="Group 142"/>
          <p:cNvGrpSpPr>
            <a:grpSpLocks/>
          </p:cNvGrpSpPr>
          <p:nvPr/>
        </p:nvGrpSpPr>
        <p:grpSpPr bwMode="auto">
          <a:xfrm>
            <a:off x="4149725" y="1403350"/>
            <a:ext cx="1011238" cy="1347788"/>
            <a:chOff x="1797" y="249"/>
            <a:chExt cx="689" cy="919"/>
          </a:xfrm>
        </p:grpSpPr>
        <p:grpSp>
          <p:nvGrpSpPr>
            <p:cNvPr id="123" name="Group 115"/>
            <p:cNvGrpSpPr>
              <a:grpSpLocks/>
            </p:cNvGrpSpPr>
            <p:nvPr/>
          </p:nvGrpSpPr>
          <p:grpSpPr bwMode="auto">
            <a:xfrm>
              <a:off x="1797" y="249"/>
              <a:ext cx="689" cy="919"/>
              <a:chOff x="2024" y="249"/>
              <a:chExt cx="689" cy="919"/>
            </a:xfrm>
          </p:grpSpPr>
          <p:pic>
            <p:nvPicPr>
              <p:cNvPr id="126" name="Picture 108"/>
              <p:cNvPicPr>
                <a:picLocks noChangeAspect="1" noChangeArrowheads="1"/>
              </p:cNvPicPr>
              <p:nvPr/>
            </p:nvPicPr>
            <p:blipFill>
              <a:blip r:embed="rId3">
                <a:lum contrast="30000"/>
                <a:grayscl/>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2024" y="249"/>
                <a:ext cx="689" cy="9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7" name="Rectangle 571"/>
              <p:cNvSpPr>
                <a:spLocks noChangeArrowheads="1"/>
              </p:cNvSpPr>
              <p:nvPr/>
            </p:nvSpPr>
            <p:spPr bwMode="auto">
              <a:xfrm>
                <a:off x="2226" y="521"/>
                <a:ext cx="223" cy="29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b="0">
                  <a:latin typeface="+mn-lt"/>
                  <a:cs typeface="Arial" charset="0"/>
                </a:endParaRPr>
              </a:p>
            </p:txBody>
          </p:sp>
        </p:grpSp>
        <p:sp>
          <p:nvSpPr>
            <p:cNvPr id="125" name="Line 568"/>
            <p:cNvSpPr>
              <a:spLocks noChangeAspect="1" noChangeShapeType="1"/>
            </p:cNvSpPr>
            <p:nvPr/>
          </p:nvSpPr>
          <p:spPr bwMode="auto">
            <a:xfrm>
              <a:off x="2293" y="294"/>
              <a:ext cx="144"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GB" b="0">
                <a:latin typeface="+mn-lt"/>
                <a:cs typeface="Arial" charset="0"/>
              </a:endParaRPr>
            </a:p>
          </p:txBody>
        </p:sp>
      </p:grpSp>
      <p:grpSp>
        <p:nvGrpSpPr>
          <p:cNvPr id="128" name="Group 135"/>
          <p:cNvGrpSpPr>
            <a:grpSpLocks/>
          </p:cNvGrpSpPr>
          <p:nvPr/>
        </p:nvGrpSpPr>
        <p:grpSpPr bwMode="auto">
          <a:xfrm>
            <a:off x="1989138" y="1403350"/>
            <a:ext cx="1009650" cy="1347788"/>
            <a:chOff x="164" y="249"/>
            <a:chExt cx="689" cy="919"/>
          </a:xfrm>
        </p:grpSpPr>
        <p:grpSp>
          <p:nvGrpSpPr>
            <p:cNvPr id="129" name="Group 97"/>
            <p:cNvGrpSpPr>
              <a:grpSpLocks/>
            </p:cNvGrpSpPr>
            <p:nvPr/>
          </p:nvGrpSpPr>
          <p:grpSpPr bwMode="auto">
            <a:xfrm>
              <a:off x="164" y="249"/>
              <a:ext cx="689" cy="919"/>
              <a:chOff x="745" y="385"/>
              <a:chExt cx="689" cy="919"/>
            </a:xfrm>
          </p:grpSpPr>
          <p:pic>
            <p:nvPicPr>
              <p:cNvPr id="131" name="Picture 4"/>
              <p:cNvPicPr>
                <a:picLocks noChangeAspect="1" noChangeArrowheads="1"/>
              </p:cNvPicPr>
              <p:nvPr/>
            </p:nvPicPr>
            <p:blipFill>
              <a:blip r:embed="rId5">
                <a:lum bright="6000" contrast="30000"/>
                <a:grayscl/>
                <a:extLst>
                  <a:ext uri="{BEBA8EAE-BF5A-486C-A8C5-ECC9F3942E4B}">
                    <a14:imgProps xmlns:a14="http://schemas.microsoft.com/office/drawing/2010/main">
                      <a14:imgLayer r:embed="rId6">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745" y="385"/>
                <a:ext cx="689" cy="9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2" name="Rectangle 571"/>
              <p:cNvSpPr>
                <a:spLocks noChangeArrowheads="1"/>
              </p:cNvSpPr>
              <p:nvPr/>
            </p:nvSpPr>
            <p:spPr bwMode="auto">
              <a:xfrm>
                <a:off x="895" y="612"/>
                <a:ext cx="222" cy="29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b="0">
                  <a:latin typeface="+mn-lt"/>
                  <a:cs typeface="Arial" charset="0"/>
                </a:endParaRPr>
              </a:p>
            </p:txBody>
          </p:sp>
        </p:grpSp>
        <p:sp>
          <p:nvSpPr>
            <p:cNvPr id="130" name="Line 568"/>
            <p:cNvSpPr>
              <a:spLocks noChangeAspect="1" noChangeShapeType="1"/>
            </p:cNvSpPr>
            <p:nvPr/>
          </p:nvSpPr>
          <p:spPr bwMode="auto">
            <a:xfrm>
              <a:off x="663" y="294"/>
              <a:ext cx="141"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GB" b="0">
                <a:latin typeface="+mn-lt"/>
                <a:cs typeface="Arial" charset="0"/>
              </a:endParaRPr>
            </a:p>
          </p:txBody>
        </p:sp>
      </p:grpSp>
      <p:sp>
        <p:nvSpPr>
          <p:cNvPr id="133" name="Line 568"/>
          <p:cNvSpPr>
            <a:spLocks noChangeAspect="1" noChangeShapeType="1"/>
          </p:cNvSpPr>
          <p:nvPr/>
        </p:nvSpPr>
        <p:spPr bwMode="auto">
          <a:xfrm>
            <a:off x="4921250" y="4370388"/>
            <a:ext cx="206375" cy="1587"/>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GB" b="0">
              <a:latin typeface="+mn-lt"/>
              <a:cs typeface="Arial" charset="0"/>
            </a:endParaRPr>
          </a:p>
        </p:txBody>
      </p:sp>
      <p:grpSp>
        <p:nvGrpSpPr>
          <p:cNvPr id="134" name="Group 1"/>
          <p:cNvGrpSpPr>
            <a:grpSpLocks/>
          </p:cNvGrpSpPr>
          <p:nvPr/>
        </p:nvGrpSpPr>
        <p:grpSpPr bwMode="auto">
          <a:xfrm>
            <a:off x="3067050" y="1404938"/>
            <a:ext cx="1009650" cy="1346200"/>
            <a:chOff x="8824002" y="1737081"/>
            <a:chExt cx="1093787" cy="1457325"/>
          </a:xfrm>
        </p:grpSpPr>
        <p:grpSp>
          <p:nvGrpSpPr>
            <p:cNvPr id="135" name="Group 136"/>
            <p:cNvGrpSpPr>
              <a:grpSpLocks/>
            </p:cNvGrpSpPr>
            <p:nvPr/>
          </p:nvGrpSpPr>
          <p:grpSpPr bwMode="auto">
            <a:xfrm>
              <a:off x="8824002" y="1737081"/>
              <a:ext cx="1093787" cy="1457325"/>
              <a:chOff x="1026" y="249"/>
              <a:chExt cx="689" cy="918"/>
            </a:xfrm>
          </p:grpSpPr>
          <p:pic>
            <p:nvPicPr>
              <p:cNvPr id="139" name="Picture 5"/>
              <p:cNvPicPr>
                <a:picLocks noChangeArrowheads="1"/>
              </p:cNvPicPr>
              <p:nvPr/>
            </p:nvPicPr>
            <p:blipFill>
              <a:blip r:embed="rId7">
                <a:lum contrast="42000"/>
                <a:grayscl/>
                <a:extLst>
                  <a:ext uri="{BEBA8EAE-BF5A-486C-A8C5-ECC9F3942E4B}">
                    <a14:imgProps xmlns:a14="http://schemas.microsoft.com/office/drawing/2010/main">
                      <a14:imgLayer r:embed="rId8">
                        <a14:imgEffect>
                          <a14:sharpenSoften amount="25000"/>
                        </a14:imgEffect>
                      </a14:imgLayer>
                    </a14:imgProps>
                  </a:ext>
                  <a:ext uri="{28A0092B-C50C-407E-A947-70E740481C1C}">
                    <a14:useLocalDpi xmlns:a14="http://schemas.microsoft.com/office/drawing/2010/main" val="0"/>
                  </a:ext>
                </a:extLst>
              </a:blip>
              <a:srcRect l="14503" t="14798" r="19734" b="23579"/>
              <a:stretch>
                <a:fillRect/>
              </a:stretch>
            </p:blipFill>
            <p:spPr bwMode="auto">
              <a:xfrm>
                <a:off x="1026" y="249"/>
                <a:ext cx="689" cy="9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0" name="Line 575"/>
              <p:cNvSpPr>
                <a:spLocks noChangeAspect="1" noChangeShapeType="1"/>
              </p:cNvSpPr>
              <p:nvPr/>
            </p:nvSpPr>
            <p:spPr bwMode="auto">
              <a:xfrm>
                <a:off x="1434" y="294"/>
                <a:ext cx="222"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GB" b="0">
                  <a:latin typeface="+mn-lt"/>
                  <a:cs typeface="Arial" charset="0"/>
                </a:endParaRPr>
              </a:p>
            </p:txBody>
          </p:sp>
        </p:grpSp>
        <p:sp>
          <p:nvSpPr>
            <p:cNvPr id="136" name="Line 246"/>
            <p:cNvSpPr>
              <a:spLocks noChangeShapeType="1"/>
            </p:cNvSpPr>
            <p:nvPr/>
          </p:nvSpPr>
          <p:spPr bwMode="auto">
            <a:xfrm flipH="1" flipV="1">
              <a:off x="9797404" y="1970803"/>
              <a:ext cx="0" cy="197632"/>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GB" b="0">
                <a:latin typeface="+mn-lt"/>
                <a:cs typeface="Arial" charset="0"/>
              </a:endParaRPr>
            </a:p>
          </p:txBody>
        </p:sp>
        <p:sp>
          <p:nvSpPr>
            <p:cNvPr id="137" name="Line 246"/>
            <p:cNvSpPr>
              <a:spLocks noChangeShapeType="1"/>
            </p:cNvSpPr>
            <p:nvPr/>
          </p:nvSpPr>
          <p:spPr bwMode="auto">
            <a:xfrm flipH="1">
              <a:off x="9214395" y="2890223"/>
              <a:ext cx="199496"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GB" b="0">
                <a:latin typeface="+mn-lt"/>
                <a:cs typeface="Arial" charset="0"/>
              </a:endParaRPr>
            </a:p>
          </p:txBody>
        </p:sp>
        <p:sp>
          <p:nvSpPr>
            <p:cNvPr id="138" name="Line 246"/>
            <p:cNvSpPr>
              <a:spLocks noChangeShapeType="1"/>
            </p:cNvSpPr>
            <p:nvPr/>
          </p:nvSpPr>
          <p:spPr bwMode="auto">
            <a:xfrm flipH="1" flipV="1">
              <a:off x="9845558" y="2733836"/>
              <a:ext cx="0" cy="197632"/>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GB" b="0">
                <a:latin typeface="+mn-lt"/>
                <a:cs typeface="Arial" charset="0"/>
              </a:endParaRPr>
            </a:p>
          </p:txBody>
        </p:sp>
      </p:grpSp>
      <p:grpSp>
        <p:nvGrpSpPr>
          <p:cNvPr id="141" name="Group 3"/>
          <p:cNvGrpSpPr>
            <a:grpSpLocks/>
          </p:cNvGrpSpPr>
          <p:nvPr/>
        </p:nvGrpSpPr>
        <p:grpSpPr bwMode="auto">
          <a:xfrm>
            <a:off x="5229225" y="1404938"/>
            <a:ext cx="1011238" cy="1346200"/>
            <a:chOff x="11214777" y="1737081"/>
            <a:chExt cx="1093787" cy="1457325"/>
          </a:xfrm>
        </p:grpSpPr>
        <p:grpSp>
          <p:nvGrpSpPr>
            <p:cNvPr id="142" name="Group 139"/>
            <p:cNvGrpSpPr>
              <a:grpSpLocks/>
            </p:cNvGrpSpPr>
            <p:nvPr/>
          </p:nvGrpSpPr>
          <p:grpSpPr bwMode="auto">
            <a:xfrm>
              <a:off x="11214777" y="1737081"/>
              <a:ext cx="1093787" cy="1457325"/>
              <a:chOff x="2786" y="249"/>
              <a:chExt cx="689" cy="918"/>
            </a:xfrm>
          </p:grpSpPr>
          <p:pic>
            <p:nvPicPr>
              <p:cNvPr id="148" name="Picture 109"/>
              <p:cNvPicPr>
                <a:picLocks noChangeArrowheads="1"/>
              </p:cNvPicPr>
              <p:nvPr/>
            </p:nvPicPr>
            <p:blipFill>
              <a:blip r:embed="rId9">
                <a:lum bright="-12000" contrast="42000"/>
                <a:grayscl/>
                <a:extLst>
                  <a:ext uri="{BEBA8EAE-BF5A-486C-A8C5-ECC9F3942E4B}">
                    <a14:imgProps xmlns:a14="http://schemas.microsoft.com/office/drawing/2010/main">
                      <a14:imgLayer r:embed="rId10">
                        <a14:imgEffect>
                          <a14:sharpenSoften amount="25000"/>
                        </a14:imgEffect>
                      </a14:imgLayer>
                    </a14:imgProps>
                  </a:ext>
                  <a:ext uri="{28A0092B-C50C-407E-A947-70E740481C1C}">
                    <a14:useLocalDpi xmlns:a14="http://schemas.microsoft.com/office/drawing/2010/main" val="0"/>
                  </a:ext>
                </a:extLst>
              </a:blip>
              <a:srcRect l="32954" t="5005" b="30894"/>
              <a:stretch>
                <a:fillRect/>
              </a:stretch>
            </p:blipFill>
            <p:spPr bwMode="auto">
              <a:xfrm>
                <a:off x="2786" y="249"/>
                <a:ext cx="689" cy="9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9" name="Line 575"/>
              <p:cNvSpPr>
                <a:spLocks noChangeAspect="1" noChangeShapeType="1"/>
              </p:cNvSpPr>
              <p:nvPr/>
            </p:nvSpPr>
            <p:spPr bwMode="auto">
              <a:xfrm>
                <a:off x="3204" y="294"/>
                <a:ext cx="225"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GB" b="0">
                  <a:latin typeface="+mn-lt"/>
                  <a:cs typeface="Arial" charset="0"/>
                </a:endParaRPr>
              </a:p>
            </p:txBody>
          </p:sp>
        </p:grpSp>
        <p:sp>
          <p:nvSpPr>
            <p:cNvPr id="143" name="Line 245"/>
            <p:cNvSpPr>
              <a:spLocks noChangeShapeType="1"/>
            </p:cNvSpPr>
            <p:nvPr/>
          </p:nvSpPr>
          <p:spPr bwMode="auto">
            <a:xfrm flipH="1">
              <a:off x="11941107" y="3032863"/>
              <a:ext cx="197465"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GB" b="0">
                <a:latin typeface="+mn-lt"/>
                <a:cs typeface="Arial" charset="0"/>
              </a:endParaRPr>
            </a:p>
          </p:txBody>
        </p:sp>
        <p:sp>
          <p:nvSpPr>
            <p:cNvPr id="144" name="Line 246"/>
            <p:cNvSpPr>
              <a:spLocks noChangeShapeType="1"/>
            </p:cNvSpPr>
            <p:nvPr/>
          </p:nvSpPr>
          <p:spPr bwMode="auto">
            <a:xfrm flipH="1" flipV="1">
              <a:off x="12231294" y="1898624"/>
              <a:ext cx="0" cy="199351"/>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GB" b="0">
                <a:latin typeface="+mn-lt"/>
                <a:cs typeface="Arial" charset="0"/>
              </a:endParaRPr>
            </a:p>
          </p:txBody>
        </p:sp>
        <p:sp>
          <p:nvSpPr>
            <p:cNvPr id="145" name="Line 246"/>
            <p:cNvSpPr>
              <a:spLocks noChangeShapeType="1"/>
            </p:cNvSpPr>
            <p:nvPr/>
          </p:nvSpPr>
          <p:spPr bwMode="auto">
            <a:xfrm flipH="1" flipV="1">
              <a:off x="12078474" y="2022359"/>
              <a:ext cx="0" cy="197632"/>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GB" b="0">
                <a:latin typeface="+mn-lt"/>
                <a:cs typeface="Arial" charset="0"/>
              </a:endParaRPr>
            </a:p>
          </p:txBody>
        </p:sp>
        <p:sp>
          <p:nvSpPr>
            <p:cNvPr id="146" name="Line 245"/>
            <p:cNvSpPr>
              <a:spLocks noChangeShapeType="1"/>
            </p:cNvSpPr>
            <p:nvPr/>
          </p:nvSpPr>
          <p:spPr bwMode="auto">
            <a:xfrm flipH="1">
              <a:off x="11359013" y="2895379"/>
              <a:ext cx="197466"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GB" b="0">
                <a:latin typeface="+mn-lt"/>
                <a:cs typeface="Arial" charset="0"/>
              </a:endParaRPr>
            </a:p>
          </p:txBody>
        </p:sp>
        <p:sp>
          <p:nvSpPr>
            <p:cNvPr id="147" name="Line 245"/>
            <p:cNvSpPr>
              <a:spLocks noChangeShapeType="1"/>
            </p:cNvSpPr>
            <p:nvPr/>
          </p:nvSpPr>
          <p:spPr bwMode="auto">
            <a:xfrm flipH="1">
              <a:off x="11841515" y="2561982"/>
              <a:ext cx="197465"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GB" b="0">
                <a:latin typeface="+mn-lt"/>
                <a:cs typeface="Arial" charset="0"/>
              </a:endParaRPr>
            </a:p>
          </p:txBody>
        </p:sp>
      </p:grpSp>
      <p:grpSp>
        <p:nvGrpSpPr>
          <p:cNvPr id="150" name="Group 87"/>
          <p:cNvGrpSpPr>
            <a:grpSpLocks/>
          </p:cNvGrpSpPr>
          <p:nvPr/>
        </p:nvGrpSpPr>
        <p:grpSpPr bwMode="auto">
          <a:xfrm>
            <a:off x="3067050" y="2843213"/>
            <a:ext cx="1009650" cy="1347787"/>
            <a:chOff x="1614488" y="2035175"/>
            <a:chExt cx="1093787" cy="1457325"/>
          </a:xfrm>
        </p:grpSpPr>
        <p:pic>
          <p:nvPicPr>
            <p:cNvPr id="151" name="Picture 112"/>
            <p:cNvPicPr>
              <a:picLocks noChangeArrowheads="1"/>
            </p:cNvPicPr>
            <p:nvPr/>
          </p:nvPicPr>
          <p:blipFill>
            <a:blip r:embed="rId11">
              <a:lum contrast="42000"/>
              <a:grayscl/>
              <a:extLst>
                <a:ext uri="{BEBA8EAE-BF5A-486C-A8C5-ECC9F3942E4B}">
                  <a14:imgProps xmlns:a14="http://schemas.microsoft.com/office/drawing/2010/main">
                    <a14:imgLayer r:embed="rId12">
                      <a14:imgEffect>
                        <a14:sharpenSoften amount="25000"/>
                      </a14:imgEffect>
                    </a14:imgLayer>
                  </a14:imgProps>
                </a:ext>
                <a:ext uri="{28A0092B-C50C-407E-A947-70E740481C1C}">
                  <a14:useLocalDpi xmlns:a14="http://schemas.microsoft.com/office/drawing/2010/main" val="0"/>
                </a:ext>
              </a:extLst>
            </a:blip>
            <a:srcRect l="37350" b="35899"/>
            <a:stretch>
              <a:fillRect/>
            </a:stretch>
          </p:blipFill>
          <p:spPr bwMode="auto">
            <a:xfrm>
              <a:off x="1614488" y="2035175"/>
              <a:ext cx="1093787" cy="1457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2" name="Line 575"/>
            <p:cNvSpPr>
              <a:spLocks noChangeAspect="1" noChangeShapeType="1"/>
            </p:cNvSpPr>
            <p:nvPr/>
          </p:nvSpPr>
          <p:spPr bwMode="auto">
            <a:xfrm>
              <a:off x="2276608" y="2108985"/>
              <a:ext cx="354277"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GB" b="0">
                <a:latin typeface="+mn-lt"/>
                <a:cs typeface="Arial" charset="0"/>
              </a:endParaRPr>
            </a:p>
          </p:txBody>
        </p:sp>
        <p:sp>
          <p:nvSpPr>
            <p:cNvPr id="153" name="Line 246"/>
            <p:cNvSpPr>
              <a:spLocks noChangeShapeType="1"/>
            </p:cNvSpPr>
            <p:nvPr/>
          </p:nvSpPr>
          <p:spPr bwMode="auto">
            <a:xfrm flipH="1" flipV="1">
              <a:off x="2369477" y="2266905"/>
              <a:ext cx="0" cy="199116"/>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GB" b="0">
                <a:latin typeface="+mn-lt"/>
                <a:cs typeface="Arial" charset="0"/>
              </a:endParaRPr>
            </a:p>
          </p:txBody>
        </p:sp>
        <p:sp>
          <p:nvSpPr>
            <p:cNvPr id="154" name="Line 246"/>
            <p:cNvSpPr>
              <a:spLocks noChangeShapeType="1"/>
            </p:cNvSpPr>
            <p:nvPr/>
          </p:nvSpPr>
          <p:spPr bwMode="auto">
            <a:xfrm flipH="1" flipV="1">
              <a:off x="2565533" y="2266905"/>
              <a:ext cx="0" cy="199116"/>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GB" b="0">
                <a:latin typeface="+mn-lt"/>
                <a:cs typeface="Arial" charset="0"/>
              </a:endParaRPr>
            </a:p>
          </p:txBody>
        </p:sp>
        <p:sp>
          <p:nvSpPr>
            <p:cNvPr id="155" name="Line 245"/>
            <p:cNvSpPr>
              <a:spLocks noChangeShapeType="1"/>
            </p:cNvSpPr>
            <p:nvPr/>
          </p:nvSpPr>
          <p:spPr bwMode="auto">
            <a:xfrm flipH="1">
              <a:off x="2061634" y="2338999"/>
              <a:ext cx="199496"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GB" b="0">
                <a:latin typeface="+mn-lt"/>
                <a:cs typeface="Arial" charset="0"/>
              </a:endParaRPr>
            </a:p>
          </p:txBody>
        </p:sp>
      </p:grpSp>
      <p:grpSp>
        <p:nvGrpSpPr>
          <p:cNvPr id="156" name="Group 49"/>
          <p:cNvGrpSpPr>
            <a:grpSpLocks/>
          </p:cNvGrpSpPr>
          <p:nvPr/>
        </p:nvGrpSpPr>
        <p:grpSpPr bwMode="auto">
          <a:xfrm>
            <a:off x="3067050" y="4284663"/>
            <a:ext cx="1009650" cy="1346200"/>
            <a:chOff x="1932" y="2699"/>
            <a:chExt cx="636" cy="848"/>
          </a:xfrm>
        </p:grpSpPr>
        <p:grpSp>
          <p:nvGrpSpPr>
            <p:cNvPr id="157" name="Group 150"/>
            <p:cNvGrpSpPr>
              <a:grpSpLocks/>
            </p:cNvGrpSpPr>
            <p:nvPr/>
          </p:nvGrpSpPr>
          <p:grpSpPr bwMode="auto">
            <a:xfrm>
              <a:off x="1932" y="2699"/>
              <a:ext cx="636" cy="848"/>
              <a:chOff x="1017" y="2290"/>
              <a:chExt cx="689" cy="918"/>
            </a:xfrm>
          </p:grpSpPr>
          <p:pic>
            <p:nvPicPr>
              <p:cNvPr id="160" name="Picture 127"/>
              <p:cNvPicPr>
                <a:picLocks noChangeArrowheads="1"/>
              </p:cNvPicPr>
              <p:nvPr/>
            </p:nvPicPr>
            <p:blipFill>
              <a:blip r:embed="rId13">
                <a:lum contrast="54000"/>
                <a:grayscl/>
                <a:extLst>
                  <a:ext uri="{BEBA8EAE-BF5A-486C-A8C5-ECC9F3942E4B}">
                    <a14:imgProps xmlns:a14="http://schemas.microsoft.com/office/drawing/2010/main">
                      <a14:imgLayer r:embed="rId14">
                        <a14:imgEffect>
                          <a14:sharpenSoften amount="50000"/>
                        </a14:imgEffect>
                      </a14:imgLayer>
                    </a14:imgProps>
                  </a:ext>
                  <a:ext uri="{28A0092B-C50C-407E-A947-70E740481C1C}">
                    <a14:useLocalDpi xmlns:a14="http://schemas.microsoft.com/office/drawing/2010/main" val="0"/>
                  </a:ext>
                </a:extLst>
              </a:blip>
              <a:srcRect l="13220" t="18407" r="27563" b="23195"/>
              <a:stretch>
                <a:fillRect/>
              </a:stretch>
            </p:blipFill>
            <p:spPr bwMode="auto">
              <a:xfrm>
                <a:off x="1017" y="2290"/>
                <a:ext cx="689" cy="9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1" name="Line 575"/>
              <p:cNvSpPr>
                <a:spLocks noChangeAspect="1" noChangeShapeType="1"/>
              </p:cNvSpPr>
              <p:nvPr/>
            </p:nvSpPr>
            <p:spPr bwMode="auto">
              <a:xfrm>
                <a:off x="1438" y="2335"/>
                <a:ext cx="222"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GB" b="0">
                  <a:latin typeface="+mn-lt"/>
                  <a:cs typeface="Arial" charset="0"/>
                </a:endParaRPr>
              </a:p>
            </p:txBody>
          </p:sp>
        </p:grpSp>
        <p:sp>
          <p:nvSpPr>
            <p:cNvPr id="158" name="Line 245"/>
            <p:cNvSpPr>
              <a:spLocks noChangeShapeType="1"/>
            </p:cNvSpPr>
            <p:nvPr/>
          </p:nvSpPr>
          <p:spPr bwMode="auto">
            <a:xfrm rot="10800000" flipH="1">
              <a:off x="2321" y="3014"/>
              <a:ext cx="115"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GB" b="0">
                <a:latin typeface="+mn-lt"/>
                <a:cs typeface="Arial" charset="0"/>
              </a:endParaRPr>
            </a:p>
          </p:txBody>
        </p:sp>
        <p:sp>
          <p:nvSpPr>
            <p:cNvPr id="159" name="Line 246"/>
            <p:cNvSpPr>
              <a:spLocks noChangeShapeType="1"/>
            </p:cNvSpPr>
            <p:nvPr/>
          </p:nvSpPr>
          <p:spPr bwMode="auto">
            <a:xfrm flipH="1" flipV="1">
              <a:off x="2485" y="3014"/>
              <a:ext cx="0" cy="115"/>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GB" b="0">
                <a:latin typeface="+mn-lt"/>
                <a:cs typeface="Arial" charset="0"/>
              </a:endParaRPr>
            </a:p>
          </p:txBody>
        </p:sp>
      </p:grpSp>
      <p:sp>
        <p:nvSpPr>
          <p:cNvPr id="162" name="Text Box 240"/>
          <p:cNvSpPr txBox="1">
            <a:spLocks noChangeAspect="1" noChangeArrowheads="1"/>
          </p:cNvSpPr>
          <p:nvPr/>
        </p:nvSpPr>
        <p:spPr bwMode="auto">
          <a:xfrm>
            <a:off x="1903413" y="1817688"/>
            <a:ext cx="325437" cy="230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lang="en-GB" sz="900" dirty="0" smtClean="0">
                <a:latin typeface="+mn-lt"/>
              </a:rPr>
              <a:t>3V</a:t>
            </a:r>
          </a:p>
        </p:txBody>
      </p:sp>
      <p:sp>
        <p:nvSpPr>
          <p:cNvPr id="163" name="Text Box 240"/>
          <p:cNvSpPr txBox="1">
            <a:spLocks noChangeAspect="1" noChangeArrowheads="1"/>
          </p:cNvSpPr>
          <p:nvPr/>
        </p:nvSpPr>
        <p:spPr bwMode="auto">
          <a:xfrm>
            <a:off x="4077072" y="1842493"/>
            <a:ext cx="325438" cy="230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lang="en-GB" sz="900" dirty="0" smtClean="0">
                <a:latin typeface="+mn-lt"/>
              </a:rPr>
              <a:t>3V</a:t>
            </a:r>
          </a:p>
        </p:txBody>
      </p:sp>
      <p:grpSp>
        <p:nvGrpSpPr>
          <p:cNvPr id="164" name="Group 57"/>
          <p:cNvGrpSpPr>
            <a:grpSpLocks/>
          </p:cNvGrpSpPr>
          <p:nvPr/>
        </p:nvGrpSpPr>
        <p:grpSpPr bwMode="auto">
          <a:xfrm>
            <a:off x="1916113" y="2843213"/>
            <a:ext cx="1082675" cy="1349375"/>
            <a:chOff x="1207" y="1791"/>
            <a:chExt cx="682" cy="850"/>
          </a:xfrm>
        </p:grpSpPr>
        <p:grpSp>
          <p:nvGrpSpPr>
            <p:cNvPr id="165" name="Group 117"/>
            <p:cNvGrpSpPr>
              <a:grpSpLocks/>
            </p:cNvGrpSpPr>
            <p:nvPr/>
          </p:nvGrpSpPr>
          <p:grpSpPr bwMode="auto">
            <a:xfrm>
              <a:off x="1253" y="1791"/>
              <a:ext cx="636" cy="850"/>
              <a:chOff x="210" y="1429"/>
              <a:chExt cx="689" cy="919"/>
            </a:xfrm>
          </p:grpSpPr>
          <p:pic>
            <p:nvPicPr>
              <p:cNvPr id="168" name="Picture 111"/>
              <p:cNvPicPr>
                <a:picLocks noChangeAspect="1" noChangeArrowheads="1"/>
              </p:cNvPicPr>
              <p:nvPr/>
            </p:nvPicPr>
            <p:blipFill>
              <a:blip r:embed="rId15">
                <a:grayscl/>
                <a:extLst>
                  <a:ext uri="{BEBA8EAE-BF5A-486C-A8C5-ECC9F3942E4B}">
                    <a14:imgProps xmlns:a14="http://schemas.microsoft.com/office/drawing/2010/main">
                      <a14:imgLayer r:embed="rId16">
                        <a14:imgEffect>
                          <a14:brightnessContrast contrast="20000"/>
                        </a14:imgEffect>
                      </a14:imgLayer>
                    </a14:imgProps>
                  </a:ext>
                  <a:ext uri="{28A0092B-C50C-407E-A947-70E740481C1C}">
                    <a14:useLocalDpi xmlns:a14="http://schemas.microsoft.com/office/drawing/2010/main" val="0"/>
                  </a:ext>
                </a:extLst>
              </a:blip>
              <a:srcRect/>
              <a:stretch>
                <a:fillRect/>
              </a:stretch>
            </p:blipFill>
            <p:spPr bwMode="auto">
              <a:xfrm>
                <a:off x="210" y="1429"/>
                <a:ext cx="689" cy="9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9" name="Rectangle 571"/>
              <p:cNvSpPr>
                <a:spLocks noChangeArrowheads="1"/>
              </p:cNvSpPr>
              <p:nvPr/>
            </p:nvSpPr>
            <p:spPr bwMode="auto">
              <a:xfrm>
                <a:off x="374" y="1592"/>
                <a:ext cx="223" cy="29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b="0">
                  <a:latin typeface="+mn-lt"/>
                  <a:cs typeface="Arial" charset="0"/>
                </a:endParaRPr>
              </a:p>
            </p:txBody>
          </p:sp>
        </p:grpSp>
        <p:sp>
          <p:nvSpPr>
            <p:cNvPr id="166" name="Line 568"/>
            <p:cNvSpPr>
              <a:spLocks noChangeAspect="1" noChangeShapeType="1"/>
            </p:cNvSpPr>
            <p:nvPr/>
          </p:nvSpPr>
          <p:spPr bwMode="auto">
            <a:xfrm>
              <a:off x="1717" y="1822"/>
              <a:ext cx="130" cy="1"/>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GB" b="0">
                <a:latin typeface="+mn-lt"/>
                <a:cs typeface="Arial" charset="0"/>
              </a:endParaRPr>
            </a:p>
          </p:txBody>
        </p:sp>
        <p:sp>
          <p:nvSpPr>
            <p:cNvPr id="167" name="Text Box 240"/>
            <p:cNvSpPr txBox="1">
              <a:spLocks noChangeAspect="1" noChangeArrowheads="1"/>
            </p:cNvSpPr>
            <p:nvPr/>
          </p:nvSpPr>
          <p:spPr bwMode="auto">
            <a:xfrm>
              <a:off x="1207" y="2041"/>
              <a:ext cx="205" cy="1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lang="en-GB" sz="900" dirty="0" smtClean="0">
                  <a:latin typeface="+mn-lt"/>
                </a:rPr>
                <a:t>3V</a:t>
              </a:r>
            </a:p>
          </p:txBody>
        </p:sp>
      </p:grpSp>
      <p:grpSp>
        <p:nvGrpSpPr>
          <p:cNvPr id="170" name="Group 63"/>
          <p:cNvGrpSpPr>
            <a:grpSpLocks/>
          </p:cNvGrpSpPr>
          <p:nvPr/>
        </p:nvGrpSpPr>
        <p:grpSpPr bwMode="auto">
          <a:xfrm>
            <a:off x="1935163" y="4284663"/>
            <a:ext cx="1063625" cy="1347787"/>
            <a:chOff x="1219" y="2711"/>
            <a:chExt cx="670" cy="849"/>
          </a:xfrm>
        </p:grpSpPr>
        <p:grpSp>
          <p:nvGrpSpPr>
            <p:cNvPr id="171" name="Group 131"/>
            <p:cNvGrpSpPr>
              <a:grpSpLocks/>
            </p:cNvGrpSpPr>
            <p:nvPr/>
          </p:nvGrpSpPr>
          <p:grpSpPr bwMode="auto">
            <a:xfrm>
              <a:off x="1253" y="2711"/>
              <a:ext cx="636" cy="849"/>
              <a:chOff x="210" y="2420"/>
              <a:chExt cx="689" cy="919"/>
            </a:xfrm>
          </p:grpSpPr>
          <p:pic>
            <p:nvPicPr>
              <p:cNvPr id="174" name="Picture 126"/>
              <p:cNvPicPr>
                <a:picLocks noChangeAspect="1" noChangeArrowheads="1"/>
              </p:cNvPicPr>
              <p:nvPr/>
            </p:nvPicPr>
            <p:blipFill>
              <a:blip r:embed="rId17">
                <a:grayscl/>
                <a:extLst>
                  <a:ext uri="{BEBA8EAE-BF5A-486C-A8C5-ECC9F3942E4B}">
                    <a14:imgProps xmlns:a14="http://schemas.microsoft.com/office/drawing/2010/main">
                      <a14:imgLayer r:embed="rId18">
                        <a14:imgEffect>
                          <a14:brightnessContrast contrast="20000"/>
                        </a14:imgEffect>
                      </a14:imgLayer>
                    </a14:imgProps>
                  </a:ext>
                  <a:ext uri="{28A0092B-C50C-407E-A947-70E740481C1C}">
                    <a14:useLocalDpi xmlns:a14="http://schemas.microsoft.com/office/drawing/2010/main" val="0"/>
                  </a:ext>
                </a:extLst>
              </a:blip>
              <a:srcRect/>
              <a:stretch>
                <a:fillRect/>
              </a:stretch>
            </p:blipFill>
            <p:spPr bwMode="auto">
              <a:xfrm>
                <a:off x="210" y="2420"/>
                <a:ext cx="689" cy="9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5" name="Rectangle 571"/>
              <p:cNvSpPr>
                <a:spLocks noChangeArrowheads="1"/>
              </p:cNvSpPr>
              <p:nvPr/>
            </p:nvSpPr>
            <p:spPr bwMode="auto">
              <a:xfrm>
                <a:off x="440" y="2653"/>
                <a:ext cx="223" cy="29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b="0">
                  <a:latin typeface="+mn-lt"/>
                  <a:cs typeface="Arial" charset="0"/>
                </a:endParaRPr>
              </a:p>
            </p:txBody>
          </p:sp>
        </p:grpSp>
        <p:sp>
          <p:nvSpPr>
            <p:cNvPr id="172" name="Line 568"/>
            <p:cNvSpPr>
              <a:spLocks noChangeAspect="1" noChangeShapeType="1"/>
            </p:cNvSpPr>
            <p:nvPr/>
          </p:nvSpPr>
          <p:spPr bwMode="auto">
            <a:xfrm>
              <a:off x="1717" y="2753"/>
              <a:ext cx="130" cy="1"/>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GB" b="0">
                <a:latin typeface="+mn-lt"/>
                <a:cs typeface="Arial" charset="0"/>
              </a:endParaRPr>
            </a:p>
          </p:txBody>
        </p:sp>
        <p:sp>
          <p:nvSpPr>
            <p:cNvPr id="173" name="Text Box 240"/>
            <p:cNvSpPr txBox="1">
              <a:spLocks noChangeAspect="1" noChangeArrowheads="1"/>
            </p:cNvSpPr>
            <p:nvPr/>
          </p:nvSpPr>
          <p:spPr bwMode="auto">
            <a:xfrm>
              <a:off x="1219" y="3011"/>
              <a:ext cx="205" cy="1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lang="en-GB" sz="900" dirty="0" smtClean="0">
                  <a:latin typeface="+mn-lt"/>
                </a:rPr>
                <a:t>3V</a:t>
              </a:r>
            </a:p>
          </p:txBody>
        </p:sp>
      </p:grpSp>
      <p:sp>
        <p:nvSpPr>
          <p:cNvPr id="176" name="Text Box 240"/>
          <p:cNvSpPr txBox="1">
            <a:spLocks noChangeAspect="1" noChangeArrowheads="1"/>
          </p:cNvSpPr>
          <p:nvPr/>
        </p:nvSpPr>
        <p:spPr bwMode="auto">
          <a:xfrm>
            <a:off x="4041775" y="4643438"/>
            <a:ext cx="323850"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lang="en-GB" sz="900" dirty="0" smtClean="0">
                <a:latin typeface="+mn-lt"/>
              </a:rPr>
              <a:t>3V</a:t>
            </a:r>
          </a:p>
        </p:txBody>
      </p:sp>
      <p:sp>
        <p:nvSpPr>
          <p:cNvPr id="177" name="Text Box 377"/>
          <p:cNvSpPr txBox="1">
            <a:spLocks noChangeArrowheads="1"/>
          </p:cNvSpPr>
          <p:nvPr/>
        </p:nvSpPr>
        <p:spPr bwMode="auto">
          <a:xfrm>
            <a:off x="2060575" y="1468438"/>
            <a:ext cx="458788" cy="215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lang="en-GB" sz="800">
                <a:latin typeface="+mn-lt"/>
              </a:rPr>
              <a:t>pPVN</a:t>
            </a:r>
          </a:p>
        </p:txBody>
      </p:sp>
      <p:sp>
        <p:nvSpPr>
          <p:cNvPr id="178" name="Line 378"/>
          <p:cNvSpPr>
            <a:spLocks noChangeShapeType="1"/>
          </p:cNvSpPr>
          <p:nvPr/>
        </p:nvSpPr>
        <p:spPr bwMode="auto">
          <a:xfrm flipH="1" flipV="1">
            <a:off x="2230438" y="1579563"/>
            <a:ext cx="33337" cy="136525"/>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GB" b="0">
              <a:latin typeface="+mn-lt"/>
              <a:cs typeface="Arial" charset="0"/>
            </a:endParaRPr>
          </a:p>
        </p:txBody>
      </p:sp>
      <p:sp>
        <p:nvSpPr>
          <p:cNvPr id="179" name="Text Box 379"/>
          <p:cNvSpPr txBox="1">
            <a:spLocks noChangeArrowheads="1"/>
          </p:cNvSpPr>
          <p:nvPr/>
        </p:nvSpPr>
        <p:spPr bwMode="auto">
          <a:xfrm>
            <a:off x="2433638" y="1589088"/>
            <a:ext cx="487362" cy="215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lang="en-GB" sz="800">
                <a:latin typeface="+mn-lt"/>
              </a:rPr>
              <a:t>mPVN</a:t>
            </a:r>
          </a:p>
        </p:txBody>
      </p:sp>
      <p:grpSp>
        <p:nvGrpSpPr>
          <p:cNvPr id="180" name="Group 3"/>
          <p:cNvGrpSpPr>
            <a:grpSpLocks/>
          </p:cNvGrpSpPr>
          <p:nvPr/>
        </p:nvGrpSpPr>
        <p:grpSpPr bwMode="auto">
          <a:xfrm rot="258904">
            <a:off x="2171700" y="1524000"/>
            <a:ext cx="738188" cy="1182688"/>
            <a:chOff x="2171869" y="1423725"/>
            <a:chExt cx="737230" cy="1181921"/>
          </a:xfrm>
        </p:grpSpPr>
        <p:sp>
          <p:nvSpPr>
            <p:cNvPr id="181" name="Freeform 373"/>
            <p:cNvSpPr>
              <a:spLocks/>
            </p:cNvSpPr>
            <p:nvPr/>
          </p:nvSpPr>
          <p:spPr bwMode="auto">
            <a:xfrm rot="266711">
              <a:off x="2171869" y="1423725"/>
              <a:ext cx="737230" cy="1181921"/>
            </a:xfrm>
            <a:custGeom>
              <a:avLst/>
              <a:gdLst>
                <a:gd name="T0" fmla="*/ 109 w 562"/>
                <a:gd name="T1" fmla="*/ 1154 h 817"/>
                <a:gd name="T2" fmla="*/ 136 w 562"/>
                <a:gd name="T3" fmla="*/ 1126 h 817"/>
                <a:gd name="T4" fmla="*/ 152 w 562"/>
                <a:gd name="T5" fmla="*/ 1071 h 817"/>
                <a:gd name="T6" fmla="*/ 180 w 562"/>
                <a:gd name="T7" fmla="*/ 1010 h 817"/>
                <a:gd name="T8" fmla="*/ 195 w 562"/>
                <a:gd name="T9" fmla="*/ 970 h 817"/>
                <a:gd name="T10" fmla="*/ 229 w 562"/>
                <a:gd name="T11" fmla="*/ 849 h 817"/>
                <a:gd name="T12" fmla="*/ 245 w 562"/>
                <a:gd name="T13" fmla="*/ 779 h 817"/>
                <a:gd name="T14" fmla="*/ 258 w 562"/>
                <a:gd name="T15" fmla="*/ 751 h 817"/>
                <a:gd name="T16" fmla="*/ 278 w 562"/>
                <a:gd name="T17" fmla="*/ 694 h 817"/>
                <a:gd name="T18" fmla="*/ 285 w 562"/>
                <a:gd name="T19" fmla="*/ 661 h 817"/>
                <a:gd name="T20" fmla="*/ 280 w 562"/>
                <a:gd name="T21" fmla="*/ 638 h 817"/>
                <a:gd name="T22" fmla="*/ 309 w 562"/>
                <a:gd name="T23" fmla="*/ 581 h 817"/>
                <a:gd name="T24" fmla="*/ 329 w 562"/>
                <a:gd name="T25" fmla="*/ 553 h 817"/>
                <a:gd name="T26" fmla="*/ 359 w 562"/>
                <a:gd name="T27" fmla="*/ 517 h 817"/>
                <a:gd name="T28" fmla="*/ 376 w 562"/>
                <a:gd name="T29" fmla="*/ 498 h 817"/>
                <a:gd name="T30" fmla="*/ 429 w 562"/>
                <a:gd name="T31" fmla="*/ 443 h 817"/>
                <a:gd name="T32" fmla="*/ 495 w 562"/>
                <a:gd name="T33" fmla="*/ 370 h 817"/>
                <a:gd name="T34" fmla="*/ 551 w 562"/>
                <a:gd name="T35" fmla="*/ 310 h 817"/>
                <a:gd name="T36" fmla="*/ 586 w 562"/>
                <a:gd name="T37" fmla="*/ 276 h 817"/>
                <a:gd name="T38" fmla="*/ 603 w 562"/>
                <a:gd name="T39" fmla="*/ 255 h 817"/>
                <a:gd name="T40" fmla="*/ 652 w 562"/>
                <a:gd name="T41" fmla="*/ 202 h 817"/>
                <a:gd name="T42" fmla="*/ 681 w 562"/>
                <a:gd name="T43" fmla="*/ 166 h 817"/>
                <a:gd name="T44" fmla="*/ 655 w 562"/>
                <a:gd name="T45" fmla="*/ 87 h 817"/>
                <a:gd name="T46" fmla="*/ 620 w 562"/>
                <a:gd name="T47" fmla="*/ 55 h 817"/>
                <a:gd name="T48" fmla="*/ 535 w 562"/>
                <a:gd name="T49" fmla="*/ 14 h 817"/>
                <a:gd name="T50" fmla="*/ 449 w 562"/>
                <a:gd name="T51" fmla="*/ 0 h 817"/>
                <a:gd name="T52" fmla="*/ 276 w 562"/>
                <a:gd name="T53" fmla="*/ 8 h 817"/>
                <a:gd name="T54" fmla="*/ 217 w 562"/>
                <a:gd name="T55" fmla="*/ 33 h 817"/>
                <a:gd name="T56" fmla="*/ 143 w 562"/>
                <a:gd name="T57" fmla="*/ 47 h 817"/>
                <a:gd name="T58" fmla="*/ 94 w 562"/>
                <a:gd name="T59" fmla="*/ 92 h 817"/>
                <a:gd name="T60" fmla="*/ 41 w 562"/>
                <a:gd name="T61" fmla="*/ 188 h 817"/>
                <a:gd name="T62" fmla="*/ 23 w 562"/>
                <a:gd name="T63" fmla="*/ 210 h 817"/>
                <a:gd name="T64" fmla="*/ 23 w 562"/>
                <a:gd name="T65" fmla="*/ 628 h 817"/>
                <a:gd name="T66" fmla="*/ 27 w 562"/>
                <a:gd name="T67" fmla="*/ 777 h 817"/>
                <a:gd name="T68" fmla="*/ 45 w 562"/>
                <a:gd name="T69" fmla="*/ 898 h 817"/>
                <a:gd name="T70" fmla="*/ 43 w 562"/>
                <a:gd name="T71" fmla="*/ 973 h 817"/>
                <a:gd name="T72" fmla="*/ 65 w 562"/>
                <a:gd name="T73" fmla="*/ 1147 h 817"/>
                <a:gd name="T74" fmla="*/ 109 w 562"/>
                <a:gd name="T75" fmla="*/ 1162 h 817"/>
                <a:gd name="T76" fmla="*/ 126 w 562"/>
                <a:gd name="T77" fmla="*/ 1142 h 817"/>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562" h="817">
                  <a:moveTo>
                    <a:pt x="89" y="802"/>
                  </a:moveTo>
                  <a:cubicBezTo>
                    <a:pt x="98" y="796"/>
                    <a:pt x="102" y="788"/>
                    <a:pt x="111" y="782"/>
                  </a:cubicBezTo>
                  <a:cubicBezTo>
                    <a:pt x="119" y="771"/>
                    <a:pt x="118" y="755"/>
                    <a:pt x="125" y="744"/>
                  </a:cubicBezTo>
                  <a:cubicBezTo>
                    <a:pt x="134" y="730"/>
                    <a:pt x="138" y="715"/>
                    <a:pt x="147" y="702"/>
                  </a:cubicBezTo>
                  <a:cubicBezTo>
                    <a:pt x="150" y="692"/>
                    <a:pt x="153" y="683"/>
                    <a:pt x="159" y="674"/>
                  </a:cubicBezTo>
                  <a:cubicBezTo>
                    <a:pt x="166" y="647"/>
                    <a:pt x="170" y="613"/>
                    <a:pt x="187" y="590"/>
                  </a:cubicBezTo>
                  <a:cubicBezTo>
                    <a:pt x="190" y="574"/>
                    <a:pt x="196" y="558"/>
                    <a:pt x="201" y="542"/>
                  </a:cubicBezTo>
                  <a:cubicBezTo>
                    <a:pt x="203" y="535"/>
                    <a:pt x="211" y="522"/>
                    <a:pt x="211" y="522"/>
                  </a:cubicBezTo>
                  <a:cubicBezTo>
                    <a:pt x="215" y="507"/>
                    <a:pt x="216" y="493"/>
                    <a:pt x="227" y="482"/>
                  </a:cubicBezTo>
                  <a:cubicBezTo>
                    <a:pt x="232" y="467"/>
                    <a:pt x="230" y="474"/>
                    <a:pt x="233" y="460"/>
                  </a:cubicBezTo>
                  <a:cubicBezTo>
                    <a:pt x="232" y="455"/>
                    <a:pt x="228" y="449"/>
                    <a:pt x="229" y="444"/>
                  </a:cubicBezTo>
                  <a:cubicBezTo>
                    <a:pt x="231" y="429"/>
                    <a:pt x="247" y="417"/>
                    <a:pt x="253" y="404"/>
                  </a:cubicBezTo>
                  <a:cubicBezTo>
                    <a:pt x="258" y="393"/>
                    <a:pt x="256" y="388"/>
                    <a:pt x="269" y="384"/>
                  </a:cubicBezTo>
                  <a:cubicBezTo>
                    <a:pt x="276" y="374"/>
                    <a:pt x="285" y="368"/>
                    <a:pt x="293" y="360"/>
                  </a:cubicBezTo>
                  <a:cubicBezTo>
                    <a:pt x="295" y="354"/>
                    <a:pt x="307" y="346"/>
                    <a:pt x="307" y="346"/>
                  </a:cubicBezTo>
                  <a:cubicBezTo>
                    <a:pt x="316" y="332"/>
                    <a:pt x="337" y="318"/>
                    <a:pt x="351" y="308"/>
                  </a:cubicBezTo>
                  <a:cubicBezTo>
                    <a:pt x="356" y="294"/>
                    <a:pt x="392" y="265"/>
                    <a:pt x="405" y="258"/>
                  </a:cubicBezTo>
                  <a:cubicBezTo>
                    <a:pt x="410" y="251"/>
                    <a:pt x="445" y="218"/>
                    <a:pt x="451" y="216"/>
                  </a:cubicBezTo>
                  <a:cubicBezTo>
                    <a:pt x="457" y="207"/>
                    <a:pt x="470" y="198"/>
                    <a:pt x="479" y="192"/>
                  </a:cubicBezTo>
                  <a:cubicBezTo>
                    <a:pt x="482" y="184"/>
                    <a:pt x="485" y="181"/>
                    <a:pt x="493" y="178"/>
                  </a:cubicBezTo>
                  <a:cubicBezTo>
                    <a:pt x="500" y="167"/>
                    <a:pt x="520" y="144"/>
                    <a:pt x="533" y="140"/>
                  </a:cubicBezTo>
                  <a:cubicBezTo>
                    <a:pt x="541" y="132"/>
                    <a:pt x="549" y="124"/>
                    <a:pt x="557" y="116"/>
                  </a:cubicBezTo>
                  <a:cubicBezTo>
                    <a:pt x="562" y="89"/>
                    <a:pt x="553" y="75"/>
                    <a:pt x="535" y="60"/>
                  </a:cubicBezTo>
                  <a:cubicBezTo>
                    <a:pt x="522" y="49"/>
                    <a:pt x="521" y="43"/>
                    <a:pt x="507" y="38"/>
                  </a:cubicBezTo>
                  <a:cubicBezTo>
                    <a:pt x="495" y="21"/>
                    <a:pt x="458" y="12"/>
                    <a:pt x="437" y="10"/>
                  </a:cubicBezTo>
                  <a:cubicBezTo>
                    <a:pt x="412" y="2"/>
                    <a:pt x="396" y="2"/>
                    <a:pt x="367" y="0"/>
                  </a:cubicBezTo>
                  <a:cubicBezTo>
                    <a:pt x="323" y="9"/>
                    <a:pt x="264" y="5"/>
                    <a:pt x="225" y="6"/>
                  </a:cubicBezTo>
                  <a:cubicBezTo>
                    <a:pt x="208" y="11"/>
                    <a:pt x="195" y="19"/>
                    <a:pt x="177" y="22"/>
                  </a:cubicBezTo>
                  <a:cubicBezTo>
                    <a:pt x="158" y="28"/>
                    <a:pt x="137" y="29"/>
                    <a:pt x="117" y="32"/>
                  </a:cubicBezTo>
                  <a:cubicBezTo>
                    <a:pt x="104" y="41"/>
                    <a:pt x="93" y="59"/>
                    <a:pt x="77" y="64"/>
                  </a:cubicBezTo>
                  <a:cubicBezTo>
                    <a:pt x="56" y="80"/>
                    <a:pt x="49" y="109"/>
                    <a:pt x="33" y="130"/>
                  </a:cubicBezTo>
                  <a:cubicBezTo>
                    <a:pt x="30" y="143"/>
                    <a:pt x="29" y="139"/>
                    <a:pt x="19" y="146"/>
                  </a:cubicBezTo>
                  <a:cubicBezTo>
                    <a:pt x="0" y="240"/>
                    <a:pt x="17" y="340"/>
                    <a:pt x="19" y="436"/>
                  </a:cubicBezTo>
                  <a:cubicBezTo>
                    <a:pt x="22" y="538"/>
                    <a:pt x="11" y="503"/>
                    <a:pt x="23" y="540"/>
                  </a:cubicBezTo>
                  <a:cubicBezTo>
                    <a:pt x="26" y="568"/>
                    <a:pt x="31" y="596"/>
                    <a:pt x="37" y="624"/>
                  </a:cubicBezTo>
                  <a:cubicBezTo>
                    <a:pt x="38" y="644"/>
                    <a:pt x="40" y="657"/>
                    <a:pt x="35" y="676"/>
                  </a:cubicBezTo>
                  <a:cubicBezTo>
                    <a:pt x="47" y="711"/>
                    <a:pt x="32" y="766"/>
                    <a:pt x="53" y="798"/>
                  </a:cubicBezTo>
                  <a:cubicBezTo>
                    <a:pt x="58" y="817"/>
                    <a:pt x="68" y="809"/>
                    <a:pt x="89" y="808"/>
                  </a:cubicBezTo>
                  <a:cubicBezTo>
                    <a:pt x="94" y="803"/>
                    <a:pt x="98" y="799"/>
                    <a:pt x="103" y="794"/>
                  </a:cubicBezTo>
                </a:path>
              </a:pathLst>
            </a:custGeom>
            <a:noFill/>
            <a:ln w="9525" cap="flat">
              <a:solidFill>
                <a:schemeClr val="tx1"/>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GB" b="0">
                <a:latin typeface="+mn-lt"/>
                <a:cs typeface="Arial" charset="0"/>
              </a:endParaRPr>
            </a:p>
          </p:txBody>
        </p:sp>
        <p:sp>
          <p:nvSpPr>
            <p:cNvPr id="182" name="Freeform 111"/>
            <p:cNvSpPr>
              <a:spLocks/>
            </p:cNvSpPr>
            <p:nvPr/>
          </p:nvSpPr>
          <p:spPr bwMode="auto">
            <a:xfrm>
              <a:off x="2262692" y="1474563"/>
              <a:ext cx="47563" cy="1069281"/>
            </a:xfrm>
            <a:custGeom>
              <a:avLst/>
              <a:gdLst>
                <a:gd name="T0" fmla="*/ 28 w 38"/>
                <a:gd name="T1" fmla="*/ 0 h 862"/>
                <a:gd name="T2" fmla="*/ 34 w 38"/>
                <a:gd name="T3" fmla="*/ 138 h 862"/>
                <a:gd name="T4" fmla="*/ 28 w 38"/>
                <a:gd name="T5" fmla="*/ 202 h 862"/>
                <a:gd name="T6" fmla="*/ 16 w 38"/>
                <a:gd name="T7" fmla="*/ 298 h 862"/>
                <a:gd name="T8" fmla="*/ 8 w 38"/>
                <a:gd name="T9" fmla="*/ 382 h 862"/>
                <a:gd name="T10" fmla="*/ 0 w 38"/>
                <a:gd name="T11" fmla="*/ 430 h 862"/>
                <a:gd name="T12" fmla="*/ 10 w 38"/>
                <a:gd name="T13" fmla="*/ 460 h 862"/>
                <a:gd name="T14" fmla="*/ 8 w 38"/>
                <a:gd name="T15" fmla="*/ 572 h 862"/>
                <a:gd name="T16" fmla="*/ 14 w 38"/>
                <a:gd name="T17" fmla="*/ 658 h 862"/>
                <a:gd name="T18" fmla="*/ 8 w 38"/>
                <a:gd name="T19" fmla="*/ 862 h 86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8" h="862">
                  <a:moveTo>
                    <a:pt x="28" y="0"/>
                  </a:moveTo>
                  <a:cubicBezTo>
                    <a:pt x="38" y="40"/>
                    <a:pt x="32" y="96"/>
                    <a:pt x="34" y="138"/>
                  </a:cubicBezTo>
                  <a:cubicBezTo>
                    <a:pt x="25" y="156"/>
                    <a:pt x="33" y="181"/>
                    <a:pt x="28" y="202"/>
                  </a:cubicBezTo>
                  <a:cubicBezTo>
                    <a:pt x="24" y="234"/>
                    <a:pt x="30" y="269"/>
                    <a:pt x="16" y="298"/>
                  </a:cubicBezTo>
                  <a:cubicBezTo>
                    <a:pt x="15" y="325"/>
                    <a:pt x="15" y="355"/>
                    <a:pt x="8" y="382"/>
                  </a:cubicBezTo>
                  <a:cubicBezTo>
                    <a:pt x="7" y="398"/>
                    <a:pt x="5" y="415"/>
                    <a:pt x="0" y="430"/>
                  </a:cubicBezTo>
                  <a:cubicBezTo>
                    <a:pt x="2" y="445"/>
                    <a:pt x="4" y="447"/>
                    <a:pt x="10" y="460"/>
                  </a:cubicBezTo>
                  <a:cubicBezTo>
                    <a:pt x="14" y="497"/>
                    <a:pt x="20" y="536"/>
                    <a:pt x="8" y="572"/>
                  </a:cubicBezTo>
                  <a:cubicBezTo>
                    <a:pt x="9" y="603"/>
                    <a:pt x="11" y="628"/>
                    <a:pt x="14" y="658"/>
                  </a:cubicBezTo>
                  <a:cubicBezTo>
                    <a:pt x="15" y="728"/>
                    <a:pt x="8" y="794"/>
                    <a:pt x="8" y="862"/>
                  </a:cubicBezTo>
                </a:path>
              </a:pathLst>
            </a:custGeom>
            <a:noFill/>
            <a:ln w="9525" cap="flat">
              <a:solidFill>
                <a:schemeClr val="tx1"/>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GB" b="0">
                <a:latin typeface="+mn-lt"/>
                <a:cs typeface="Arial" charset="0"/>
              </a:endParaRPr>
            </a:p>
          </p:txBody>
        </p:sp>
      </p:grpSp>
      <p:grpSp>
        <p:nvGrpSpPr>
          <p:cNvPr id="183" name="Group 76"/>
          <p:cNvGrpSpPr>
            <a:grpSpLocks/>
          </p:cNvGrpSpPr>
          <p:nvPr/>
        </p:nvGrpSpPr>
        <p:grpSpPr bwMode="auto">
          <a:xfrm>
            <a:off x="4098925" y="2843213"/>
            <a:ext cx="1058863" cy="1346200"/>
            <a:chOff x="2613" y="1782"/>
            <a:chExt cx="667" cy="848"/>
          </a:xfrm>
        </p:grpSpPr>
        <p:sp>
          <p:nvSpPr>
            <p:cNvPr id="184" name="Text Box 240"/>
            <p:cNvSpPr txBox="1">
              <a:spLocks noChangeAspect="1" noChangeArrowheads="1"/>
            </p:cNvSpPr>
            <p:nvPr/>
          </p:nvSpPr>
          <p:spPr bwMode="auto">
            <a:xfrm>
              <a:off x="2613" y="1927"/>
              <a:ext cx="204" cy="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lang="en-GB" sz="900" dirty="0" smtClean="0">
                  <a:latin typeface="+mn-lt"/>
                </a:rPr>
                <a:t>3V</a:t>
              </a:r>
            </a:p>
          </p:txBody>
        </p:sp>
        <p:pic>
          <p:nvPicPr>
            <p:cNvPr id="185" name="Picture 97" descr="E:\CRH 2006 PVN\2006 CRH m37 pic 2 x20.tif"/>
            <p:cNvPicPr>
              <a:picLocks noChangeArrowheads="1"/>
            </p:cNvPicPr>
            <p:nvPr/>
          </p:nvPicPr>
          <p:blipFill>
            <a:blip r:embed="rId19">
              <a:grayscl/>
              <a:extLst>
                <a:ext uri="{BEBA8EAE-BF5A-486C-A8C5-ECC9F3942E4B}">
                  <a14:imgProps xmlns:a14="http://schemas.microsoft.com/office/drawing/2010/main">
                    <a14:imgLayer r:embed="rId20">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2644" y="1782"/>
              <a:ext cx="636" cy="8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6" name="Rectangle 571"/>
            <p:cNvSpPr>
              <a:spLocks noChangeArrowheads="1"/>
            </p:cNvSpPr>
            <p:nvPr/>
          </p:nvSpPr>
          <p:spPr bwMode="auto">
            <a:xfrm>
              <a:off x="2825" y="2080"/>
              <a:ext cx="206" cy="27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b="0">
                <a:latin typeface="+mn-lt"/>
                <a:cs typeface="Arial" charset="0"/>
              </a:endParaRPr>
            </a:p>
          </p:txBody>
        </p:sp>
        <p:sp>
          <p:nvSpPr>
            <p:cNvPr id="187" name="Line 568"/>
            <p:cNvSpPr>
              <a:spLocks noChangeAspect="1" noChangeShapeType="1"/>
            </p:cNvSpPr>
            <p:nvPr/>
          </p:nvSpPr>
          <p:spPr bwMode="auto">
            <a:xfrm>
              <a:off x="3113" y="1826"/>
              <a:ext cx="133" cy="1"/>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GB" b="0">
                <a:latin typeface="+mn-lt"/>
                <a:cs typeface="Arial" charset="0"/>
              </a:endParaRPr>
            </a:p>
          </p:txBody>
        </p:sp>
      </p:grpSp>
      <p:pic>
        <p:nvPicPr>
          <p:cNvPr id="188" name="Picture 98" descr="E:\CRH 2006 PVN\2006 CRH m37 pic 2 x40.tif"/>
          <p:cNvPicPr>
            <a:picLocks noChangeAspect="1" noChangeArrowheads="1"/>
          </p:cNvPicPr>
          <p:nvPr/>
        </p:nvPicPr>
        <p:blipFill>
          <a:blip r:embed="rId21">
            <a:grayscl/>
            <a:extLst>
              <a:ext uri="{BEBA8EAE-BF5A-486C-A8C5-ECC9F3942E4B}">
                <a14:imgProps xmlns:a14="http://schemas.microsoft.com/office/drawing/2010/main">
                  <a14:imgLayer r:embed="rId22">
                    <a14:imgEffect>
                      <a14:sharpenSoften amount="50000"/>
                    </a14:imgEffect>
                    <a14:imgEffect>
                      <a14:brightnessContrast contrast="20000"/>
                    </a14:imgEffect>
                  </a14:imgLayer>
                </a14:imgProps>
              </a:ext>
              <a:ext uri="{28A0092B-C50C-407E-A947-70E740481C1C}">
                <a14:useLocalDpi xmlns:a14="http://schemas.microsoft.com/office/drawing/2010/main" val="0"/>
              </a:ext>
            </a:extLst>
          </a:blip>
          <a:srcRect l="3671" t="14352" r="33958" b="23734"/>
          <a:stretch>
            <a:fillRect/>
          </a:stretch>
        </p:blipFill>
        <p:spPr bwMode="auto">
          <a:xfrm>
            <a:off x="5229225" y="2843213"/>
            <a:ext cx="1017588" cy="134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9" name="Line 245"/>
          <p:cNvSpPr>
            <a:spLocks noChangeShapeType="1"/>
          </p:cNvSpPr>
          <p:nvPr/>
        </p:nvSpPr>
        <p:spPr bwMode="auto">
          <a:xfrm flipH="1">
            <a:off x="5576888" y="3259138"/>
            <a:ext cx="182562"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GB" b="0">
              <a:latin typeface="+mn-lt"/>
              <a:cs typeface="Arial" charset="0"/>
            </a:endParaRPr>
          </a:p>
        </p:txBody>
      </p:sp>
      <p:sp>
        <p:nvSpPr>
          <p:cNvPr id="190" name="Line 575"/>
          <p:cNvSpPr>
            <a:spLocks noChangeAspect="1" noChangeShapeType="1"/>
          </p:cNvSpPr>
          <p:nvPr/>
        </p:nvSpPr>
        <p:spPr bwMode="auto">
          <a:xfrm>
            <a:off x="5837238" y="2914650"/>
            <a:ext cx="327025"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GB" b="0">
              <a:latin typeface="+mn-lt"/>
              <a:cs typeface="Arial" charset="0"/>
            </a:endParaRPr>
          </a:p>
        </p:txBody>
      </p:sp>
      <p:sp>
        <p:nvSpPr>
          <p:cNvPr id="191" name="Line 245"/>
          <p:cNvSpPr>
            <a:spLocks noChangeShapeType="1"/>
          </p:cNvSpPr>
          <p:nvPr/>
        </p:nvSpPr>
        <p:spPr bwMode="auto">
          <a:xfrm flipH="1">
            <a:off x="5614988" y="2921000"/>
            <a:ext cx="182562"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GB" b="0">
              <a:latin typeface="+mn-lt"/>
              <a:cs typeface="Arial" charset="0"/>
            </a:endParaRPr>
          </a:p>
        </p:txBody>
      </p:sp>
      <p:sp>
        <p:nvSpPr>
          <p:cNvPr id="192" name="Line 245"/>
          <p:cNvSpPr>
            <a:spLocks noChangeShapeType="1"/>
          </p:cNvSpPr>
          <p:nvPr/>
        </p:nvSpPr>
        <p:spPr bwMode="auto">
          <a:xfrm flipH="1">
            <a:off x="5692775" y="3059113"/>
            <a:ext cx="182563"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GB" b="0">
              <a:latin typeface="+mn-lt"/>
              <a:cs typeface="Arial" charset="0"/>
            </a:endParaRPr>
          </a:p>
        </p:txBody>
      </p:sp>
      <p:sp>
        <p:nvSpPr>
          <p:cNvPr id="193" name="Rectangle 571"/>
          <p:cNvSpPr>
            <a:spLocks noChangeArrowheads="1"/>
          </p:cNvSpPr>
          <p:nvPr/>
        </p:nvSpPr>
        <p:spPr bwMode="auto">
          <a:xfrm>
            <a:off x="4292600" y="4643438"/>
            <a:ext cx="327025" cy="42386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b="0">
              <a:latin typeface="+mn-lt"/>
              <a:cs typeface="Arial" charset="0"/>
            </a:endParaRPr>
          </a:p>
        </p:txBody>
      </p:sp>
      <p:sp>
        <p:nvSpPr>
          <p:cNvPr id="194" name="Line 568"/>
          <p:cNvSpPr>
            <a:spLocks noChangeAspect="1" noChangeShapeType="1"/>
          </p:cNvSpPr>
          <p:nvPr/>
        </p:nvSpPr>
        <p:spPr bwMode="auto">
          <a:xfrm>
            <a:off x="4921250" y="4370388"/>
            <a:ext cx="206375" cy="1587"/>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GB" b="0">
              <a:latin typeface="+mn-lt"/>
              <a:cs typeface="Arial" charset="0"/>
            </a:endParaRPr>
          </a:p>
        </p:txBody>
      </p:sp>
      <p:sp>
        <p:nvSpPr>
          <p:cNvPr id="195" name="Text Box 240"/>
          <p:cNvSpPr txBox="1">
            <a:spLocks noChangeAspect="1" noChangeArrowheads="1"/>
          </p:cNvSpPr>
          <p:nvPr/>
        </p:nvSpPr>
        <p:spPr bwMode="auto">
          <a:xfrm>
            <a:off x="4077072" y="3276600"/>
            <a:ext cx="323850"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lang="en-GB" sz="900" dirty="0" smtClean="0">
                <a:latin typeface="+mn-lt"/>
              </a:rPr>
              <a:t>3V</a:t>
            </a:r>
          </a:p>
        </p:txBody>
      </p:sp>
      <p:sp>
        <p:nvSpPr>
          <p:cNvPr id="196" name="Line 245"/>
          <p:cNvSpPr>
            <a:spLocks noChangeShapeType="1"/>
          </p:cNvSpPr>
          <p:nvPr/>
        </p:nvSpPr>
        <p:spPr bwMode="auto">
          <a:xfrm flipH="1">
            <a:off x="5551488" y="3543300"/>
            <a:ext cx="182562"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GB" b="0">
              <a:latin typeface="+mn-lt"/>
              <a:cs typeface="Arial" charset="0"/>
            </a:endParaRPr>
          </a:p>
        </p:txBody>
      </p:sp>
      <p:grpSp>
        <p:nvGrpSpPr>
          <p:cNvPr id="197" name="Group 90"/>
          <p:cNvGrpSpPr>
            <a:grpSpLocks/>
          </p:cNvGrpSpPr>
          <p:nvPr/>
        </p:nvGrpSpPr>
        <p:grpSpPr bwMode="auto">
          <a:xfrm>
            <a:off x="5229225" y="4284663"/>
            <a:ext cx="1019175" cy="1346200"/>
            <a:chOff x="3294" y="2699"/>
            <a:chExt cx="642" cy="848"/>
          </a:xfrm>
        </p:grpSpPr>
        <p:pic>
          <p:nvPicPr>
            <p:cNvPr id="198" name="Picture 91"/>
            <p:cNvPicPr>
              <a:picLocks noChangeArrowheads="1"/>
            </p:cNvPicPr>
            <p:nvPr/>
          </p:nvPicPr>
          <p:blipFill>
            <a:blip r:embed="rId23">
              <a:grayscl/>
              <a:extLst>
                <a:ext uri="{BEBA8EAE-BF5A-486C-A8C5-ECC9F3942E4B}">
                  <a14:imgProps xmlns:a14="http://schemas.microsoft.com/office/drawing/2010/main">
                    <a14:imgLayer r:embed="rId24">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rcRect l="18387" t="10347" r="19189" b="28128"/>
            <a:stretch>
              <a:fillRect/>
            </a:stretch>
          </p:blipFill>
          <p:spPr bwMode="auto">
            <a:xfrm>
              <a:off x="3294" y="2699"/>
              <a:ext cx="642" cy="8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9" name="Line 575"/>
            <p:cNvSpPr>
              <a:spLocks noChangeAspect="1" noChangeShapeType="1"/>
            </p:cNvSpPr>
            <p:nvPr/>
          </p:nvSpPr>
          <p:spPr bwMode="auto">
            <a:xfrm>
              <a:off x="3689" y="2754"/>
              <a:ext cx="206"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GB" b="0">
                <a:latin typeface="+mn-lt"/>
                <a:cs typeface="Arial" charset="0"/>
              </a:endParaRPr>
            </a:p>
          </p:txBody>
        </p:sp>
        <p:sp>
          <p:nvSpPr>
            <p:cNvPr id="200" name="Line 245"/>
            <p:cNvSpPr>
              <a:spLocks noChangeShapeType="1"/>
            </p:cNvSpPr>
            <p:nvPr/>
          </p:nvSpPr>
          <p:spPr bwMode="auto">
            <a:xfrm flipH="1">
              <a:off x="3748" y="2925"/>
              <a:ext cx="116"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GB" b="0">
                <a:latin typeface="+mn-lt"/>
                <a:cs typeface="Arial" charset="0"/>
              </a:endParaRPr>
            </a:p>
          </p:txBody>
        </p:sp>
        <p:sp>
          <p:nvSpPr>
            <p:cNvPr id="201" name="Line 246"/>
            <p:cNvSpPr>
              <a:spLocks noChangeShapeType="1"/>
            </p:cNvSpPr>
            <p:nvPr/>
          </p:nvSpPr>
          <p:spPr bwMode="auto">
            <a:xfrm flipH="1" flipV="1">
              <a:off x="3860" y="3119"/>
              <a:ext cx="0" cy="115"/>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GB" b="0">
                <a:latin typeface="+mn-lt"/>
                <a:cs typeface="Arial" charset="0"/>
              </a:endParaRPr>
            </a:p>
          </p:txBody>
        </p:sp>
        <p:sp>
          <p:nvSpPr>
            <p:cNvPr id="202" name="Line 246"/>
            <p:cNvSpPr>
              <a:spLocks noChangeShapeType="1"/>
            </p:cNvSpPr>
            <p:nvPr/>
          </p:nvSpPr>
          <p:spPr bwMode="auto">
            <a:xfrm flipH="1" flipV="1">
              <a:off x="3793" y="3107"/>
              <a:ext cx="0" cy="116"/>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GB" b="0">
                <a:latin typeface="+mn-lt"/>
                <a:cs typeface="Arial" charset="0"/>
              </a:endParaRPr>
            </a:p>
          </p:txBody>
        </p:sp>
        <p:sp>
          <p:nvSpPr>
            <p:cNvPr id="203" name="Line 245"/>
            <p:cNvSpPr>
              <a:spLocks noChangeShapeType="1"/>
            </p:cNvSpPr>
            <p:nvPr/>
          </p:nvSpPr>
          <p:spPr bwMode="auto">
            <a:xfrm rot="10800000" flipH="1">
              <a:off x="3769" y="3026"/>
              <a:ext cx="115"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GB" b="0">
                <a:latin typeface="+mn-lt"/>
                <a:cs typeface="Arial" charset="0"/>
              </a:endParaRPr>
            </a:p>
          </p:txBody>
        </p:sp>
      </p:grpSp>
      <p:sp>
        <p:nvSpPr>
          <p:cNvPr id="204" name="TextBox 203"/>
          <p:cNvSpPr txBox="1"/>
          <p:nvPr/>
        </p:nvSpPr>
        <p:spPr>
          <a:xfrm>
            <a:off x="5913276"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142</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55317078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 name="Chart 18"/>
          <p:cNvGraphicFramePr>
            <a:graphicFrameLocks/>
          </p:cNvGraphicFramePr>
          <p:nvPr>
            <p:extLst>
              <p:ext uri="{D42A27DB-BD31-4B8C-83A1-F6EECF244321}">
                <p14:modId xmlns:p14="http://schemas.microsoft.com/office/powerpoint/2010/main" val="1872517743"/>
              </p:ext>
            </p:extLst>
          </p:nvPr>
        </p:nvGraphicFramePr>
        <p:xfrm>
          <a:off x="1052513" y="935100"/>
          <a:ext cx="2717799" cy="2160587"/>
        </p:xfrm>
        <a:graphic>
          <a:graphicData uri="http://schemas.openxmlformats.org/drawingml/2006/chart">
            <c:chart xmlns:c="http://schemas.openxmlformats.org/drawingml/2006/chart" xmlns:r="http://schemas.openxmlformats.org/officeDocument/2006/relationships" r:id="rId2"/>
          </a:graphicData>
        </a:graphic>
      </p:graphicFrame>
      <p:sp>
        <p:nvSpPr>
          <p:cNvPr id="20" name="Text Box 242"/>
          <p:cNvSpPr txBox="1">
            <a:spLocks noChangeArrowheads="1"/>
          </p:cNvSpPr>
          <p:nvPr/>
        </p:nvSpPr>
        <p:spPr bwMode="auto">
          <a:xfrm>
            <a:off x="1125538" y="935100"/>
            <a:ext cx="287337"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E</a:t>
            </a:r>
          </a:p>
        </p:txBody>
      </p:sp>
      <p:sp>
        <p:nvSpPr>
          <p:cNvPr id="21" name="Text Box 247"/>
          <p:cNvSpPr txBox="1">
            <a:spLocks noChangeArrowheads="1"/>
          </p:cNvSpPr>
          <p:nvPr/>
        </p:nvSpPr>
        <p:spPr bwMode="auto">
          <a:xfrm>
            <a:off x="3789363" y="935100"/>
            <a:ext cx="279400"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F</a:t>
            </a:r>
          </a:p>
        </p:txBody>
      </p:sp>
      <p:sp>
        <p:nvSpPr>
          <p:cNvPr id="22" name="Text Box 102"/>
          <p:cNvSpPr txBox="1">
            <a:spLocks noChangeArrowheads="1"/>
          </p:cNvSpPr>
          <p:nvPr/>
        </p:nvSpPr>
        <p:spPr bwMode="auto">
          <a:xfrm>
            <a:off x="1054100" y="5425227"/>
            <a:ext cx="5327650" cy="25521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lnSpc>
                <a:spcPct val="150000"/>
              </a:lnSpc>
            </a:pPr>
            <a:r>
              <a:rPr lang="en-US" sz="1200" b="0" dirty="0">
                <a:latin typeface="Times New Roman" pitchFamily="18" charset="0"/>
                <a:cs typeface="Times New Roman" pitchFamily="18" charset="0"/>
              </a:rPr>
              <a:t>Virgin and d5.5 and d10.5 pregnant mice were injected with either LPS (i.p 10µg; black bars; n = 9, 6, 5 respectively) or vehicle (saline; white bars; n = 9, 7, 4 respectively) and sacrificed after 90 min before processing for CRH mRNA analysis. </a:t>
            </a:r>
            <a:r>
              <a:rPr lang="en-GB" sz="1200" b="0" dirty="0">
                <a:latin typeface="Times New Roman" pitchFamily="18" charset="0"/>
                <a:cs typeface="Times New Roman" pitchFamily="18" charset="0"/>
              </a:rPr>
              <a:t>Values are group means </a:t>
            </a:r>
            <a:r>
              <a:rPr lang="en-US" sz="1200" b="0" dirty="0">
                <a:latin typeface="Times New Roman" pitchFamily="18" charset="0"/>
                <a:cs typeface="Times New Roman" pitchFamily="18" charset="0"/>
              </a:rPr>
              <a:t>± SEM per region. E. Number of positive cells in the </a:t>
            </a:r>
            <a:r>
              <a:rPr lang="en-US" sz="1200" b="0" dirty="0" err="1">
                <a:latin typeface="Times New Roman" pitchFamily="18" charset="0"/>
                <a:cs typeface="Times New Roman" pitchFamily="18" charset="0"/>
              </a:rPr>
              <a:t>pPVN</a:t>
            </a:r>
            <a:r>
              <a:rPr lang="en-US" sz="1200" b="0" dirty="0">
                <a:latin typeface="Times New Roman" pitchFamily="18" charset="0"/>
                <a:cs typeface="Times New Roman" pitchFamily="18" charset="0"/>
              </a:rPr>
              <a:t> (2-way ANOVA, p=0.056 across treatment)</a:t>
            </a:r>
            <a:r>
              <a:rPr lang="en-GB" sz="1200" b="0" dirty="0">
                <a:latin typeface="Times New Roman" pitchFamily="18" charset="0"/>
                <a:cs typeface="Times New Roman" pitchFamily="18" charset="0"/>
              </a:rPr>
              <a:t>. F. Grain area per positive cell (2-way ANOVA, ns). G. Total grain area per region (calculated as the number of positive cells per region x grain area per positive cell) (2-way ANOVA, p&lt;0.05 across treatment, p&lt;0.05 across group).  </a:t>
            </a:r>
            <a:r>
              <a:rPr lang="en-GB" sz="1200" b="0" dirty="0" smtClean="0">
                <a:latin typeface="Times New Roman" pitchFamily="18" charset="0"/>
                <a:cs typeface="Times New Roman" pitchFamily="18" charset="0"/>
              </a:rPr>
              <a:t>Holm-</a:t>
            </a:r>
            <a:r>
              <a:rPr lang="en-GB" sz="1200" b="0" dirty="0" err="1" smtClean="0">
                <a:latin typeface="Times New Roman" pitchFamily="18" charset="0"/>
                <a:cs typeface="Times New Roman" pitchFamily="18" charset="0"/>
              </a:rPr>
              <a:t>Sidak</a:t>
            </a:r>
            <a:r>
              <a:rPr lang="en-GB" sz="1200" b="0" dirty="0" smtClean="0">
                <a:latin typeface="Times New Roman" pitchFamily="18" charset="0"/>
                <a:cs typeface="Times New Roman" pitchFamily="18" charset="0"/>
              </a:rPr>
              <a:t> </a:t>
            </a:r>
            <a:r>
              <a:rPr lang="en-GB" sz="1200" b="0" dirty="0">
                <a:latin typeface="Times New Roman" pitchFamily="18" charset="0"/>
                <a:cs typeface="Times New Roman" pitchFamily="18" charset="0"/>
              </a:rPr>
              <a:t>post hoc tests *</a:t>
            </a:r>
            <a:r>
              <a:rPr lang="en-US" sz="1200" b="0" dirty="0">
                <a:latin typeface="Times New Roman" pitchFamily="18" charset="0"/>
                <a:cs typeface="Times New Roman" pitchFamily="18" charset="0"/>
              </a:rPr>
              <a:t>p&lt;0.05 </a:t>
            </a:r>
            <a:r>
              <a:rPr lang="en-US" sz="1200" b="0" dirty="0" smtClean="0">
                <a:latin typeface="Times New Roman" pitchFamily="18" charset="0"/>
                <a:cs typeface="Times New Roman" pitchFamily="18" charset="0"/>
              </a:rPr>
              <a:t>vs. vehicle</a:t>
            </a:r>
            <a:r>
              <a:rPr lang="en-US" sz="1200" b="0" dirty="0">
                <a:latin typeface="Times New Roman" pitchFamily="18" charset="0"/>
                <a:cs typeface="Times New Roman" pitchFamily="18" charset="0"/>
              </a:rPr>
              <a:t>, </a:t>
            </a:r>
            <a:r>
              <a:rPr lang="en-GB" sz="1200" b="0" dirty="0">
                <a:latin typeface="Times New Roman" pitchFamily="18" charset="0"/>
                <a:cs typeface="Times New Roman" pitchFamily="18" charset="0"/>
              </a:rPr>
              <a:t>#p&lt;0.05 vs. </a:t>
            </a:r>
            <a:r>
              <a:rPr lang="en-GB" sz="1200" b="0" dirty="0" smtClean="0">
                <a:latin typeface="Times New Roman" pitchFamily="18" charset="0"/>
                <a:cs typeface="Times New Roman" pitchFamily="18" charset="0"/>
              </a:rPr>
              <a:t>virgin.</a:t>
            </a:r>
            <a:endParaRPr lang="en-GB" sz="1200" b="0" dirty="0">
              <a:latin typeface="Times New Roman" pitchFamily="18" charset="0"/>
              <a:cs typeface="Times New Roman" pitchFamily="18" charset="0"/>
            </a:endParaRPr>
          </a:p>
        </p:txBody>
      </p:sp>
      <p:grpSp>
        <p:nvGrpSpPr>
          <p:cNvPr id="23" name="Group 6"/>
          <p:cNvGrpSpPr>
            <a:grpSpLocks/>
          </p:cNvGrpSpPr>
          <p:nvPr/>
        </p:nvGrpSpPr>
        <p:grpSpPr bwMode="auto">
          <a:xfrm>
            <a:off x="3698875" y="935100"/>
            <a:ext cx="2678113" cy="2197100"/>
            <a:chOff x="4365625" y="3153618"/>
            <a:chExt cx="2678235" cy="2196281"/>
          </a:xfrm>
        </p:grpSpPr>
        <p:graphicFrame>
          <p:nvGraphicFramePr>
            <p:cNvPr id="24" name="Chart 23"/>
            <p:cNvGraphicFramePr>
              <a:graphicFrameLocks/>
            </p:cNvGraphicFramePr>
            <p:nvPr/>
          </p:nvGraphicFramePr>
          <p:xfrm>
            <a:off x="4365625" y="3153618"/>
            <a:ext cx="2678235" cy="2160000"/>
          </p:xfrm>
          <a:graphic>
            <a:graphicData uri="http://schemas.openxmlformats.org/drawingml/2006/chart">
              <c:chart xmlns:c="http://schemas.openxmlformats.org/drawingml/2006/chart" xmlns:r="http://schemas.openxmlformats.org/officeDocument/2006/relationships" r:id="rId3"/>
            </a:graphicData>
          </a:graphic>
        </p:graphicFrame>
        <p:sp>
          <p:nvSpPr>
            <p:cNvPr id="25" name="Rectangle 51"/>
            <p:cNvSpPr>
              <a:spLocks noChangeArrowheads="1"/>
            </p:cNvSpPr>
            <p:nvPr/>
          </p:nvSpPr>
          <p:spPr bwMode="auto">
            <a:xfrm>
              <a:off x="5967613" y="5226789"/>
              <a:ext cx="477649" cy="123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  Pregnant</a:t>
              </a:r>
              <a:endParaRPr lang="en-GB" sz="800" b="0">
                <a:cs typeface="Arial" charset="0"/>
              </a:endParaRPr>
            </a:p>
          </p:txBody>
        </p:sp>
      </p:grpSp>
      <p:sp>
        <p:nvSpPr>
          <p:cNvPr id="26" name="Rectangle 51"/>
          <p:cNvSpPr>
            <a:spLocks noChangeArrowheads="1"/>
          </p:cNvSpPr>
          <p:nvPr/>
        </p:nvSpPr>
        <p:spPr bwMode="auto">
          <a:xfrm>
            <a:off x="2708275" y="2987737"/>
            <a:ext cx="477838" cy="12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  Pregnant</a:t>
            </a:r>
            <a:endParaRPr lang="en-GB" sz="800" b="0">
              <a:cs typeface="Arial" charset="0"/>
            </a:endParaRPr>
          </a:p>
        </p:txBody>
      </p:sp>
      <p:grpSp>
        <p:nvGrpSpPr>
          <p:cNvPr id="27" name="Group 12"/>
          <p:cNvGrpSpPr>
            <a:grpSpLocks/>
          </p:cNvGrpSpPr>
          <p:nvPr/>
        </p:nvGrpSpPr>
        <p:grpSpPr bwMode="auto">
          <a:xfrm>
            <a:off x="2492375" y="3095687"/>
            <a:ext cx="2760663" cy="2268538"/>
            <a:chOff x="1570" y="2161"/>
            <a:chExt cx="1739" cy="1429"/>
          </a:xfrm>
        </p:grpSpPr>
        <p:sp>
          <p:nvSpPr>
            <p:cNvPr id="28" name="Text Box 247"/>
            <p:cNvSpPr txBox="1">
              <a:spLocks noChangeArrowheads="1"/>
            </p:cNvSpPr>
            <p:nvPr/>
          </p:nvSpPr>
          <p:spPr bwMode="auto">
            <a:xfrm>
              <a:off x="1571" y="2161"/>
              <a:ext cx="192" cy="1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G</a:t>
              </a:r>
            </a:p>
          </p:txBody>
        </p:sp>
        <p:sp>
          <p:nvSpPr>
            <p:cNvPr id="29" name="Text Box 209"/>
            <p:cNvSpPr txBox="1">
              <a:spLocks noChangeArrowheads="1"/>
            </p:cNvSpPr>
            <p:nvPr/>
          </p:nvSpPr>
          <p:spPr bwMode="auto">
            <a:xfrm>
              <a:off x="2659" y="2771"/>
              <a:ext cx="160"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cs typeface="Arial" charset="0"/>
                </a:rPr>
                <a:t>#</a:t>
              </a:r>
            </a:p>
          </p:txBody>
        </p:sp>
        <p:sp>
          <p:nvSpPr>
            <p:cNvPr id="30" name="Text Box 209"/>
            <p:cNvSpPr txBox="1">
              <a:spLocks noChangeArrowheads="1"/>
            </p:cNvSpPr>
            <p:nvPr/>
          </p:nvSpPr>
          <p:spPr bwMode="auto">
            <a:xfrm>
              <a:off x="3089" y="2558"/>
              <a:ext cx="160" cy="1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cs typeface="Arial" charset="0"/>
                </a:rPr>
                <a:t>#</a:t>
              </a:r>
            </a:p>
          </p:txBody>
        </p:sp>
        <p:sp>
          <p:nvSpPr>
            <p:cNvPr id="31" name="Text Box 115"/>
            <p:cNvSpPr txBox="1">
              <a:spLocks noChangeArrowheads="1"/>
            </p:cNvSpPr>
            <p:nvPr/>
          </p:nvSpPr>
          <p:spPr bwMode="auto">
            <a:xfrm>
              <a:off x="2182" y="2327"/>
              <a:ext cx="212"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b="0">
                  <a:cs typeface="Arial" charset="0"/>
                </a:rPr>
                <a:t> *</a:t>
              </a:r>
            </a:p>
          </p:txBody>
        </p:sp>
        <p:grpSp>
          <p:nvGrpSpPr>
            <p:cNvPr id="32" name="Group 8"/>
            <p:cNvGrpSpPr>
              <a:grpSpLocks/>
            </p:cNvGrpSpPr>
            <p:nvPr/>
          </p:nvGrpSpPr>
          <p:grpSpPr bwMode="auto">
            <a:xfrm>
              <a:off x="1570" y="2200"/>
              <a:ext cx="1739" cy="1390"/>
              <a:chOff x="2637631" y="3419992"/>
              <a:chExt cx="2763003" cy="2205884"/>
            </a:xfrm>
          </p:grpSpPr>
          <p:graphicFrame>
            <p:nvGraphicFramePr>
              <p:cNvPr id="33" name="Chart 32"/>
              <p:cNvGraphicFramePr>
                <a:graphicFrameLocks/>
              </p:cNvGraphicFramePr>
              <p:nvPr/>
            </p:nvGraphicFramePr>
            <p:xfrm>
              <a:off x="2637631" y="3419992"/>
              <a:ext cx="2763003" cy="2160000"/>
            </p:xfrm>
            <a:graphic>
              <a:graphicData uri="http://schemas.openxmlformats.org/drawingml/2006/chart">
                <c:chart xmlns:c="http://schemas.openxmlformats.org/drawingml/2006/chart" xmlns:r="http://schemas.openxmlformats.org/officeDocument/2006/relationships" r:id="rId4"/>
              </a:graphicData>
            </a:graphic>
          </p:graphicFrame>
          <p:sp>
            <p:nvSpPr>
              <p:cNvPr id="34" name="Rectangle 51"/>
              <p:cNvSpPr>
                <a:spLocks noChangeArrowheads="1"/>
              </p:cNvSpPr>
              <p:nvPr/>
            </p:nvSpPr>
            <p:spPr bwMode="auto">
              <a:xfrm>
                <a:off x="4358158" y="5502799"/>
                <a:ext cx="478100" cy="1230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  Pregnant</a:t>
                </a:r>
                <a:endParaRPr lang="en-GB" sz="800" b="0">
                  <a:cs typeface="Arial" charset="0"/>
                </a:endParaRPr>
              </a:p>
            </p:txBody>
          </p:sp>
        </p:grpSp>
      </p:grpSp>
      <p:sp>
        <p:nvSpPr>
          <p:cNvPr id="35" name="Text Box 4"/>
          <p:cNvSpPr txBox="1">
            <a:spLocks noChangeArrowheads="1"/>
          </p:cNvSpPr>
          <p:nvPr/>
        </p:nvSpPr>
        <p:spPr bwMode="auto">
          <a:xfrm>
            <a:off x="1028700" y="468313"/>
            <a:ext cx="4416425"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latin typeface="Times New Roman" pitchFamily="18" charset="0"/>
                <a:cs typeface="Times New Roman" pitchFamily="18" charset="0"/>
              </a:rPr>
              <a:t>Figure 3.14: Effect of LPS (90 min) on CRH mRNA in the  pPVN</a:t>
            </a:r>
          </a:p>
        </p:txBody>
      </p:sp>
      <p:sp>
        <p:nvSpPr>
          <p:cNvPr id="36" name="TextBox 35"/>
          <p:cNvSpPr txBox="1"/>
          <p:nvPr/>
        </p:nvSpPr>
        <p:spPr>
          <a:xfrm>
            <a:off x="5949280"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143</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349254879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Text Box 4"/>
          <p:cNvSpPr txBox="1">
            <a:spLocks noChangeArrowheads="1"/>
          </p:cNvSpPr>
          <p:nvPr/>
        </p:nvSpPr>
        <p:spPr bwMode="auto">
          <a:xfrm>
            <a:off x="981075" y="468313"/>
            <a:ext cx="45085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latin typeface="Times New Roman" pitchFamily="18" charset="0"/>
                <a:cs typeface="Times New Roman" pitchFamily="18" charset="0"/>
              </a:rPr>
              <a:t>Figure 3.15: Effect of LPS (4h) on vasopressin mRNA in the pPVN</a:t>
            </a:r>
          </a:p>
        </p:txBody>
      </p:sp>
      <p:sp>
        <p:nvSpPr>
          <p:cNvPr id="65" name="Text Box 242"/>
          <p:cNvSpPr txBox="1">
            <a:spLocks noChangeArrowheads="1"/>
          </p:cNvSpPr>
          <p:nvPr/>
        </p:nvSpPr>
        <p:spPr bwMode="auto">
          <a:xfrm>
            <a:off x="2576513" y="870742"/>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A</a:t>
            </a:r>
          </a:p>
        </p:txBody>
      </p:sp>
      <p:sp>
        <p:nvSpPr>
          <p:cNvPr id="66" name="Text Box 243"/>
          <p:cNvSpPr txBox="1">
            <a:spLocks noChangeArrowheads="1"/>
          </p:cNvSpPr>
          <p:nvPr/>
        </p:nvSpPr>
        <p:spPr bwMode="auto">
          <a:xfrm>
            <a:off x="1539875" y="2599530"/>
            <a:ext cx="9017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lang="en-GB" sz="1000" smtClean="0">
                <a:latin typeface="+mj-lt"/>
                <a:cs typeface="Times New Roman" pitchFamily="18" charset="0"/>
              </a:rPr>
              <a:t>Virgin - LPS</a:t>
            </a:r>
          </a:p>
        </p:txBody>
      </p:sp>
      <p:sp>
        <p:nvSpPr>
          <p:cNvPr id="67" name="Text Box 244"/>
          <p:cNvSpPr txBox="1">
            <a:spLocks noChangeArrowheads="1"/>
          </p:cNvSpPr>
          <p:nvPr/>
        </p:nvSpPr>
        <p:spPr bwMode="auto">
          <a:xfrm>
            <a:off x="1539875" y="4039392"/>
            <a:ext cx="120332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lang="en-GB" sz="1000" smtClean="0">
                <a:latin typeface="+mj-lt"/>
                <a:cs typeface="Times New Roman" pitchFamily="18" charset="0"/>
              </a:rPr>
              <a:t>Pregnant - saline</a:t>
            </a:r>
          </a:p>
        </p:txBody>
      </p:sp>
      <p:sp>
        <p:nvSpPr>
          <p:cNvPr id="68" name="Text Box 245"/>
          <p:cNvSpPr txBox="1">
            <a:spLocks noChangeArrowheads="1"/>
          </p:cNvSpPr>
          <p:nvPr/>
        </p:nvSpPr>
        <p:spPr bwMode="auto">
          <a:xfrm>
            <a:off x="1539875" y="5407817"/>
            <a:ext cx="10922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lang="en-GB" sz="1000" dirty="0" smtClean="0">
                <a:latin typeface="+mn-lt"/>
                <a:cs typeface="Times New Roman" pitchFamily="18" charset="0"/>
              </a:rPr>
              <a:t>Pregnant - LPS</a:t>
            </a:r>
          </a:p>
        </p:txBody>
      </p:sp>
      <p:sp>
        <p:nvSpPr>
          <p:cNvPr id="69" name="Text Box 246"/>
          <p:cNvSpPr txBox="1">
            <a:spLocks noChangeArrowheads="1"/>
          </p:cNvSpPr>
          <p:nvPr/>
        </p:nvSpPr>
        <p:spPr bwMode="auto">
          <a:xfrm>
            <a:off x="1539875" y="1058067"/>
            <a:ext cx="101282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lang="en-GB" sz="1000" dirty="0" smtClean="0">
                <a:latin typeface="+mj-lt"/>
                <a:cs typeface="Times New Roman" pitchFamily="18" charset="0"/>
              </a:rPr>
              <a:t>Virgin - saline</a:t>
            </a:r>
          </a:p>
        </p:txBody>
      </p:sp>
      <p:sp>
        <p:nvSpPr>
          <p:cNvPr id="70" name="Text Box 247"/>
          <p:cNvSpPr txBox="1">
            <a:spLocks noChangeArrowheads="1"/>
          </p:cNvSpPr>
          <p:nvPr/>
        </p:nvSpPr>
        <p:spPr bwMode="auto">
          <a:xfrm>
            <a:off x="4293096" y="870742"/>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dirty="0">
                <a:cs typeface="Arial" charset="0"/>
              </a:rPr>
              <a:t>B</a:t>
            </a:r>
          </a:p>
        </p:txBody>
      </p:sp>
      <p:sp>
        <p:nvSpPr>
          <p:cNvPr id="71" name="Text Box 117"/>
          <p:cNvSpPr txBox="1">
            <a:spLocks noChangeArrowheads="1"/>
          </p:cNvSpPr>
          <p:nvPr/>
        </p:nvSpPr>
        <p:spPr bwMode="auto">
          <a:xfrm>
            <a:off x="981075" y="6760280"/>
            <a:ext cx="5400675" cy="1721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lnSpc>
                <a:spcPct val="150000"/>
              </a:lnSpc>
            </a:pPr>
            <a:r>
              <a:rPr lang="en-US" sz="1200" b="0" dirty="0">
                <a:latin typeface="Times New Roman" pitchFamily="18" charset="0"/>
                <a:cs typeface="Times New Roman" pitchFamily="18" charset="0"/>
              </a:rPr>
              <a:t>Virgin and d5.5 pregnant mice were injected with LPS (i.p 12.5µg) or vehicle (saline) and sacrificed after 4h. </a:t>
            </a:r>
            <a:r>
              <a:rPr lang="en-GB" sz="1200" b="0" dirty="0">
                <a:latin typeface="Times New Roman" pitchFamily="18" charset="0"/>
                <a:cs typeface="Times New Roman" pitchFamily="18" charset="0"/>
              </a:rPr>
              <a:t>Vehicle and LPS-induced vasopressin mRNA expression in the paraventricular nucleus (PVN) are illustrated in photomicrographs A and B (magnification of highlighted areas in A). Arrows indicate positive cells (&gt;3 x </a:t>
            </a:r>
            <a:r>
              <a:rPr lang="en-GB" sz="1200" b="0" dirty="0" smtClean="0">
                <a:latin typeface="Times New Roman" pitchFamily="18" charset="0"/>
                <a:cs typeface="Times New Roman" pitchFamily="18" charset="0"/>
              </a:rPr>
              <a:t>the number </a:t>
            </a:r>
            <a:r>
              <a:rPr lang="en-GB" sz="1200" b="0" dirty="0">
                <a:latin typeface="Times New Roman" pitchFamily="18" charset="0"/>
                <a:cs typeface="Times New Roman" pitchFamily="18" charset="0"/>
              </a:rPr>
              <a:t>of grains/cell of a background cell). Scale bars represent 100</a:t>
            </a:r>
            <a:r>
              <a:rPr lang="en-US" sz="1200" b="0" dirty="0">
                <a:latin typeface="Times New Roman" pitchFamily="18" charset="0"/>
                <a:cs typeface="Times New Roman" pitchFamily="18" charset="0"/>
              </a:rPr>
              <a:t>µ</a:t>
            </a:r>
            <a:r>
              <a:rPr lang="en-GB" sz="1200" b="0" dirty="0">
                <a:latin typeface="Times New Roman" pitchFamily="18" charset="0"/>
                <a:cs typeface="Times New Roman" pitchFamily="18" charset="0"/>
              </a:rPr>
              <a:t>m and 50 </a:t>
            </a:r>
            <a:r>
              <a:rPr lang="en-US" sz="1200" b="0" dirty="0">
                <a:latin typeface="Times New Roman" pitchFamily="18" charset="0"/>
                <a:cs typeface="Times New Roman" pitchFamily="18" charset="0"/>
              </a:rPr>
              <a:t>µ</a:t>
            </a:r>
            <a:r>
              <a:rPr lang="en-GB" sz="1200" b="0" dirty="0">
                <a:latin typeface="Times New Roman" pitchFamily="18" charset="0"/>
                <a:cs typeface="Times New Roman" pitchFamily="18" charset="0"/>
              </a:rPr>
              <a:t>m in A and B respectively. </a:t>
            </a:r>
            <a:r>
              <a:rPr lang="en-GB" sz="1200" b="0" dirty="0" smtClean="0">
                <a:latin typeface="Times New Roman" pitchFamily="18" charset="0"/>
                <a:cs typeface="Times New Roman" pitchFamily="18" charset="0"/>
              </a:rPr>
              <a:t>3V = third </a:t>
            </a:r>
            <a:r>
              <a:rPr lang="en-GB" sz="1200" b="0" dirty="0">
                <a:latin typeface="Times New Roman" pitchFamily="18" charset="0"/>
                <a:cs typeface="Times New Roman" pitchFamily="18" charset="0"/>
              </a:rPr>
              <a:t>ventricle.</a:t>
            </a:r>
          </a:p>
        </p:txBody>
      </p:sp>
      <p:grpSp>
        <p:nvGrpSpPr>
          <p:cNvPr id="72" name="Group 12"/>
          <p:cNvGrpSpPr>
            <a:grpSpLocks noChangeAspect="1"/>
          </p:cNvGrpSpPr>
          <p:nvPr/>
        </p:nvGrpSpPr>
        <p:grpSpPr bwMode="auto">
          <a:xfrm>
            <a:off x="2852738" y="959642"/>
            <a:ext cx="2767012" cy="5672138"/>
            <a:chOff x="1797" y="476"/>
            <a:chExt cx="1836" cy="3764"/>
          </a:xfrm>
        </p:grpSpPr>
        <p:grpSp>
          <p:nvGrpSpPr>
            <p:cNvPr id="73" name="Group 2"/>
            <p:cNvGrpSpPr>
              <a:grpSpLocks noChangeAspect="1"/>
            </p:cNvGrpSpPr>
            <p:nvPr/>
          </p:nvGrpSpPr>
          <p:grpSpPr bwMode="auto">
            <a:xfrm>
              <a:off x="1798" y="476"/>
              <a:ext cx="1835" cy="3764"/>
              <a:chOff x="2853534" y="755578"/>
              <a:chExt cx="2943335" cy="6159925"/>
            </a:xfrm>
          </p:grpSpPr>
          <p:grpSp>
            <p:nvGrpSpPr>
              <p:cNvPr id="83" name="Group 90"/>
              <p:cNvGrpSpPr>
                <a:grpSpLocks noChangeAspect="1"/>
              </p:cNvGrpSpPr>
              <p:nvPr/>
            </p:nvGrpSpPr>
            <p:grpSpPr bwMode="auto">
              <a:xfrm>
                <a:off x="2919945" y="3851920"/>
                <a:ext cx="1127500" cy="1503824"/>
                <a:chOff x="1525" y="2653"/>
                <a:chExt cx="764" cy="1019"/>
              </a:xfrm>
            </p:grpSpPr>
            <p:pic>
              <p:nvPicPr>
                <p:cNvPr id="124" name="Picture 63"/>
                <p:cNvPicPr>
                  <a:picLocks noChangeAspect="1" noChangeArrowheads="1"/>
                </p:cNvPicPr>
                <p:nvPr/>
              </p:nvPicPr>
              <p:blipFill>
                <a:blip r:embed="rId2">
                  <a:lum bright="6000"/>
                  <a:grayscl/>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1525" y="2653"/>
                  <a:ext cx="764" cy="10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5" name="Rectangle 571"/>
                <p:cNvSpPr>
                  <a:spLocks noChangeAspect="1" noChangeArrowheads="1"/>
                </p:cNvSpPr>
                <p:nvPr/>
              </p:nvSpPr>
              <p:spPr bwMode="auto">
                <a:xfrm>
                  <a:off x="1661" y="3028"/>
                  <a:ext cx="243" cy="32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0">
                    <a:cs typeface="Arial" charset="0"/>
                  </a:endParaRPr>
                </a:p>
              </p:txBody>
            </p:sp>
          </p:grpSp>
          <p:grpSp>
            <p:nvGrpSpPr>
              <p:cNvPr id="84" name="Group 89"/>
              <p:cNvGrpSpPr>
                <a:grpSpLocks noChangeAspect="1"/>
              </p:cNvGrpSpPr>
              <p:nvPr/>
            </p:nvGrpSpPr>
            <p:grpSpPr bwMode="auto">
              <a:xfrm>
                <a:off x="4659039" y="3851920"/>
                <a:ext cx="1127500" cy="1502348"/>
                <a:chOff x="2341" y="2653"/>
                <a:chExt cx="764" cy="1018"/>
              </a:xfrm>
            </p:grpSpPr>
            <p:pic>
              <p:nvPicPr>
                <p:cNvPr id="121" name="Picture 214" descr="Exp 4 AVP m27 x40"/>
                <p:cNvPicPr>
                  <a:picLocks noChangeAspect="1" noChangeArrowheads="1"/>
                </p:cNvPicPr>
                <p:nvPr/>
              </p:nvPicPr>
              <p:blipFill>
                <a:blip r:embed="rId4">
                  <a:lum bright="6000" contrast="6000"/>
                  <a:grayscl/>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rcRect l="34407" t="25159" b="10464"/>
                <a:stretch>
                  <a:fillRect/>
                </a:stretch>
              </p:blipFill>
              <p:spPr bwMode="auto">
                <a:xfrm>
                  <a:off x="2341" y="2653"/>
                  <a:ext cx="764" cy="1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 name="Line 216"/>
                <p:cNvSpPr>
                  <a:spLocks noChangeAspect="1" noChangeShapeType="1"/>
                </p:cNvSpPr>
                <p:nvPr/>
              </p:nvSpPr>
              <p:spPr bwMode="auto">
                <a:xfrm flipH="1">
                  <a:off x="2561" y="2835"/>
                  <a:ext cx="136"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23" name="Line 217"/>
                <p:cNvSpPr>
                  <a:spLocks noChangeAspect="1" noChangeShapeType="1"/>
                </p:cNvSpPr>
                <p:nvPr/>
              </p:nvSpPr>
              <p:spPr bwMode="auto">
                <a:xfrm flipH="1">
                  <a:off x="2459" y="3400"/>
                  <a:ext cx="136"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85" name="Group 78"/>
              <p:cNvGrpSpPr>
                <a:grpSpLocks noChangeAspect="1"/>
              </p:cNvGrpSpPr>
              <p:nvPr/>
            </p:nvGrpSpPr>
            <p:grpSpPr bwMode="auto">
              <a:xfrm>
                <a:off x="4659039" y="755578"/>
                <a:ext cx="1127500" cy="1502348"/>
                <a:chOff x="3165" y="431"/>
                <a:chExt cx="764" cy="1018"/>
              </a:xfrm>
            </p:grpSpPr>
            <p:pic>
              <p:nvPicPr>
                <p:cNvPr id="117" name="Picture 243" descr="Exp 4 AVP m54 x 40"/>
                <p:cNvPicPr>
                  <a:picLocks noChangeAspect="1" noChangeArrowheads="1"/>
                </p:cNvPicPr>
                <p:nvPr/>
              </p:nvPicPr>
              <p:blipFill>
                <a:blip r:embed="rId6">
                  <a:lum bright="12000"/>
                  <a:grayscl/>
                  <a:extLst>
                    <a:ext uri="{BEBA8EAE-BF5A-486C-A8C5-ECC9F3942E4B}">
                      <a14:imgProps xmlns:a14="http://schemas.microsoft.com/office/drawing/2010/main">
                        <a14:imgLayer r:embed="rId7">
                          <a14:imgEffect>
                            <a14:sharpenSoften amount="50000"/>
                          </a14:imgEffect>
                        </a14:imgLayer>
                      </a14:imgProps>
                    </a:ext>
                    <a:ext uri="{28A0092B-C50C-407E-A947-70E740481C1C}">
                      <a14:useLocalDpi xmlns:a14="http://schemas.microsoft.com/office/drawing/2010/main" val="0"/>
                    </a:ext>
                  </a:extLst>
                </a:blip>
                <a:srcRect l="11864" t="31171" r="18686"/>
                <a:stretch>
                  <a:fillRect/>
                </a:stretch>
              </p:blipFill>
              <p:spPr bwMode="auto">
                <a:xfrm>
                  <a:off x="3165" y="431"/>
                  <a:ext cx="764" cy="1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8" name="Line 245"/>
                <p:cNvSpPr>
                  <a:spLocks noChangeAspect="1" noChangeShapeType="1"/>
                </p:cNvSpPr>
                <p:nvPr/>
              </p:nvSpPr>
              <p:spPr bwMode="auto">
                <a:xfrm flipH="1">
                  <a:off x="3301" y="1317"/>
                  <a:ext cx="136"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19" name="Line 246"/>
                <p:cNvSpPr>
                  <a:spLocks noChangeAspect="1" noChangeShapeType="1"/>
                </p:cNvSpPr>
                <p:nvPr/>
              </p:nvSpPr>
              <p:spPr bwMode="auto">
                <a:xfrm flipH="1">
                  <a:off x="3447" y="1033"/>
                  <a:ext cx="136"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20" name="Line 575"/>
                <p:cNvSpPr>
                  <a:spLocks noChangeAspect="1" noChangeShapeType="1"/>
                </p:cNvSpPr>
                <p:nvPr/>
              </p:nvSpPr>
              <p:spPr bwMode="auto">
                <a:xfrm>
                  <a:off x="3617" y="481"/>
                  <a:ext cx="242"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86" name="Group 86"/>
              <p:cNvGrpSpPr>
                <a:grpSpLocks noChangeAspect="1"/>
              </p:cNvGrpSpPr>
              <p:nvPr/>
            </p:nvGrpSpPr>
            <p:grpSpPr bwMode="auto">
              <a:xfrm>
                <a:off x="2919945" y="2294820"/>
                <a:ext cx="1127500" cy="1502348"/>
                <a:chOff x="1525" y="1565"/>
                <a:chExt cx="764" cy="1018"/>
              </a:xfrm>
            </p:grpSpPr>
            <p:pic>
              <p:nvPicPr>
                <p:cNvPr id="115" name="Picture 233" descr="Exp 4 AVP m46"/>
                <p:cNvPicPr>
                  <a:picLocks noChangeAspect="1" noChangeArrowheads="1"/>
                </p:cNvPicPr>
                <p:nvPr/>
              </p:nvPicPr>
              <p:blipFill>
                <a:blip r:embed="rId8">
                  <a:lum contrast="18000"/>
                  <a:grayscl/>
                  <a:extLst>
                    <a:ext uri="{BEBA8EAE-BF5A-486C-A8C5-ECC9F3942E4B}">
                      <a14:imgProps xmlns:a14="http://schemas.microsoft.com/office/drawing/2010/main">
                        <a14:imgLayer r:embed="rId9">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1525" y="1565"/>
                  <a:ext cx="764" cy="1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6" name="Rectangle 571"/>
                <p:cNvSpPr>
                  <a:spLocks noChangeAspect="1" noChangeArrowheads="1"/>
                </p:cNvSpPr>
                <p:nvPr/>
              </p:nvSpPr>
              <p:spPr bwMode="auto">
                <a:xfrm>
                  <a:off x="1564" y="1973"/>
                  <a:ext cx="243" cy="32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0">
                    <a:cs typeface="Arial" charset="0"/>
                  </a:endParaRPr>
                </a:p>
              </p:txBody>
            </p:sp>
          </p:grpSp>
          <p:grpSp>
            <p:nvGrpSpPr>
              <p:cNvPr id="87" name="Group 91"/>
              <p:cNvGrpSpPr>
                <a:grpSpLocks noChangeAspect="1"/>
              </p:cNvGrpSpPr>
              <p:nvPr/>
            </p:nvGrpSpPr>
            <p:grpSpPr bwMode="auto">
              <a:xfrm>
                <a:off x="2919946" y="5411678"/>
                <a:ext cx="1128976" cy="1503825"/>
                <a:chOff x="1535" y="3742"/>
                <a:chExt cx="765" cy="1019"/>
              </a:xfrm>
            </p:grpSpPr>
            <p:pic>
              <p:nvPicPr>
                <p:cNvPr id="113" name="Picture 209" descr="Exp 4 AVP m62"/>
                <p:cNvPicPr>
                  <a:picLocks noChangeAspect="1" noChangeArrowheads="1"/>
                </p:cNvPicPr>
                <p:nvPr/>
              </p:nvPicPr>
              <p:blipFill>
                <a:blip r:embed="rId10">
                  <a:lum bright="6000" contrast="6000"/>
                  <a:grayscl/>
                  <a:extLst>
                    <a:ext uri="{BEBA8EAE-BF5A-486C-A8C5-ECC9F3942E4B}">
                      <a14:imgProps xmlns:a14="http://schemas.microsoft.com/office/drawing/2010/main">
                        <a14:imgLayer r:embed="rId11">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1535" y="3742"/>
                  <a:ext cx="765" cy="1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4" name="Rectangle 571"/>
                <p:cNvSpPr>
                  <a:spLocks noChangeAspect="1" noChangeArrowheads="1"/>
                </p:cNvSpPr>
                <p:nvPr/>
              </p:nvSpPr>
              <p:spPr bwMode="auto">
                <a:xfrm>
                  <a:off x="1552" y="4241"/>
                  <a:ext cx="243" cy="32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0">
                    <a:cs typeface="Arial" charset="0"/>
                  </a:endParaRPr>
                </a:p>
              </p:txBody>
            </p:sp>
          </p:grpSp>
          <p:grpSp>
            <p:nvGrpSpPr>
              <p:cNvPr id="88" name="Group 88"/>
              <p:cNvGrpSpPr>
                <a:grpSpLocks noChangeAspect="1"/>
              </p:cNvGrpSpPr>
              <p:nvPr/>
            </p:nvGrpSpPr>
            <p:grpSpPr bwMode="auto">
              <a:xfrm>
                <a:off x="4653136" y="2294820"/>
                <a:ext cx="1143733" cy="1500873"/>
                <a:chOff x="2296" y="1565"/>
                <a:chExt cx="775" cy="1017"/>
              </a:xfrm>
            </p:grpSpPr>
            <p:pic>
              <p:nvPicPr>
                <p:cNvPr id="107" name="Picture 225" descr="Exp 4 AVP m46 x40"/>
                <p:cNvPicPr>
                  <a:picLocks noChangeAspect="1" noChangeArrowheads="1"/>
                </p:cNvPicPr>
                <p:nvPr/>
              </p:nvPicPr>
              <p:blipFill>
                <a:blip r:embed="rId12">
                  <a:lum bright="6000" contrast="18000"/>
                  <a:grayscl/>
                  <a:extLst>
                    <a:ext uri="{BEBA8EAE-BF5A-486C-A8C5-ECC9F3942E4B}">
                      <a14:imgProps xmlns:a14="http://schemas.microsoft.com/office/drawing/2010/main">
                        <a14:imgLayer r:embed="rId13">
                          <a14:imgEffect>
                            <a14:sharpenSoften amount="25000"/>
                          </a14:imgEffect>
                        </a14:imgLayer>
                      </a14:imgProps>
                    </a:ext>
                    <a:ext uri="{28A0092B-C50C-407E-A947-70E740481C1C}">
                      <a14:useLocalDpi xmlns:a14="http://schemas.microsoft.com/office/drawing/2010/main" val="0"/>
                    </a:ext>
                  </a:extLst>
                </a:blip>
                <a:srcRect l="10382" t="35623" r="24323"/>
                <a:stretch>
                  <a:fillRect/>
                </a:stretch>
              </p:blipFill>
              <p:spPr bwMode="auto">
                <a:xfrm>
                  <a:off x="2296" y="1565"/>
                  <a:ext cx="775" cy="1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8" name="Line 227"/>
                <p:cNvSpPr>
                  <a:spLocks noChangeAspect="1" noChangeShapeType="1"/>
                </p:cNvSpPr>
                <p:nvPr/>
              </p:nvSpPr>
              <p:spPr bwMode="auto">
                <a:xfrm flipH="1">
                  <a:off x="2617" y="2472"/>
                  <a:ext cx="136"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09" name="Line 228"/>
                <p:cNvSpPr>
                  <a:spLocks noChangeAspect="1" noChangeShapeType="1"/>
                </p:cNvSpPr>
                <p:nvPr/>
              </p:nvSpPr>
              <p:spPr bwMode="auto">
                <a:xfrm flipH="1">
                  <a:off x="2459" y="2187"/>
                  <a:ext cx="136"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10" name="Line 229"/>
                <p:cNvSpPr>
                  <a:spLocks noChangeAspect="1" noChangeShapeType="1"/>
                </p:cNvSpPr>
                <p:nvPr/>
              </p:nvSpPr>
              <p:spPr bwMode="auto">
                <a:xfrm flipH="1">
                  <a:off x="2523" y="1927"/>
                  <a:ext cx="136"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11" name="Line 230"/>
                <p:cNvSpPr>
                  <a:spLocks noChangeAspect="1" noChangeShapeType="1"/>
                </p:cNvSpPr>
                <p:nvPr/>
              </p:nvSpPr>
              <p:spPr bwMode="auto">
                <a:xfrm flipH="1">
                  <a:off x="2478" y="1655"/>
                  <a:ext cx="136"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12" name="Line 227"/>
                <p:cNvSpPr>
                  <a:spLocks noChangeAspect="1" noChangeShapeType="1"/>
                </p:cNvSpPr>
                <p:nvPr/>
              </p:nvSpPr>
              <p:spPr bwMode="auto">
                <a:xfrm flipH="1">
                  <a:off x="2478" y="1791"/>
                  <a:ext cx="136"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89" name="Group 98"/>
              <p:cNvGrpSpPr>
                <a:grpSpLocks noChangeAspect="1"/>
              </p:cNvGrpSpPr>
              <p:nvPr/>
            </p:nvGrpSpPr>
            <p:grpSpPr bwMode="auto">
              <a:xfrm>
                <a:off x="4659039" y="5411677"/>
                <a:ext cx="1127500" cy="1500873"/>
                <a:chOff x="2432" y="3742"/>
                <a:chExt cx="764" cy="1017"/>
              </a:xfrm>
            </p:grpSpPr>
            <p:pic>
              <p:nvPicPr>
                <p:cNvPr id="102" name="Picture 201" descr="Exp 4 AVP m62 x 40"/>
                <p:cNvPicPr>
                  <a:picLocks noChangeAspect="1" noChangeArrowheads="1"/>
                </p:cNvPicPr>
                <p:nvPr/>
              </p:nvPicPr>
              <p:blipFill>
                <a:blip r:embed="rId14">
                  <a:lum bright="6000" contrast="12000"/>
                  <a:grayscl/>
                  <a:extLst>
                    <a:ext uri="{BEBA8EAE-BF5A-486C-A8C5-ECC9F3942E4B}">
                      <a14:imgProps xmlns:a14="http://schemas.microsoft.com/office/drawing/2010/main">
                        <a14:imgLayer r:embed="rId15">
                          <a14:imgEffect>
                            <a14:sharpenSoften amount="25000"/>
                          </a14:imgEffect>
                        </a14:imgLayer>
                      </a14:imgProps>
                    </a:ext>
                    <a:ext uri="{28A0092B-C50C-407E-A947-70E740481C1C}">
                      <a14:useLocalDpi xmlns:a14="http://schemas.microsoft.com/office/drawing/2010/main" val="0"/>
                    </a:ext>
                  </a:extLst>
                </a:blip>
                <a:srcRect l="5933" t="35625" r="28772"/>
                <a:stretch>
                  <a:fillRect/>
                </a:stretch>
              </p:blipFill>
              <p:spPr bwMode="auto">
                <a:xfrm>
                  <a:off x="2432" y="3742"/>
                  <a:ext cx="764" cy="1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 name="Line 203"/>
                <p:cNvSpPr>
                  <a:spLocks noChangeAspect="1" noChangeShapeType="1"/>
                </p:cNvSpPr>
                <p:nvPr/>
              </p:nvSpPr>
              <p:spPr bwMode="auto">
                <a:xfrm flipH="1">
                  <a:off x="2550" y="4649"/>
                  <a:ext cx="136"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04" name="Line 204"/>
                <p:cNvSpPr>
                  <a:spLocks noChangeAspect="1" noChangeShapeType="1"/>
                </p:cNvSpPr>
                <p:nvPr/>
              </p:nvSpPr>
              <p:spPr bwMode="auto">
                <a:xfrm flipH="1">
                  <a:off x="2750" y="4649"/>
                  <a:ext cx="136"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05" name="Line 206"/>
                <p:cNvSpPr>
                  <a:spLocks noChangeAspect="1" noChangeShapeType="1"/>
                </p:cNvSpPr>
                <p:nvPr/>
              </p:nvSpPr>
              <p:spPr bwMode="auto">
                <a:xfrm flipH="1">
                  <a:off x="2568" y="4579"/>
                  <a:ext cx="136"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06" name="Line 204"/>
                <p:cNvSpPr>
                  <a:spLocks noChangeAspect="1" noChangeShapeType="1"/>
                </p:cNvSpPr>
                <p:nvPr/>
              </p:nvSpPr>
              <p:spPr bwMode="auto">
                <a:xfrm flipH="1">
                  <a:off x="2568" y="4059"/>
                  <a:ext cx="136"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90" name="Group 117"/>
              <p:cNvGrpSpPr>
                <a:grpSpLocks noChangeAspect="1"/>
              </p:cNvGrpSpPr>
              <p:nvPr/>
            </p:nvGrpSpPr>
            <p:grpSpPr bwMode="auto">
              <a:xfrm>
                <a:off x="2853534" y="755578"/>
                <a:ext cx="1193911" cy="1502348"/>
                <a:chOff x="1344" y="649"/>
                <a:chExt cx="809" cy="1018"/>
              </a:xfrm>
            </p:grpSpPr>
            <p:grpSp>
              <p:nvGrpSpPr>
                <p:cNvPr id="91" name="Group 110"/>
                <p:cNvGrpSpPr>
                  <a:grpSpLocks noChangeAspect="1"/>
                </p:cNvGrpSpPr>
                <p:nvPr/>
              </p:nvGrpSpPr>
              <p:grpSpPr bwMode="auto">
                <a:xfrm>
                  <a:off x="1389" y="649"/>
                  <a:ext cx="764" cy="1018"/>
                  <a:chOff x="1389" y="567"/>
                  <a:chExt cx="764" cy="1018"/>
                </a:xfrm>
              </p:grpSpPr>
              <p:grpSp>
                <p:nvGrpSpPr>
                  <p:cNvPr id="98" name="Group 99"/>
                  <p:cNvGrpSpPr>
                    <a:grpSpLocks noChangeAspect="1"/>
                  </p:cNvGrpSpPr>
                  <p:nvPr/>
                </p:nvGrpSpPr>
                <p:grpSpPr bwMode="auto">
                  <a:xfrm>
                    <a:off x="1389" y="567"/>
                    <a:ext cx="764" cy="1018"/>
                    <a:chOff x="1525" y="431"/>
                    <a:chExt cx="764" cy="1018"/>
                  </a:xfrm>
                </p:grpSpPr>
                <p:pic>
                  <p:nvPicPr>
                    <p:cNvPr id="100" name="Picture 238" descr="Exp 4 AVP m54"/>
                    <p:cNvPicPr>
                      <a:picLocks noChangeAspect="1" noChangeArrowheads="1"/>
                    </p:cNvPicPr>
                    <p:nvPr/>
                  </p:nvPicPr>
                  <p:blipFill>
                    <a:blip r:embed="rId16">
                      <a:lum contrast="18000"/>
                      <a:grayscl/>
                      <a:extLst>
                        <a:ext uri="{BEBA8EAE-BF5A-486C-A8C5-ECC9F3942E4B}">
                          <a14:imgProps xmlns:a14="http://schemas.microsoft.com/office/drawing/2010/main">
                            <a14:imgLayer r:embed="rId17">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1525" y="431"/>
                      <a:ext cx="764" cy="1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1" name="Line 568"/>
                    <p:cNvSpPr>
                      <a:spLocks noChangeAspect="1" noChangeShapeType="1"/>
                    </p:cNvSpPr>
                    <p:nvPr/>
                  </p:nvSpPr>
                  <p:spPr bwMode="auto">
                    <a:xfrm>
                      <a:off x="2069" y="476"/>
                      <a:ext cx="154" cy="2"/>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99" name="Rectangle 571"/>
                  <p:cNvSpPr>
                    <a:spLocks noChangeAspect="1" noChangeArrowheads="1"/>
                  </p:cNvSpPr>
                  <p:nvPr/>
                </p:nvSpPr>
                <p:spPr bwMode="auto">
                  <a:xfrm>
                    <a:off x="1434" y="1088"/>
                    <a:ext cx="243" cy="32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0">
                      <a:cs typeface="Arial" charset="0"/>
                    </a:endParaRPr>
                  </a:p>
                </p:txBody>
              </p:sp>
            </p:grpSp>
            <p:sp>
              <p:nvSpPr>
                <p:cNvPr id="92" name="Text Box 240"/>
                <p:cNvSpPr txBox="1">
                  <a:spLocks noChangeAspect="1" noChangeArrowheads="1"/>
                </p:cNvSpPr>
                <p:nvPr/>
              </p:nvSpPr>
              <p:spPr bwMode="auto">
                <a:xfrm>
                  <a:off x="1344" y="790"/>
                  <a:ext cx="233" cy="1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900">
                      <a:cs typeface="Arial" charset="0"/>
                    </a:rPr>
                    <a:t>3V</a:t>
                  </a:r>
                </a:p>
              </p:txBody>
            </p:sp>
            <p:sp>
              <p:nvSpPr>
                <p:cNvPr id="93" name="Freeform 373"/>
                <p:cNvSpPr>
                  <a:spLocks noChangeAspect="1"/>
                </p:cNvSpPr>
                <p:nvPr/>
              </p:nvSpPr>
              <p:spPr bwMode="auto">
                <a:xfrm rot="266711">
                  <a:off x="1433" y="694"/>
                  <a:ext cx="591" cy="953"/>
                </a:xfrm>
                <a:custGeom>
                  <a:avLst/>
                  <a:gdLst>
                    <a:gd name="T0" fmla="*/ 148 w 562"/>
                    <a:gd name="T1" fmla="*/ 2907 h 817"/>
                    <a:gd name="T2" fmla="*/ 184 w 562"/>
                    <a:gd name="T3" fmla="*/ 2836 h 817"/>
                    <a:gd name="T4" fmla="*/ 206 w 562"/>
                    <a:gd name="T5" fmla="*/ 2698 h 817"/>
                    <a:gd name="T6" fmla="*/ 243 w 562"/>
                    <a:gd name="T7" fmla="*/ 2544 h 817"/>
                    <a:gd name="T8" fmla="*/ 264 w 562"/>
                    <a:gd name="T9" fmla="*/ 2443 h 817"/>
                    <a:gd name="T10" fmla="*/ 309 w 562"/>
                    <a:gd name="T11" fmla="*/ 2138 h 817"/>
                    <a:gd name="T12" fmla="*/ 331 w 562"/>
                    <a:gd name="T13" fmla="*/ 1962 h 817"/>
                    <a:gd name="T14" fmla="*/ 348 w 562"/>
                    <a:gd name="T15" fmla="*/ 1891 h 817"/>
                    <a:gd name="T16" fmla="*/ 376 w 562"/>
                    <a:gd name="T17" fmla="*/ 1749 h 817"/>
                    <a:gd name="T18" fmla="*/ 385 w 562"/>
                    <a:gd name="T19" fmla="*/ 1666 h 817"/>
                    <a:gd name="T20" fmla="*/ 379 w 562"/>
                    <a:gd name="T21" fmla="*/ 1605 h 817"/>
                    <a:gd name="T22" fmla="*/ 420 w 562"/>
                    <a:gd name="T23" fmla="*/ 1465 h 817"/>
                    <a:gd name="T24" fmla="*/ 446 w 562"/>
                    <a:gd name="T25" fmla="*/ 1392 h 817"/>
                    <a:gd name="T26" fmla="*/ 488 w 562"/>
                    <a:gd name="T27" fmla="*/ 1301 h 817"/>
                    <a:gd name="T28" fmla="*/ 507 w 562"/>
                    <a:gd name="T29" fmla="*/ 1256 h 817"/>
                    <a:gd name="T30" fmla="*/ 579 w 562"/>
                    <a:gd name="T31" fmla="*/ 1115 h 817"/>
                    <a:gd name="T32" fmla="*/ 670 w 562"/>
                    <a:gd name="T33" fmla="*/ 933 h 817"/>
                    <a:gd name="T34" fmla="*/ 745 w 562"/>
                    <a:gd name="T35" fmla="*/ 782 h 817"/>
                    <a:gd name="T36" fmla="*/ 792 w 562"/>
                    <a:gd name="T37" fmla="*/ 696 h 817"/>
                    <a:gd name="T38" fmla="*/ 815 w 562"/>
                    <a:gd name="T39" fmla="*/ 640 h 817"/>
                    <a:gd name="T40" fmla="*/ 881 w 562"/>
                    <a:gd name="T41" fmla="*/ 509 h 817"/>
                    <a:gd name="T42" fmla="*/ 921 w 562"/>
                    <a:gd name="T43" fmla="*/ 419 h 817"/>
                    <a:gd name="T44" fmla="*/ 885 w 562"/>
                    <a:gd name="T45" fmla="*/ 219 h 817"/>
                    <a:gd name="T46" fmla="*/ 838 w 562"/>
                    <a:gd name="T47" fmla="*/ 138 h 817"/>
                    <a:gd name="T48" fmla="*/ 725 w 562"/>
                    <a:gd name="T49" fmla="*/ 35 h 817"/>
                    <a:gd name="T50" fmla="*/ 607 w 562"/>
                    <a:gd name="T51" fmla="*/ 0 h 817"/>
                    <a:gd name="T52" fmla="*/ 373 w 562"/>
                    <a:gd name="T53" fmla="*/ 19 h 817"/>
                    <a:gd name="T54" fmla="*/ 293 w 562"/>
                    <a:gd name="T55" fmla="*/ 80 h 817"/>
                    <a:gd name="T56" fmla="*/ 193 w 562"/>
                    <a:gd name="T57" fmla="*/ 118 h 817"/>
                    <a:gd name="T58" fmla="*/ 127 w 562"/>
                    <a:gd name="T59" fmla="*/ 231 h 817"/>
                    <a:gd name="T60" fmla="*/ 55 w 562"/>
                    <a:gd name="T61" fmla="*/ 471 h 817"/>
                    <a:gd name="T62" fmla="*/ 29 w 562"/>
                    <a:gd name="T63" fmla="*/ 531 h 817"/>
                    <a:gd name="T64" fmla="*/ 29 w 562"/>
                    <a:gd name="T65" fmla="*/ 1583 h 817"/>
                    <a:gd name="T66" fmla="*/ 36 w 562"/>
                    <a:gd name="T67" fmla="*/ 1956 h 817"/>
                    <a:gd name="T68" fmla="*/ 61 w 562"/>
                    <a:gd name="T69" fmla="*/ 2259 h 817"/>
                    <a:gd name="T70" fmla="*/ 58 w 562"/>
                    <a:gd name="T71" fmla="*/ 2451 h 817"/>
                    <a:gd name="T72" fmla="*/ 88 w 562"/>
                    <a:gd name="T73" fmla="*/ 2890 h 817"/>
                    <a:gd name="T74" fmla="*/ 148 w 562"/>
                    <a:gd name="T75" fmla="*/ 2927 h 817"/>
                    <a:gd name="T76" fmla="*/ 171 w 562"/>
                    <a:gd name="T77" fmla="*/ 2878 h 817"/>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562" h="817">
                      <a:moveTo>
                        <a:pt x="89" y="802"/>
                      </a:moveTo>
                      <a:cubicBezTo>
                        <a:pt x="98" y="796"/>
                        <a:pt x="102" y="788"/>
                        <a:pt x="111" y="782"/>
                      </a:cubicBezTo>
                      <a:cubicBezTo>
                        <a:pt x="119" y="771"/>
                        <a:pt x="118" y="755"/>
                        <a:pt x="125" y="744"/>
                      </a:cubicBezTo>
                      <a:cubicBezTo>
                        <a:pt x="134" y="730"/>
                        <a:pt x="138" y="715"/>
                        <a:pt x="147" y="702"/>
                      </a:cubicBezTo>
                      <a:cubicBezTo>
                        <a:pt x="150" y="692"/>
                        <a:pt x="153" y="683"/>
                        <a:pt x="159" y="674"/>
                      </a:cubicBezTo>
                      <a:cubicBezTo>
                        <a:pt x="166" y="647"/>
                        <a:pt x="170" y="613"/>
                        <a:pt x="187" y="590"/>
                      </a:cubicBezTo>
                      <a:cubicBezTo>
                        <a:pt x="190" y="574"/>
                        <a:pt x="196" y="558"/>
                        <a:pt x="201" y="542"/>
                      </a:cubicBezTo>
                      <a:cubicBezTo>
                        <a:pt x="203" y="535"/>
                        <a:pt x="211" y="522"/>
                        <a:pt x="211" y="522"/>
                      </a:cubicBezTo>
                      <a:cubicBezTo>
                        <a:pt x="215" y="507"/>
                        <a:pt x="216" y="493"/>
                        <a:pt x="227" y="482"/>
                      </a:cubicBezTo>
                      <a:cubicBezTo>
                        <a:pt x="232" y="467"/>
                        <a:pt x="230" y="474"/>
                        <a:pt x="233" y="460"/>
                      </a:cubicBezTo>
                      <a:cubicBezTo>
                        <a:pt x="232" y="455"/>
                        <a:pt x="228" y="449"/>
                        <a:pt x="229" y="444"/>
                      </a:cubicBezTo>
                      <a:cubicBezTo>
                        <a:pt x="231" y="429"/>
                        <a:pt x="247" y="417"/>
                        <a:pt x="253" y="404"/>
                      </a:cubicBezTo>
                      <a:cubicBezTo>
                        <a:pt x="258" y="393"/>
                        <a:pt x="256" y="388"/>
                        <a:pt x="269" y="384"/>
                      </a:cubicBezTo>
                      <a:cubicBezTo>
                        <a:pt x="276" y="374"/>
                        <a:pt x="285" y="368"/>
                        <a:pt x="293" y="360"/>
                      </a:cubicBezTo>
                      <a:cubicBezTo>
                        <a:pt x="295" y="354"/>
                        <a:pt x="307" y="346"/>
                        <a:pt x="307" y="346"/>
                      </a:cubicBezTo>
                      <a:cubicBezTo>
                        <a:pt x="316" y="332"/>
                        <a:pt x="337" y="318"/>
                        <a:pt x="351" y="308"/>
                      </a:cubicBezTo>
                      <a:cubicBezTo>
                        <a:pt x="356" y="294"/>
                        <a:pt x="392" y="265"/>
                        <a:pt x="405" y="258"/>
                      </a:cubicBezTo>
                      <a:cubicBezTo>
                        <a:pt x="410" y="251"/>
                        <a:pt x="445" y="218"/>
                        <a:pt x="451" y="216"/>
                      </a:cubicBezTo>
                      <a:cubicBezTo>
                        <a:pt x="457" y="207"/>
                        <a:pt x="470" y="198"/>
                        <a:pt x="479" y="192"/>
                      </a:cubicBezTo>
                      <a:cubicBezTo>
                        <a:pt x="482" y="184"/>
                        <a:pt x="485" y="181"/>
                        <a:pt x="493" y="178"/>
                      </a:cubicBezTo>
                      <a:cubicBezTo>
                        <a:pt x="500" y="167"/>
                        <a:pt x="520" y="144"/>
                        <a:pt x="533" y="140"/>
                      </a:cubicBezTo>
                      <a:cubicBezTo>
                        <a:pt x="541" y="132"/>
                        <a:pt x="549" y="124"/>
                        <a:pt x="557" y="116"/>
                      </a:cubicBezTo>
                      <a:cubicBezTo>
                        <a:pt x="562" y="89"/>
                        <a:pt x="553" y="75"/>
                        <a:pt x="535" y="60"/>
                      </a:cubicBezTo>
                      <a:cubicBezTo>
                        <a:pt x="522" y="49"/>
                        <a:pt x="521" y="43"/>
                        <a:pt x="507" y="38"/>
                      </a:cubicBezTo>
                      <a:cubicBezTo>
                        <a:pt x="495" y="21"/>
                        <a:pt x="458" y="12"/>
                        <a:pt x="437" y="10"/>
                      </a:cubicBezTo>
                      <a:cubicBezTo>
                        <a:pt x="412" y="2"/>
                        <a:pt x="396" y="2"/>
                        <a:pt x="367" y="0"/>
                      </a:cubicBezTo>
                      <a:cubicBezTo>
                        <a:pt x="323" y="9"/>
                        <a:pt x="264" y="5"/>
                        <a:pt x="225" y="6"/>
                      </a:cubicBezTo>
                      <a:cubicBezTo>
                        <a:pt x="208" y="11"/>
                        <a:pt x="195" y="19"/>
                        <a:pt x="177" y="22"/>
                      </a:cubicBezTo>
                      <a:cubicBezTo>
                        <a:pt x="158" y="28"/>
                        <a:pt x="137" y="29"/>
                        <a:pt x="117" y="32"/>
                      </a:cubicBezTo>
                      <a:cubicBezTo>
                        <a:pt x="104" y="41"/>
                        <a:pt x="93" y="59"/>
                        <a:pt x="77" y="64"/>
                      </a:cubicBezTo>
                      <a:cubicBezTo>
                        <a:pt x="56" y="80"/>
                        <a:pt x="49" y="109"/>
                        <a:pt x="33" y="130"/>
                      </a:cubicBezTo>
                      <a:cubicBezTo>
                        <a:pt x="30" y="143"/>
                        <a:pt x="29" y="139"/>
                        <a:pt x="19" y="146"/>
                      </a:cubicBezTo>
                      <a:cubicBezTo>
                        <a:pt x="0" y="240"/>
                        <a:pt x="17" y="340"/>
                        <a:pt x="19" y="436"/>
                      </a:cubicBezTo>
                      <a:cubicBezTo>
                        <a:pt x="22" y="538"/>
                        <a:pt x="11" y="503"/>
                        <a:pt x="23" y="540"/>
                      </a:cubicBezTo>
                      <a:cubicBezTo>
                        <a:pt x="26" y="568"/>
                        <a:pt x="31" y="596"/>
                        <a:pt x="37" y="624"/>
                      </a:cubicBezTo>
                      <a:cubicBezTo>
                        <a:pt x="38" y="644"/>
                        <a:pt x="40" y="657"/>
                        <a:pt x="35" y="676"/>
                      </a:cubicBezTo>
                      <a:cubicBezTo>
                        <a:pt x="47" y="711"/>
                        <a:pt x="32" y="766"/>
                        <a:pt x="53" y="798"/>
                      </a:cubicBezTo>
                      <a:cubicBezTo>
                        <a:pt x="58" y="817"/>
                        <a:pt x="68" y="809"/>
                        <a:pt x="89" y="808"/>
                      </a:cubicBezTo>
                      <a:cubicBezTo>
                        <a:pt x="94" y="803"/>
                        <a:pt x="98" y="799"/>
                        <a:pt x="103" y="794"/>
                      </a:cubicBezTo>
                    </a:path>
                  </a:pathLst>
                </a:custGeom>
                <a:noFill/>
                <a:ln w="9525" cap="flat">
                  <a:solidFill>
                    <a:schemeClr val="tx1"/>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94" name="Text Box 377"/>
                <p:cNvSpPr txBox="1">
                  <a:spLocks noChangeAspect="1" noChangeArrowheads="1"/>
                </p:cNvSpPr>
                <p:nvPr/>
              </p:nvSpPr>
              <p:spPr bwMode="auto">
                <a:xfrm>
                  <a:off x="1344" y="649"/>
                  <a:ext cx="328" cy="1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800">
                      <a:cs typeface="Arial" charset="0"/>
                    </a:rPr>
                    <a:t>pPVN</a:t>
                  </a:r>
                </a:p>
              </p:txBody>
            </p:sp>
            <p:sp>
              <p:nvSpPr>
                <p:cNvPr id="95" name="Line 378"/>
                <p:cNvSpPr>
                  <a:spLocks noChangeAspect="1" noChangeShapeType="1"/>
                </p:cNvSpPr>
                <p:nvPr/>
              </p:nvSpPr>
              <p:spPr bwMode="auto">
                <a:xfrm flipH="1" flipV="1">
                  <a:off x="1480" y="739"/>
                  <a:ext cx="27" cy="109"/>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96" name="Text Box 379"/>
                <p:cNvSpPr txBox="1">
                  <a:spLocks noChangeAspect="1" noChangeArrowheads="1"/>
                </p:cNvSpPr>
                <p:nvPr/>
              </p:nvSpPr>
              <p:spPr bwMode="auto">
                <a:xfrm>
                  <a:off x="1643" y="746"/>
                  <a:ext cx="349" cy="1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800">
                      <a:cs typeface="Arial" charset="0"/>
                    </a:rPr>
                    <a:t>mPVN</a:t>
                  </a:r>
                </a:p>
              </p:txBody>
            </p:sp>
            <p:sp>
              <p:nvSpPr>
                <p:cNvPr id="97" name="Freeform 111"/>
                <p:cNvSpPr>
                  <a:spLocks noChangeAspect="1"/>
                </p:cNvSpPr>
                <p:nvPr/>
              </p:nvSpPr>
              <p:spPr bwMode="auto">
                <a:xfrm>
                  <a:off x="1516" y="736"/>
                  <a:ext cx="38" cy="862"/>
                </a:xfrm>
                <a:custGeom>
                  <a:avLst/>
                  <a:gdLst>
                    <a:gd name="T0" fmla="*/ 28 w 38"/>
                    <a:gd name="T1" fmla="*/ 0 h 862"/>
                    <a:gd name="T2" fmla="*/ 34 w 38"/>
                    <a:gd name="T3" fmla="*/ 138 h 862"/>
                    <a:gd name="T4" fmla="*/ 28 w 38"/>
                    <a:gd name="T5" fmla="*/ 202 h 862"/>
                    <a:gd name="T6" fmla="*/ 16 w 38"/>
                    <a:gd name="T7" fmla="*/ 298 h 862"/>
                    <a:gd name="T8" fmla="*/ 8 w 38"/>
                    <a:gd name="T9" fmla="*/ 382 h 862"/>
                    <a:gd name="T10" fmla="*/ 0 w 38"/>
                    <a:gd name="T11" fmla="*/ 430 h 862"/>
                    <a:gd name="T12" fmla="*/ 10 w 38"/>
                    <a:gd name="T13" fmla="*/ 460 h 862"/>
                    <a:gd name="T14" fmla="*/ 8 w 38"/>
                    <a:gd name="T15" fmla="*/ 572 h 862"/>
                    <a:gd name="T16" fmla="*/ 14 w 38"/>
                    <a:gd name="T17" fmla="*/ 658 h 862"/>
                    <a:gd name="T18" fmla="*/ 8 w 38"/>
                    <a:gd name="T19" fmla="*/ 862 h 86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8" h="862">
                      <a:moveTo>
                        <a:pt x="28" y="0"/>
                      </a:moveTo>
                      <a:cubicBezTo>
                        <a:pt x="38" y="40"/>
                        <a:pt x="32" y="96"/>
                        <a:pt x="34" y="138"/>
                      </a:cubicBezTo>
                      <a:cubicBezTo>
                        <a:pt x="25" y="156"/>
                        <a:pt x="33" y="181"/>
                        <a:pt x="28" y="202"/>
                      </a:cubicBezTo>
                      <a:cubicBezTo>
                        <a:pt x="24" y="234"/>
                        <a:pt x="30" y="269"/>
                        <a:pt x="16" y="298"/>
                      </a:cubicBezTo>
                      <a:cubicBezTo>
                        <a:pt x="15" y="325"/>
                        <a:pt x="15" y="355"/>
                        <a:pt x="8" y="382"/>
                      </a:cubicBezTo>
                      <a:cubicBezTo>
                        <a:pt x="7" y="398"/>
                        <a:pt x="5" y="415"/>
                        <a:pt x="0" y="430"/>
                      </a:cubicBezTo>
                      <a:cubicBezTo>
                        <a:pt x="2" y="445"/>
                        <a:pt x="4" y="447"/>
                        <a:pt x="10" y="460"/>
                      </a:cubicBezTo>
                      <a:cubicBezTo>
                        <a:pt x="14" y="497"/>
                        <a:pt x="20" y="536"/>
                        <a:pt x="8" y="572"/>
                      </a:cubicBezTo>
                      <a:cubicBezTo>
                        <a:pt x="9" y="603"/>
                        <a:pt x="11" y="628"/>
                        <a:pt x="14" y="658"/>
                      </a:cubicBezTo>
                      <a:cubicBezTo>
                        <a:pt x="15" y="728"/>
                        <a:pt x="8" y="794"/>
                        <a:pt x="8" y="862"/>
                      </a:cubicBezTo>
                    </a:path>
                  </a:pathLst>
                </a:custGeom>
                <a:noFill/>
                <a:ln w="9525" cap="flat">
                  <a:solidFill>
                    <a:schemeClr val="tx1"/>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sp>
          <p:nvSpPr>
            <p:cNvPr id="74" name="Text Box 240"/>
            <p:cNvSpPr txBox="1">
              <a:spLocks noChangeAspect="1" noChangeArrowheads="1"/>
            </p:cNvSpPr>
            <p:nvPr/>
          </p:nvSpPr>
          <p:spPr bwMode="auto">
            <a:xfrm>
              <a:off x="1797" y="1555"/>
              <a:ext cx="215" cy="1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900">
                  <a:cs typeface="Arial" charset="0"/>
                </a:rPr>
                <a:t>3V</a:t>
              </a:r>
            </a:p>
          </p:txBody>
        </p:sp>
        <p:sp>
          <p:nvSpPr>
            <p:cNvPr id="75" name="Text Box 240"/>
            <p:cNvSpPr txBox="1">
              <a:spLocks noChangeAspect="1" noChangeArrowheads="1"/>
            </p:cNvSpPr>
            <p:nvPr/>
          </p:nvSpPr>
          <p:spPr bwMode="auto">
            <a:xfrm>
              <a:off x="1797" y="2689"/>
              <a:ext cx="215" cy="1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900">
                  <a:cs typeface="Arial" charset="0"/>
                </a:rPr>
                <a:t>3V</a:t>
              </a:r>
            </a:p>
          </p:txBody>
        </p:sp>
        <p:sp>
          <p:nvSpPr>
            <p:cNvPr id="76" name="Text Box 240"/>
            <p:cNvSpPr txBox="1">
              <a:spLocks noChangeAspect="1" noChangeArrowheads="1"/>
            </p:cNvSpPr>
            <p:nvPr/>
          </p:nvSpPr>
          <p:spPr bwMode="auto">
            <a:xfrm>
              <a:off x="1797" y="3642"/>
              <a:ext cx="215" cy="1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900">
                  <a:cs typeface="Arial" charset="0"/>
                </a:rPr>
                <a:t>3V</a:t>
              </a:r>
            </a:p>
          </p:txBody>
        </p:sp>
        <p:sp>
          <p:nvSpPr>
            <p:cNvPr id="77" name="Line 568"/>
            <p:cNvSpPr>
              <a:spLocks noChangeAspect="1" noChangeShapeType="1"/>
            </p:cNvSpPr>
            <p:nvPr/>
          </p:nvSpPr>
          <p:spPr bwMode="auto">
            <a:xfrm>
              <a:off x="2341" y="3377"/>
              <a:ext cx="142" cy="2"/>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78" name="Line 568"/>
            <p:cNvSpPr>
              <a:spLocks noChangeAspect="1" noChangeShapeType="1"/>
            </p:cNvSpPr>
            <p:nvPr/>
          </p:nvSpPr>
          <p:spPr bwMode="auto">
            <a:xfrm>
              <a:off x="2341" y="2425"/>
              <a:ext cx="142" cy="1"/>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79" name="Line 568"/>
            <p:cNvSpPr>
              <a:spLocks noChangeAspect="1" noChangeShapeType="1"/>
            </p:cNvSpPr>
            <p:nvPr/>
          </p:nvSpPr>
          <p:spPr bwMode="auto">
            <a:xfrm>
              <a:off x="2341" y="1474"/>
              <a:ext cx="142" cy="2"/>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80" name="Line 575"/>
            <p:cNvSpPr>
              <a:spLocks noChangeAspect="1" noChangeShapeType="1"/>
            </p:cNvSpPr>
            <p:nvPr/>
          </p:nvSpPr>
          <p:spPr bwMode="auto">
            <a:xfrm>
              <a:off x="3339" y="3379"/>
              <a:ext cx="223"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81" name="Line 575"/>
            <p:cNvSpPr>
              <a:spLocks noChangeAspect="1" noChangeShapeType="1"/>
            </p:cNvSpPr>
            <p:nvPr/>
          </p:nvSpPr>
          <p:spPr bwMode="auto">
            <a:xfrm>
              <a:off x="3339" y="2426"/>
              <a:ext cx="223"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82" name="Line 575"/>
            <p:cNvSpPr>
              <a:spLocks noChangeAspect="1" noChangeShapeType="1"/>
            </p:cNvSpPr>
            <p:nvPr/>
          </p:nvSpPr>
          <p:spPr bwMode="auto">
            <a:xfrm>
              <a:off x="3385" y="1474"/>
              <a:ext cx="222"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126" name="TextBox 125"/>
          <p:cNvSpPr txBox="1"/>
          <p:nvPr/>
        </p:nvSpPr>
        <p:spPr>
          <a:xfrm>
            <a:off x="5949280"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144</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361122598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1" name="Group 160"/>
          <p:cNvGrpSpPr>
            <a:grpSpLocks/>
          </p:cNvGrpSpPr>
          <p:nvPr/>
        </p:nvGrpSpPr>
        <p:grpSpPr bwMode="auto">
          <a:xfrm>
            <a:off x="1289050" y="1006475"/>
            <a:ext cx="2306638" cy="2139950"/>
            <a:chOff x="846" y="399"/>
            <a:chExt cx="1453" cy="1348"/>
          </a:xfrm>
        </p:grpSpPr>
        <p:sp>
          <p:nvSpPr>
            <p:cNvPr id="132" name="Rectangle 15"/>
            <p:cNvSpPr>
              <a:spLocks noChangeArrowheads="1"/>
            </p:cNvSpPr>
            <p:nvPr/>
          </p:nvSpPr>
          <p:spPr bwMode="auto">
            <a:xfrm>
              <a:off x="1199" y="1194"/>
              <a:ext cx="177" cy="426"/>
            </a:xfrm>
            <a:prstGeom prst="rect">
              <a:avLst/>
            </a:prstGeom>
            <a:solidFill>
              <a:srgbClr val="FFFFFF"/>
            </a:solidFill>
            <a:ln w="7938">
              <a:solidFill>
                <a:srgbClr val="000000"/>
              </a:solidFill>
              <a:miter lim="800000"/>
              <a:headEnd/>
              <a:tailEnd/>
            </a:ln>
          </p:spPr>
          <p:txBody>
            <a:bodyPr/>
            <a:lstStyle/>
            <a:p>
              <a:endParaRPr lang="en-US" b="0">
                <a:cs typeface="Arial" charset="0"/>
              </a:endParaRPr>
            </a:p>
          </p:txBody>
        </p:sp>
        <p:sp>
          <p:nvSpPr>
            <p:cNvPr id="133" name="Rectangle 16"/>
            <p:cNvSpPr>
              <a:spLocks noChangeArrowheads="1"/>
            </p:cNvSpPr>
            <p:nvPr/>
          </p:nvSpPr>
          <p:spPr bwMode="auto">
            <a:xfrm>
              <a:off x="1815" y="1216"/>
              <a:ext cx="177" cy="404"/>
            </a:xfrm>
            <a:prstGeom prst="rect">
              <a:avLst/>
            </a:prstGeom>
            <a:solidFill>
              <a:srgbClr val="FFFFFF"/>
            </a:solidFill>
            <a:ln w="7938">
              <a:solidFill>
                <a:srgbClr val="000000"/>
              </a:solidFill>
              <a:miter lim="800000"/>
              <a:headEnd/>
              <a:tailEnd/>
            </a:ln>
          </p:spPr>
          <p:txBody>
            <a:bodyPr/>
            <a:lstStyle/>
            <a:p>
              <a:endParaRPr lang="en-US" b="0">
                <a:cs typeface="Arial" charset="0"/>
              </a:endParaRPr>
            </a:p>
          </p:txBody>
        </p:sp>
        <p:sp>
          <p:nvSpPr>
            <p:cNvPr id="134" name="Rectangle 17"/>
            <p:cNvSpPr>
              <a:spLocks noChangeArrowheads="1"/>
            </p:cNvSpPr>
            <p:nvPr/>
          </p:nvSpPr>
          <p:spPr bwMode="auto">
            <a:xfrm>
              <a:off x="1376" y="677"/>
              <a:ext cx="174" cy="943"/>
            </a:xfrm>
            <a:prstGeom prst="rect">
              <a:avLst/>
            </a:prstGeom>
            <a:solidFill>
              <a:srgbClr val="000000"/>
            </a:solidFill>
            <a:ln w="7938">
              <a:solidFill>
                <a:srgbClr val="000000"/>
              </a:solidFill>
              <a:miter lim="800000"/>
              <a:headEnd/>
              <a:tailEnd/>
            </a:ln>
          </p:spPr>
          <p:txBody>
            <a:bodyPr/>
            <a:lstStyle/>
            <a:p>
              <a:endParaRPr lang="en-US" b="0">
                <a:cs typeface="Arial" charset="0"/>
              </a:endParaRPr>
            </a:p>
          </p:txBody>
        </p:sp>
        <p:sp>
          <p:nvSpPr>
            <p:cNvPr id="135" name="Rectangle 18"/>
            <p:cNvSpPr>
              <a:spLocks noChangeArrowheads="1"/>
            </p:cNvSpPr>
            <p:nvPr/>
          </p:nvSpPr>
          <p:spPr bwMode="auto">
            <a:xfrm>
              <a:off x="1992" y="638"/>
              <a:ext cx="174" cy="982"/>
            </a:xfrm>
            <a:prstGeom prst="rect">
              <a:avLst/>
            </a:prstGeom>
            <a:solidFill>
              <a:srgbClr val="000000"/>
            </a:solidFill>
            <a:ln w="7938">
              <a:solidFill>
                <a:srgbClr val="000000"/>
              </a:solidFill>
              <a:miter lim="800000"/>
              <a:headEnd/>
              <a:tailEnd/>
            </a:ln>
          </p:spPr>
          <p:txBody>
            <a:bodyPr/>
            <a:lstStyle/>
            <a:p>
              <a:endParaRPr lang="en-US" b="0">
                <a:cs typeface="Arial" charset="0"/>
              </a:endParaRPr>
            </a:p>
          </p:txBody>
        </p:sp>
        <p:sp>
          <p:nvSpPr>
            <p:cNvPr id="136" name="Line 19"/>
            <p:cNvSpPr>
              <a:spLocks noChangeShapeType="1"/>
            </p:cNvSpPr>
            <p:nvPr/>
          </p:nvSpPr>
          <p:spPr bwMode="auto">
            <a:xfrm flipV="1">
              <a:off x="1286" y="1096"/>
              <a:ext cx="0" cy="98"/>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7" name="Line 20"/>
            <p:cNvSpPr>
              <a:spLocks noChangeShapeType="1"/>
            </p:cNvSpPr>
            <p:nvPr/>
          </p:nvSpPr>
          <p:spPr bwMode="auto">
            <a:xfrm>
              <a:off x="1274" y="1096"/>
              <a:ext cx="27" cy="0"/>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8" name="Line 21"/>
            <p:cNvSpPr>
              <a:spLocks noChangeShapeType="1"/>
            </p:cNvSpPr>
            <p:nvPr/>
          </p:nvSpPr>
          <p:spPr bwMode="auto">
            <a:xfrm flipV="1">
              <a:off x="1902" y="1173"/>
              <a:ext cx="0" cy="43"/>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9" name="Line 22"/>
            <p:cNvSpPr>
              <a:spLocks noChangeShapeType="1"/>
            </p:cNvSpPr>
            <p:nvPr/>
          </p:nvSpPr>
          <p:spPr bwMode="auto">
            <a:xfrm>
              <a:off x="1890" y="1173"/>
              <a:ext cx="27" cy="0"/>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0" name="Line 23"/>
            <p:cNvSpPr>
              <a:spLocks noChangeShapeType="1"/>
            </p:cNvSpPr>
            <p:nvPr/>
          </p:nvSpPr>
          <p:spPr bwMode="auto">
            <a:xfrm flipV="1">
              <a:off x="1463" y="617"/>
              <a:ext cx="0" cy="60"/>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1" name="Line 24"/>
            <p:cNvSpPr>
              <a:spLocks noChangeShapeType="1"/>
            </p:cNvSpPr>
            <p:nvPr/>
          </p:nvSpPr>
          <p:spPr bwMode="auto">
            <a:xfrm>
              <a:off x="1452" y="617"/>
              <a:ext cx="26" cy="0"/>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2" name="Line 25"/>
            <p:cNvSpPr>
              <a:spLocks noChangeShapeType="1"/>
            </p:cNvSpPr>
            <p:nvPr/>
          </p:nvSpPr>
          <p:spPr bwMode="auto">
            <a:xfrm flipV="1">
              <a:off x="2079" y="584"/>
              <a:ext cx="0" cy="54"/>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3" name="Line 26"/>
            <p:cNvSpPr>
              <a:spLocks noChangeShapeType="1"/>
            </p:cNvSpPr>
            <p:nvPr/>
          </p:nvSpPr>
          <p:spPr bwMode="auto">
            <a:xfrm>
              <a:off x="2065" y="584"/>
              <a:ext cx="26" cy="0"/>
            </a:xfrm>
            <a:prstGeom prst="line">
              <a:avLst/>
            </a:prstGeom>
            <a:noFill/>
            <a:ln w="8001">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4" name="Line 27"/>
            <p:cNvSpPr>
              <a:spLocks noChangeShapeType="1"/>
            </p:cNvSpPr>
            <p:nvPr/>
          </p:nvSpPr>
          <p:spPr bwMode="auto">
            <a:xfrm>
              <a:off x="1066" y="437"/>
              <a:ext cx="0" cy="1183"/>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5" name="Line 28"/>
            <p:cNvSpPr>
              <a:spLocks noChangeShapeType="1"/>
            </p:cNvSpPr>
            <p:nvPr/>
          </p:nvSpPr>
          <p:spPr bwMode="auto">
            <a:xfrm>
              <a:off x="1054" y="1620"/>
              <a:ext cx="12"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6" name="Line 29"/>
            <p:cNvSpPr>
              <a:spLocks noChangeShapeType="1"/>
            </p:cNvSpPr>
            <p:nvPr/>
          </p:nvSpPr>
          <p:spPr bwMode="auto">
            <a:xfrm>
              <a:off x="1054" y="1473"/>
              <a:ext cx="12"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7" name="Line 30"/>
            <p:cNvSpPr>
              <a:spLocks noChangeShapeType="1"/>
            </p:cNvSpPr>
            <p:nvPr/>
          </p:nvSpPr>
          <p:spPr bwMode="auto">
            <a:xfrm>
              <a:off x="1054" y="1325"/>
              <a:ext cx="12"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8" name="Line 31"/>
            <p:cNvSpPr>
              <a:spLocks noChangeShapeType="1"/>
            </p:cNvSpPr>
            <p:nvPr/>
          </p:nvSpPr>
          <p:spPr bwMode="auto">
            <a:xfrm>
              <a:off x="1054" y="1178"/>
              <a:ext cx="12"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9" name="Line 32"/>
            <p:cNvSpPr>
              <a:spLocks noChangeShapeType="1"/>
            </p:cNvSpPr>
            <p:nvPr/>
          </p:nvSpPr>
          <p:spPr bwMode="auto">
            <a:xfrm>
              <a:off x="1054" y="1031"/>
              <a:ext cx="12"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0" name="Line 33"/>
            <p:cNvSpPr>
              <a:spLocks noChangeShapeType="1"/>
            </p:cNvSpPr>
            <p:nvPr/>
          </p:nvSpPr>
          <p:spPr bwMode="auto">
            <a:xfrm>
              <a:off x="1054" y="878"/>
              <a:ext cx="12"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1" name="Line 34"/>
            <p:cNvSpPr>
              <a:spLocks noChangeShapeType="1"/>
            </p:cNvSpPr>
            <p:nvPr/>
          </p:nvSpPr>
          <p:spPr bwMode="auto">
            <a:xfrm>
              <a:off x="1054" y="731"/>
              <a:ext cx="12"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2" name="Line 35"/>
            <p:cNvSpPr>
              <a:spLocks noChangeShapeType="1"/>
            </p:cNvSpPr>
            <p:nvPr/>
          </p:nvSpPr>
          <p:spPr bwMode="auto">
            <a:xfrm>
              <a:off x="1054" y="584"/>
              <a:ext cx="12"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3" name="Line 36"/>
            <p:cNvSpPr>
              <a:spLocks noChangeShapeType="1"/>
            </p:cNvSpPr>
            <p:nvPr/>
          </p:nvSpPr>
          <p:spPr bwMode="auto">
            <a:xfrm>
              <a:off x="1054" y="437"/>
              <a:ext cx="12"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4" name="Line 37"/>
            <p:cNvSpPr>
              <a:spLocks noChangeShapeType="1"/>
            </p:cNvSpPr>
            <p:nvPr/>
          </p:nvSpPr>
          <p:spPr bwMode="auto">
            <a:xfrm>
              <a:off x="1066" y="1620"/>
              <a:ext cx="1233"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5" name="Line 38"/>
            <p:cNvSpPr>
              <a:spLocks noChangeShapeType="1"/>
            </p:cNvSpPr>
            <p:nvPr/>
          </p:nvSpPr>
          <p:spPr bwMode="auto">
            <a:xfrm flipV="1">
              <a:off x="1066" y="1620"/>
              <a:ext cx="0" cy="1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6" name="Line 39"/>
            <p:cNvSpPr>
              <a:spLocks noChangeShapeType="1"/>
            </p:cNvSpPr>
            <p:nvPr/>
          </p:nvSpPr>
          <p:spPr bwMode="auto">
            <a:xfrm flipV="1">
              <a:off x="1682" y="1620"/>
              <a:ext cx="0" cy="1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7" name="Line 40"/>
            <p:cNvSpPr>
              <a:spLocks noChangeShapeType="1"/>
            </p:cNvSpPr>
            <p:nvPr/>
          </p:nvSpPr>
          <p:spPr bwMode="auto">
            <a:xfrm flipV="1">
              <a:off x="2299" y="1620"/>
              <a:ext cx="0" cy="1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grpSp>
          <p:nvGrpSpPr>
            <p:cNvPr id="158" name="Group 116"/>
            <p:cNvGrpSpPr>
              <a:grpSpLocks/>
            </p:cNvGrpSpPr>
            <p:nvPr/>
          </p:nvGrpSpPr>
          <p:grpSpPr bwMode="auto">
            <a:xfrm>
              <a:off x="959" y="399"/>
              <a:ext cx="76" cy="1260"/>
              <a:chOff x="814" y="476"/>
              <a:chExt cx="76" cy="1239"/>
            </a:xfrm>
          </p:grpSpPr>
          <p:sp>
            <p:nvSpPr>
              <p:cNvPr id="164" name="Rectangle 41"/>
              <p:cNvSpPr>
                <a:spLocks noChangeArrowheads="1"/>
              </p:cNvSpPr>
              <p:nvPr/>
            </p:nvSpPr>
            <p:spPr bwMode="auto">
              <a:xfrm>
                <a:off x="854" y="1639"/>
                <a:ext cx="36" cy="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0</a:t>
                </a:r>
                <a:endParaRPr lang="en-GB" sz="800" b="0">
                  <a:cs typeface="Arial" charset="0"/>
                </a:endParaRPr>
              </a:p>
            </p:txBody>
          </p:sp>
          <p:sp>
            <p:nvSpPr>
              <p:cNvPr id="165" name="Rectangle 42"/>
              <p:cNvSpPr>
                <a:spLocks noChangeArrowheads="1"/>
              </p:cNvSpPr>
              <p:nvPr/>
            </p:nvSpPr>
            <p:spPr bwMode="auto">
              <a:xfrm>
                <a:off x="854" y="1494"/>
                <a:ext cx="36" cy="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2</a:t>
                </a:r>
                <a:endParaRPr lang="en-GB" sz="800" b="0">
                  <a:cs typeface="Arial" charset="0"/>
                </a:endParaRPr>
              </a:p>
            </p:txBody>
          </p:sp>
          <p:sp>
            <p:nvSpPr>
              <p:cNvPr id="166" name="Rectangle 43"/>
              <p:cNvSpPr>
                <a:spLocks noChangeArrowheads="1"/>
              </p:cNvSpPr>
              <p:nvPr/>
            </p:nvSpPr>
            <p:spPr bwMode="auto">
              <a:xfrm>
                <a:off x="854" y="1350"/>
                <a:ext cx="36" cy="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4</a:t>
                </a:r>
                <a:endParaRPr lang="en-GB" sz="800" b="0">
                  <a:cs typeface="Arial" charset="0"/>
                </a:endParaRPr>
              </a:p>
            </p:txBody>
          </p:sp>
          <p:sp>
            <p:nvSpPr>
              <p:cNvPr id="167" name="Rectangle 44"/>
              <p:cNvSpPr>
                <a:spLocks noChangeArrowheads="1"/>
              </p:cNvSpPr>
              <p:nvPr/>
            </p:nvSpPr>
            <p:spPr bwMode="auto">
              <a:xfrm>
                <a:off x="854" y="1205"/>
                <a:ext cx="36" cy="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6</a:t>
                </a:r>
                <a:endParaRPr lang="en-GB" sz="800" b="0">
                  <a:cs typeface="Arial" charset="0"/>
                </a:endParaRPr>
              </a:p>
            </p:txBody>
          </p:sp>
          <p:sp>
            <p:nvSpPr>
              <p:cNvPr id="168" name="Rectangle 45"/>
              <p:cNvSpPr>
                <a:spLocks noChangeArrowheads="1"/>
              </p:cNvSpPr>
              <p:nvPr/>
            </p:nvSpPr>
            <p:spPr bwMode="auto">
              <a:xfrm>
                <a:off x="854" y="1060"/>
                <a:ext cx="36" cy="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8</a:t>
                </a:r>
                <a:endParaRPr lang="en-GB" sz="800" b="0">
                  <a:cs typeface="Arial" charset="0"/>
                </a:endParaRPr>
              </a:p>
            </p:txBody>
          </p:sp>
          <p:sp>
            <p:nvSpPr>
              <p:cNvPr id="169" name="Rectangle 46"/>
              <p:cNvSpPr>
                <a:spLocks noChangeArrowheads="1"/>
              </p:cNvSpPr>
              <p:nvPr/>
            </p:nvSpPr>
            <p:spPr bwMode="auto">
              <a:xfrm>
                <a:off x="814" y="909"/>
                <a:ext cx="72" cy="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10</a:t>
                </a:r>
                <a:endParaRPr lang="en-GB" sz="800" b="0">
                  <a:cs typeface="Arial" charset="0"/>
                </a:endParaRPr>
              </a:p>
            </p:txBody>
          </p:sp>
          <p:sp>
            <p:nvSpPr>
              <p:cNvPr id="170" name="Rectangle 47"/>
              <p:cNvSpPr>
                <a:spLocks noChangeArrowheads="1"/>
              </p:cNvSpPr>
              <p:nvPr/>
            </p:nvSpPr>
            <p:spPr bwMode="auto">
              <a:xfrm>
                <a:off x="814" y="765"/>
                <a:ext cx="72" cy="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12</a:t>
                </a:r>
                <a:endParaRPr lang="en-GB" sz="800" b="0">
                  <a:cs typeface="Arial" charset="0"/>
                </a:endParaRPr>
              </a:p>
            </p:txBody>
          </p:sp>
          <p:sp>
            <p:nvSpPr>
              <p:cNvPr id="171" name="Rectangle 48"/>
              <p:cNvSpPr>
                <a:spLocks noChangeArrowheads="1"/>
              </p:cNvSpPr>
              <p:nvPr/>
            </p:nvSpPr>
            <p:spPr bwMode="auto">
              <a:xfrm>
                <a:off x="814" y="620"/>
                <a:ext cx="72" cy="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14</a:t>
                </a:r>
                <a:endParaRPr lang="en-GB" sz="800" b="0">
                  <a:cs typeface="Arial" charset="0"/>
                </a:endParaRPr>
              </a:p>
            </p:txBody>
          </p:sp>
          <p:sp>
            <p:nvSpPr>
              <p:cNvPr id="172" name="Rectangle 49"/>
              <p:cNvSpPr>
                <a:spLocks noChangeArrowheads="1"/>
              </p:cNvSpPr>
              <p:nvPr/>
            </p:nvSpPr>
            <p:spPr bwMode="auto">
              <a:xfrm>
                <a:off x="814" y="476"/>
                <a:ext cx="72" cy="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16</a:t>
                </a:r>
                <a:endParaRPr lang="en-GB" sz="800" b="0">
                  <a:cs typeface="Arial" charset="0"/>
                </a:endParaRPr>
              </a:p>
            </p:txBody>
          </p:sp>
        </p:grpSp>
        <p:sp>
          <p:nvSpPr>
            <p:cNvPr id="159" name="Rectangle 50"/>
            <p:cNvSpPr>
              <a:spLocks noChangeArrowheads="1"/>
            </p:cNvSpPr>
            <p:nvPr/>
          </p:nvSpPr>
          <p:spPr bwMode="auto">
            <a:xfrm>
              <a:off x="1327" y="1669"/>
              <a:ext cx="166"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Virgin</a:t>
              </a:r>
              <a:endParaRPr lang="en-GB" sz="800" b="0">
                <a:cs typeface="Arial" charset="0"/>
              </a:endParaRPr>
            </a:p>
          </p:txBody>
        </p:sp>
        <p:sp>
          <p:nvSpPr>
            <p:cNvPr id="160" name="Rectangle 51"/>
            <p:cNvSpPr>
              <a:spLocks noChangeArrowheads="1"/>
            </p:cNvSpPr>
            <p:nvPr/>
          </p:nvSpPr>
          <p:spPr bwMode="auto">
            <a:xfrm>
              <a:off x="1854" y="1669"/>
              <a:ext cx="283"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 Pregnant</a:t>
              </a:r>
              <a:endParaRPr lang="en-GB" sz="800" b="0">
                <a:cs typeface="Arial" charset="0"/>
              </a:endParaRPr>
            </a:p>
          </p:txBody>
        </p:sp>
        <p:sp>
          <p:nvSpPr>
            <p:cNvPr id="161" name="Rectangle 52"/>
            <p:cNvSpPr>
              <a:spLocks noChangeArrowheads="1"/>
            </p:cNvSpPr>
            <p:nvPr/>
          </p:nvSpPr>
          <p:spPr bwMode="auto">
            <a:xfrm rot="-5400000">
              <a:off x="504" y="975"/>
              <a:ext cx="761"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cs typeface="Arial" charset="0"/>
                </a:rPr>
                <a:t>Number of positive cells </a:t>
              </a:r>
              <a:endParaRPr lang="en-GB" sz="800" b="0">
                <a:cs typeface="Arial" charset="0"/>
              </a:endParaRPr>
            </a:p>
          </p:txBody>
        </p:sp>
        <p:sp>
          <p:nvSpPr>
            <p:cNvPr id="162" name="Text Box 99"/>
            <p:cNvSpPr txBox="1">
              <a:spLocks noChangeArrowheads="1"/>
            </p:cNvSpPr>
            <p:nvPr/>
          </p:nvSpPr>
          <p:spPr bwMode="auto">
            <a:xfrm>
              <a:off x="1993" y="432"/>
              <a:ext cx="212"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b="0">
                  <a:cs typeface="Arial" charset="0"/>
                </a:rPr>
                <a:t> *</a:t>
              </a:r>
            </a:p>
          </p:txBody>
        </p:sp>
        <p:sp>
          <p:nvSpPr>
            <p:cNvPr id="163" name="Text Box 115"/>
            <p:cNvSpPr txBox="1">
              <a:spLocks noChangeArrowheads="1"/>
            </p:cNvSpPr>
            <p:nvPr/>
          </p:nvSpPr>
          <p:spPr bwMode="auto">
            <a:xfrm>
              <a:off x="1404" y="444"/>
              <a:ext cx="212"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b="0">
                  <a:cs typeface="Arial" charset="0"/>
                </a:rPr>
                <a:t> *</a:t>
              </a:r>
            </a:p>
          </p:txBody>
        </p:sp>
      </p:grpSp>
      <p:grpSp>
        <p:nvGrpSpPr>
          <p:cNvPr id="173" name="Group 157"/>
          <p:cNvGrpSpPr>
            <a:grpSpLocks/>
          </p:cNvGrpSpPr>
          <p:nvPr/>
        </p:nvGrpSpPr>
        <p:grpSpPr bwMode="auto">
          <a:xfrm>
            <a:off x="2644775" y="3273425"/>
            <a:ext cx="2376488" cy="2043113"/>
            <a:chOff x="1132" y="3295"/>
            <a:chExt cx="1497" cy="1246"/>
          </a:xfrm>
        </p:grpSpPr>
        <p:grpSp>
          <p:nvGrpSpPr>
            <p:cNvPr id="174" name="Group 156"/>
            <p:cNvGrpSpPr>
              <a:grpSpLocks/>
            </p:cNvGrpSpPr>
            <p:nvPr/>
          </p:nvGrpSpPr>
          <p:grpSpPr bwMode="auto">
            <a:xfrm>
              <a:off x="1132" y="3303"/>
              <a:ext cx="1497" cy="1238"/>
              <a:chOff x="1132" y="3303"/>
              <a:chExt cx="1497" cy="1238"/>
            </a:xfrm>
          </p:grpSpPr>
          <p:sp>
            <p:nvSpPr>
              <p:cNvPr id="179" name="Rectangle 168"/>
              <p:cNvSpPr>
                <a:spLocks noChangeArrowheads="1"/>
              </p:cNvSpPr>
              <p:nvPr/>
            </p:nvSpPr>
            <p:spPr bwMode="auto">
              <a:xfrm>
                <a:off x="1527" y="4256"/>
                <a:ext cx="179" cy="167"/>
              </a:xfrm>
              <a:prstGeom prst="rect">
                <a:avLst/>
              </a:prstGeom>
              <a:solidFill>
                <a:srgbClr val="FFFFFF"/>
              </a:solidFill>
              <a:ln w="7938">
                <a:solidFill>
                  <a:srgbClr val="000000"/>
                </a:solidFill>
                <a:miter lim="800000"/>
                <a:headEnd/>
                <a:tailEnd/>
              </a:ln>
            </p:spPr>
            <p:txBody>
              <a:bodyPr/>
              <a:lstStyle/>
              <a:p>
                <a:endParaRPr lang="en-US" b="0">
                  <a:cs typeface="Arial" charset="0"/>
                </a:endParaRPr>
              </a:p>
            </p:txBody>
          </p:sp>
          <p:sp>
            <p:nvSpPr>
              <p:cNvPr id="180" name="Rectangle 169"/>
              <p:cNvSpPr>
                <a:spLocks noChangeArrowheads="1"/>
              </p:cNvSpPr>
              <p:nvPr/>
            </p:nvSpPr>
            <p:spPr bwMode="auto">
              <a:xfrm>
                <a:off x="2145" y="4214"/>
                <a:ext cx="175" cy="209"/>
              </a:xfrm>
              <a:prstGeom prst="rect">
                <a:avLst/>
              </a:prstGeom>
              <a:solidFill>
                <a:srgbClr val="FFFFFF"/>
              </a:solidFill>
              <a:ln w="7938">
                <a:solidFill>
                  <a:srgbClr val="000000"/>
                </a:solidFill>
                <a:miter lim="800000"/>
                <a:headEnd/>
                <a:tailEnd/>
              </a:ln>
            </p:spPr>
            <p:txBody>
              <a:bodyPr/>
              <a:lstStyle/>
              <a:p>
                <a:endParaRPr lang="en-US" b="0">
                  <a:cs typeface="Arial" charset="0"/>
                </a:endParaRPr>
              </a:p>
            </p:txBody>
          </p:sp>
          <p:sp>
            <p:nvSpPr>
              <p:cNvPr id="181" name="Rectangle 170"/>
              <p:cNvSpPr>
                <a:spLocks noChangeArrowheads="1"/>
              </p:cNvSpPr>
              <p:nvPr/>
            </p:nvSpPr>
            <p:spPr bwMode="auto">
              <a:xfrm>
                <a:off x="1706" y="3492"/>
                <a:ext cx="175" cy="931"/>
              </a:xfrm>
              <a:prstGeom prst="rect">
                <a:avLst/>
              </a:prstGeom>
              <a:solidFill>
                <a:srgbClr val="000000"/>
              </a:solidFill>
              <a:ln w="7938">
                <a:solidFill>
                  <a:srgbClr val="000000"/>
                </a:solidFill>
                <a:miter lim="800000"/>
                <a:headEnd/>
                <a:tailEnd/>
              </a:ln>
            </p:spPr>
            <p:txBody>
              <a:bodyPr/>
              <a:lstStyle/>
              <a:p>
                <a:endParaRPr lang="en-US" b="0">
                  <a:cs typeface="Arial" charset="0"/>
                </a:endParaRPr>
              </a:p>
            </p:txBody>
          </p:sp>
          <p:sp>
            <p:nvSpPr>
              <p:cNvPr id="182" name="Rectangle 171"/>
              <p:cNvSpPr>
                <a:spLocks noChangeArrowheads="1"/>
              </p:cNvSpPr>
              <p:nvPr/>
            </p:nvSpPr>
            <p:spPr bwMode="auto">
              <a:xfrm>
                <a:off x="2320" y="3653"/>
                <a:ext cx="174" cy="770"/>
              </a:xfrm>
              <a:prstGeom prst="rect">
                <a:avLst/>
              </a:prstGeom>
              <a:solidFill>
                <a:srgbClr val="000000"/>
              </a:solidFill>
              <a:ln w="7938">
                <a:solidFill>
                  <a:srgbClr val="000000"/>
                </a:solidFill>
                <a:miter lim="800000"/>
                <a:headEnd/>
                <a:tailEnd/>
              </a:ln>
            </p:spPr>
            <p:txBody>
              <a:bodyPr/>
              <a:lstStyle/>
              <a:p>
                <a:endParaRPr lang="en-US" b="0">
                  <a:cs typeface="Arial" charset="0"/>
                </a:endParaRPr>
              </a:p>
            </p:txBody>
          </p:sp>
          <p:sp>
            <p:nvSpPr>
              <p:cNvPr id="183" name="Line 172"/>
              <p:cNvSpPr>
                <a:spLocks noChangeShapeType="1"/>
              </p:cNvSpPr>
              <p:nvPr/>
            </p:nvSpPr>
            <p:spPr bwMode="auto">
              <a:xfrm flipV="1">
                <a:off x="1617" y="4218"/>
                <a:ext cx="0" cy="38"/>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84" name="Line 173"/>
              <p:cNvSpPr>
                <a:spLocks noChangeShapeType="1"/>
              </p:cNvSpPr>
              <p:nvPr/>
            </p:nvSpPr>
            <p:spPr bwMode="auto">
              <a:xfrm>
                <a:off x="1602" y="4218"/>
                <a:ext cx="35" cy="0"/>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85" name="Line 174"/>
              <p:cNvSpPr>
                <a:spLocks noChangeShapeType="1"/>
              </p:cNvSpPr>
              <p:nvPr/>
            </p:nvSpPr>
            <p:spPr bwMode="auto">
              <a:xfrm flipV="1">
                <a:off x="2230" y="4157"/>
                <a:ext cx="0" cy="57"/>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86" name="Line 175"/>
              <p:cNvSpPr>
                <a:spLocks noChangeShapeType="1"/>
              </p:cNvSpPr>
              <p:nvPr/>
            </p:nvSpPr>
            <p:spPr bwMode="auto">
              <a:xfrm>
                <a:off x="2215" y="4157"/>
                <a:ext cx="35" cy="0"/>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87" name="Line 176"/>
              <p:cNvSpPr>
                <a:spLocks noChangeShapeType="1"/>
              </p:cNvSpPr>
              <p:nvPr/>
            </p:nvSpPr>
            <p:spPr bwMode="auto">
              <a:xfrm flipV="1">
                <a:off x="1791" y="3425"/>
                <a:ext cx="0" cy="67"/>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88" name="Line 177"/>
              <p:cNvSpPr>
                <a:spLocks noChangeShapeType="1"/>
              </p:cNvSpPr>
              <p:nvPr/>
            </p:nvSpPr>
            <p:spPr bwMode="auto">
              <a:xfrm>
                <a:off x="1776" y="3425"/>
                <a:ext cx="35" cy="0"/>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89" name="Line 178"/>
              <p:cNvSpPr>
                <a:spLocks noChangeShapeType="1"/>
              </p:cNvSpPr>
              <p:nvPr/>
            </p:nvSpPr>
            <p:spPr bwMode="auto">
              <a:xfrm flipV="1">
                <a:off x="2405" y="3534"/>
                <a:ext cx="0" cy="119"/>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90" name="Line 179"/>
              <p:cNvSpPr>
                <a:spLocks noChangeShapeType="1"/>
              </p:cNvSpPr>
              <p:nvPr/>
            </p:nvSpPr>
            <p:spPr bwMode="auto">
              <a:xfrm>
                <a:off x="2390" y="3534"/>
                <a:ext cx="34" cy="0"/>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91" name="Line 180"/>
              <p:cNvSpPr>
                <a:spLocks noChangeShapeType="1"/>
              </p:cNvSpPr>
              <p:nvPr/>
            </p:nvSpPr>
            <p:spPr bwMode="auto">
              <a:xfrm>
                <a:off x="1397" y="3334"/>
                <a:ext cx="0" cy="1089"/>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92" name="Line 181"/>
              <p:cNvSpPr>
                <a:spLocks noChangeShapeType="1"/>
              </p:cNvSpPr>
              <p:nvPr/>
            </p:nvSpPr>
            <p:spPr bwMode="auto">
              <a:xfrm>
                <a:off x="1382" y="4423"/>
                <a:ext cx="15"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93" name="Line 182"/>
              <p:cNvSpPr>
                <a:spLocks noChangeShapeType="1"/>
              </p:cNvSpPr>
              <p:nvPr/>
            </p:nvSpPr>
            <p:spPr bwMode="auto">
              <a:xfrm>
                <a:off x="1382" y="4266"/>
                <a:ext cx="15"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94" name="Line 183"/>
              <p:cNvSpPr>
                <a:spLocks noChangeShapeType="1"/>
              </p:cNvSpPr>
              <p:nvPr/>
            </p:nvSpPr>
            <p:spPr bwMode="auto">
              <a:xfrm>
                <a:off x="1382" y="4114"/>
                <a:ext cx="15"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95" name="Line 184"/>
              <p:cNvSpPr>
                <a:spLocks noChangeShapeType="1"/>
              </p:cNvSpPr>
              <p:nvPr/>
            </p:nvSpPr>
            <p:spPr bwMode="auto">
              <a:xfrm>
                <a:off x="1382" y="3958"/>
                <a:ext cx="15"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96" name="Line 185"/>
              <p:cNvSpPr>
                <a:spLocks noChangeShapeType="1"/>
              </p:cNvSpPr>
              <p:nvPr/>
            </p:nvSpPr>
            <p:spPr bwMode="auto">
              <a:xfrm>
                <a:off x="1382" y="3800"/>
                <a:ext cx="15"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97" name="Line 186"/>
              <p:cNvSpPr>
                <a:spLocks noChangeShapeType="1"/>
              </p:cNvSpPr>
              <p:nvPr/>
            </p:nvSpPr>
            <p:spPr bwMode="auto">
              <a:xfrm>
                <a:off x="1382" y="3644"/>
                <a:ext cx="15"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98" name="Line 187"/>
              <p:cNvSpPr>
                <a:spLocks noChangeShapeType="1"/>
              </p:cNvSpPr>
              <p:nvPr/>
            </p:nvSpPr>
            <p:spPr bwMode="auto">
              <a:xfrm>
                <a:off x="1382" y="3492"/>
                <a:ext cx="15"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99" name="Line 188"/>
              <p:cNvSpPr>
                <a:spLocks noChangeShapeType="1"/>
              </p:cNvSpPr>
              <p:nvPr/>
            </p:nvSpPr>
            <p:spPr bwMode="auto">
              <a:xfrm>
                <a:off x="1382" y="3334"/>
                <a:ext cx="15"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00" name="Line 189"/>
              <p:cNvSpPr>
                <a:spLocks noChangeShapeType="1"/>
              </p:cNvSpPr>
              <p:nvPr/>
            </p:nvSpPr>
            <p:spPr bwMode="auto">
              <a:xfrm>
                <a:off x="1397" y="4423"/>
                <a:ext cx="1232"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01" name="Line 190"/>
              <p:cNvSpPr>
                <a:spLocks noChangeShapeType="1"/>
              </p:cNvSpPr>
              <p:nvPr/>
            </p:nvSpPr>
            <p:spPr bwMode="auto">
              <a:xfrm flipV="1">
                <a:off x="1397" y="4423"/>
                <a:ext cx="0" cy="1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02" name="Line 191"/>
              <p:cNvSpPr>
                <a:spLocks noChangeShapeType="1"/>
              </p:cNvSpPr>
              <p:nvPr/>
            </p:nvSpPr>
            <p:spPr bwMode="auto">
              <a:xfrm flipV="1">
                <a:off x="2016" y="4423"/>
                <a:ext cx="0" cy="1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03" name="Line 192"/>
              <p:cNvSpPr>
                <a:spLocks noChangeShapeType="1"/>
              </p:cNvSpPr>
              <p:nvPr/>
            </p:nvSpPr>
            <p:spPr bwMode="auto">
              <a:xfrm flipV="1">
                <a:off x="2629" y="4423"/>
                <a:ext cx="0" cy="1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04" name="Rectangle 193"/>
              <p:cNvSpPr>
                <a:spLocks noChangeArrowheads="1"/>
              </p:cNvSpPr>
              <p:nvPr/>
            </p:nvSpPr>
            <p:spPr bwMode="auto">
              <a:xfrm>
                <a:off x="1327" y="4389"/>
                <a:ext cx="36" cy="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0</a:t>
                </a:r>
                <a:endParaRPr lang="en-GB" sz="800" b="0">
                  <a:cs typeface="Arial" charset="0"/>
                </a:endParaRPr>
              </a:p>
            </p:txBody>
          </p:sp>
          <p:sp>
            <p:nvSpPr>
              <p:cNvPr id="205" name="Rectangle 194"/>
              <p:cNvSpPr>
                <a:spLocks noChangeArrowheads="1"/>
              </p:cNvSpPr>
              <p:nvPr/>
            </p:nvSpPr>
            <p:spPr bwMode="auto">
              <a:xfrm>
                <a:off x="1267" y="4233"/>
                <a:ext cx="108" cy="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100</a:t>
                </a:r>
                <a:endParaRPr lang="en-GB" sz="800" b="0">
                  <a:cs typeface="Arial" charset="0"/>
                </a:endParaRPr>
              </a:p>
            </p:txBody>
          </p:sp>
          <p:sp>
            <p:nvSpPr>
              <p:cNvPr id="206" name="Rectangle 195"/>
              <p:cNvSpPr>
                <a:spLocks noChangeArrowheads="1"/>
              </p:cNvSpPr>
              <p:nvPr/>
            </p:nvSpPr>
            <p:spPr bwMode="auto">
              <a:xfrm>
                <a:off x="1267" y="4081"/>
                <a:ext cx="108" cy="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200</a:t>
                </a:r>
                <a:endParaRPr lang="en-GB" sz="800" b="0">
                  <a:cs typeface="Arial" charset="0"/>
                </a:endParaRPr>
              </a:p>
            </p:txBody>
          </p:sp>
          <p:sp>
            <p:nvSpPr>
              <p:cNvPr id="207" name="Rectangle 196"/>
              <p:cNvSpPr>
                <a:spLocks noChangeArrowheads="1"/>
              </p:cNvSpPr>
              <p:nvPr/>
            </p:nvSpPr>
            <p:spPr bwMode="auto">
              <a:xfrm>
                <a:off x="1267" y="3924"/>
                <a:ext cx="108" cy="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300</a:t>
                </a:r>
                <a:endParaRPr lang="en-GB" sz="800" b="0">
                  <a:cs typeface="Arial" charset="0"/>
                </a:endParaRPr>
              </a:p>
            </p:txBody>
          </p:sp>
          <p:sp>
            <p:nvSpPr>
              <p:cNvPr id="208" name="Rectangle 197"/>
              <p:cNvSpPr>
                <a:spLocks noChangeArrowheads="1"/>
              </p:cNvSpPr>
              <p:nvPr/>
            </p:nvSpPr>
            <p:spPr bwMode="auto">
              <a:xfrm>
                <a:off x="1267" y="3767"/>
                <a:ext cx="108" cy="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400</a:t>
                </a:r>
                <a:endParaRPr lang="en-GB" sz="800" b="0">
                  <a:cs typeface="Arial" charset="0"/>
                </a:endParaRPr>
              </a:p>
            </p:txBody>
          </p:sp>
          <p:sp>
            <p:nvSpPr>
              <p:cNvPr id="209" name="Rectangle 198"/>
              <p:cNvSpPr>
                <a:spLocks noChangeArrowheads="1"/>
              </p:cNvSpPr>
              <p:nvPr/>
            </p:nvSpPr>
            <p:spPr bwMode="auto">
              <a:xfrm>
                <a:off x="1267" y="3610"/>
                <a:ext cx="108" cy="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500</a:t>
                </a:r>
                <a:endParaRPr lang="en-GB" sz="800" b="0">
                  <a:cs typeface="Arial" charset="0"/>
                </a:endParaRPr>
              </a:p>
            </p:txBody>
          </p:sp>
          <p:sp>
            <p:nvSpPr>
              <p:cNvPr id="210" name="Rectangle 199"/>
              <p:cNvSpPr>
                <a:spLocks noChangeArrowheads="1"/>
              </p:cNvSpPr>
              <p:nvPr/>
            </p:nvSpPr>
            <p:spPr bwMode="auto">
              <a:xfrm>
                <a:off x="1267" y="3458"/>
                <a:ext cx="108" cy="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600</a:t>
                </a:r>
                <a:endParaRPr lang="en-GB" sz="800" b="0">
                  <a:cs typeface="Arial" charset="0"/>
                </a:endParaRPr>
              </a:p>
            </p:txBody>
          </p:sp>
          <p:sp>
            <p:nvSpPr>
              <p:cNvPr id="211" name="Rectangle 200"/>
              <p:cNvSpPr>
                <a:spLocks noChangeArrowheads="1"/>
              </p:cNvSpPr>
              <p:nvPr/>
            </p:nvSpPr>
            <p:spPr bwMode="auto">
              <a:xfrm>
                <a:off x="1267" y="3303"/>
                <a:ext cx="108" cy="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700</a:t>
                </a:r>
                <a:endParaRPr lang="en-GB" sz="800" b="0">
                  <a:cs typeface="Arial" charset="0"/>
                </a:endParaRPr>
              </a:p>
            </p:txBody>
          </p:sp>
          <p:sp>
            <p:nvSpPr>
              <p:cNvPr id="212" name="Rectangle 201"/>
              <p:cNvSpPr>
                <a:spLocks noChangeArrowheads="1"/>
              </p:cNvSpPr>
              <p:nvPr/>
            </p:nvSpPr>
            <p:spPr bwMode="auto">
              <a:xfrm>
                <a:off x="1619" y="4466"/>
                <a:ext cx="166" cy="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Virgin</a:t>
                </a:r>
                <a:endParaRPr lang="en-GB" sz="800" b="0">
                  <a:cs typeface="Arial" charset="0"/>
                </a:endParaRPr>
              </a:p>
            </p:txBody>
          </p:sp>
          <p:sp>
            <p:nvSpPr>
              <p:cNvPr id="213" name="Rectangle 202"/>
              <p:cNvSpPr>
                <a:spLocks noChangeArrowheads="1"/>
              </p:cNvSpPr>
              <p:nvPr/>
            </p:nvSpPr>
            <p:spPr bwMode="auto">
              <a:xfrm>
                <a:off x="2170" y="4466"/>
                <a:ext cx="283" cy="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 Pregnant</a:t>
                </a:r>
                <a:endParaRPr lang="en-GB" sz="800" b="0">
                  <a:cs typeface="Arial" charset="0"/>
                </a:endParaRPr>
              </a:p>
            </p:txBody>
          </p:sp>
          <p:sp>
            <p:nvSpPr>
              <p:cNvPr id="214" name="Rectangle 203"/>
              <p:cNvSpPr>
                <a:spLocks noChangeArrowheads="1"/>
              </p:cNvSpPr>
              <p:nvPr/>
            </p:nvSpPr>
            <p:spPr bwMode="auto">
              <a:xfrm rot="-5400000">
                <a:off x="854" y="3839"/>
                <a:ext cx="634"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cs typeface="Arial" charset="0"/>
                  </a:rPr>
                  <a:t>Total grain area (µm</a:t>
                </a:r>
                <a:r>
                  <a:rPr lang="en-GB" sz="800" baseline="30000">
                    <a:solidFill>
                      <a:srgbClr val="000000"/>
                    </a:solidFill>
                    <a:cs typeface="Arial" charset="0"/>
                  </a:rPr>
                  <a:t>2</a:t>
                </a:r>
                <a:r>
                  <a:rPr lang="en-GB" sz="800">
                    <a:solidFill>
                      <a:srgbClr val="000000"/>
                    </a:solidFill>
                    <a:cs typeface="Arial" charset="0"/>
                  </a:rPr>
                  <a:t>)</a:t>
                </a:r>
                <a:endParaRPr lang="en-GB" sz="800" b="0">
                  <a:cs typeface="Arial" charset="0"/>
                </a:endParaRPr>
              </a:p>
            </p:txBody>
          </p:sp>
        </p:grpSp>
        <p:grpSp>
          <p:nvGrpSpPr>
            <p:cNvPr id="175" name="Group 150"/>
            <p:cNvGrpSpPr>
              <a:grpSpLocks/>
            </p:cNvGrpSpPr>
            <p:nvPr/>
          </p:nvGrpSpPr>
          <p:grpSpPr bwMode="auto">
            <a:xfrm>
              <a:off x="1703" y="3295"/>
              <a:ext cx="926" cy="326"/>
              <a:chOff x="1703" y="3295"/>
              <a:chExt cx="926" cy="326"/>
            </a:xfrm>
          </p:grpSpPr>
          <p:sp>
            <p:nvSpPr>
              <p:cNvPr id="176" name="Text Box 9"/>
              <p:cNvSpPr txBox="1">
                <a:spLocks noChangeArrowheads="1"/>
              </p:cNvSpPr>
              <p:nvPr/>
            </p:nvSpPr>
            <p:spPr bwMode="auto">
              <a:xfrm>
                <a:off x="2311" y="3398"/>
                <a:ext cx="318" cy="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b="0">
                    <a:cs typeface="Arial" charset="0"/>
                  </a:rPr>
                  <a:t> *</a:t>
                </a:r>
              </a:p>
            </p:txBody>
          </p:sp>
          <p:sp>
            <p:nvSpPr>
              <p:cNvPr id="177" name="Text Box 8"/>
              <p:cNvSpPr txBox="1">
                <a:spLocks noChangeArrowheads="1"/>
              </p:cNvSpPr>
              <p:nvPr/>
            </p:nvSpPr>
            <p:spPr bwMode="auto">
              <a:xfrm>
                <a:off x="1703" y="3295"/>
                <a:ext cx="427" cy="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b="0">
                    <a:cs typeface="Arial" charset="0"/>
                  </a:rPr>
                  <a:t> *</a:t>
                </a:r>
              </a:p>
            </p:txBody>
          </p:sp>
          <p:sp>
            <p:nvSpPr>
              <p:cNvPr id="178" name="Text Box 209"/>
              <p:cNvSpPr txBox="1">
                <a:spLocks noChangeArrowheads="1"/>
              </p:cNvSpPr>
              <p:nvPr/>
            </p:nvSpPr>
            <p:spPr bwMode="auto">
              <a:xfrm>
                <a:off x="2424" y="3354"/>
                <a:ext cx="116" cy="1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endParaRPr lang="en-US" sz="1000">
                  <a:cs typeface="Arial" charset="0"/>
                </a:endParaRPr>
              </a:p>
            </p:txBody>
          </p:sp>
        </p:grpSp>
      </p:grpSp>
      <p:sp>
        <p:nvSpPr>
          <p:cNvPr id="215" name="Text Box 242"/>
          <p:cNvSpPr txBox="1">
            <a:spLocks noChangeArrowheads="1"/>
          </p:cNvSpPr>
          <p:nvPr/>
        </p:nvSpPr>
        <p:spPr bwMode="auto">
          <a:xfrm>
            <a:off x="1133475" y="935038"/>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C</a:t>
            </a:r>
          </a:p>
        </p:txBody>
      </p:sp>
      <p:sp>
        <p:nvSpPr>
          <p:cNvPr id="216" name="Text Box 247"/>
          <p:cNvSpPr txBox="1">
            <a:spLocks noChangeArrowheads="1"/>
          </p:cNvSpPr>
          <p:nvPr/>
        </p:nvSpPr>
        <p:spPr bwMode="auto">
          <a:xfrm>
            <a:off x="3732213" y="935038"/>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D</a:t>
            </a:r>
          </a:p>
        </p:txBody>
      </p:sp>
      <p:sp>
        <p:nvSpPr>
          <p:cNvPr id="217" name="Text Box 247"/>
          <p:cNvSpPr txBox="1">
            <a:spLocks noChangeArrowheads="1"/>
          </p:cNvSpPr>
          <p:nvPr/>
        </p:nvSpPr>
        <p:spPr bwMode="auto">
          <a:xfrm>
            <a:off x="2501900" y="3167063"/>
            <a:ext cx="28575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E</a:t>
            </a:r>
          </a:p>
        </p:txBody>
      </p:sp>
      <p:sp>
        <p:nvSpPr>
          <p:cNvPr id="218" name="Text Box 102"/>
          <p:cNvSpPr txBox="1">
            <a:spLocks noChangeArrowheads="1"/>
          </p:cNvSpPr>
          <p:nvPr/>
        </p:nvSpPr>
        <p:spPr bwMode="auto">
          <a:xfrm>
            <a:off x="1062038" y="5425227"/>
            <a:ext cx="5327650" cy="25521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lnSpc>
                <a:spcPct val="150000"/>
              </a:lnSpc>
            </a:pPr>
            <a:r>
              <a:rPr lang="en-US" sz="1200" b="0" dirty="0">
                <a:latin typeface="Times New Roman" pitchFamily="18" charset="0"/>
                <a:cs typeface="Times New Roman" pitchFamily="18" charset="0"/>
              </a:rPr>
              <a:t>Virgin and d5.5 pregnant mice were injected with either LPS (i.p 12.5µg; black bars; n = 6) or vehicle (saline; white bars; n </a:t>
            </a:r>
            <a:r>
              <a:rPr lang="en-US" sz="1200" b="0" dirty="0" smtClean="0">
                <a:latin typeface="Times New Roman" pitchFamily="18" charset="0"/>
                <a:cs typeface="Times New Roman" pitchFamily="18" charset="0"/>
              </a:rPr>
              <a:t>= 5</a:t>
            </a:r>
            <a:r>
              <a:rPr lang="en-US" sz="1200" b="0" dirty="0">
                <a:latin typeface="Times New Roman" pitchFamily="18" charset="0"/>
                <a:cs typeface="Times New Roman" pitchFamily="18" charset="0"/>
              </a:rPr>
              <a:t>, 6 respectively) and sacrificed after 4h before processing for vasopressin mRNA analysis. </a:t>
            </a:r>
            <a:r>
              <a:rPr lang="en-GB" sz="1200" b="0" dirty="0">
                <a:latin typeface="Times New Roman" pitchFamily="18" charset="0"/>
                <a:cs typeface="Times New Roman" pitchFamily="18" charset="0"/>
              </a:rPr>
              <a:t>Values are group means </a:t>
            </a:r>
            <a:r>
              <a:rPr lang="en-US" sz="1200" b="0" dirty="0">
                <a:latin typeface="Times New Roman" pitchFamily="18" charset="0"/>
                <a:cs typeface="Times New Roman" pitchFamily="18" charset="0"/>
              </a:rPr>
              <a:t>± SEM per region. C. Number of positive cells in the </a:t>
            </a:r>
            <a:r>
              <a:rPr lang="en-US" sz="1200" b="0" dirty="0" err="1">
                <a:latin typeface="Times New Roman" pitchFamily="18" charset="0"/>
                <a:cs typeface="Times New Roman" pitchFamily="18" charset="0"/>
              </a:rPr>
              <a:t>pPVN</a:t>
            </a:r>
            <a:r>
              <a:rPr lang="en-US" sz="1200" b="0" dirty="0">
                <a:latin typeface="Times New Roman" pitchFamily="18" charset="0"/>
                <a:cs typeface="Times New Roman" pitchFamily="18" charset="0"/>
              </a:rPr>
              <a:t> (2-way ANOVA, p&lt;0.001 across treatment)</a:t>
            </a:r>
            <a:r>
              <a:rPr lang="en-GB" sz="1200" b="0" dirty="0">
                <a:latin typeface="Times New Roman" pitchFamily="18" charset="0"/>
                <a:cs typeface="Times New Roman" pitchFamily="18" charset="0"/>
              </a:rPr>
              <a:t>. D. Grain area per positive cell (2-way ANOVA, p&lt;0.001 across treatment). E. Total grain area per region (calculated as the number of positive cells per region x grain area per positive cell) (2-way ANOVA, p&lt;0.001 across treatment).  </a:t>
            </a:r>
            <a:r>
              <a:rPr lang="en-GB" sz="1200" b="0" dirty="0" smtClean="0">
                <a:latin typeface="Times New Roman" pitchFamily="18" charset="0"/>
                <a:cs typeface="Times New Roman" pitchFamily="18" charset="0"/>
              </a:rPr>
              <a:t>Holm-</a:t>
            </a:r>
            <a:r>
              <a:rPr lang="en-GB" sz="1200" b="0" dirty="0" err="1" smtClean="0">
                <a:latin typeface="Times New Roman" pitchFamily="18" charset="0"/>
                <a:cs typeface="Times New Roman" pitchFamily="18" charset="0"/>
              </a:rPr>
              <a:t>Sidak</a:t>
            </a:r>
            <a:r>
              <a:rPr lang="en-GB" sz="1200" b="0" dirty="0" smtClean="0">
                <a:latin typeface="Times New Roman" pitchFamily="18" charset="0"/>
                <a:cs typeface="Times New Roman" pitchFamily="18" charset="0"/>
              </a:rPr>
              <a:t> </a:t>
            </a:r>
            <a:r>
              <a:rPr lang="en-GB" sz="1200" b="0" dirty="0">
                <a:latin typeface="Times New Roman" pitchFamily="18" charset="0"/>
                <a:cs typeface="Times New Roman" pitchFamily="18" charset="0"/>
              </a:rPr>
              <a:t>post hoc tests *</a:t>
            </a:r>
            <a:r>
              <a:rPr lang="en-US" sz="1200" b="0" dirty="0">
                <a:latin typeface="Times New Roman" pitchFamily="18" charset="0"/>
                <a:cs typeface="Times New Roman" pitchFamily="18" charset="0"/>
              </a:rPr>
              <a:t>p&lt;0.05 </a:t>
            </a:r>
            <a:r>
              <a:rPr lang="en-US" sz="1200" b="0" dirty="0" err="1" smtClean="0">
                <a:latin typeface="Times New Roman" pitchFamily="18" charset="0"/>
                <a:cs typeface="Times New Roman" pitchFamily="18" charset="0"/>
              </a:rPr>
              <a:t>vs</a:t>
            </a:r>
            <a:r>
              <a:rPr lang="en-US" sz="1200" b="0" dirty="0" err="1">
                <a:latin typeface="Times New Roman" pitchFamily="18" charset="0"/>
                <a:cs typeface="Times New Roman" pitchFamily="18" charset="0"/>
              </a:rPr>
              <a:t>.</a:t>
            </a:r>
            <a:r>
              <a:rPr lang="en-US" sz="1200" b="0" dirty="0" err="1" smtClean="0">
                <a:latin typeface="Times New Roman" pitchFamily="18" charset="0"/>
                <a:cs typeface="Times New Roman" pitchFamily="18" charset="0"/>
              </a:rPr>
              <a:t>vehicle</a:t>
            </a:r>
            <a:r>
              <a:rPr lang="en-US" sz="1200" b="0" dirty="0">
                <a:latin typeface="Times New Roman" pitchFamily="18" charset="0"/>
                <a:cs typeface="Times New Roman" pitchFamily="18" charset="0"/>
              </a:rPr>
              <a:t>, </a:t>
            </a:r>
            <a:r>
              <a:rPr lang="en-GB" sz="1200" b="0" dirty="0">
                <a:latin typeface="Times New Roman" pitchFamily="18" charset="0"/>
                <a:cs typeface="Times New Roman" pitchFamily="18" charset="0"/>
              </a:rPr>
              <a:t>#p&lt;0.05 vs. virgin).</a:t>
            </a:r>
          </a:p>
        </p:txBody>
      </p:sp>
      <p:grpSp>
        <p:nvGrpSpPr>
          <p:cNvPr id="219" name="Group 158"/>
          <p:cNvGrpSpPr>
            <a:grpSpLocks/>
          </p:cNvGrpSpPr>
          <p:nvPr/>
        </p:nvGrpSpPr>
        <p:grpSpPr bwMode="auto">
          <a:xfrm>
            <a:off x="3883025" y="1036638"/>
            <a:ext cx="2303463" cy="2092325"/>
            <a:chOff x="1163" y="1823"/>
            <a:chExt cx="1496" cy="1273"/>
          </a:xfrm>
        </p:grpSpPr>
        <p:grpSp>
          <p:nvGrpSpPr>
            <p:cNvPr id="220" name="Group 264"/>
            <p:cNvGrpSpPr>
              <a:grpSpLocks/>
            </p:cNvGrpSpPr>
            <p:nvPr/>
          </p:nvGrpSpPr>
          <p:grpSpPr bwMode="auto">
            <a:xfrm>
              <a:off x="1163" y="1823"/>
              <a:ext cx="1496" cy="1273"/>
              <a:chOff x="2356" y="3562"/>
              <a:chExt cx="1507" cy="1409"/>
            </a:xfrm>
          </p:grpSpPr>
          <p:sp>
            <p:nvSpPr>
              <p:cNvPr id="225" name="Rectangle 226"/>
              <p:cNvSpPr>
                <a:spLocks noChangeArrowheads="1"/>
              </p:cNvSpPr>
              <p:nvPr/>
            </p:nvSpPr>
            <p:spPr bwMode="auto">
              <a:xfrm>
                <a:off x="2712" y="4467"/>
                <a:ext cx="186" cy="376"/>
              </a:xfrm>
              <a:prstGeom prst="rect">
                <a:avLst/>
              </a:prstGeom>
              <a:solidFill>
                <a:srgbClr val="FFFFFF"/>
              </a:solidFill>
              <a:ln w="9525">
                <a:solidFill>
                  <a:srgbClr val="000000"/>
                </a:solidFill>
                <a:miter lim="800000"/>
                <a:headEnd/>
                <a:tailEnd/>
              </a:ln>
            </p:spPr>
            <p:txBody>
              <a:bodyPr/>
              <a:lstStyle/>
              <a:p>
                <a:endParaRPr lang="en-US" b="0">
                  <a:cs typeface="Arial" charset="0"/>
                </a:endParaRPr>
              </a:p>
            </p:txBody>
          </p:sp>
          <p:sp>
            <p:nvSpPr>
              <p:cNvPr id="226" name="Rectangle 227"/>
              <p:cNvSpPr>
                <a:spLocks noChangeArrowheads="1"/>
              </p:cNvSpPr>
              <p:nvPr/>
            </p:nvSpPr>
            <p:spPr bwMode="auto">
              <a:xfrm>
                <a:off x="3359" y="4426"/>
                <a:ext cx="186" cy="417"/>
              </a:xfrm>
              <a:prstGeom prst="rect">
                <a:avLst/>
              </a:prstGeom>
              <a:solidFill>
                <a:srgbClr val="FFFFFF"/>
              </a:solidFill>
              <a:ln w="9525">
                <a:solidFill>
                  <a:srgbClr val="000000"/>
                </a:solidFill>
                <a:miter lim="800000"/>
                <a:headEnd/>
                <a:tailEnd/>
              </a:ln>
            </p:spPr>
            <p:txBody>
              <a:bodyPr/>
              <a:lstStyle/>
              <a:p>
                <a:endParaRPr lang="en-US" b="0">
                  <a:cs typeface="Arial" charset="0"/>
                </a:endParaRPr>
              </a:p>
            </p:txBody>
          </p:sp>
          <p:sp>
            <p:nvSpPr>
              <p:cNvPr id="227" name="Rectangle 228"/>
              <p:cNvSpPr>
                <a:spLocks noChangeArrowheads="1"/>
              </p:cNvSpPr>
              <p:nvPr/>
            </p:nvSpPr>
            <p:spPr bwMode="auto">
              <a:xfrm>
                <a:off x="2898" y="3872"/>
                <a:ext cx="186" cy="971"/>
              </a:xfrm>
              <a:prstGeom prst="rect">
                <a:avLst/>
              </a:prstGeom>
              <a:solidFill>
                <a:srgbClr val="000000"/>
              </a:solidFill>
              <a:ln w="9525">
                <a:solidFill>
                  <a:srgbClr val="000000"/>
                </a:solidFill>
                <a:miter lim="800000"/>
                <a:headEnd/>
                <a:tailEnd/>
              </a:ln>
            </p:spPr>
            <p:txBody>
              <a:bodyPr/>
              <a:lstStyle/>
              <a:p>
                <a:endParaRPr lang="en-US" b="0">
                  <a:cs typeface="Arial" charset="0"/>
                </a:endParaRPr>
              </a:p>
            </p:txBody>
          </p:sp>
          <p:sp>
            <p:nvSpPr>
              <p:cNvPr id="228" name="Rectangle 229"/>
              <p:cNvSpPr>
                <a:spLocks noChangeArrowheads="1"/>
              </p:cNvSpPr>
              <p:nvPr/>
            </p:nvSpPr>
            <p:spPr bwMode="auto">
              <a:xfrm>
                <a:off x="3545" y="4080"/>
                <a:ext cx="181" cy="763"/>
              </a:xfrm>
              <a:prstGeom prst="rect">
                <a:avLst/>
              </a:prstGeom>
              <a:solidFill>
                <a:srgbClr val="000000"/>
              </a:solidFill>
              <a:ln w="9525">
                <a:solidFill>
                  <a:srgbClr val="000000"/>
                </a:solidFill>
                <a:miter lim="800000"/>
                <a:headEnd/>
                <a:tailEnd/>
              </a:ln>
            </p:spPr>
            <p:txBody>
              <a:bodyPr/>
              <a:lstStyle/>
              <a:p>
                <a:endParaRPr lang="en-US" b="0">
                  <a:cs typeface="Arial" charset="0"/>
                </a:endParaRPr>
              </a:p>
            </p:txBody>
          </p:sp>
          <p:sp>
            <p:nvSpPr>
              <p:cNvPr id="229" name="Line 230"/>
              <p:cNvSpPr>
                <a:spLocks noChangeShapeType="1"/>
              </p:cNvSpPr>
              <p:nvPr/>
            </p:nvSpPr>
            <p:spPr bwMode="auto">
              <a:xfrm flipV="1">
                <a:off x="2805" y="4411"/>
                <a:ext cx="0" cy="5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30" name="Line 231"/>
              <p:cNvSpPr>
                <a:spLocks noChangeShapeType="1"/>
              </p:cNvSpPr>
              <p:nvPr/>
            </p:nvSpPr>
            <p:spPr bwMode="auto">
              <a:xfrm>
                <a:off x="2788" y="4411"/>
                <a:ext cx="39"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31" name="Line 232"/>
              <p:cNvSpPr>
                <a:spLocks noChangeShapeType="1"/>
              </p:cNvSpPr>
              <p:nvPr/>
            </p:nvSpPr>
            <p:spPr bwMode="auto">
              <a:xfrm flipV="1">
                <a:off x="3452" y="4340"/>
                <a:ext cx="0" cy="8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32" name="Line 233"/>
              <p:cNvSpPr>
                <a:spLocks noChangeShapeType="1"/>
              </p:cNvSpPr>
              <p:nvPr/>
            </p:nvSpPr>
            <p:spPr bwMode="auto">
              <a:xfrm>
                <a:off x="3435" y="4340"/>
                <a:ext cx="39"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33" name="Line 234"/>
              <p:cNvSpPr>
                <a:spLocks noChangeShapeType="1"/>
              </p:cNvSpPr>
              <p:nvPr/>
            </p:nvSpPr>
            <p:spPr bwMode="auto">
              <a:xfrm flipV="1">
                <a:off x="2991" y="3846"/>
                <a:ext cx="0" cy="2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34" name="Line 235"/>
              <p:cNvSpPr>
                <a:spLocks noChangeShapeType="1"/>
              </p:cNvSpPr>
              <p:nvPr/>
            </p:nvSpPr>
            <p:spPr bwMode="auto">
              <a:xfrm>
                <a:off x="2975" y="3846"/>
                <a:ext cx="38"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35" name="Line 236"/>
              <p:cNvSpPr>
                <a:spLocks noChangeShapeType="1"/>
              </p:cNvSpPr>
              <p:nvPr/>
            </p:nvSpPr>
            <p:spPr bwMode="auto">
              <a:xfrm flipV="1">
                <a:off x="3633" y="3989"/>
                <a:ext cx="0" cy="9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36" name="Line 237"/>
              <p:cNvSpPr>
                <a:spLocks noChangeShapeType="1"/>
              </p:cNvSpPr>
              <p:nvPr/>
            </p:nvSpPr>
            <p:spPr bwMode="auto">
              <a:xfrm>
                <a:off x="3616" y="3989"/>
                <a:ext cx="39"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37" name="Line 238"/>
              <p:cNvSpPr>
                <a:spLocks noChangeShapeType="1"/>
              </p:cNvSpPr>
              <p:nvPr/>
            </p:nvSpPr>
            <p:spPr bwMode="auto">
              <a:xfrm>
                <a:off x="2575" y="3597"/>
                <a:ext cx="0" cy="124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38" name="Line 239"/>
              <p:cNvSpPr>
                <a:spLocks noChangeShapeType="1"/>
              </p:cNvSpPr>
              <p:nvPr/>
            </p:nvSpPr>
            <p:spPr bwMode="auto">
              <a:xfrm>
                <a:off x="2558" y="4843"/>
                <a:ext cx="17"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39" name="Line 240"/>
              <p:cNvSpPr>
                <a:spLocks noChangeShapeType="1"/>
              </p:cNvSpPr>
              <p:nvPr/>
            </p:nvSpPr>
            <p:spPr bwMode="auto">
              <a:xfrm>
                <a:off x="2558" y="4635"/>
                <a:ext cx="17"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40" name="Line 241"/>
              <p:cNvSpPr>
                <a:spLocks noChangeShapeType="1"/>
              </p:cNvSpPr>
              <p:nvPr/>
            </p:nvSpPr>
            <p:spPr bwMode="auto">
              <a:xfrm>
                <a:off x="2558" y="4426"/>
                <a:ext cx="17"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41" name="Line 242"/>
              <p:cNvSpPr>
                <a:spLocks noChangeShapeType="1"/>
              </p:cNvSpPr>
              <p:nvPr/>
            </p:nvSpPr>
            <p:spPr bwMode="auto">
              <a:xfrm>
                <a:off x="2558" y="4223"/>
                <a:ext cx="17"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42" name="Line 243"/>
              <p:cNvSpPr>
                <a:spLocks noChangeShapeType="1"/>
              </p:cNvSpPr>
              <p:nvPr/>
            </p:nvSpPr>
            <p:spPr bwMode="auto">
              <a:xfrm>
                <a:off x="2558" y="4014"/>
                <a:ext cx="17"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43" name="Line 244"/>
              <p:cNvSpPr>
                <a:spLocks noChangeShapeType="1"/>
              </p:cNvSpPr>
              <p:nvPr/>
            </p:nvSpPr>
            <p:spPr bwMode="auto">
              <a:xfrm>
                <a:off x="2558" y="3806"/>
                <a:ext cx="17"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44" name="Line 245"/>
              <p:cNvSpPr>
                <a:spLocks noChangeShapeType="1"/>
              </p:cNvSpPr>
              <p:nvPr/>
            </p:nvSpPr>
            <p:spPr bwMode="auto">
              <a:xfrm>
                <a:off x="2558" y="3597"/>
                <a:ext cx="17"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45" name="Line 246"/>
              <p:cNvSpPr>
                <a:spLocks noChangeShapeType="1"/>
              </p:cNvSpPr>
              <p:nvPr/>
            </p:nvSpPr>
            <p:spPr bwMode="auto">
              <a:xfrm>
                <a:off x="2575" y="4843"/>
                <a:ext cx="1288"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46" name="Line 247"/>
              <p:cNvSpPr>
                <a:spLocks noChangeShapeType="1"/>
              </p:cNvSpPr>
              <p:nvPr/>
            </p:nvSpPr>
            <p:spPr bwMode="auto">
              <a:xfrm flipV="1">
                <a:off x="2575" y="4843"/>
                <a:ext cx="0" cy="1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47" name="Line 248"/>
              <p:cNvSpPr>
                <a:spLocks noChangeShapeType="1"/>
              </p:cNvSpPr>
              <p:nvPr/>
            </p:nvSpPr>
            <p:spPr bwMode="auto">
              <a:xfrm flipV="1">
                <a:off x="3222" y="4843"/>
                <a:ext cx="0" cy="1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48" name="Line 249"/>
              <p:cNvSpPr>
                <a:spLocks noChangeShapeType="1"/>
              </p:cNvSpPr>
              <p:nvPr/>
            </p:nvSpPr>
            <p:spPr bwMode="auto">
              <a:xfrm flipV="1">
                <a:off x="3863" y="4843"/>
                <a:ext cx="0" cy="1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49" name="Rectangle 250"/>
              <p:cNvSpPr>
                <a:spLocks noChangeArrowheads="1"/>
              </p:cNvSpPr>
              <p:nvPr/>
            </p:nvSpPr>
            <p:spPr bwMode="auto">
              <a:xfrm>
                <a:off x="2498" y="4809"/>
                <a:ext cx="38" cy="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0</a:t>
                </a:r>
                <a:endParaRPr lang="en-GB" sz="800" b="0">
                  <a:cs typeface="Arial" charset="0"/>
                </a:endParaRPr>
              </a:p>
            </p:txBody>
          </p:sp>
          <p:sp>
            <p:nvSpPr>
              <p:cNvPr id="250" name="Rectangle 251"/>
              <p:cNvSpPr>
                <a:spLocks noChangeArrowheads="1"/>
              </p:cNvSpPr>
              <p:nvPr/>
            </p:nvSpPr>
            <p:spPr bwMode="auto">
              <a:xfrm>
                <a:off x="2465" y="4599"/>
                <a:ext cx="75" cy="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10</a:t>
                </a:r>
                <a:endParaRPr lang="en-GB" sz="800" b="0">
                  <a:cs typeface="Arial" charset="0"/>
                </a:endParaRPr>
              </a:p>
            </p:txBody>
          </p:sp>
          <p:sp>
            <p:nvSpPr>
              <p:cNvPr id="251" name="Rectangle 252"/>
              <p:cNvSpPr>
                <a:spLocks noChangeArrowheads="1"/>
              </p:cNvSpPr>
              <p:nvPr/>
            </p:nvSpPr>
            <p:spPr bwMode="auto">
              <a:xfrm>
                <a:off x="2465" y="4391"/>
                <a:ext cx="75" cy="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20</a:t>
                </a:r>
                <a:endParaRPr lang="en-GB" sz="800" b="0">
                  <a:cs typeface="Arial" charset="0"/>
                </a:endParaRPr>
              </a:p>
            </p:txBody>
          </p:sp>
          <p:sp>
            <p:nvSpPr>
              <p:cNvPr id="252" name="Rectangle 253"/>
              <p:cNvSpPr>
                <a:spLocks noChangeArrowheads="1"/>
              </p:cNvSpPr>
              <p:nvPr/>
            </p:nvSpPr>
            <p:spPr bwMode="auto">
              <a:xfrm>
                <a:off x="2465" y="4187"/>
                <a:ext cx="75" cy="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30</a:t>
                </a:r>
                <a:endParaRPr lang="en-GB" sz="800" b="0">
                  <a:cs typeface="Arial" charset="0"/>
                </a:endParaRPr>
              </a:p>
            </p:txBody>
          </p:sp>
          <p:sp>
            <p:nvSpPr>
              <p:cNvPr id="253" name="Rectangle 254"/>
              <p:cNvSpPr>
                <a:spLocks noChangeArrowheads="1"/>
              </p:cNvSpPr>
              <p:nvPr/>
            </p:nvSpPr>
            <p:spPr bwMode="auto">
              <a:xfrm>
                <a:off x="2465" y="3979"/>
                <a:ext cx="75" cy="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40</a:t>
                </a:r>
                <a:endParaRPr lang="en-GB" sz="800" b="0">
                  <a:cs typeface="Arial" charset="0"/>
                </a:endParaRPr>
              </a:p>
            </p:txBody>
          </p:sp>
          <p:sp>
            <p:nvSpPr>
              <p:cNvPr id="254" name="Rectangle 255"/>
              <p:cNvSpPr>
                <a:spLocks noChangeArrowheads="1"/>
              </p:cNvSpPr>
              <p:nvPr/>
            </p:nvSpPr>
            <p:spPr bwMode="auto">
              <a:xfrm>
                <a:off x="2465" y="3772"/>
                <a:ext cx="75" cy="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50</a:t>
                </a:r>
                <a:endParaRPr lang="en-GB" sz="800" b="0">
                  <a:cs typeface="Arial" charset="0"/>
                </a:endParaRPr>
              </a:p>
            </p:txBody>
          </p:sp>
          <p:sp>
            <p:nvSpPr>
              <p:cNvPr id="255" name="Rectangle 256"/>
              <p:cNvSpPr>
                <a:spLocks noChangeArrowheads="1"/>
              </p:cNvSpPr>
              <p:nvPr/>
            </p:nvSpPr>
            <p:spPr bwMode="auto">
              <a:xfrm>
                <a:off x="2465" y="3562"/>
                <a:ext cx="75" cy="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60</a:t>
                </a:r>
                <a:endParaRPr lang="en-GB" sz="800" b="0">
                  <a:cs typeface="Arial" charset="0"/>
                </a:endParaRPr>
              </a:p>
            </p:txBody>
          </p:sp>
          <p:sp>
            <p:nvSpPr>
              <p:cNvPr id="256" name="Rectangle 257"/>
              <p:cNvSpPr>
                <a:spLocks noChangeArrowheads="1"/>
              </p:cNvSpPr>
              <p:nvPr/>
            </p:nvSpPr>
            <p:spPr bwMode="auto">
              <a:xfrm>
                <a:off x="2813" y="4888"/>
                <a:ext cx="172" cy="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Virgin</a:t>
                </a:r>
                <a:endParaRPr lang="en-GB" sz="800" b="0">
                  <a:cs typeface="Arial" charset="0"/>
                </a:endParaRPr>
              </a:p>
            </p:txBody>
          </p:sp>
          <p:sp>
            <p:nvSpPr>
              <p:cNvPr id="257" name="Rectangle 258"/>
              <p:cNvSpPr>
                <a:spLocks noChangeArrowheads="1"/>
              </p:cNvSpPr>
              <p:nvPr/>
            </p:nvSpPr>
            <p:spPr bwMode="auto">
              <a:xfrm>
                <a:off x="3402" y="4888"/>
                <a:ext cx="294" cy="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 Pregnant</a:t>
                </a:r>
                <a:endParaRPr lang="en-GB" sz="800" b="0">
                  <a:cs typeface="Arial" charset="0"/>
                </a:endParaRPr>
              </a:p>
            </p:txBody>
          </p:sp>
          <p:sp>
            <p:nvSpPr>
              <p:cNvPr id="258" name="Rectangle 259"/>
              <p:cNvSpPr>
                <a:spLocks noChangeArrowheads="1"/>
              </p:cNvSpPr>
              <p:nvPr/>
            </p:nvSpPr>
            <p:spPr bwMode="auto">
              <a:xfrm rot="-5400000">
                <a:off x="1982" y="4185"/>
                <a:ext cx="828" cy="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cs typeface="Arial" charset="0"/>
                  </a:rPr>
                  <a:t>Grain  area per  cell (µm²)</a:t>
                </a:r>
                <a:endParaRPr lang="en-GB" sz="800">
                  <a:cs typeface="Arial" charset="0"/>
                </a:endParaRPr>
              </a:p>
            </p:txBody>
          </p:sp>
        </p:grpSp>
        <p:grpSp>
          <p:nvGrpSpPr>
            <p:cNvPr id="221" name="Group 151"/>
            <p:cNvGrpSpPr>
              <a:grpSpLocks/>
            </p:cNvGrpSpPr>
            <p:nvPr/>
          </p:nvGrpSpPr>
          <p:grpSpPr bwMode="auto">
            <a:xfrm>
              <a:off x="1718" y="1918"/>
              <a:ext cx="895" cy="354"/>
              <a:chOff x="1720" y="3302"/>
              <a:chExt cx="895" cy="354"/>
            </a:xfrm>
          </p:grpSpPr>
          <p:sp>
            <p:nvSpPr>
              <p:cNvPr id="222" name="Text Box 9"/>
              <p:cNvSpPr txBox="1">
                <a:spLocks noChangeArrowheads="1"/>
              </p:cNvSpPr>
              <p:nvPr/>
            </p:nvSpPr>
            <p:spPr bwMode="auto">
              <a:xfrm>
                <a:off x="2297" y="3433"/>
                <a:ext cx="318" cy="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b="0">
                    <a:cs typeface="Arial" charset="0"/>
                  </a:rPr>
                  <a:t>  *</a:t>
                </a:r>
              </a:p>
            </p:txBody>
          </p:sp>
          <p:sp>
            <p:nvSpPr>
              <p:cNvPr id="223" name="Text Box 8"/>
              <p:cNvSpPr txBox="1">
                <a:spLocks noChangeArrowheads="1"/>
              </p:cNvSpPr>
              <p:nvPr/>
            </p:nvSpPr>
            <p:spPr bwMode="auto">
              <a:xfrm>
                <a:off x="1720" y="3302"/>
                <a:ext cx="427" cy="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b="0">
                    <a:cs typeface="Arial" charset="0"/>
                  </a:rPr>
                  <a:t> *</a:t>
                </a:r>
              </a:p>
            </p:txBody>
          </p:sp>
          <p:sp>
            <p:nvSpPr>
              <p:cNvPr id="224" name="Text Box 209"/>
              <p:cNvSpPr txBox="1">
                <a:spLocks noChangeArrowheads="1"/>
              </p:cNvSpPr>
              <p:nvPr/>
            </p:nvSpPr>
            <p:spPr bwMode="auto">
              <a:xfrm>
                <a:off x="2450" y="3381"/>
                <a:ext cx="165" cy="1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cs typeface="Arial" charset="0"/>
                  </a:rPr>
                  <a:t>#</a:t>
                </a:r>
              </a:p>
            </p:txBody>
          </p:sp>
        </p:grpSp>
      </p:grpSp>
      <p:sp>
        <p:nvSpPr>
          <p:cNvPr id="259" name="Text Box 4"/>
          <p:cNvSpPr txBox="1">
            <a:spLocks noChangeArrowheads="1"/>
          </p:cNvSpPr>
          <p:nvPr/>
        </p:nvSpPr>
        <p:spPr bwMode="auto">
          <a:xfrm>
            <a:off x="1016000" y="467544"/>
            <a:ext cx="45085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latin typeface="Times New Roman" pitchFamily="18" charset="0"/>
                <a:cs typeface="Times New Roman" pitchFamily="18" charset="0"/>
              </a:rPr>
              <a:t>Figure 3.15: Effect of LPS (4h) on vasopressin mRNA in the pPVN</a:t>
            </a:r>
          </a:p>
        </p:txBody>
      </p:sp>
      <p:sp>
        <p:nvSpPr>
          <p:cNvPr id="260" name="TextBox 259"/>
          <p:cNvSpPr txBox="1"/>
          <p:nvPr/>
        </p:nvSpPr>
        <p:spPr>
          <a:xfrm>
            <a:off x="5949280"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145</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276122916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9" name="Group 125"/>
          <p:cNvGrpSpPr>
            <a:grpSpLocks/>
          </p:cNvGrpSpPr>
          <p:nvPr/>
        </p:nvGrpSpPr>
        <p:grpSpPr bwMode="auto">
          <a:xfrm>
            <a:off x="1182688" y="3529583"/>
            <a:ext cx="2416175" cy="2051050"/>
            <a:chOff x="2525" y="537"/>
            <a:chExt cx="1522" cy="1292"/>
          </a:xfrm>
        </p:grpSpPr>
        <p:sp>
          <p:nvSpPr>
            <p:cNvPr id="120" name="TextBox 54"/>
            <p:cNvSpPr txBox="1">
              <a:spLocks noChangeArrowheads="1"/>
            </p:cNvSpPr>
            <p:nvPr/>
          </p:nvSpPr>
          <p:spPr bwMode="auto">
            <a:xfrm>
              <a:off x="3364" y="1338"/>
              <a:ext cx="402"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800" i="1">
                  <a:cs typeface="Arial" charset="0"/>
                </a:rPr>
                <a:t> No mice </a:t>
              </a:r>
            </a:p>
            <a:p>
              <a:pPr eaLnBrk="1" hangingPunct="1"/>
              <a:r>
                <a:rPr lang="en-GB" sz="800" i="1">
                  <a:cs typeface="Arial" charset="0"/>
                </a:rPr>
                <a:t> in group</a:t>
              </a:r>
            </a:p>
          </p:txBody>
        </p:sp>
        <p:sp>
          <p:nvSpPr>
            <p:cNvPr id="121" name="Rectangle 73"/>
            <p:cNvSpPr>
              <a:spLocks noChangeArrowheads="1"/>
            </p:cNvSpPr>
            <p:nvPr/>
          </p:nvSpPr>
          <p:spPr bwMode="auto">
            <a:xfrm>
              <a:off x="2865" y="857"/>
              <a:ext cx="129" cy="742"/>
            </a:xfrm>
            <a:prstGeom prst="rect">
              <a:avLst/>
            </a:prstGeom>
            <a:solidFill>
              <a:srgbClr val="FFFFFF"/>
            </a:solidFill>
            <a:ln w="6350">
              <a:solidFill>
                <a:srgbClr val="000000"/>
              </a:solidFill>
              <a:miter lim="800000"/>
              <a:headEnd/>
              <a:tailEnd/>
            </a:ln>
          </p:spPr>
          <p:txBody>
            <a:bodyPr/>
            <a:lstStyle/>
            <a:p>
              <a:endParaRPr lang="en-US" b="0">
                <a:latin typeface="Calibri" pitchFamily="34" charset="0"/>
                <a:cs typeface="Arial" charset="0"/>
              </a:endParaRPr>
            </a:p>
          </p:txBody>
        </p:sp>
        <p:sp>
          <p:nvSpPr>
            <p:cNvPr id="122" name="Rectangle 74" descr="Light downward diagonal"/>
            <p:cNvSpPr>
              <a:spLocks noChangeArrowheads="1"/>
            </p:cNvSpPr>
            <p:nvPr/>
          </p:nvSpPr>
          <p:spPr bwMode="auto">
            <a:xfrm>
              <a:off x="3186" y="917"/>
              <a:ext cx="126" cy="682"/>
            </a:xfrm>
            <a:prstGeom prst="rect">
              <a:avLst/>
            </a:prstGeom>
            <a:pattFill prst="ltDnDiag">
              <a:fgClr>
                <a:schemeClr val="tx1"/>
              </a:fgClr>
              <a:bgClr>
                <a:srgbClr val="FFFFFF"/>
              </a:bgClr>
            </a:patt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b="0">
                <a:latin typeface="Calibri" pitchFamily="34" charset="0"/>
                <a:cs typeface="Arial" charset="0"/>
              </a:endParaRPr>
            </a:p>
          </p:txBody>
        </p:sp>
        <p:sp>
          <p:nvSpPr>
            <p:cNvPr id="123" name="Rectangle 75"/>
            <p:cNvSpPr>
              <a:spLocks noChangeArrowheads="1"/>
            </p:cNvSpPr>
            <p:nvPr/>
          </p:nvSpPr>
          <p:spPr bwMode="auto">
            <a:xfrm>
              <a:off x="3186" y="917"/>
              <a:ext cx="126" cy="682"/>
            </a:xfrm>
            <a:prstGeom prst="rect">
              <a:avLst/>
            </a:prstGeom>
            <a:noFill/>
            <a:ln w="635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b="0">
                <a:latin typeface="Calibri" pitchFamily="34" charset="0"/>
                <a:cs typeface="Arial" charset="0"/>
              </a:endParaRPr>
            </a:p>
          </p:txBody>
        </p:sp>
        <p:sp>
          <p:nvSpPr>
            <p:cNvPr id="124" name="Rectangle 76" descr="Light downward diagonal"/>
            <p:cNvSpPr>
              <a:spLocks noChangeArrowheads="1"/>
            </p:cNvSpPr>
            <p:nvPr/>
          </p:nvSpPr>
          <p:spPr bwMode="auto">
            <a:xfrm>
              <a:off x="3825" y="782"/>
              <a:ext cx="126" cy="817"/>
            </a:xfrm>
            <a:prstGeom prst="rect">
              <a:avLst/>
            </a:prstGeom>
            <a:pattFill prst="ltDnDiag">
              <a:fgClr>
                <a:schemeClr val="bg1"/>
              </a:fgClr>
              <a:bgClr>
                <a:schemeClr val="tx1"/>
              </a:bgClr>
            </a:patt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b="0">
                <a:latin typeface="Calibri" pitchFamily="34" charset="0"/>
                <a:cs typeface="Arial" charset="0"/>
              </a:endParaRPr>
            </a:p>
          </p:txBody>
        </p:sp>
        <p:sp>
          <p:nvSpPr>
            <p:cNvPr id="125" name="Rectangle 77"/>
            <p:cNvSpPr>
              <a:spLocks noChangeArrowheads="1"/>
            </p:cNvSpPr>
            <p:nvPr/>
          </p:nvSpPr>
          <p:spPr bwMode="auto">
            <a:xfrm>
              <a:off x="3825" y="782"/>
              <a:ext cx="126" cy="817"/>
            </a:xfrm>
            <a:prstGeom prst="rect">
              <a:avLst/>
            </a:prstGeom>
            <a:noFill/>
            <a:ln w="635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b="0">
                <a:latin typeface="Calibri" pitchFamily="34" charset="0"/>
                <a:cs typeface="Arial" charset="0"/>
              </a:endParaRPr>
            </a:p>
          </p:txBody>
        </p:sp>
        <p:sp>
          <p:nvSpPr>
            <p:cNvPr id="126" name="Line 78"/>
            <p:cNvSpPr>
              <a:spLocks noChangeShapeType="1"/>
            </p:cNvSpPr>
            <p:nvPr/>
          </p:nvSpPr>
          <p:spPr bwMode="auto">
            <a:xfrm flipV="1">
              <a:off x="2928" y="713"/>
              <a:ext cx="1" cy="144"/>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27" name="Line 79"/>
            <p:cNvSpPr>
              <a:spLocks noChangeShapeType="1"/>
            </p:cNvSpPr>
            <p:nvPr/>
          </p:nvSpPr>
          <p:spPr bwMode="auto">
            <a:xfrm>
              <a:off x="2918" y="713"/>
              <a:ext cx="23"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28" name="Line 80"/>
            <p:cNvSpPr>
              <a:spLocks noChangeShapeType="1"/>
            </p:cNvSpPr>
            <p:nvPr/>
          </p:nvSpPr>
          <p:spPr bwMode="auto">
            <a:xfrm flipV="1">
              <a:off x="3249" y="704"/>
              <a:ext cx="1" cy="213"/>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29" name="Line 81"/>
            <p:cNvSpPr>
              <a:spLocks noChangeShapeType="1"/>
            </p:cNvSpPr>
            <p:nvPr/>
          </p:nvSpPr>
          <p:spPr bwMode="auto">
            <a:xfrm>
              <a:off x="3239" y="704"/>
              <a:ext cx="24"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0" name="Line 82"/>
            <p:cNvSpPr>
              <a:spLocks noChangeShapeType="1"/>
            </p:cNvSpPr>
            <p:nvPr/>
          </p:nvSpPr>
          <p:spPr bwMode="auto">
            <a:xfrm flipV="1">
              <a:off x="3887" y="676"/>
              <a:ext cx="1" cy="106"/>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1" name="Line 83"/>
            <p:cNvSpPr>
              <a:spLocks noChangeShapeType="1"/>
            </p:cNvSpPr>
            <p:nvPr/>
          </p:nvSpPr>
          <p:spPr bwMode="auto">
            <a:xfrm>
              <a:off x="3877" y="676"/>
              <a:ext cx="24"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2" name="Line 84"/>
            <p:cNvSpPr>
              <a:spLocks noChangeShapeType="1"/>
            </p:cNvSpPr>
            <p:nvPr/>
          </p:nvSpPr>
          <p:spPr bwMode="auto">
            <a:xfrm>
              <a:off x="2769" y="569"/>
              <a:ext cx="1" cy="103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3" name="Line 85"/>
            <p:cNvSpPr>
              <a:spLocks noChangeShapeType="1"/>
            </p:cNvSpPr>
            <p:nvPr/>
          </p:nvSpPr>
          <p:spPr bwMode="auto">
            <a:xfrm>
              <a:off x="2759" y="1599"/>
              <a:ext cx="10"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4" name="Line 86"/>
            <p:cNvSpPr>
              <a:spLocks noChangeShapeType="1"/>
            </p:cNvSpPr>
            <p:nvPr/>
          </p:nvSpPr>
          <p:spPr bwMode="auto">
            <a:xfrm>
              <a:off x="2759" y="1483"/>
              <a:ext cx="10"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5" name="Line 87"/>
            <p:cNvSpPr>
              <a:spLocks noChangeShapeType="1"/>
            </p:cNvSpPr>
            <p:nvPr/>
          </p:nvSpPr>
          <p:spPr bwMode="auto">
            <a:xfrm>
              <a:off x="2759" y="1372"/>
              <a:ext cx="10"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6" name="Line 88"/>
            <p:cNvSpPr>
              <a:spLocks noChangeShapeType="1"/>
            </p:cNvSpPr>
            <p:nvPr/>
          </p:nvSpPr>
          <p:spPr bwMode="auto">
            <a:xfrm>
              <a:off x="2759" y="1256"/>
              <a:ext cx="10"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7" name="Line 89"/>
            <p:cNvSpPr>
              <a:spLocks noChangeShapeType="1"/>
            </p:cNvSpPr>
            <p:nvPr/>
          </p:nvSpPr>
          <p:spPr bwMode="auto">
            <a:xfrm>
              <a:off x="2759" y="1140"/>
              <a:ext cx="10"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8" name="Line 90"/>
            <p:cNvSpPr>
              <a:spLocks noChangeShapeType="1"/>
            </p:cNvSpPr>
            <p:nvPr/>
          </p:nvSpPr>
          <p:spPr bwMode="auto">
            <a:xfrm>
              <a:off x="2759" y="1028"/>
              <a:ext cx="10"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9" name="Line 91"/>
            <p:cNvSpPr>
              <a:spLocks noChangeShapeType="1"/>
            </p:cNvSpPr>
            <p:nvPr/>
          </p:nvSpPr>
          <p:spPr bwMode="auto">
            <a:xfrm>
              <a:off x="2759" y="912"/>
              <a:ext cx="10"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0" name="Line 92"/>
            <p:cNvSpPr>
              <a:spLocks noChangeShapeType="1"/>
            </p:cNvSpPr>
            <p:nvPr/>
          </p:nvSpPr>
          <p:spPr bwMode="auto">
            <a:xfrm>
              <a:off x="2759" y="796"/>
              <a:ext cx="10"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1" name="Line 93"/>
            <p:cNvSpPr>
              <a:spLocks noChangeShapeType="1"/>
            </p:cNvSpPr>
            <p:nvPr/>
          </p:nvSpPr>
          <p:spPr bwMode="auto">
            <a:xfrm>
              <a:off x="2759" y="685"/>
              <a:ext cx="10"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2" name="Line 94"/>
            <p:cNvSpPr>
              <a:spLocks noChangeShapeType="1"/>
            </p:cNvSpPr>
            <p:nvPr/>
          </p:nvSpPr>
          <p:spPr bwMode="auto">
            <a:xfrm>
              <a:off x="2759" y="569"/>
              <a:ext cx="10"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3" name="Line 95"/>
            <p:cNvSpPr>
              <a:spLocks noChangeShapeType="1"/>
            </p:cNvSpPr>
            <p:nvPr/>
          </p:nvSpPr>
          <p:spPr bwMode="auto">
            <a:xfrm>
              <a:off x="2769" y="1599"/>
              <a:ext cx="1277"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4" name="Line 96"/>
            <p:cNvSpPr>
              <a:spLocks noChangeShapeType="1"/>
            </p:cNvSpPr>
            <p:nvPr/>
          </p:nvSpPr>
          <p:spPr bwMode="auto">
            <a:xfrm flipV="1">
              <a:off x="2769" y="1599"/>
              <a:ext cx="1" cy="1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5" name="Line 97"/>
            <p:cNvSpPr>
              <a:spLocks noChangeShapeType="1"/>
            </p:cNvSpPr>
            <p:nvPr/>
          </p:nvSpPr>
          <p:spPr bwMode="auto">
            <a:xfrm flipV="1">
              <a:off x="3090" y="1599"/>
              <a:ext cx="1" cy="1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6" name="Line 98"/>
            <p:cNvSpPr>
              <a:spLocks noChangeShapeType="1"/>
            </p:cNvSpPr>
            <p:nvPr/>
          </p:nvSpPr>
          <p:spPr bwMode="auto">
            <a:xfrm flipV="1">
              <a:off x="3408" y="1599"/>
              <a:ext cx="1" cy="1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7" name="Line 99"/>
            <p:cNvSpPr>
              <a:spLocks noChangeShapeType="1"/>
            </p:cNvSpPr>
            <p:nvPr/>
          </p:nvSpPr>
          <p:spPr bwMode="auto">
            <a:xfrm flipV="1">
              <a:off x="3728" y="1599"/>
              <a:ext cx="1" cy="1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8" name="Line 100"/>
            <p:cNvSpPr>
              <a:spLocks noChangeShapeType="1"/>
            </p:cNvSpPr>
            <p:nvPr/>
          </p:nvSpPr>
          <p:spPr bwMode="auto">
            <a:xfrm flipV="1">
              <a:off x="4046" y="1599"/>
              <a:ext cx="1" cy="1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9" name="Rectangle 101"/>
            <p:cNvSpPr>
              <a:spLocks noChangeArrowheads="1"/>
            </p:cNvSpPr>
            <p:nvPr/>
          </p:nvSpPr>
          <p:spPr bwMode="auto">
            <a:xfrm>
              <a:off x="2668" y="1566"/>
              <a:ext cx="36"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0</a:t>
              </a:r>
              <a:endParaRPr lang="en-GB" sz="800" b="0">
                <a:cs typeface="Arial" charset="0"/>
              </a:endParaRPr>
            </a:p>
          </p:txBody>
        </p:sp>
        <p:sp>
          <p:nvSpPr>
            <p:cNvPr id="150" name="Rectangle 102"/>
            <p:cNvSpPr>
              <a:spLocks noChangeArrowheads="1"/>
            </p:cNvSpPr>
            <p:nvPr/>
          </p:nvSpPr>
          <p:spPr bwMode="auto">
            <a:xfrm>
              <a:off x="2648" y="1450"/>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20</a:t>
              </a:r>
              <a:endParaRPr lang="en-GB" sz="800" b="0">
                <a:cs typeface="Arial" charset="0"/>
              </a:endParaRPr>
            </a:p>
          </p:txBody>
        </p:sp>
        <p:sp>
          <p:nvSpPr>
            <p:cNvPr id="151" name="Rectangle 103"/>
            <p:cNvSpPr>
              <a:spLocks noChangeArrowheads="1"/>
            </p:cNvSpPr>
            <p:nvPr/>
          </p:nvSpPr>
          <p:spPr bwMode="auto">
            <a:xfrm>
              <a:off x="2648" y="1339"/>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40</a:t>
              </a:r>
              <a:endParaRPr lang="en-GB" sz="800" b="0">
                <a:cs typeface="Arial" charset="0"/>
              </a:endParaRPr>
            </a:p>
          </p:txBody>
        </p:sp>
        <p:sp>
          <p:nvSpPr>
            <p:cNvPr id="152" name="Rectangle 104"/>
            <p:cNvSpPr>
              <a:spLocks noChangeArrowheads="1"/>
            </p:cNvSpPr>
            <p:nvPr/>
          </p:nvSpPr>
          <p:spPr bwMode="auto">
            <a:xfrm>
              <a:off x="2648" y="1223"/>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60</a:t>
              </a:r>
              <a:endParaRPr lang="en-GB" sz="800" b="0">
                <a:cs typeface="Arial" charset="0"/>
              </a:endParaRPr>
            </a:p>
          </p:txBody>
        </p:sp>
        <p:sp>
          <p:nvSpPr>
            <p:cNvPr id="153" name="Rectangle 105"/>
            <p:cNvSpPr>
              <a:spLocks noChangeArrowheads="1"/>
            </p:cNvSpPr>
            <p:nvPr/>
          </p:nvSpPr>
          <p:spPr bwMode="auto">
            <a:xfrm>
              <a:off x="2648" y="1107"/>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80</a:t>
              </a:r>
              <a:endParaRPr lang="en-GB" sz="800" b="0">
                <a:cs typeface="Arial" charset="0"/>
              </a:endParaRPr>
            </a:p>
          </p:txBody>
        </p:sp>
        <p:sp>
          <p:nvSpPr>
            <p:cNvPr id="154" name="Rectangle 106"/>
            <p:cNvSpPr>
              <a:spLocks noChangeArrowheads="1"/>
            </p:cNvSpPr>
            <p:nvPr/>
          </p:nvSpPr>
          <p:spPr bwMode="auto">
            <a:xfrm>
              <a:off x="2628" y="996"/>
              <a:ext cx="108"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100</a:t>
              </a:r>
              <a:endParaRPr lang="en-GB" sz="800" b="0">
                <a:cs typeface="Arial" charset="0"/>
              </a:endParaRPr>
            </a:p>
          </p:txBody>
        </p:sp>
        <p:sp>
          <p:nvSpPr>
            <p:cNvPr id="155" name="Rectangle 107"/>
            <p:cNvSpPr>
              <a:spLocks noChangeArrowheads="1"/>
            </p:cNvSpPr>
            <p:nvPr/>
          </p:nvSpPr>
          <p:spPr bwMode="auto">
            <a:xfrm>
              <a:off x="2628" y="880"/>
              <a:ext cx="108"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120</a:t>
              </a:r>
              <a:endParaRPr lang="en-GB" sz="800" b="0">
                <a:cs typeface="Arial" charset="0"/>
              </a:endParaRPr>
            </a:p>
          </p:txBody>
        </p:sp>
        <p:sp>
          <p:nvSpPr>
            <p:cNvPr id="156" name="Rectangle 108"/>
            <p:cNvSpPr>
              <a:spLocks noChangeArrowheads="1"/>
            </p:cNvSpPr>
            <p:nvPr/>
          </p:nvSpPr>
          <p:spPr bwMode="auto">
            <a:xfrm>
              <a:off x="2628" y="764"/>
              <a:ext cx="108"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140</a:t>
              </a:r>
              <a:endParaRPr lang="en-GB" sz="800" b="0">
                <a:cs typeface="Arial" charset="0"/>
              </a:endParaRPr>
            </a:p>
          </p:txBody>
        </p:sp>
        <p:sp>
          <p:nvSpPr>
            <p:cNvPr id="157" name="Rectangle 109"/>
            <p:cNvSpPr>
              <a:spLocks noChangeArrowheads="1"/>
            </p:cNvSpPr>
            <p:nvPr/>
          </p:nvSpPr>
          <p:spPr bwMode="auto">
            <a:xfrm>
              <a:off x="2628" y="652"/>
              <a:ext cx="108"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160</a:t>
              </a:r>
              <a:endParaRPr lang="en-GB" sz="800" b="0">
                <a:cs typeface="Arial" charset="0"/>
              </a:endParaRPr>
            </a:p>
          </p:txBody>
        </p:sp>
        <p:sp>
          <p:nvSpPr>
            <p:cNvPr id="158" name="Rectangle 110"/>
            <p:cNvSpPr>
              <a:spLocks noChangeArrowheads="1"/>
            </p:cNvSpPr>
            <p:nvPr/>
          </p:nvSpPr>
          <p:spPr bwMode="auto">
            <a:xfrm>
              <a:off x="2628" y="537"/>
              <a:ext cx="108"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180</a:t>
              </a:r>
              <a:endParaRPr lang="en-GB" sz="800" b="0">
                <a:cs typeface="Arial" charset="0"/>
              </a:endParaRPr>
            </a:p>
          </p:txBody>
        </p:sp>
        <p:sp>
          <p:nvSpPr>
            <p:cNvPr id="159" name="Rectangle 111"/>
            <p:cNvSpPr>
              <a:spLocks noChangeArrowheads="1"/>
            </p:cNvSpPr>
            <p:nvPr/>
          </p:nvSpPr>
          <p:spPr bwMode="auto">
            <a:xfrm>
              <a:off x="2872" y="1641"/>
              <a:ext cx="129"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preg</a:t>
              </a:r>
              <a:endParaRPr lang="en-GB" sz="800" b="0">
                <a:cs typeface="Arial" charset="0"/>
              </a:endParaRPr>
            </a:p>
          </p:txBody>
        </p:sp>
        <p:sp>
          <p:nvSpPr>
            <p:cNvPr id="160" name="Rectangle 112"/>
            <p:cNvSpPr>
              <a:spLocks noChangeArrowheads="1"/>
            </p:cNvSpPr>
            <p:nvPr/>
          </p:nvSpPr>
          <p:spPr bwMode="auto">
            <a:xfrm>
              <a:off x="3113" y="1641"/>
              <a:ext cx="258"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non-preg</a:t>
              </a:r>
              <a:endParaRPr lang="en-GB" sz="800" b="0">
                <a:cs typeface="Arial" charset="0"/>
              </a:endParaRPr>
            </a:p>
          </p:txBody>
        </p:sp>
        <p:sp>
          <p:nvSpPr>
            <p:cNvPr id="161" name="Rectangle 113"/>
            <p:cNvSpPr>
              <a:spLocks noChangeArrowheads="1"/>
            </p:cNvSpPr>
            <p:nvPr/>
          </p:nvSpPr>
          <p:spPr bwMode="auto">
            <a:xfrm>
              <a:off x="3507" y="1641"/>
              <a:ext cx="129"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preg</a:t>
              </a:r>
              <a:endParaRPr lang="en-GB" sz="800" b="0">
                <a:cs typeface="Arial" charset="0"/>
              </a:endParaRPr>
            </a:p>
          </p:txBody>
        </p:sp>
        <p:sp>
          <p:nvSpPr>
            <p:cNvPr id="162" name="Rectangle 114"/>
            <p:cNvSpPr>
              <a:spLocks noChangeArrowheads="1"/>
            </p:cNvSpPr>
            <p:nvPr/>
          </p:nvSpPr>
          <p:spPr bwMode="auto">
            <a:xfrm>
              <a:off x="3779" y="1641"/>
              <a:ext cx="258"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non-preg</a:t>
              </a:r>
              <a:endParaRPr lang="en-GB" sz="800" b="0">
                <a:cs typeface="Arial" charset="0"/>
              </a:endParaRPr>
            </a:p>
          </p:txBody>
        </p:sp>
        <p:sp>
          <p:nvSpPr>
            <p:cNvPr id="163" name="Line 115"/>
            <p:cNvSpPr>
              <a:spLocks noChangeShapeType="1"/>
            </p:cNvSpPr>
            <p:nvPr/>
          </p:nvSpPr>
          <p:spPr bwMode="auto">
            <a:xfrm>
              <a:off x="3090" y="1599"/>
              <a:ext cx="1" cy="11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4" name="Line 116"/>
            <p:cNvSpPr>
              <a:spLocks noChangeShapeType="1"/>
            </p:cNvSpPr>
            <p:nvPr/>
          </p:nvSpPr>
          <p:spPr bwMode="auto">
            <a:xfrm>
              <a:off x="3728" y="1599"/>
              <a:ext cx="1" cy="11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5" name="Rectangle 117"/>
            <p:cNvSpPr>
              <a:spLocks noChangeArrowheads="1"/>
            </p:cNvSpPr>
            <p:nvPr/>
          </p:nvSpPr>
          <p:spPr bwMode="auto">
            <a:xfrm>
              <a:off x="3031" y="1752"/>
              <a:ext cx="211"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Vehicle</a:t>
              </a:r>
              <a:endParaRPr lang="en-GB" sz="800" b="0">
                <a:cs typeface="Arial" charset="0"/>
              </a:endParaRPr>
            </a:p>
          </p:txBody>
        </p:sp>
        <p:sp>
          <p:nvSpPr>
            <p:cNvPr id="166" name="Rectangle 118"/>
            <p:cNvSpPr>
              <a:spLocks noChangeArrowheads="1"/>
            </p:cNvSpPr>
            <p:nvPr/>
          </p:nvSpPr>
          <p:spPr bwMode="auto">
            <a:xfrm>
              <a:off x="3699" y="1752"/>
              <a:ext cx="12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LPS</a:t>
              </a:r>
              <a:endParaRPr lang="en-GB" sz="800" b="0">
                <a:cs typeface="Arial" charset="0"/>
              </a:endParaRPr>
            </a:p>
          </p:txBody>
        </p:sp>
        <p:sp>
          <p:nvSpPr>
            <p:cNvPr id="167" name="Line 119"/>
            <p:cNvSpPr>
              <a:spLocks noChangeShapeType="1"/>
            </p:cNvSpPr>
            <p:nvPr/>
          </p:nvSpPr>
          <p:spPr bwMode="auto">
            <a:xfrm>
              <a:off x="2769" y="1599"/>
              <a:ext cx="1" cy="22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8" name="Line 120"/>
            <p:cNvSpPr>
              <a:spLocks noChangeShapeType="1"/>
            </p:cNvSpPr>
            <p:nvPr/>
          </p:nvSpPr>
          <p:spPr bwMode="auto">
            <a:xfrm>
              <a:off x="4046" y="1599"/>
              <a:ext cx="1" cy="22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9" name="Line 121"/>
            <p:cNvSpPr>
              <a:spLocks noChangeShapeType="1"/>
            </p:cNvSpPr>
            <p:nvPr/>
          </p:nvSpPr>
          <p:spPr bwMode="auto">
            <a:xfrm>
              <a:off x="3408" y="1599"/>
              <a:ext cx="1" cy="22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0" name="Rectangle 122"/>
            <p:cNvSpPr>
              <a:spLocks noChangeArrowheads="1"/>
            </p:cNvSpPr>
            <p:nvPr/>
          </p:nvSpPr>
          <p:spPr bwMode="auto">
            <a:xfrm rot="16200000">
              <a:off x="2308" y="1001"/>
              <a:ext cx="511"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dirty="0" smtClean="0">
                  <a:solidFill>
                    <a:srgbClr val="000000"/>
                  </a:solidFill>
                  <a:cs typeface="Arial" charset="0"/>
                </a:rPr>
                <a:t>Prolactin (</a:t>
              </a:r>
              <a:r>
                <a:rPr lang="en-GB" sz="800" dirty="0" err="1" smtClean="0">
                  <a:solidFill>
                    <a:srgbClr val="000000"/>
                  </a:solidFill>
                  <a:cs typeface="Arial" charset="0"/>
                </a:rPr>
                <a:t>ng</a:t>
              </a:r>
              <a:r>
                <a:rPr lang="en-GB" sz="800" dirty="0" smtClean="0">
                  <a:solidFill>
                    <a:srgbClr val="000000"/>
                  </a:solidFill>
                  <a:cs typeface="Arial" charset="0"/>
                </a:rPr>
                <a:t>/ml)</a:t>
              </a:r>
              <a:endParaRPr lang="en-GB" sz="800" b="0" dirty="0">
                <a:cs typeface="Arial" charset="0"/>
              </a:endParaRPr>
            </a:p>
          </p:txBody>
        </p:sp>
      </p:grpSp>
      <p:sp>
        <p:nvSpPr>
          <p:cNvPr id="171" name="Text Box 4"/>
          <p:cNvSpPr txBox="1">
            <a:spLocks noChangeArrowheads="1"/>
          </p:cNvSpPr>
          <p:nvPr/>
        </p:nvSpPr>
        <p:spPr bwMode="auto">
          <a:xfrm>
            <a:off x="1016732" y="468313"/>
            <a:ext cx="46259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dirty="0">
                <a:latin typeface="Times New Roman" pitchFamily="18" charset="0"/>
                <a:cs typeface="Times New Roman" pitchFamily="18" charset="0"/>
              </a:rPr>
              <a:t>Figure 3.16: Effect of LPS on pregnancy rate and hormones at d13.5</a:t>
            </a:r>
          </a:p>
        </p:txBody>
      </p:sp>
      <p:grpSp>
        <p:nvGrpSpPr>
          <p:cNvPr id="172" name="Group 49"/>
          <p:cNvGrpSpPr>
            <a:grpSpLocks/>
          </p:cNvGrpSpPr>
          <p:nvPr/>
        </p:nvGrpSpPr>
        <p:grpSpPr bwMode="auto">
          <a:xfrm>
            <a:off x="2709176" y="1044130"/>
            <a:ext cx="1869052" cy="2158683"/>
            <a:chOff x="1696640" y="1403648"/>
            <a:chExt cx="2320131" cy="2160000"/>
          </a:xfrm>
        </p:grpSpPr>
        <p:graphicFrame>
          <p:nvGraphicFramePr>
            <p:cNvPr id="173" name="Chart 172"/>
            <p:cNvGraphicFramePr>
              <a:graphicFrameLocks/>
            </p:cNvGraphicFramePr>
            <p:nvPr>
              <p:extLst>
                <p:ext uri="{D42A27DB-BD31-4B8C-83A1-F6EECF244321}">
                  <p14:modId xmlns:p14="http://schemas.microsoft.com/office/powerpoint/2010/main" val="2008792993"/>
                </p:ext>
              </p:extLst>
            </p:nvPr>
          </p:nvGraphicFramePr>
          <p:xfrm>
            <a:off x="1696640" y="1403648"/>
            <a:ext cx="2320131" cy="2160000"/>
          </p:xfrm>
          <a:graphic>
            <a:graphicData uri="http://schemas.openxmlformats.org/drawingml/2006/chart">
              <c:chart xmlns:c="http://schemas.openxmlformats.org/drawingml/2006/chart" xmlns:r="http://schemas.openxmlformats.org/officeDocument/2006/relationships" r:id="rId2"/>
            </a:graphicData>
          </a:graphic>
        </p:graphicFrame>
        <p:sp>
          <p:nvSpPr>
            <p:cNvPr id="174" name="Text Box 8"/>
            <p:cNvSpPr txBox="1">
              <a:spLocks noChangeArrowheads="1"/>
            </p:cNvSpPr>
            <p:nvPr/>
          </p:nvSpPr>
          <p:spPr bwMode="auto">
            <a:xfrm>
              <a:off x="3118810" y="2966593"/>
              <a:ext cx="678095" cy="366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b="0" dirty="0">
                  <a:cs typeface="Arial" charset="0"/>
                </a:rPr>
                <a:t> *</a:t>
              </a:r>
            </a:p>
          </p:txBody>
        </p:sp>
      </p:grpSp>
      <p:sp>
        <p:nvSpPr>
          <p:cNvPr id="175" name="Text Box 242"/>
          <p:cNvSpPr txBox="1">
            <a:spLocks noChangeArrowheads="1"/>
          </p:cNvSpPr>
          <p:nvPr/>
        </p:nvSpPr>
        <p:spPr bwMode="auto">
          <a:xfrm>
            <a:off x="2401888" y="827658"/>
            <a:ext cx="1825625"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A         </a:t>
            </a:r>
            <a:r>
              <a:rPr lang="en-GB" sz="1000">
                <a:cs typeface="Arial" charset="0"/>
              </a:rPr>
              <a:t>Pregnancy rate (%)</a:t>
            </a:r>
          </a:p>
        </p:txBody>
      </p:sp>
      <p:sp>
        <p:nvSpPr>
          <p:cNvPr id="176" name="Text Box 242"/>
          <p:cNvSpPr txBox="1">
            <a:spLocks noChangeArrowheads="1"/>
          </p:cNvSpPr>
          <p:nvPr/>
        </p:nvSpPr>
        <p:spPr bwMode="auto">
          <a:xfrm>
            <a:off x="1120775" y="3142233"/>
            <a:ext cx="1220788"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B         </a:t>
            </a:r>
            <a:r>
              <a:rPr lang="en-GB" sz="1000">
                <a:cs typeface="Arial" charset="0"/>
              </a:rPr>
              <a:t>Prolactin</a:t>
            </a:r>
          </a:p>
        </p:txBody>
      </p:sp>
      <p:sp>
        <p:nvSpPr>
          <p:cNvPr id="177" name="Text Box 242"/>
          <p:cNvSpPr txBox="1">
            <a:spLocks noChangeArrowheads="1"/>
          </p:cNvSpPr>
          <p:nvPr/>
        </p:nvSpPr>
        <p:spPr bwMode="auto">
          <a:xfrm>
            <a:off x="3732213" y="3131121"/>
            <a:ext cx="1495425"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C         </a:t>
            </a:r>
            <a:r>
              <a:rPr lang="en-GB" sz="1000">
                <a:cs typeface="Arial" charset="0"/>
              </a:rPr>
              <a:t>Progesterone</a:t>
            </a:r>
          </a:p>
        </p:txBody>
      </p:sp>
      <p:sp>
        <p:nvSpPr>
          <p:cNvPr id="178" name="Rectangle 57"/>
          <p:cNvSpPr>
            <a:spLocks noChangeArrowheads="1"/>
          </p:cNvSpPr>
          <p:nvPr/>
        </p:nvSpPr>
        <p:spPr bwMode="auto">
          <a:xfrm>
            <a:off x="981075" y="5780650"/>
            <a:ext cx="5395913"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sz="1200" b="0" dirty="0">
                <a:latin typeface="Times New Roman" pitchFamily="18" charset="0"/>
                <a:cs typeface="Times New Roman" pitchFamily="18" charset="0"/>
              </a:rPr>
              <a:t>d5.5 pregnant mice were injected with either LPS (i.p 12.5µg; black bars; </a:t>
            </a:r>
            <a:r>
              <a:rPr lang="en-US" sz="1200" b="0" dirty="0" smtClean="0">
                <a:latin typeface="Times New Roman" pitchFamily="18" charset="0"/>
                <a:cs typeface="Times New Roman" pitchFamily="18" charset="0"/>
              </a:rPr>
              <a:t>n = 11</a:t>
            </a:r>
            <a:r>
              <a:rPr lang="en-US" sz="1200" b="0" dirty="0">
                <a:latin typeface="Times New Roman" pitchFamily="18" charset="0"/>
                <a:cs typeface="Times New Roman" pitchFamily="18" charset="0"/>
              </a:rPr>
              <a:t>) or vehicle (saline; white bars; </a:t>
            </a:r>
            <a:r>
              <a:rPr lang="en-US" sz="1200" b="0" dirty="0" smtClean="0">
                <a:latin typeface="Times New Roman" pitchFamily="18" charset="0"/>
                <a:cs typeface="Times New Roman" pitchFamily="18" charset="0"/>
              </a:rPr>
              <a:t>n = 10</a:t>
            </a:r>
            <a:r>
              <a:rPr lang="en-US" sz="1200" b="0" dirty="0">
                <a:latin typeface="Times New Roman" pitchFamily="18" charset="0"/>
                <a:cs typeface="Times New Roman" pitchFamily="18" charset="0"/>
              </a:rPr>
              <a:t>) and sacrificed on gestation d13.5 when pregnancy status was revealed as either pregnant (</a:t>
            </a:r>
            <a:r>
              <a:rPr lang="en-US" sz="1200" b="0" dirty="0" err="1">
                <a:latin typeface="Times New Roman" pitchFamily="18" charset="0"/>
                <a:cs typeface="Times New Roman" pitchFamily="18" charset="0"/>
              </a:rPr>
              <a:t>preg</a:t>
            </a:r>
            <a:r>
              <a:rPr lang="en-US" sz="1200" b="0" dirty="0">
                <a:latin typeface="Times New Roman" pitchFamily="18" charset="0"/>
                <a:cs typeface="Times New Roman" pitchFamily="18" charset="0"/>
              </a:rPr>
              <a:t>; </a:t>
            </a:r>
            <a:r>
              <a:rPr lang="en-US" sz="1200" b="0" dirty="0" smtClean="0">
                <a:latin typeface="Times New Roman" pitchFamily="18" charset="0"/>
                <a:cs typeface="Times New Roman" pitchFamily="18" charset="0"/>
              </a:rPr>
              <a:t>≥ 4 developing </a:t>
            </a:r>
            <a:r>
              <a:rPr lang="en-US" sz="1200" b="0" dirty="0" err="1" smtClean="0">
                <a:latin typeface="Times New Roman" pitchFamily="18" charset="0"/>
                <a:cs typeface="Times New Roman" pitchFamily="18" charset="0"/>
              </a:rPr>
              <a:t>foetuses</a:t>
            </a:r>
            <a:r>
              <a:rPr lang="en-US" sz="1200" b="0" dirty="0" smtClean="0">
                <a:latin typeface="Times New Roman" pitchFamily="18" charset="0"/>
                <a:cs typeface="Times New Roman" pitchFamily="18" charset="0"/>
              </a:rPr>
              <a:t>; solid </a:t>
            </a:r>
            <a:r>
              <a:rPr lang="en-US" sz="1200" b="0" dirty="0">
                <a:latin typeface="Times New Roman" pitchFamily="18" charset="0"/>
                <a:cs typeface="Times New Roman" pitchFamily="18" charset="0"/>
              </a:rPr>
              <a:t>bars) or ‘non-pregnant’ (non-</a:t>
            </a:r>
            <a:r>
              <a:rPr lang="en-US" sz="1200" b="0" dirty="0" err="1">
                <a:latin typeface="Times New Roman" pitchFamily="18" charset="0"/>
                <a:cs typeface="Times New Roman" pitchFamily="18" charset="0"/>
              </a:rPr>
              <a:t>preg</a:t>
            </a:r>
            <a:r>
              <a:rPr lang="en-US" sz="1200" b="0" dirty="0" smtClean="0">
                <a:latin typeface="Times New Roman" pitchFamily="18" charset="0"/>
                <a:cs typeface="Times New Roman" pitchFamily="18" charset="0"/>
              </a:rPr>
              <a:t>; mice </a:t>
            </a:r>
            <a:r>
              <a:rPr lang="en-US" sz="1200" b="0" dirty="0">
                <a:latin typeface="Times New Roman" pitchFamily="18" charset="0"/>
                <a:cs typeface="Times New Roman" pitchFamily="18" charset="0"/>
              </a:rPr>
              <a:t>identified as plugged but </a:t>
            </a:r>
            <a:r>
              <a:rPr lang="en-US" sz="1200" b="0" dirty="0" smtClean="0">
                <a:latin typeface="Times New Roman" pitchFamily="18" charset="0"/>
                <a:cs typeface="Times New Roman" pitchFamily="18" charset="0"/>
              </a:rPr>
              <a:t>show either </a:t>
            </a:r>
            <a:r>
              <a:rPr lang="en-US" sz="1200" b="0" dirty="0">
                <a:latin typeface="Times New Roman" pitchFamily="18" charset="0"/>
                <a:cs typeface="Times New Roman" pitchFamily="18" charset="0"/>
              </a:rPr>
              <a:t>no sign of implantation </a:t>
            </a:r>
            <a:r>
              <a:rPr lang="en-US" sz="1200" b="0">
                <a:latin typeface="Times New Roman" pitchFamily="18" charset="0"/>
                <a:cs typeface="Times New Roman" pitchFamily="18" charset="0"/>
              </a:rPr>
              <a:t>or </a:t>
            </a:r>
            <a:r>
              <a:rPr lang="en-US" sz="1200" b="0" smtClean="0">
                <a:latin typeface="Times New Roman" pitchFamily="18" charset="0"/>
                <a:cs typeface="Times New Roman" pitchFamily="18" charset="0"/>
              </a:rPr>
              <a:t>have </a:t>
            </a:r>
            <a:r>
              <a:rPr lang="en-US" sz="1200" b="0" dirty="0" smtClean="0">
                <a:latin typeface="Times New Roman" pitchFamily="18" charset="0"/>
                <a:cs typeface="Times New Roman" pitchFamily="18" charset="0"/>
              </a:rPr>
              <a:t>&lt;3 </a:t>
            </a:r>
            <a:r>
              <a:rPr lang="en-US" sz="1200" b="0" dirty="0">
                <a:latin typeface="Times New Roman" pitchFamily="18" charset="0"/>
                <a:cs typeface="Times New Roman" pitchFamily="18" charset="0"/>
              </a:rPr>
              <a:t>developing </a:t>
            </a:r>
            <a:r>
              <a:rPr lang="en-US" sz="1200" b="0" dirty="0" err="1" smtClean="0">
                <a:latin typeface="Times New Roman" pitchFamily="18" charset="0"/>
                <a:cs typeface="Times New Roman" pitchFamily="18" charset="0"/>
              </a:rPr>
              <a:t>foetuses</a:t>
            </a:r>
            <a:r>
              <a:rPr lang="en-US" sz="1200" b="0" dirty="0" smtClean="0">
                <a:latin typeface="Times New Roman" pitchFamily="18" charset="0"/>
                <a:cs typeface="Times New Roman" pitchFamily="18" charset="0"/>
              </a:rPr>
              <a:t>; striped </a:t>
            </a:r>
            <a:r>
              <a:rPr lang="en-US" sz="1200" b="0" dirty="0">
                <a:latin typeface="Times New Roman" pitchFamily="18" charset="0"/>
                <a:cs typeface="Times New Roman" pitchFamily="18" charset="0"/>
              </a:rPr>
              <a:t>bars). </a:t>
            </a:r>
            <a:r>
              <a:rPr lang="en-GB" sz="1200" b="0" dirty="0">
                <a:latin typeface="Times New Roman" pitchFamily="18" charset="0"/>
                <a:cs typeface="Times New Roman" pitchFamily="18" charset="0"/>
              </a:rPr>
              <a:t>Values are group means </a:t>
            </a:r>
            <a:r>
              <a:rPr lang="en-GB" sz="1200" b="0" dirty="0" smtClean="0">
                <a:latin typeface="Times New Roman" pitchFamily="18" charset="0"/>
                <a:cs typeface="Times New Roman" pitchFamily="18" charset="0"/>
              </a:rPr>
              <a:t>(</a:t>
            </a:r>
            <a:r>
              <a:rPr lang="en-US" sz="1200" b="0" dirty="0" smtClean="0">
                <a:latin typeface="Times New Roman" pitchFamily="18" charset="0"/>
                <a:cs typeface="Times New Roman" pitchFamily="18" charset="0"/>
              </a:rPr>
              <a:t>± SEM for B and C). </a:t>
            </a:r>
            <a:r>
              <a:rPr lang="en-US" sz="1200" b="0" dirty="0">
                <a:latin typeface="Times New Roman" pitchFamily="18" charset="0"/>
                <a:cs typeface="Times New Roman" pitchFamily="18" charset="0"/>
              </a:rPr>
              <a:t>A. Pregnancy rate (Chi-square, *p&lt;0.01 vs. vehicle). B. Prolactin  (Students t-test, ns for pregnant vehicle vs</a:t>
            </a:r>
            <a:r>
              <a:rPr lang="en-US" sz="1200" b="0" dirty="0" smtClean="0">
                <a:latin typeface="Times New Roman" pitchFamily="18" charset="0"/>
                <a:cs typeface="Times New Roman" pitchFamily="18" charset="0"/>
              </a:rPr>
              <a:t>. non-pregnant </a:t>
            </a:r>
            <a:r>
              <a:rPr lang="en-US" sz="1200" b="0" dirty="0">
                <a:latin typeface="Times New Roman" pitchFamily="18" charset="0"/>
                <a:cs typeface="Times New Roman" pitchFamily="18" charset="0"/>
              </a:rPr>
              <a:t>vehicle and non-pregnant vehicle vs. non-pregnant LPS). C. Progesterone (Students t-test, +</a:t>
            </a:r>
            <a:r>
              <a:rPr lang="en-US" sz="1200" b="0" dirty="0" smtClean="0">
                <a:latin typeface="Times New Roman" pitchFamily="18" charset="0"/>
                <a:cs typeface="Times New Roman" pitchFamily="18" charset="0"/>
              </a:rPr>
              <a:t>p = 0.001 </a:t>
            </a:r>
            <a:r>
              <a:rPr lang="en-US" sz="1200" b="0" dirty="0">
                <a:latin typeface="Times New Roman" pitchFamily="18" charset="0"/>
                <a:cs typeface="Times New Roman" pitchFamily="18" charset="0"/>
              </a:rPr>
              <a:t>pregnant vs. non-pregnant vehicle).</a:t>
            </a:r>
          </a:p>
          <a:p>
            <a:pPr>
              <a:lnSpc>
                <a:spcPct val="150000"/>
              </a:lnSpc>
            </a:pPr>
            <a:endParaRPr lang="en-GB" sz="1200" b="0" dirty="0">
              <a:latin typeface="Calibri" pitchFamily="34" charset="0"/>
              <a:cs typeface="Arial" charset="0"/>
            </a:endParaRPr>
          </a:p>
        </p:txBody>
      </p:sp>
      <p:grpSp>
        <p:nvGrpSpPr>
          <p:cNvPr id="179" name="Group 64"/>
          <p:cNvGrpSpPr>
            <a:grpSpLocks/>
          </p:cNvGrpSpPr>
          <p:nvPr/>
        </p:nvGrpSpPr>
        <p:grpSpPr bwMode="auto">
          <a:xfrm>
            <a:off x="3698875" y="3348608"/>
            <a:ext cx="2970213" cy="2374900"/>
            <a:chOff x="2432" y="2064"/>
            <a:chExt cx="1871" cy="1496"/>
          </a:xfrm>
        </p:grpSpPr>
        <p:sp>
          <p:nvSpPr>
            <p:cNvPr id="180" name="AutoShape 127"/>
            <p:cNvSpPr>
              <a:spLocks noChangeAspect="1" noChangeArrowheads="1" noTextEdit="1"/>
            </p:cNvSpPr>
            <p:nvPr/>
          </p:nvSpPr>
          <p:spPr bwMode="auto">
            <a:xfrm>
              <a:off x="2432" y="2064"/>
              <a:ext cx="1871" cy="14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p>
          </p:txBody>
        </p:sp>
        <p:sp>
          <p:nvSpPr>
            <p:cNvPr id="181" name="Rectangle 129"/>
            <p:cNvSpPr>
              <a:spLocks noChangeArrowheads="1"/>
            </p:cNvSpPr>
            <p:nvPr/>
          </p:nvSpPr>
          <p:spPr bwMode="auto">
            <a:xfrm>
              <a:off x="2727" y="2187"/>
              <a:ext cx="1286" cy="104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b="0">
                <a:latin typeface="Calibri" pitchFamily="34" charset="0"/>
                <a:cs typeface="Arial" charset="0"/>
              </a:endParaRPr>
            </a:p>
          </p:txBody>
        </p:sp>
        <p:sp>
          <p:nvSpPr>
            <p:cNvPr id="182" name="Rectangle 130"/>
            <p:cNvSpPr>
              <a:spLocks noChangeArrowheads="1"/>
            </p:cNvSpPr>
            <p:nvPr/>
          </p:nvSpPr>
          <p:spPr bwMode="auto">
            <a:xfrm>
              <a:off x="2823" y="2344"/>
              <a:ext cx="128" cy="892"/>
            </a:xfrm>
            <a:prstGeom prst="rect">
              <a:avLst/>
            </a:prstGeom>
            <a:solidFill>
              <a:srgbClr val="FFFFFF"/>
            </a:solidFill>
            <a:ln w="7938">
              <a:solidFill>
                <a:srgbClr val="000000"/>
              </a:solidFill>
              <a:miter lim="800000"/>
              <a:headEnd/>
              <a:tailEnd/>
            </a:ln>
          </p:spPr>
          <p:txBody>
            <a:bodyPr/>
            <a:lstStyle/>
            <a:p>
              <a:endParaRPr lang="en-US" b="0">
                <a:latin typeface="Calibri" pitchFamily="34" charset="0"/>
                <a:cs typeface="Arial" charset="0"/>
              </a:endParaRPr>
            </a:p>
          </p:txBody>
        </p:sp>
        <p:sp>
          <p:nvSpPr>
            <p:cNvPr id="183" name="Rectangle 131"/>
            <p:cNvSpPr>
              <a:spLocks noChangeArrowheads="1"/>
            </p:cNvSpPr>
            <p:nvPr/>
          </p:nvSpPr>
          <p:spPr bwMode="auto">
            <a:xfrm>
              <a:off x="3144" y="3202"/>
              <a:ext cx="132" cy="3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b="0">
                <a:latin typeface="Calibri" pitchFamily="34" charset="0"/>
                <a:cs typeface="Arial" charset="0"/>
              </a:endParaRPr>
            </a:p>
          </p:txBody>
        </p:sp>
        <p:sp>
          <p:nvSpPr>
            <p:cNvPr id="184" name="Rectangle 132" descr="Light downward diagonal"/>
            <p:cNvSpPr>
              <a:spLocks noChangeArrowheads="1"/>
            </p:cNvSpPr>
            <p:nvPr/>
          </p:nvSpPr>
          <p:spPr bwMode="auto">
            <a:xfrm>
              <a:off x="3144" y="3202"/>
              <a:ext cx="132" cy="34"/>
            </a:xfrm>
            <a:prstGeom prst="rect">
              <a:avLst/>
            </a:prstGeom>
            <a:pattFill prst="ltDnDiag">
              <a:fgClr>
                <a:schemeClr val="tx1"/>
              </a:fgClr>
              <a:bgClr>
                <a:schemeClr val="bg1"/>
              </a:bgClr>
            </a:pattFill>
            <a:ln w="8001">
              <a:solidFill>
                <a:srgbClr val="000000"/>
              </a:solidFill>
              <a:miter lim="800000"/>
              <a:headEnd/>
              <a:tailEnd/>
            </a:ln>
          </p:spPr>
          <p:txBody>
            <a:bodyPr/>
            <a:lstStyle/>
            <a:p>
              <a:endParaRPr lang="en-US" b="0">
                <a:latin typeface="Calibri" pitchFamily="34" charset="0"/>
                <a:cs typeface="Arial" charset="0"/>
              </a:endParaRPr>
            </a:p>
          </p:txBody>
        </p:sp>
        <p:sp>
          <p:nvSpPr>
            <p:cNvPr id="185" name="Rectangle 133"/>
            <p:cNvSpPr>
              <a:spLocks noChangeArrowheads="1"/>
            </p:cNvSpPr>
            <p:nvPr/>
          </p:nvSpPr>
          <p:spPr bwMode="auto">
            <a:xfrm>
              <a:off x="3789" y="3197"/>
              <a:ext cx="128" cy="3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b="0">
                <a:latin typeface="Calibri" pitchFamily="34" charset="0"/>
                <a:cs typeface="Arial" charset="0"/>
              </a:endParaRPr>
            </a:p>
          </p:txBody>
        </p:sp>
        <p:sp>
          <p:nvSpPr>
            <p:cNvPr id="186" name="Rectangle 134" descr="Light downward diagonal"/>
            <p:cNvSpPr>
              <a:spLocks noChangeArrowheads="1"/>
            </p:cNvSpPr>
            <p:nvPr/>
          </p:nvSpPr>
          <p:spPr bwMode="auto">
            <a:xfrm>
              <a:off x="3789" y="3197"/>
              <a:ext cx="128" cy="39"/>
            </a:xfrm>
            <a:prstGeom prst="rect">
              <a:avLst/>
            </a:prstGeom>
            <a:pattFill prst="ltDnDiag">
              <a:fgClr>
                <a:schemeClr val="bg1"/>
              </a:fgClr>
              <a:bgClr>
                <a:schemeClr val="tx1"/>
              </a:bgClr>
            </a:pattFill>
            <a:ln w="8001">
              <a:solidFill>
                <a:srgbClr val="000000"/>
              </a:solidFill>
              <a:miter lim="800000"/>
              <a:headEnd/>
              <a:tailEnd/>
            </a:ln>
          </p:spPr>
          <p:txBody>
            <a:bodyPr/>
            <a:lstStyle/>
            <a:p>
              <a:endParaRPr lang="en-US" b="0">
                <a:latin typeface="Calibri" pitchFamily="34" charset="0"/>
                <a:cs typeface="Arial" charset="0"/>
              </a:endParaRPr>
            </a:p>
          </p:txBody>
        </p:sp>
        <p:sp>
          <p:nvSpPr>
            <p:cNvPr id="187" name="Line 135"/>
            <p:cNvSpPr>
              <a:spLocks noChangeShapeType="1"/>
            </p:cNvSpPr>
            <p:nvPr/>
          </p:nvSpPr>
          <p:spPr bwMode="auto">
            <a:xfrm flipV="1">
              <a:off x="2884" y="2250"/>
              <a:ext cx="1" cy="94"/>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88" name="Line 136"/>
            <p:cNvSpPr>
              <a:spLocks noChangeShapeType="1"/>
            </p:cNvSpPr>
            <p:nvPr/>
          </p:nvSpPr>
          <p:spPr bwMode="auto">
            <a:xfrm>
              <a:off x="2869" y="2250"/>
              <a:ext cx="36" cy="1"/>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89" name="Line 137"/>
            <p:cNvSpPr>
              <a:spLocks noChangeShapeType="1"/>
            </p:cNvSpPr>
            <p:nvPr/>
          </p:nvSpPr>
          <p:spPr bwMode="auto">
            <a:xfrm flipV="1">
              <a:off x="3210" y="3187"/>
              <a:ext cx="1" cy="15"/>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90" name="Line 138"/>
            <p:cNvSpPr>
              <a:spLocks noChangeShapeType="1"/>
            </p:cNvSpPr>
            <p:nvPr/>
          </p:nvSpPr>
          <p:spPr bwMode="auto">
            <a:xfrm>
              <a:off x="3195" y="3187"/>
              <a:ext cx="35" cy="1"/>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91" name="Line 139"/>
            <p:cNvSpPr>
              <a:spLocks noChangeShapeType="1"/>
            </p:cNvSpPr>
            <p:nvPr/>
          </p:nvSpPr>
          <p:spPr bwMode="auto">
            <a:xfrm>
              <a:off x="3530" y="3236"/>
              <a:ext cx="1" cy="1"/>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92" name="Line 140"/>
            <p:cNvSpPr>
              <a:spLocks noChangeShapeType="1"/>
            </p:cNvSpPr>
            <p:nvPr/>
          </p:nvSpPr>
          <p:spPr bwMode="auto">
            <a:xfrm>
              <a:off x="3515" y="3236"/>
              <a:ext cx="36" cy="1"/>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93" name="Line 141"/>
            <p:cNvSpPr>
              <a:spLocks noChangeShapeType="1"/>
            </p:cNvSpPr>
            <p:nvPr/>
          </p:nvSpPr>
          <p:spPr bwMode="auto">
            <a:xfrm flipV="1">
              <a:off x="3851" y="3192"/>
              <a:ext cx="1" cy="5"/>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94" name="Line 142"/>
            <p:cNvSpPr>
              <a:spLocks noChangeShapeType="1"/>
            </p:cNvSpPr>
            <p:nvPr/>
          </p:nvSpPr>
          <p:spPr bwMode="auto">
            <a:xfrm>
              <a:off x="3835" y="3192"/>
              <a:ext cx="36" cy="1"/>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95" name="Line 143"/>
            <p:cNvSpPr>
              <a:spLocks noChangeShapeType="1"/>
            </p:cNvSpPr>
            <p:nvPr/>
          </p:nvSpPr>
          <p:spPr bwMode="auto">
            <a:xfrm>
              <a:off x="2727" y="2187"/>
              <a:ext cx="1" cy="1049"/>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96" name="Line 144"/>
            <p:cNvSpPr>
              <a:spLocks noChangeShapeType="1"/>
            </p:cNvSpPr>
            <p:nvPr/>
          </p:nvSpPr>
          <p:spPr bwMode="auto">
            <a:xfrm>
              <a:off x="2712" y="3236"/>
              <a:ext cx="1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97" name="Line 145"/>
            <p:cNvSpPr>
              <a:spLocks noChangeShapeType="1"/>
            </p:cNvSpPr>
            <p:nvPr/>
          </p:nvSpPr>
          <p:spPr bwMode="auto">
            <a:xfrm>
              <a:off x="2712" y="3119"/>
              <a:ext cx="1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98" name="Line 146"/>
            <p:cNvSpPr>
              <a:spLocks noChangeShapeType="1"/>
            </p:cNvSpPr>
            <p:nvPr/>
          </p:nvSpPr>
          <p:spPr bwMode="auto">
            <a:xfrm>
              <a:off x="2712" y="3001"/>
              <a:ext cx="1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99" name="Line 147"/>
            <p:cNvSpPr>
              <a:spLocks noChangeShapeType="1"/>
            </p:cNvSpPr>
            <p:nvPr/>
          </p:nvSpPr>
          <p:spPr bwMode="auto">
            <a:xfrm>
              <a:off x="2712" y="2888"/>
              <a:ext cx="1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00" name="Line 148"/>
            <p:cNvSpPr>
              <a:spLocks noChangeShapeType="1"/>
            </p:cNvSpPr>
            <p:nvPr/>
          </p:nvSpPr>
          <p:spPr bwMode="auto">
            <a:xfrm>
              <a:off x="2712" y="2770"/>
              <a:ext cx="1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01" name="Line 149"/>
            <p:cNvSpPr>
              <a:spLocks noChangeShapeType="1"/>
            </p:cNvSpPr>
            <p:nvPr/>
          </p:nvSpPr>
          <p:spPr bwMode="auto">
            <a:xfrm>
              <a:off x="2712" y="2653"/>
              <a:ext cx="1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02" name="Line 150"/>
            <p:cNvSpPr>
              <a:spLocks noChangeShapeType="1"/>
            </p:cNvSpPr>
            <p:nvPr/>
          </p:nvSpPr>
          <p:spPr bwMode="auto">
            <a:xfrm>
              <a:off x="2712" y="2535"/>
              <a:ext cx="1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03" name="Line 151"/>
            <p:cNvSpPr>
              <a:spLocks noChangeShapeType="1"/>
            </p:cNvSpPr>
            <p:nvPr/>
          </p:nvSpPr>
          <p:spPr bwMode="auto">
            <a:xfrm>
              <a:off x="2712" y="2422"/>
              <a:ext cx="1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04" name="Line 152"/>
            <p:cNvSpPr>
              <a:spLocks noChangeShapeType="1"/>
            </p:cNvSpPr>
            <p:nvPr/>
          </p:nvSpPr>
          <p:spPr bwMode="auto">
            <a:xfrm>
              <a:off x="2712" y="2304"/>
              <a:ext cx="1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05" name="Line 153"/>
            <p:cNvSpPr>
              <a:spLocks noChangeShapeType="1"/>
            </p:cNvSpPr>
            <p:nvPr/>
          </p:nvSpPr>
          <p:spPr bwMode="auto">
            <a:xfrm>
              <a:off x="2712" y="2187"/>
              <a:ext cx="1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06" name="Line 154"/>
            <p:cNvSpPr>
              <a:spLocks noChangeShapeType="1"/>
            </p:cNvSpPr>
            <p:nvPr/>
          </p:nvSpPr>
          <p:spPr bwMode="auto">
            <a:xfrm>
              <a:off x="2727" y="3236"/>
              <a:ext cx="128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07" name="Line 155"/>
            <p:cNvSpPr>
              <a:spLocks noChangeShapeType="1"/>
            </p:cNvSpPr>
            <p:nvPr/>
          </p:nvSpPr>
          <p:spPr bwMode="auto">
            <a:xfrm flipV="1">
              <a:off x="2727" y="3236"/>
              <a:ext cx="1" cy="1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08" name="Line 156"/>
            <p:cNvSpPr>
              <a:spLocks noChangeShapeType="1"/>
            </p:cNvSpPr>
            <p:nvPr/>
          </p:nvSpPr>
          <p:spPr bwMode="auto">
            <a:xfrm flipV="1">
              <a:off x="3047" y="3236"/>
              <a:ext cx="1" cy="1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09" name="Line 157"/>
            <p:cNvSpPr>
              <a:spLocks noChangeShapeType="1"/>
            </p:cNvSpPr>
            <p:nvPr/>
          </p:nvSpPr>
          <p:spPr bwMode="auto">
            <a:xfrm flipV="1">
              <a:off x="3373" y="3236"/>
              <a:ext cx="1" cy="1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10" name="Line 158"/>
            <p:cNvSpPr>
              <a:spLocks noChangeShapeType="1"/>
            </p:cNvSpPr>
            <p:nvPr/>
          </p:nvSpPr>
          <p:spPr bwMode="auto">
            <a:xfrm flipV="1">
              <a:off x="3693" y="3236"/>
              <a:ext cx="1" cy="1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11" name="Line 159"/>
            <p:cNvSpPr>
              <a:spLocks noChangeShapeType="1"/>
            </p:cNvSpPr>
            <p:nvPr/>
          </p:nvSpPr>
          <p:spPr bwMode="auto">
            <a:xfrm flipV="1">
              <a:off x="4013" y="3236"/>
              <a:ext cx="1" cy="1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12" name="Rectangle 160"/>
            <p:cNvSpPr>
              <a:spLocks noChangeArrowheads="1"/>
            </p:cNvSpPr>
            <p:nvPr/>
          </p:nvSpPr>
          <p:spPr bwMode="auto">
            <a:xfrm>
              <a:off x="2656" y="3202"/>
              <a:ext cx="36"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0</a:t>
              </a:r>
              <a:endParaRPr lang="en-GB" sz="800" b="0">
                <a:cs typeface="Arial" charset="0"/>
              </a:endParaRPr>
            </a:p>
          </p:txBody>
        </p:sp>
        <p:sp>
          <p:nvSpPr>
            <p:cNvPr id="213" name="Rectangle 161"/>
            <p:cNvSpPr>
              <a:spLocks noChangeArrowheads="1"/>
            </p:cNvSpPr>
            <p:nvPr/>
          </p:nvSpPr>
          <p:spPr bwMode="auto">
            <a:xfrm>
              <a:off x="2656" y="3084"/>
              <a:ext cx="36"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5</a:t>
              </a:r>
              <a:endParaRPr lang="en-GB" sz="800" b="0">
                <a:cs typeface="Arial" charset="0"/>
              </a:endParaRPr>
            </a:p>
          </p:txBody>
        </p:sp>
        <p:sp>
          <p:nvSpPr>
            <p:cNvPr id="214" name="Rectangle 162"/>
            <p:cNvSpPr>
              <a:spLocks noChangeArrowheads="1"/>
            </p:cNvSpPr>
            <p:nvPr/>
          </p:nvSpPr>
          <p:spPr bwMode="auto">
            <a:xfrm>
              <a:off x="2625" y="2967"/>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10</a:t>
              </a:r>
              <a:endParaRPr lang="en-GB" sz="800" b="0">
                <a:cs typeface="Arial" charset="0"/>
              </a:endParaRPr>
            </a:p>
          </p:txBody>
        </p:sp>
        <p:sp>
          <p:nvSpPr>
            <p:cNvPr id="215" name="Rectangle 163"/>
            <p:cNvSpPr>
              <a:spLocks noChangeArrowheads="1"/>
            </p:cNvSpPr>
            <p:nvPr/>
          </p:nvSpPr>
          <p:spPr bwMode="auto">
            <a:xfrm>
              <a:off x="2625" y="2854"/>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15</a:t>
              </a:r>
              <a:endParaRPr lang="en-GB" sz="800" b="0">
                <a:cs typeface="Arial" charset="0"/>
              </a:endParaRPr>
            </a:p>
          </p:txBody>
        </p:sp>
        <p:sp>
          <p:nvSpPr>
            <p:cNvPr id="216" name="Rectangle 164"/>
            <p:cNvSpPr>
              <a:spLocks noChangeArrowheads="1"/>
            </p:cNvSpPr>
            <p:nvPr/>
          </p:nvSpPr>
          <p:spPr bwMode="auto">
            <a:xfrm>
              <a:off x="2625" y="2736"/>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20</a:t>
              </a:r>
              <a:endParaRPr lang="en-GB" sz="800" b="0">
                <a:cs typeface="Arial" charset="0"/>
              </a:endParaRPr>
            </a:p>
          </p:txBody>
        </p:sp>
        <p:sp>
          <p:nvSpPr>
            <p:cNvPr id="217" name="Rectangle 165"/>
            <p:cNvSpPr>
              <a:spLocks noChangeArrowheads="1"/>
            </p:cNvSpPr>
            <p:nvPr/>
          </p:nvSpPr>
          <p:spPr bwMode="auto">
            <a:xfrm>
              <a:off x="2625" y="2618"/>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25</a:t>
              </a:r>
              <a:endParaRPr lang="en-GB" sz="800" b="0">
                <a:cs typeface="Arial" charset="0"/>
              </a:endParaRPr>
            </a:p>
          </p:txBody>
        </p:sp>
        <p:sp>
          <p:nvSpPr>
            <p:cNvPr id="218" name="Rectangle 166"/>
            <p:cNvSpPr>
              <a:spLocks noChangeArrowheads="1"/>
            </p:cNvSpPr>
            <p:nvPr/>
          </p:nvSpPr>
          <p:spPr bwMode="auto">
            <a:xfrm>
              <a:off x="2625" y="2501"/>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30</a:t>
              </a:r>
              <a:endParaRPr lang="en-GB" sz="800" b="0">
                <a:cs typeface="Arial" charset="0"/>
              </a:endParaRPr>
            </a:p>
          </p:txBody>
        </p:sp>
        <p:sp>
          <p:nvSpPr>
            <p:cNvPr id="219" name="Rectangle 167"/>
            <p:cNvSpPr>
              <a:spLocks noChangeArrowheads="1"/>
            </p:cNvSpPr>
            <p:nvPr/>
          </p:nvSpPr>
          <p:spPr bwMode="auto">
            <a:xfrm>
              <a:off x="2625" y="2388"/>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35</a:t>
              </a:r>
              <a:endParaRPr lang="en-GB" sz="800" b="0">
                <a:cs typeface="Arial" charset="0"/>
              </a:endParaRPr>
            </a:p>
          </p:txBody>
        </p:sp>
        <p:sp>
          <p:nvSpPr>
            <p:cNvPr id="220" name="Rectangle 168"/>
            <p:cNvSpPr>
              <a:spLocks noChangeArrowheads="1"/>
            </p:cNvSpPr>
            <p:nvPr/>
          </p:nvSpPr>
          <p:spPr bwMode="auto">
            <a:xfrm>
              <a:off x="2625" y="2270"/>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40</a:t>
              </a:r>
              <a:endParaRPr lang="en-GB" sz="800" b="0">
                <a:cs typeface="Arial" charset="0"/>
              </a:endParaRPr>
            </a:p>
          </p:txBody>
        </p:sp>
        <p:sp>
          <p:nvSpPr>
            <p:cNvPr id="221" name="Rectangle 169"/>
            <p:cNvSpPr>
              <a:spLocks noChangeArrowheads="1"/>
            </p:cNvSpPr>
            <p:nvPr/>
          </p:nvSpPr>
          <p:spPr bwMode="auto">
            <a:xfrm>
              <a:off x="2625" y="2152"/>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45</a:t>
              </a:r>
              <a:endParaRPr lang="en-GB" sz="800" b="0">
                <a:cs typeface="Arial" charset="0"/>
              </a:endParaRPr>
            </a:p>
          </p:txBody>
        </p:sp>
        <p:sp>
          <p:nvSpPr>
            <p:cNvPr id="222" name="Rectangle 170"/>
            <p:cNvSpPr>
              <a:spLocks noChangeArrowheads="1"/>
            </p:cNvSpPr>
            <p:nvPr/>
          </p:nvSpPr>
          <p:spPr bwMode="auto">
            <a:xfrm>
              <a:off x="2834" y="3280"/>
              <a:ext cx="129"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preg</a:t>
              </a:r>
              <a:endParaRPr lang="en-GB" sz="800" b="0">
                <a:cs typeface="Arial" charset="0"/>
              </a:endParaRPr>
            </a:p>
          </p:txBody>
        </p:sp>
        <p:sp>
          <p:nvSpPr>
            <p:cNvPr id="223" name="Rectangle 171"/>
            <p:cNvSpPr>
              <a:spLocks noChangeArrowheads="1"/>
            </p:cNvSpPr>
            <p:nvPr/>
          </p:nvSpPr>
          <p:spPr bwMode="auto">
            <a:xfrm>
              <a:off x="3067" y="3280"/>
              <a:ext cx="276"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 non-preg</a:t>
              </a:r>
              <a:endParaRPr lang="en-GB" sz="800" b="0">
                <a:cs typeface="Arial" charset="0"/>
              </a:endParaRPr>
            </a:p>
          </p:txBody>
        </p:sp>
        <p:sp>
          <p:nvSpPr>
            <p:cNvPr id="224" name="Rectangle 172"/>
            <p:cNvSpPr>
              <a:spLocks noChangeArrowheads="1"/>
            </p:cNvSpPr>
            <p:nvPr/>
          </p:nvSpPr>
          <p:spPr bwMode="auto">
            <a:xfrm>
              <a:off x="3474" y="3280"/>
              <a:ext cx="129"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preg</a:t>
              </a:r>
              <a:endParaRPr lang="en-GB" sz="800" b="0">
                <a:cs typeface="Arial" charset="0"/>
              </a:endParaRPr>
            </a:p>
          </p:txBody>
        </p:sp>
        <p:sp>
          <p:nvSpPr>
            <p:cNvPr id="225" name="Rectangle 173"/>
            <p:cNvSpPr>
              <a:spLocks noChangeArrowheads="1"/>
            </p:cNvSpPr>
            <p:nvPr/>
          </p:nvSpPr>
          <p:spPr bwMode="auto">
            <a:xfrm>
              <a:off x="3739" y="3280"/>
              <a:ext cx="258"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non-preg</a:t>
              </a:r>
              <a:endParaRPr lang="en-GB" sz="800" b="0">
                <a:cs typeface="Arial" charset="0"/>
              </a:endParaRPr>
            </a:p>
          </p:txBody>
        </p:sp>
        <p:sp>
          <p:nvSpPr>
            <p:cNvPr id="226" name="Line 174"/>
            <p:cNvSpPr>
              <a:spLocks noChangeShapeType="1"/>
            </p:cNvSpPr>
            <p:nvPr/>
          </p:nvSpPr>
          <p:spPr bwMode="auto">
            <a:xfrm>
              <a:off x="3047" y="3236"/>
              <a:ext cx="1" cy="11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27" name="Line 175"/>
            <p:cNvSpPr>
              <a:spLocks noChangeShapeType="1"/>
            </p:cNvSpPr>
            <p:nvPr/>
          </p:nvSpPr>
          <p:spPr bwMode="auto">
            <a:xfrm>
              <a:off x="3693" y="3236"/>
              <a:ext cx="1" cy="11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28" name="Rectangle 176"/>
            <p:cNvSpPr>
              <a:spLocks noChangeArrowheads="1"/>
            </p:cNvSpPr>
            <p:nvPr/>
          </p:nvSpPr>
          <p:spPr bwMode="auto">
            <a:xfrm>
              <a:off x="2956" y="3398"/>
              <a:ext cx="211"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Vehicle</a:t>
              </a:r>
              <a:endParaRPr lang="en-GB" sz="800" b="0">
                <a:cs typeface="Arial" charset="0"/>
              </a:endParaRPr>
            </a:p>
          </p:txBody>
        </p:sp>
        <p:sp>
          <p:nvSpPr>
            <p:cNvPr id="229" name="Rectangle 177"/>
            <p:cNvSpPr>
              <a:spLocks noChangeArrowheads="1"/>
            </p:cNvSpPr>
            <p:nvPr/>
          </p:nvSpPr>
          <p:spPr bwMode="auto">
            <a:xfrm>
              <a:off x="3647" y="3398"/>
              <a:ext cx="12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LPS</a:t>
              </a:r>
              <a:endParaRPr lang="en-GB" sz="800" b="0">
                <a:cs typeface="Arial" charset="0"/>
              </a:endParaRPr>
            </a:p>
          </p:txBody>
        </p:sp>
        <p:sp>
          <p:nvSpPr>
            <p:cNvPr id="230" name="Line 178"/>
            <p:cNvSpPr>
              <a:spLocks noChangeShapeType="1"/>
            </p:cNvSpPr>
            <p:nvPr/>
          </p:nvSpPr>
          <p:spPr bwMode="auto">
            <a:xfrm>
              <a:off x="2727" y="3236"/>
              <a:ext cx="1" cy="23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31" name="Line 179"/>
            <p:cNvSpPr>
              <a:spLocks noChangeShapeType="1"/>
            </p:cNvSpPr>
            <p:nvPr/>
          </p:nvSpPr>
          <p:spPr bwMode="auto">
            <a:xfrm>
              <a:off x="4013" y="3236"/>
              <a:ext cx="1" cy="23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32" name="Line 180"/>
            <p:cNvSpPr>
              <a:spLocks noChangeShapeType="1"/>
            </p:cNvSpPr>
            <p:nvPr/>
          </p:nvSpPr>
          <p:spPr bwMode="auto">
            <a:xfrm>
              <a:off x="3373" y="3236"/>
              <a:ext cx="1" cy="23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33" name="Rectangle 181"/>
            <p:cNvSpPr>
              <a:spLocks noChangeArrowheads="1"/>
            </p:cNvSpPr>
            <p:nvPr/>
          </p:nvSpPr>
          <p:spPr bwMode="auto">
            <a:xfrm rot="16200000">
              <a:off x="2186" y="2624"/>
              <a:ext cx="651"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dirty="0" smtClean="0">
                  <a:solidFill>
                    <a:srgbClr val="000000"/>
                  </a:solidFill>
                  <a:cs typeface="Arial" charset="0"/>
                </a:rPr>
                <a:t>Progesterone (</a:t>
              </a:r>
              <a:r>
                <a:rPr lang="en-GB" sz="800" dirty="0" err="1" smtClean="0">
                  <a:solidFill>
                    <a:srgbClr val="000000"/>
                  </a:solidFill>
                  <a:cs typeface="Arial" charset="0"/>
                </a:rPr>
                <a:t>ng</a:t>
              </a:r>
              <a:r>
                <a:rPr lang="en-GB" sz="800" dirty="0" smtClean="0">
                  <a:solidFill>
                    <a:srgbClr val="000000"/>
                  </a:solidFill>
                  <a:cs typeface="Arial" charset="0"/>
                </a:rPr>
                <a:t>/ml)</a:t>
              </a:r>
              <a:endParaRPr lang="en-GB" sz="800" b="0" dirty="0">
                <a:cs typeface="Arial" charset="0"/>
              </a:endParaRPr>
            </a:p>
          </p:txBody>
        </p:sp>
        <p:sp>
          <p:nvSpPr>
            <p:cNvPr id="234" name="Text Box 8"/>
            <p:cNvSpPr txBox="1">
              <a:spLocks noChangeArrowheads="1"/>
            </p:cNvSpPr>
            <p:nvPr/>
          </p:nvSpPr>
          <p:spPr bwMode="auto">
            <a:xfrm>
              <a:off x="2840" y="2064"/>
              <a:ext cx="427"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b="0">
                  <a:cs typeface="Arial" charset="0"/>
                </a:rPr>
                <a:t> </a:t>
              </a:r>
              <a:r>
                <a:rPr lang="en-GB" sz="1200">
                  <a:cs typeface="Arial" charset="0"/>
                </a:rPr>
                <a:t>+</a:t>
              </a:r>
            </a:p>
          </p:txBody>
        </p:sp>
        <p:sp>
          <p:nvSpPr>
            <p:cNvPr id="235" name="TextBox 56"/>
            <p:cNvSpPr txBox="1">
              <a:spLocks noChangeArrowheads="1"/>
            </p:cNvSpPr>
            <p:nvPr/>
          </p:nvSpPr>
          <p:spPr bwMode="auto">
            <a:xfrm>
              <a:off x="3339" y="2940"/>
              <a:ext cx="384"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800" i="1">
                  <a:cs typeface="Arial" charset="0"/>
                </a:rPr>
                <a:t>No mice </a:t>
              </a:r>
            </a:p>
            <a:p>
              <a:pPr eaLnBrk="1" hangingPunct="1"/>
              <a:r>
                <a:rPr lang="en-GB" sz="800" i="1">
                  <a:cs typeface="Arial" charset="0"/>
                </a:rPr>
                <a:t>in group</a:t>
              </a:r>
            </a:p>
          </p:txBody>
        </p:sp>
      </p:grpSp>
      <p:sp>
        <p:nvSpPr>
          <p:cNvPr id="236" name="TextBox 235"/>
          <p:cNvSpPr txBox="1"/>
          <p:nvPr/>
        </p:nvSpPr>
        <p:spPr>
          <a:xfrm>
            <a:off x="5965830"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147</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216177038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ext Box 4"/>
          <p:cNvSpPr txBox="1">
            <a:spLocks noChangeArrowheads="1"/>
          </p:cNvSpPr>
          <p:nvPr/>
        </p:nvSpPr>
        <p:spPr bwMode="auto">
          <a:xfrm>
            <a:off x="980728" y="467544"/>
            <a:ext cx="536575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latin typeface="Times New Roman" pitchFamily="18" charset="0"/>
                <a:cs typeface="Times New Roman" pitchFamily="18" charset="0"/>
              </a:rPr>
              <a:t>Figure 3.17: Effect of 24h fast in early pregnancy on plasma hormones and IL-6</a:t>
            </a:r>
          </a:p>
        </p:txBody>
      </p:sp>
      <p:sp>
        <p:nvSpPr>
          <p:cNvPr id="29" name="Text Box 29"/>
          <p:cNvSpPr txBox="1">
            <a:spLocks noChangeArrowheads="1"/>
          </p:cNvSpPr>
          <p:nvPr/>
        </p:nvSpPr>
        <p:spPr bwMode="auto">
          <a:xfrm>
            <a:off x="1316038" y="933450"/>
            <a:ext cx="293687"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A</a:t>
            </a:r>
          </a:p>
        </p:txBody>
      </p:sp>
      <p:sp>
        <p:nvSpPr>
          <p:cNvPr id="31" name="Rectangle 54"/>
          <p:cNvSpPr>
            <a:spLocks noChangeArrowheads="1"/>
          </p:cNvSpPr>
          <p:nvPr/>
        </p:nvSpPr>
        <p:spPr bwMode="auto">
          <a:xfrm>
            <a:off x="1011238" y="5877629"/>
            <a:ext cx="5289550" cy="2279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sz="1200" b="0" dirty="0">
                <a:latin typeface="Times New Roman" pitchFamily="18" charset="0"/>
                <a:cs typeface="Times New Roman" pitchFamily="18" charset="0"/>
              </a:rPr>
              <a:t>Virgin and d5.5 pregnant mice </a:t>
            </a:r>
            <a:r>
              <a:rPr lang="en-US" sz="1200" b="0" dirty="0" smtClean="0">
                <a:latin typeface="Times New Roman" pitchFamily="18" charset="0"/>
                <a:cs typeface="Times New Roman" pitchFamily="18" charset="0"/>
              </a:rPr>
              <a:t>were either </a:t>
            </a:r>
            <a:r>
              <a:rPr lang="en-US" sz="1200" b="0" dirty="0">
                <a:latin typeface="Times New Roman" pitchFamily="18" charset="0"/>
                <a:cs typeface="Times New Roman" pitchFamily="18" charset="0"/>
              </a:rPr>
              <a:t>fasted for 24h (grey bars; n = 6, </a:t>
            </a:r>
            <a:r>
              <a:rPr lang="en-US" sz="1200" b="0" dirty="0" smtClean="0">
                <a:latin typeface="Times New Roman" pitchFamily="18" charset="0"/>
                <a:cs typeface="Times New Roman" pitchFamily="18" charset="0"/>
              </a:rPr>
              <a:t>8 respectively) </a:t>
            </a:r>
            <a:r>
              <a:rPr lang="en-US" sz="1200" b="0" dirty="0">
                <a:latin typeface="Times New Roman" pitchFamily="18" charset="0"/>
                <a:cs typeface="Times New Roman" pitchFamily="18" charset="0"/>
              </a:rPr>
              <a:t>or were fed normally (controls; white bars; n = 6, </a:t>
            </a:r>
            <a:r>
              <a:rPr lang="en-US" sz="1200" b="0" dirty="0" smtClean="0">
                <a:latin typeface="Times New Roman" pitchFamily="18" charset="0"/>
                <a:cs typeface="Times New Roman" pitchFamily="18" charset="0"/>
              </a:rPr>
              <a:t>8 respectively). </a:t>
            </a:r>
            <a:r>
              <a:rPr lang="en-GB" sz="1200" b="0" dirty="0">
                <a:latin typeface="Times New Roman" pitchFamily="18" charset="0"/>
                <a:cs typeface="Times New Roman" pitchFamily="18" charset="0"/>
              </a:rPr>
              <a:t>Values are group means </a:t>
            </a:r>
            <a:r>
              <a:rPr lang="en-US" sz="1200" b="0" dirty="0">
                <a:latin typeface="Times New Roman" pitchFamily="18" charset="0"/>
                <a:cs typeface="Times New Roman" pitchFamily="18" charset="0"/>
              </a:rPr>
              <a:t>± SEM </a:t>
            </a:r>
            <a:r>
              <a:rPr lang="en-US" sz="1200" b="0" dirty="0" smtClean="0">
                <a:latin typeface="Times New Roman" pitchFamily="18" charset="0"/>
                <a:cs typeface="Times New Roman" pitchFamily="18" charset="0"/>
              </a:rPr>
              <a:t>. </a:t>
            </a:r>
            <a:r>
              <a:rPr lang="en-US" sz="1200" b="0" dirty="0">
                <a:latin typeface="Times New Roman" pitchFamily="18" charset="0"/>
                <a:cs typeface="Times New Roman" pitchFamily="18" charset="0"/>
              </a:rPr>
              <a:t>A. Prolactin (</a:t>
            </a:r>
            <a:r>
              <a:rPr lang="en-US" sz="1200" b="0" dirty="0" smtClean="0">
                <a:latin typeface="Times New Roman" pitchFamily="18" charset="0"/>
                <a:cs typeface="Times New Roman" pitchFamily="18" charset="0"/>
              </a:rPr>
              <a:t>2-way </a:t>
            </a:r>
            <a:r>
              <a:rPr lang="en-US" sz="1200" b="0" dirty="0">
                <a:latin typeface="Times New Roman" pitchFamily="18" charset="0"/>
                <a:cs typeface="Times New Roman" pitchFamily="18" charset="0"/>
              </a:rPr>
              <a:t>ANOVA, </a:t>
            </a:r>
            <a:r>
              <a:rPr lang="en-US" sz="1200" b="0" dirty="0" smtClean="0">
                <a:latin typeface="Times New Roman" pitchFamily="18" charset="0"/>
                <a:cs typeface="Times New Roman" pitchFamily="18" charset="0"/>
              </a:rPr>
              <a:t>interaction </a:t>
            </a:r>
            <a:r>
              <a:rPr lang="en-US" sz="1200" b="0" dirty="0" err="1" smtClean="0">
                <a:latin typeface="Times New Roman" pitchFamily="18" charset="0"/>
                <a:cs typeface="Times New Roman" pitchFamily="18" charset="0"/>
              </a:rPr>
              <a:t>groupxtreatment</a:t>
            </a:r>
            <a:r>
              <a:rPr lang="en-US" sz="1200" b="0" dirty="0" smtClean="0">
                <a:latin typeface="Times New Roman" pitchFamily="18" charset="0"/>
                <a:cs typeface="Times New Roman" pitchFamily="18" charset="0"/>
              </a:rPr>
              <a:t> p&lt;0.01 </a:t>
            </a:r>
            <a:r>
              <a:rPr lang="en-US" sz="1200" b="0" dirty="0">
                <a:latin typeface="Times New Roman" pitchFamily="18" charset="0"/>
                <a:cs typeface="Times New Roman" pitchFamily="18" charset="0"/>
              </a:rPr>
              <a:t>). B. Progesterone (2 way ANOVA, </a:t>
            </a:r>
            <a:r>
              <a:rPr lang="en-US" sz="1200" b="0" dirty="0" smtClean="0">
                <a:latin typeface="Times New Roman" pitchFamily="18" charset="0"/>
                <a:cs typeface="Times New Roman" pitchFamily="18" charset="0"/>
              </a:rPr>
              <a:t>interaction </a:t>
            </a:r>
            <a:r>
              <a:rPr lang="en-US" sz="1200" b="0" dirty="0" err="1" smtClean="0">
                <a:latin typeface="Times New Roman" pitchFamily="18" charset="0"/>
                <a:cs typeface="Times New Roman" pitchFamily="18" charset="0"/>
              </a:rPr>
              <a:t>groupxtreatment</a:t>
            </a:r>
            <a:r>
              <a:rPr lang="en-US" sz="1200" b="0" dirty="0" smtClean="0">
                <a:latin typeface="Times New Roman" pitchFamily="18" charset="0"/>
                <a:cs typeface="Times New Roman" pitchFamily="18" charset="0"/>
              </a:rPr>
              <a:t> p&lt;0.001 </a:t>
            </a:r>
            <a:r>
              <a:rPr lang="en-US" sz="1200" b="0" dirty="0">
                <a:latin typeface="Times New Roman" pitchFamily="18" charset="0"/>
                <a:cs typeface="Times New Roman" pitchFamily="18" charset="0"/>
              </a:rPr>
              <a:t>). C. IL-6 (2 way ANOVA, </a:t>
            </a:r>
            <a:r>
              <a:rPr lang="en-US" sz="1200" b="0" dirty="0" smtClean="0">
                <a:latin typeface="Times New Roman" pitchFamily="18" charset="0"/>
                <a:cs typeface="Times New Roman" pitchFamily="18" charset="0"/>
              </a:rPr>
              <a:t>interaction </a:t>
            </a:r>
            <a:r>
              <a:rPr lang="en-US" sz="1200" b="0" dirty="0" err="1" smtClean="0">
                <a:latin typeface="Times New Roman" pitchFamily="18" charset="0"/>
                <a:cs typeface="Times New Roman" pitchFamily="18" charset="0"/>
              </a:rPr>
              <a:t>groupxtreatment</a:t>
            </a:r>
            <a:r>
              <a:rPr lang="en-US" sz="1200" b="0" dirty="0" smtClean="0">
                <a:latin typeface="Times New Roman" pitchFamily="18" charset="0"/>
                <a:cs typeface="Times New Roman" pitchFamily="18" charset="0"/>
              </a:rPr>
              <a:t> p&lt;0.05</a:t>
            </a:r>
            <a:r>
              <a:rPr lang="en-US" sz="1200" b="0" dirty="0">
                <a:latin typeface="Times New Roman" pitchFamily="18" charset="0"/>
                <a:cs typeface="Times New Roman" pitchFamily="18" charset="0"/>
              </a:rPr>
              <a:t>). D. Corticosterone (</a:t>
            </a:r>
            <a:r>
              <a:rPr lang="en-US" sz="1200" b="0" dirty="0" smtClean="0">
                <a:latin typeface="Times New Roman" pitchFamily="18" charset="0"/>
                <a:cs typeface="Times New Roman" pitchFamily="18" charset="0"/>
              </a:rPr>
              <a:t>2-way </a:t>
            </a:r>
            <a:r>
              <a:rPr lang="en-US" sz="1200" b="0" dirty="0">
                <a:latin typeface="Times New Roman" pitchFamily="18" charset="0"/>
                <a:cs typeface="Times New Roman" pitchFamily="18" charset="0"/>
              </a:rPr>
              <a:t>ANOVA, p&lt;0.001 across treatment). Holm-</a:t>
            </a:r>
            <a:r>
              <a:rPr lang="en-US" sz="1200" b="0" dirty="0" err="1">
                <a:latin typeface="Times New Roman" pitchFamily="18" charset="0"/>
                <a:cs typeface="Times New Roman" pitchFamily="18" charset="0"/>
              </a:rPr>
              <a:t>Sidak</a:t>
            </a:r>
            <a:r>
              <a:rPr lang="en-US" sz="1200" b="0" dirty="0">
                <a:latin typeface="Times New Roman" pitchFamily="18" charset="0"/>
                <a:cs typeface="Times New Roman" pitchFamily="18" charset="0"/>
              </a:rPr>
              <a:t> post hoc tests *p&lt;0.05 vs. control, #vs. virgin.</a:t>
            </a:r>
          </a:p>
          <a:p>
            <a:pPr>
              <a:lnSpc>
                <a:spcPct val="150000"/>
              </a:lnSpc>
            </a:pPr>
            <a:endParaRPr lang="en-GB" sz="1200" b="0" dirty="0">
              <a:latin typeface="Calibri" pitchFamily="34" charset="0"/>
              <a:cs typeface="Arial" charset="0"/>
            </a:endParaRPr>
          </a:p>
        </p:txBody>
      </p:sp>
      <p:sp>
        <p:nvSpPr>
          <p:cNvPr id="33" name="Text Box 36"/>
          <p:cNvSpPr txBox="1">
            <a:spLocks noChangeArrowheads="1"/>
          </p:cNvSpPr>
          <p:nvPr/>
        </p:nvSpPr>
        <p:spPr bwMode="auto">
          <a:xfrm>
            <a:off x="1292225" y="3436938"/>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C</a:t>
            </a:r>
          </a:p>
        </p:txBody>
      </p:sp>
      <p:grpSp>
        <p:nvGrpSpPr>
          <p:cNvPr id="35" name="Group 2"/>
          <p:cNvGrpSpPr>
            <a:grpSpLocks/>
          </p:cNvGrpSpPr>
          <p:nvPr/>
        </p:nvGrpSpPr>
        <p:grpSpPr bwMode="auto">
          <a:xfrm>
            <a:off x="1449388" y="1141413"/>
            <a:ext cx="2517775" cy="2328862"/>
            <a:chOff x="1465069" y="1256331"/>
            <a:chExt cx="2516699" cy="2159824"/>
          </a:xfrm>
        </p:grpSpPr>
        <p:grpSp>
          <p:nvGrpSpPr>
            <p:cNvPr id="36" name="Group 1"/>
            <p:cNvGrpSpPr>
              <a:grpSpLocks/>
            </p:cNvGrpSpPr>
            <p:nvPr/>
          </p:nvGrpSpPr>
          <p:grpSpPr bwMode="auto">
            <a:xfrm>
              <a:off x="1465069" y="1256331"/>
              <a:ext cx="2516699" cy="2159824"/>
              <a:chOff x="1519044" y="1711971"/>
              <a:chExt cx="2516699" cy="2159824"/>
            </a:xfrm>
          </p:grpSpPr>
          <p:graphicFrame>
            <p:nvGraphicFramePr>
              <p:cNvPr id="39" name="Chart 38"/>
              <p:cNvGraphicFramePr>
                <a:graphicFrameLocks/>
              </p:cNvGraphicFramePr>
              <p:nvPr>
                <p:extLst>
                  <p:ext uri="{D42A27DB-BD31-4B8C-83A1-F6EECF244321}">
                    <p14:modId xmlns:p14="http://schemas.microsoft.com/office/powerpoint/2010/main" val="381841991"/>
                  </p:ext>
                </p:extLst>
              </p:nvPr>
            </p:nvGraphicFramePr>
            <p:xfrm>
              <a:off x="1517013" y="1711913"/>
              <a:ext cx="2520000" cy="2160000"/>
            </p:xfrm>
            <a:graphic>
              <a:graphicData uri="http://schemas.openxmlformats.org/drawingml/2006/chart">
                <c:chart xmlns:c="http://schemas.openxmlformats.org/drawingml/2006/chart" xmlns:r="http://schemas.openxmlformats.org/officeDocument/2006/relationships" r:id="rId2"/>
              </a:graphicData>
            </a:graphic>
          </p:graphicFrame>
          <p:sp>
            <p:nvSpPr>
              <p:cNvPr id="40" name="TextBox 22"/>
              <p:cNvSpPr txBox="1">
                <a:spLocks noChangeArrowheads="1"/>
              </p:cNvSpPr>
              <p:nvPr/>
            </p:nvSpPr>
            <p:spPr bwMode="auto">
              <a:xfrm>
                <a:off x="3084872" y="2015226"/>
                <a:ext cx="260252" cy="254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latin typeface="Calibri" pitchFamily="34" charset="0"/>
                    <a:cs typeface="Arial" charset="0"/>
                  </a:rPr>
                  <a:t>#</a:t>
                </a:r>
              </a:p>
            </p:txBody>
          </p:sp>
        </p:grpSp>
        <p:sp>
          <p:nvSpPr>
            <p:cNvPr id="37" name="TextBox 23"/>
            <p:cNvSpPr txBox="1">
              <a:spLocks noChangeArrowheads="1"/>
            </p:cNvSpPr>
            <p:nvPr/>
          </p:nvSpPr>
          <p:spPr bwMode="auto">
            <a:xfrm>
              <a:off x="3202282" y="2663880"/>
              <a:ext cx="272947" cy="3401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b="0">
                  <a:cs typeface="Arial" charset="0"/>
                </a:rPr>
                <a:t>*</a:t>
              </a:r>
            </a:p>
          </p:txBody>
        </p:sp>
      </p:grpSp>
      <p:grpSp>
        <p:nvGrpSpPr>
          <p:cNvPr id="41" name="Group 5"/>
          <p:cNvGrpSpPr>
            <a:grpSpLocks/>
          </p:cNvGrpSpPr>
          <p:nvPr/>
        </p:nvGrpSpPr>
        <p:grpSpPr bwMode="auto">
          <a:xfrm>
            <a:off x="3911600" y="1290638"/>
            <a:ext cx="2206625" cy="2160587"/>
            <a:chOff x="3966136" y="1405525"/>
            <a:chExt cx="2206140" cy="2160000"/>
          </a:xfrm>
        </p:grpSpPr>
        <p:graphicFrame>
          <p:nvGraphicFramePr>
            <p:cNvPr id="42" name="Chart 41"/>
            <p:cNvGraphicFramePr>
              <a:graphicFrameLocks/>
            </p:cNvGraphicFramePr>
            <p:nvPr>
              <p:extLst>
                <p:ext uri="{D42A27DB-BD31-4B8C-83A1-F6EECF244321}">
                  <p14:modId xmlns:p14="http://schemas.microsoft.com/office/powerpoint/2010/main" val="979001882"/>
                </p:ext>
              </p:extLst>
            </p:nvPr>
          </p:nvGraphicFramePr>
          <p:xfrm>
            <a:off x="3966136" y="1405525"/>
            <a:ext cx="2206140" cy="2160000"/>
          </p:xfrm>
          <a:graphic>
            <a:graphicData uri="http://schemas.openxmlformats.org/drawingml/2006/chart">
              <c:chart xmlns:c="http://schemas.openxmlformats.org/drawingml/2006/chart" xmlns:r="http://schemas.openxmlformats.org/officeDocument/2006/relationships" r:id="rId3"/>
            </a:graphicData>
          </a:graphic>
        </p:graphicFrame>
        <p:sp>
          <p:nvSpPr>
            <p:cNvPr id="43" name="TextBox 25"/>
            <p:cNvSpPr txBox="1">
              <a:spLocks noChangeArrowheads="1"/>
            </p:cNvSpPr>
            <p:nvPr/>
          </p:nvSpPr>
          <p:spPr bwMode="auto">
            <a:xfrm>
              <a:off x="5440363" y="1527175"/>
              <a:ext cx="261937"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latin typeface="Calibri" pitchFamily="34" charset="0"/>
                  <a:cs typeface="Arial" charset="0"/>
                </a:rPr>
                <a:t>#</a:t>
              </a:r>
            </a:p>
          </p:txBody>
        </p:sp>
        <p:sp>
          <p:nvSpPr>
            <p:cNvPr id="44" name="TextBox 26"/>
            <p:cNvSpPr txBox="1">
              <a:spLocks noChangeArrowheads="1"/>
            </p:cNvSpPr>
            <p:nvPr/>
          </p:nvSpPr>
          <p:spPr bwMode="auto">
            <a:xfrm>
              <a:off x="5654675" y="2714625"/>
              <a:ext cx="2746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b="0">
                  <a:cs typeface="Arial" charset="0"/>
                </a:rPr>
                <a:t>*</a:t>
              </a:r>
            </a:p>
          </p:txBody>
        </p:sp>
      </p:grpSp>
      <p:sp>
        <p:nvSpPr>
          <p:cNvPr id="45" name="Text Box 29"/>
          <p:cNvSpPr txBox="1">
            <a:spLocks noChangeArrowheads="1"/>
          </p:cNvSpPr>
          <p:nvPr/>
        </p:nvSpPr>
        <p:spPr bwMode="auto">
          <a:xfrm>
            <a:off x="1952625" y="969963"/>
            <a:ext cx="725488"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cs typeface="Arial" charset="0"/>
              </a:rPr>
              <a:t>Prolactin</a:t>
            </a:r>
          </a:p>
        </p:txBody>
      </p:sp>
      <p:sp>
        <p:nvSpPr>
          <p:cNvPr id="46" name="Text Box 29"/>
          <p:cNvSpPr txBox="1">
            <a:spLocks noChangeArrowheads="1"/>
          </p:cNvSpPr>
          <p:nvPr/>
        </p:nvSpPr>
        <p:spPr bwMode="auto">
          <a:xfrm>
            <a:off x="4392613" y="969963"/>
            <a:ext cx="100012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cs typeface="Arial" charset="0"/>
              </a:rPr>
              <a:t>Progesterone</a:t>
            </a:r>
          </a:p>
        </p:txBody>
      </p:sp>
      <p:sp>
        <p:nvSpPr>
          <p:cNvPr id="47" name="Text Box 29"/>
          <p:cNvSpPr txBox="1">
            <a:spLocks noChangeArrowheads="1"/>
          </p:cNvSpPr>
          <p:nvPr/>
        </p:nvSpPr>
        <p:spPr bwMode="auto">
          <a:xfrm>
            <a:off x="2003425" y="3451225"/>
            <a:ext cx="411163" cy="246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cs typeface="Arial" charset="0"/>
              </a:rPr>
              <a:t>IL-6</a:t>
            </a:r>
          </a:p>
        </p:txBody>
      </p:sp>
      <p:sp>
        <p:nvSpPr>
          <p:cNvPr id="48" name="Text Box 29"/>
          <p:cNvSpPr txBox="1">
            <a:spLocks noChangeArrowheads="1"/>
          </p:cNvSpPr>
          <p:nvPr/>
        </p:nvSpPr>
        <p:spPr bwMode="auto">
          <a:xfrm>
            <a:off x="3724275" y="3406775"/>
            <a:ext cx="293688"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D</a:t>
            </a:r>
          </a:p>
        </p:txBody>
      </p:sp>
      <p:sp>
        <p:nvSpPr>
          <p:cNvPr id="49" name="Text Box 29"/>
          <p:cNvSpPr txBox="1">
            <a:spLocks noChangeArrowheads="1"/>
          </p:cNvSpPr>
          <p:nvPr/>
        </p:nvSpPr>
        <p:spPr bwMode="auto">
          <a:xfrm>
            <a:off x="4365625" y="3449638"/>
            <a:ext cx="108585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cs typeface="Arial" charset="0"/>
              </a:rPr>
              <a:t>Corticosterone</a:t>
            </a:r>
          </a:p>
        </p:txBody>
      </p:sp>
      <p:sp>
        <p:nvSpPr>
          <p:cNvPr id="50" name="Text Box 29"/>
          <p:cNvSpPr txBox="1">
            <a:spLocks noChangeArrowheads="1"/>
          </p:cNvSpPr>
          <p:nvPr/>
        </p:nvSpPr>
        <p:spPr bwMode="auto">
          <a:xfrm>
            <a:off x="3716338" y="933450"/>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B</a:t>
            </a:r>
          </a:p>
        </p:txBody>
      </p:sp>
      <p:grpSp>
        <p:nvGrpSpPr>
          <p:cNvPr id="51" name="Group 3"/>
          <p:cNvGrpSpPr>
            <a:grpSpLocks/>
          </p:cNvGrpSpPr>
          <p:nvPr/>
        </p:nvGrpSpPr>
        <p:grpSpPr bwMode="auto">
          <a:xfrm>
            <a:off x="3840163" y="3659188"/>
            <a:ext cx="2401887" cy="2157412"/>
            <a:chOff x="1610500" y="4321111"/>
            <a:chExt cx="2521600" cy="2158984"/>
          </a:xfrm>
        </p:grpSpPr>
        <p:graphicFrame>
          <p:nvGraphicFramePr>
            <p:cNvPr id="52" name="Chart 51"/>
            <p:cNvGraphicFramePr>
              <a:graphicFrameLocks/>
            </p:cNvGraphicFramePr>
            <p:nvPr>
              <p:extLst>
                <p:ext uri="{D42A27DB-BD31-4B8C-83A1-F6EECF244321}">
                  <p14:modId xmlns:p14="http://schemas.microsoft.com/office/powerpoint/2010/main" val="2684601387"/>
                </p:ext>
              </p:extLst>
            </p:nvPr>
          </p:nvGraphicFramePr>
          <p:xfrm>
            <a:off x="1612900" y="4321175"/>
            <a:ext cx="2520000" cy="2160000"/>
          </p:xfrm>
          <a:graphic>
            <a:graphicData uri="http://schemas.openxmlformats.org/drawingml/2006/chart">
              <c:chart xmlns:c="http://schemas.openxmlformats.org/drawingml/2006/chart" xmlns:r="http://schemas.openxmlformats.org/officeDocument/2006/relationships" r:id="rId4"/>
            </a:graphicData>
          </a:graphic>
        </p:graphicFrame>
        <p:sp>
          <p:nvSpPr>
            <p:cNvPr id="53" name="TextBox 23"/>
            <p:cNvSpPr txBox="1">
              <a:spLocks noChangeArrowheads="1"/>
            </p:cNvSpPr>
            <p:nvPr/>
          </p:nvSpPr>
          <p:spPr bwMode="auto">
            <a:xfrm>
              <a:off x="3461233" y="4983469"/>
              <a:ext cx="286667" cy="366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b="0">
                  <a:cs typeface="Arial" charset="0"/>
                </a:rPr>
                <a:t>*</a:t>
              </a:r>
            </a:p>
          </p:txBody>
        </p:sp>
      </p:grpSp>
      <p:sp>
        <p:nvSpPr>
          <p:cNvPr id="54" name="TextBox 23"/>
          <p:cNvSpPr txBox="1">
            <a:spLocks noChangeArrowheads="1"/>
          </p:cNvSpPr>
          <p:nvPr/>
        </p:nvSpPr>
        <p:spPr bwMode="auto">
          <a:xfrm>
            <a:off x="4768850" y="4049713"/>
            <a:ext cx="2730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b="0">
                <a:cs typeface="Arial" charset="0"/>
              </a:rPr>
              <a:t>*</a:t>
            </a:r>
          </a:p>
        </p:txBody>
      </p:sp>
      <p:grpSp>
        <p:nvGrpSpPr>
          <p:cNvPr id="55" name="Group 4"/>
          <p:cNvGrpSpPr>
            <a:grpSpLocks/>
          </p:cNvGrpSpPr>
          <p:nvPr/>
        </p:nvGrpSpPr>
        <p:grpSpPr bwMode="auto">
          <a:xfrm>
            <a:off x="1504950" y="3756025"/>
            <a:ext cx="2157413" cy="2012950"/>
            <a:chOff x="-1081051" y="3261877"/>
            <a:chExt cx="5022708" cy="2158637"/>
          </a:xfrm>
        </p:grpSpPr>
        <p:graphicFrame>
          <p:nvGraphicFramePr>
            <p:cNvPr id="56" name="Chart 55"/>
            <p:cNvGraphicFramePr>
              <a:graphicFrameLocks/>
            </p:cNvGraphicFramePr>
            <p:nvPr>
              <p:extLst>
                <p:ext uri="{D42A27DB-BD31-4B8C-83A1-F6EECF244321}">
                  <p14:modId xmlns:p14="http://schemas.microsoft.com/office/powerpoint/2010/main" val="4172524755"/>
                </p:ext>
              </p:extLst>
            </p:nvPr>
          </p:nvGraphicFramePr>
          <p:xfrm>
            <a:off x="-1087850" y="3262900"/>
            <a:ext cx="5028769" cy="2160000"/>
          </p:xfrm>
          <a:graphic>
            <a:graphicData uri="http://schemas.openxmlformats.org/drawingml/2006/chart">
              <c:chart xmlns:c="http://schemas.openxmlformats.org/drawingml/2006/chart" xmlns:r="http://schemas.openxmlformats.org/officeDocument/2006/relationships" r:id="rId5"/>
            </a:graphicData>
          </a:graphic>
        </p:graphicFrame>
        <p:sp>
          <p:nvSpPr>
            <p:cNvPr id="57" name="TextBox 27"/>
            <p:cNvSpPr txBox="1">
              <a:spLocks noChangeArrowheads="1"/>
            </p:cNvSpPr>
            <p:nvPr/>
          </p:nvSpPr>
          <p:spPr bwMode="auto">
            <a:xfrm>
              <a:off x="2954379" y="3390660"/>
              <a:ext cx="635524" cy="393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b="0">
                  <a:cs typeface="Arial" charset="0"/>
                </a:rPr>
                <a:t>*</a:t>
              </a:r>
            </a:p>
          </p:txBody>
        </p:sp>
      </p:grpSp>
      <p:sp>
        <p:nvSpPr>
          <p:cNvPr id="58" name="TextBox 57"/>
          <p:cNvSpPr txBox="1"/>
          <p:nvPr/>
        </p:nvSpPr>
        <p:spPr>
          <a:xfrm>
            <a:off x="5949280"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149</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374428315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Text Box 111"/>
          <p:cNvSpPr txBox="1">
            <a:spLocks noChangeArrowheads="1"/>
          </p:cNvSpPr>
          <p:nvPr/>
        </p:nvSpPr>
        <p:spPr bwMode="auto">
          <a:xfrm>
            <a:off x="1290638" y="1081088"/>
            <a:ext cx="4913312"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latin typeface="Times New Roman" pitchFamily="18" charset="0"/>
                <a:cs typeface="Times New Roman" pitchFamily="18" charset="0"/>
              </a:rPr>
              <a:t>Virgin saline	       Virgin LPS                Pregnant saline	    Pregnant LPS</a:t>
            </a:r>
          </a:p>
        </p:txBody>
      </p:sp>
      <p:sp>
        <p:nvSpPr>
          <p:cNvPr id="88" name="Text Box 270"/>
          <p:cNvSpPr txBox="1">
            <a:spLocks noChangeArrowheads="1"/>
          </p:cNvSpPr>
          <p:nvPr/>
        </p:nvSpPr>
        <p:spPr bwMode="auto">
          <a:xfrm>
            <a:off x="1016000" y="506413"/>
            <a:ext cx="50927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latin typeface="Times New Roman" pitchFamily="18" charset="0"/>
                <a:cs typeface="Times New Roman" pitchFamily="18" charset="0"/>
              </a:rPr>
              <a:t>Figure 3.18: Effects of 24h fast on TH/Fos expression in the arcuate nucleus</a:t>
            </a:r>
          </a:p>
        </p:txBody>
      </p:sp>
      <p:sp>
        <p:nvSpPr>
          <p:cNvPr id="89" name="Text Box 872"/>
          <p:cNvSpPr txBox="1">
            <a:spLocks noChangeArrowheads="1"/>
          </p:cNvSpPr>
          <p:nvPr/>
        </p:nvSpPr>
        <p:spPr bwMode="auto">
          <a:xfrm>
            <a:off x="1222077" y="4251033"/>
            <a:ext cx="5375275" cy="19981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lnSpc>
                <a:spcPct val="150000"/>
              </a:lnSpc>
            </a:pPr>
            <a:r>
              <a:rPr lang="en-US" sz="1200" b="0" dirty="0">
                <a:latin typeface="Times New Roman" pitchFamily="18" charset="0"/>
                <a:cs typeface="Times New Roman" pitchFamily="18" charset="0"/>
              </a:rPr>
              <a:t>Virgin and d5.5 pregnant mice were either fasted for 24h or allowed to feed normally (control). </a:t>
            </a:r>
            <a:r>
              <a:rPr lang="en-GB" sz="1200" b="0" dirty="0" smtClean="0">
                <a:latin typeface="Times New Roman" pitchFamily="18" charset="0"/>
                <a:cs typeface="Times New Roman" pitchFamily="18" charset="0"/>
              </a:rPr>
              <a:t>Vehicle </a:t>
            </a:r>
            <a:r>
              <a:rPr lang="en-GB" sz="1200" b="0" dirty="0">
                <a:latin typeface="Times New Roman" pitchFamily="18" charset="0"/>
                <a:cs typeface="Times New Roman" pitchFamily="18" charset="0"/>
              </a:rPr>
              <a:t>and fast-induced Fos expression and Fos/tyrosine hydroxylase (TH) co-expression in the arcuate nucleus are illustrated in the photomicrographs in </a:t>
            </a:r>
            <a:r>
              <a:rPr lang="en-GB" sz="1200" b="0" dirty="0" smtClean="0">
                <a:latin typeface="Times New Roman" pitchFamily="18" charset="0"/>
                <a:cs typeface="Times New Roman" pitchFamily="18" charset="0"/>
              </a:rPr>
              <a:t>figures </a:t>
            </a:r>
            <a:r>
              <a:rPr lang="en-GB" sz="1200" b="0" dirty="0">
                <a:latin typeface="Times New Roman" pitchFamily="18" charset="0"/>
                <a:cs typeface="Times New Roman" pitchFamily="18" charset="0"/>
              </a:rPr>
              <a:t>A and B (magnification of highlighted areas in A). </a:t>
            </a:r>
            <a:r>
              <a:rPr lang="en-US" sz="1200" b="0" dirty="0">
                <a:latin typeface="Times New Roman" pitchFamily="18" charset="0"/>
                <a:cs typeface="Times New Roman" pitchFamily="18" charset="0"/>
              </a:rPr>
              <a:t>Solid </a:t>
            </a:r>
            <a:r>
              <a:rPr lang="en-GB" sz="1200" b="0" dirty="0">
                <a:latin typeface="Times New Roman" pitchFamily="18" charset="0"/>
                <a:cs typeface="Times New Roman" pitchFamily="18" charset="0"/>
              </a:rPr>
              <a:t>arrows indicate Fos-positive </a:t>
            </a:r>
            <a:r>
              <a:rPr lang="en-GB" sz="1200" b="0" dirty="0" smtClean="0">
                <a:latin typeface="Times New Roman" pitchFamily="18" charset="0"/>
                <a:cs typeface="Times New Roman" pitchFamily="18" charset="0"/>
              </a:rPr>
              <a:t>TH neurones </a:t>
            </a:r>
            <a:r>
              <a:rPr lang="en-GB" sz="1200" b="0" dirty="0">
                <a:latin typeface="Times New Roman" pitchFamily="18" charset="0"/>
                <a:cs typeface="Times New Roman" pitchFamily="18" charset="0"/>
              </a:rPr>
              <a:t>and hollow arrows indicate Fos-negative </a:t>
            </a:r>
            <a:r>
              <a:rPr lang="en-GB" sz="1200" b="0" dirty="0" smtClean="0">
                <a:latin typeface="Times New Roman" pitchFamily="18" charset="0"/>
                <a:cs typeface="Times New Roman" pitchFamily="18" charset="0"/>
              </a:rPr>
              <a:t>TH neurones </a:t>
            </a:r>
            <a:r>
              <a:rPr lang="en-GB" sz="1200" b="0" dirty="0">
                <a:latin typeface="Times New Roman" pitchFamily="18" charset="0"/>
                <a:cs typeface="Times New Roman" pitchFamily="18" charset="0"/>
              </a:rPr>
              <a:t>(Fos = black nuclear stain, tyrosine hydroxylase = brown cytoplasmic stain). Scale bars represent 50</a:t>
            </a:r>
            <a:r>
              <a:rPr lang="en-US" sz="1200" b="0" dirty="0">
                <a:latin typeface="Times New Roman" pitchFamily="18" charset="0"/>
                <a:cs typeface="Times New Roman" pitchFamily="18" charset="0"/>
              </a:rPr>
              <a:t>µ</a:t>
            </a:r>
            <a:r>
              <a:rPr lang="en-GB" sz="1200" b="0" dirty="0">
                <a:latin typeface="Times New Roman" pitchFamily="18" charset="0"/>
                <a:cs typeface="Times New Roman" pitchFamily="18" charset="0"/>
              </a:rPr>
              <a:t>m. </a:t>
            </a:r>
            <a:r>
              <a:rPr lang="en-GB" sz="1200" b="0" dirty="0" smtClean="0">
                <a:latin typeface="Times New Roman" pitchFamily="18" charset="0"/>
                <a:cs typeface="Times New Roman" pitchFamily="18" charset="0"/>
              </a:rPr>
              <a:t>3Vthird = </a:t>
            </a:r>
            <a:r>
              <a:rPr lang="en-GB" sz="1200" b="0" dirty="0">
                <a:latin typeface="Times New Roman" pitchFamily="18" charset="0"/>
                <a:cs typeface="Times New Roman" pitchFamily="18" charset="0"/>
              </a:rPr>
              <a:t>ventricle.</a:t>
            </a:r>
          </a:p>
        </p:txBody>
      </p:sp>
      <p:grpSp>
        <p:nvGrpSpPr>
          <p:cNvPr id="90" name="Group 89"/>
          <p:cNvGrpSpPr/>
          <p:nvPr/>
        </p:nvGrpSpPr>
        <p:grpSpPr>
          <a:xfrm>
            <a:off x="1062038" y="1501775"/>
            <a:ext cx="5191125" cy="2560638"/>
            <a:chOff x="1062038" y="1501775"/>
            <a:chExt cx="5191125" cy="2560638"/>
          </a:xfrm>
        </p:grpSpPr>
        <p:grpSp>
          <p:nvGrpSpPr>
            <p:cNvPr id="91" name="Group 907"/>
            <p:cNvGrpSpPr>
              <a:grpSpLocks/>
            </p:cNvGrpSpPr>
            <p:nvPr/>
          </p:nvGrpSpPr>
          <p:grpSpPr bwMode="auto">
            <a:xfrm>
              <a:off x="5086350" y="3228975"/>
              <a:ext cx="1166813" cy="830263"/>
              <a:chOff x="2387" y="3696"/>
              <a:chExt cx="766" cy="545"/>
            </a:xfrm>
          </p:grpSpPr>
          <p:pic>
            <p:nvPicPr>
              <p:cNvPr id="168" name="Picture 908"/>
              <p:cNvPicPr>
                <a:picLocks noChangeAspect="1" noChangeArrowheads="1"/>
              </p:cNvPicPr>
              <p:nvPr/>
            </p:nvPicPr>
            <p:blipFill>
              <a:blip r:embed="rId2">
                <a:lum bright="10000" contrast="30000"/>
                <a:extLst>
                  <a:ext uri="{28A0092B-C50C-407E-A947-70E740481C1C}">
                    <a14:useLocalDpi xmlns:a14="http://schemas.microsoft.com/office/drawing/2010/main" val="0"/>
                  </a:ext>
                </a:extLst>
              </a:blip>
              <a:srcRect l="53459" t="75841" r="4845" b="1973"/>
              <a:stretch>
                <a:fillRect/>
              </a:stretch>
            </p:blipFill>
            <p:spPr bwMode="auto">
              <a:xfrm>
                <a:off x="2387" y="3696"/>
                <a:ext cx="766" cy="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9" name="Line 909"/>
              <p:cNvSpPr>
                <a:spLocks noChangeShapeType="1"/>
              </p:cNvSpPr>
              <p:nvPr/>
            </p:nvSpPr>
            <p:spPr bwMode="auto">
              <a:xfrm>
                <a:off x="2795" y="3923"/>
                <a:ext cx="136"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70" name="Line 910"/>
              <p:cNvSpPr>
                <a:spLocks noChangeShapeType="1"/>
              </p:cNvSpPr>
              <p:nvPr/>
            </p:nvSpPr>
            <p:spPr bwMode="auto">
              <a:xfrm>
                <a:off x="2770" y="4150"/>
                <a:ext cx="136"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71" name="Line 911"/>
              <p:cNvSpPr>
                <a:spLocks noChangeShapeType="1"/>
              </p:cNvSpPr>
              <p:nvPr/>
            </p:nvSpPr>
            <p:spPr bwMode="auto">
              <a:xfrm>
                <a:off x="2886" y="3969"/>
                <a:ext cx="136"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92" name="Group 912"/>
            <p:cNvGrpSpPr>
              <a:grpSpLocks/>
            </p:cNvGrpSpPr>
            <p:nvPr/>
          </p:nvGrpSpPr>
          <p:grpSpPr bwMode="auto">
            <a:xfrm>
              <a:off x="5086350" y="1535113"/>
              <a:ext cx="1162050" cy="1550987"/>
              <a:chOff x="2387" y="2653"/>
              <a:chExt cx="763" cy="1018"/>
            </a:xfrm>
          </p:grpSpPr>
          <p:grpSp>
            <p:nvGrpSpPr>
              <p:cNvPr id="137" name="Group 913"/>
              <p:cNvGrpSpPr>
                <a:grpSpLocks noChangeAspect="1"/>
              </p:cNvGrpSpPr>
              <p:nvPr/>
            </p:nvGrpSpPr>
            <p:grpSpPr bwMode="auto">
              <a:xfrm>
                <a:off x="2387" y="2653"/>
                <a:ext cx="763" cy="1018"/>
                <a:chOff x="4105" y="2647"/>
                <a:chExt cx="1061" cy="1415"/>
              </a:xfrm>
            </p:grpSpPr>
            <p:pic>
              <p:nvPicPr>
                <p:cNvPr id="162" name="Picture 914"/>
                <p:cNvPicPr>
                  <a:picLocks noChangeAspect="1" noChangeArrowheads="1"/>
                </p:cNvPicPr>
                <p:nvPr/>
              </p:nvPicPr>
              <p:blipFill>
                <a:blip r:embed="rId3">
                  <a:lum bright="12000" contrast="18000"/>
                  <a:extLst>
                    <a:ext uri="{28A0092B-C50C-407E-A947-70E740481C1C}">
                      <a14:useLocalDpi xmlns:a14="http://schemas.microsoft.com/office/drawing/2010/main" val="0"/>
                    </a:ext>
                  </a:extLst>
                </a:blip>
                <a:srcRect/>
                <a:stretch>
                  <a:fillRect/>
                </a:stretch>
              </p:blipFill>
              <p:spPr bwMode="auto">
                <a:xfrm>
                  <a:off x="4105" y="2647"/>
                  <a:ext cx="1061" cy="1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3" name="Line 915"/>
                <p:cNvSpPr>
                  <a:spLocks noChangeAspect="1" noChangeShapeType="1"/>
                </p:cNvSpPr>
                <p:nvPr/>
              </p:nvSpPr>
              <p:spPr bwMode="auto">
                <a:xfrm flipH="1">
                  <a:off x="5012" y="3974"/>
                  <a:ext cx="91" cy="0"/>
                </a:xfrm>
                <a:prstGeom prst="line">
                  <a:avLst/>
                </a:prstGeom>
                <a:noFill/>
                <a:ln w="9525">
                  <a:solidFill>
                    <a:schemeClr val="bg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64" name="Line 916"/>
                <p:cNvSpPr>
                  <a:spLocks noChangeAspect="1" noChangeShapeType="1"/>
                </p:cNvSpPr>
                <p:nvPr/>
              </p:nvSpPr>
              <p:spPr bwMode="auto">
                <a:xfrm flipH="1">
                  <a:off x="5069" y="3747"/>
                  <a:ext cx="0" cy="91"/>
                </a:xfrm>
                <a:prstGeom prst="line">
                  <a:avLst/>
                </a:prstGeom>
                <a:noFill/>
                <a:ln w="9525">
                  <a:solidFill>
                    <a:schemeClr val="bg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65" name="Line 917"/>
                <p:cNvSpPr>
                  <a:spLocks noChangeAspect="1" noChangeShapeType="1"/>
                </p:cNvSpPr>
                <p:nvPr/>
              </p:nvSpPr>
              <p:spPr bwMode="auto">
                <a:xfrm flipH="1">
                  <a:off x="4921" y="3600"/>
                  <a:ext cx="91" cy="0"/>
                </a:xfrm>
                <a:prstGeom prst="line">
                  <a:avLst/>
                </a:prstGeom>
                <a:noFill/>
                <a:ln w="9525">
                  <a:solidFill>
                    <a:schemeClr val="bg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66" name="Line 918"/>
                <p:cNvSpPr>
                  <a:spLocks noChangeAspect="1" noChangeShapeType="1"/>
                </p:cNvSpPr>
                <p:nvPr/>
              </p:nvSpPr>
              <p:spPr bwMode="auto">
                <a:xfrm>
                  <a:off x="4860" y="3838"/>
                  <a:ext cx="91" cy="1"/>
                </a:xfrm>
                <a:prstGeom prst="line">
                  <a:avLst/>
                </a:prstGeom>
                <a:noFill/>
                <a:ln w="9525">
                  <a:solidFill>
                    <a:schemeClr val="bg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67" name="Line 919"/>
                <p:cNvSpPr>
                  <a:spLocks noChangeAspect="1" noChangeShapeType="1"/>
                </p:cNvSpPr>
                <p:nvPr/>
              </p:nvSpPr>
              <p:spPr bwMode="auto">
                <a:xfrm flipH="1">
                  <a:off x="4701" y="3657"/>
                  <a:ext cx="91" cy="0"/>
                </a:xfrm>
                <a:prstGeom prst="line">
                  <a:avLst/>
                </a:prstGeom>
                <a:noFill/>
                <a:ln w="9525">
                  <a:solidFill>
                    <a:schemeClr val="bg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138" name="Group 920"/>
              <p:cNvGrpSpPr>
                <a:grpSpLocks noChangeAspect="1"/>
              </p:cNvGrpSpPr>
              <p:nvPr/>
            </p:nvGrpSpPr>
            <p:grpSpPr bwMode="auto">
              <a:xfrm>
                <a:off x="2387" y="2653"/>
                <a:ext cx="763" cy="1018"/>
                <a:chOff x="4105" y="2647"/>
                <a:chExt cx="1061" cy="1415"/>
              </a:xfrm>
            </p:grpSpPr>
            <p:pic>
              <p:nvPicPr>
                <p:cNvPr id="156" name="Picture 921"/>
                <p:cNvPicPr>
                  <a:picLocks noChangeAspect="1" noChangeArrowheads="1"/>
                </p:cNvPicPr>
                <p:nvPr/>
              </p:nvPicPr>
              <p:blipFill>
                <a:blip r:embed="rId4">
                  <a:lum bright="12000" contrast="18000"/>
                  <a:extLst>
                    <a:ext uri="{28A0092B-C50C-407E-A947-70E740481C1C}">
                      <a14:useLocalDpi xmlns:a14="http://schemas.microsoft.com/office/drawing/2010/main" val="0"/>
                    </a:ext>
                  </a:extLst>
                </a:blip>
                <a:srcRect/>
                <a:stretch>
                  <a:fillRect/>
                </a:stretch>
              </p:blipFill>
              <p:spPr bwMode="auto">
                <a:xfrm>
                  <a:off x="4105" y="2647"/>
                  <a:ext cx="1061" cy="1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7" name="Line 922"/>
                <p:cNvSpPr>
                  <a:spLocks noChangeAspect="1" noChangeShapeType="1"/>
                </p:cNvSpPr>
                <p:nvPr/>
              </p:nvSpPr>
              <p:spPr bwMode="auto">
                <a:xfrm flipH="1">
                  <a:off x="5012" y="3974"/>
                  <a:ext cx="91" cy="0"/>
                </a:xfrm>
                <a:prstGeom prst="line">
                  <a:avLst/>
                </a:prstGeom>
                <a:noFill/>
                <a:ln w="9525">
                  <a:solidFill>
                    <a:schemeClr val="bg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58" name="Line 923"/>
                <p:cNvSpPr>
                  <a:spLocks noChangeAspect="1" noChangeShapeType="1"/>
                </p:cNvSpPr>
                <p:nvPr/>
              </p:nvSpPr>
              <p:spPr bwMode="auto">
                <a:xfrm flipH="1">
                  <a:off x="5069" y="3747"/>
                  <a:ext cx="0" cy="91"/>
                </a:xfrm>
                <a:prstGeom prst="line">
                  <a:avLst/>
                </a:prstGeom>
                <a:noFill/>
                <a:ln w="9525">
                  <a:solidFill>
                    <a:schemeClr val="bg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59" name="Line 924"/>
                <p:cNvSpPr>
                  <a:spLocks noChangeAspect="1" noChangeShapeType="1"/>
                </p:cNvSpPr>
                <p:nvPr/>
              </p:nvSpPr>
              <p:spPr bwMode="auto">
                <a:xfrm flipH="1">
                  <a:off x="4921" y="3600"/>
                  <a:ext cx="91" cy="0"/>
                </a:xfrm>
                <a:prstGeom prst="line">
                  <a:avLst/>
                </a:prstGeom>
                <a:noFill/>
                <a:ln w="9525">
                  <a:solidFill>
                    <a:schemeClr val="bg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60" name="Line 925"/>
                <p:cNvSpPr>
                  <a:spLocks noChangeAspect="1" noChangeShapeType="1"/>
                </p:cNvSpPr>
                <p:nvPr/>
              </p:nvSpPr>
              <p:spPr bwMode="auto">
                <a:xfrm>
                  <a:off x="4860" y="3838"/>
                  <a:ext cx="91" cy="1"/>
                </a:xfrm>
                <a:prstGeom prst="line">
                  <a:avLst/>
                </a:prstGeom>
                <a:noFill/>
                <a:ln w="9525">
                  <a:solidFill>
                    <a:schemeClr val="bg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61" name="Line 926"/>
                <p:cNvSpPr>
                  <a:spLocks noChangeAspect="1" noChangeShapeType="1"/>
                </p:cNvSpPr>
                <p:nvPr/>
              </p:nvSpPr>
              <p:spPr bwMode="auto">
                <a:xfrm flipH="1">
                  <a:off x="4701" y="3657"/>
                  <a:ext cx="91" cy="0"/>
                </a:xfrm>
                <a:prstGeom prst="line">
                  <a:avLst/>
                </a:prstGeom>
                <a:noFill/>
                <a:ln w="9525">
                  <a:solidFill>
                    <a:schemeClr val="bg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139" name="Rectangle 927"/>
              <p:cNvSpPr>
                <a:spLocks noChangeArrowheads="1"/>
              </p:cNvSpPr>
              <p:nvPr/>
            </p:nvSpPr>
            <p:spPr bwMode="auto">
              <a:xfrm>
                <a:off x="2811" y="3424"/>
                <a:ext cx="317" cy="22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0"/>
              </a:p>
            </p:txBody>
          </p:sp>
          <p:grpSp>
            <p:nvGrpSpPr>
              <p:cNvPr id="140" name="Group 928"/>
              <p:cNvGrpSpPr>
                <a:grpSpLocks noChangeAspect="1"/>
              </p:cNvGrpSpPr>
              <p:nvPr/>
            </p:nvGrpSpPr>
            <p:grpSpPr bwMode="auto">
              <a:xfrm>
                <a:off x="2387" y="2653"/>
                <a:ext cx="763" cy="1018"/>
                <a:chOff x="4105" y="2647"/>
                <a:chExt cx="1061" cy="1415"/>
              </a:xfrm>
            </p:grpSpPr>
            <p:pic>
              <p:nvPicPr>
                <p:cNvPr id="150" name="Picture 929"/>
                <p:cNvPicPr>
                  <a:picLocks noChangeAspect="1" noChangeArrowheads="1"/>
                </p:cNvPicPr>
                <p:nvPr/>
              </p:nvPicPr>
              <p:blipFill>
                <a:blip r:embed="rId3">
                  <a:lum bright="12000" contrast="18000"/>
                  <a:extLst>
                    <a:ext uri="{28A0092B-C50C-407E-A947-70E740481C1C}">
                      <a14:useLocalDpi xmlns:a14="http://schemas.microsoft.com/office/drawing/2010/main" val="0"/>
                    </a:ext>
                  </a:extLst>
                </a:blip>
                <a:srcRect/>
                <a:stretch>
                  <a:fillRect/>
                </a:stretch>
              </p:blipFill>
              <p:spPr bwMode="auto">
                <a:xfrm>
                  <a:off x="4105" y="2647"/>
                  <a:ext cx="1061" cy="1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1" name="Line 930"/>
                <p:cNvSpPr>
                  <a:spLocks noChangeAspect="1" noChangeShapeType="1"/>
                </p:cNvSpPr>
                <p:nvPr/>
              </p:nvSpPr>
              <p:spPr bwMode="auto">
                <a:xfrm flipH="1">
                  <a:off x="5012" y="3974"/>
                  <a:ext cx="91" cy="0"/>
                </a:xfrm>
                <a:prstGeom prst="line">
                  <a:avLst/>
                </a:prstGeom>
                <a:noFill/>
                <a:ln w="9525">
                  <a:solidFill>
                    <a:schemeClr val="bg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52" name="Line 931"/>
                <p:cNvSpPr>
                  <a:spLocks noChangeAspect="1" noChangeShapeType="1"/>
                </p:cNvSpPr>
                <p:nvPr/>
              </p:nvSpPr>
              <p:spPr bwMode="auto">
                <a:xfrm flipH="1">
                  <a:off x="5069" y="3747"/>
                  <a:ext cx="0" cy="91"/>
                </a:xfrm>
                <a:prstGeom prst="line">
                  <a:avLst/>
                </a:prstGeom>
                <a:noFill/>
                <a:ln w="9525">
                  <a:solidFill>
                    <a:schemeClr val="bg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53" name="Line 932"/>
                <p:cNvSpPr>
                  <a:spLocks noChangeAspect="1" noChangeShapeType="1"/>
                </p:cNvSpPr>
                <p:nvPr/>
              </p:nvSpPr>
              <p:spPr bwMode="auto">
                <a:xfrm flipH="1">
                  <a:off x="4921" y="3600"/>
                  <a:ext cx="91" cy="0"/>
                </a:xfrm>
                <a:prstGeom prst="line">
                  <a:avLst/>
                </a:prstGeom>
                <a:noFill/>
                <a:ln w="9525">
                  <a:solidFill>
                    <a:schemeClr val="bg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54" name="Line 933"/>
                <p:cNvSpPr>
                  <a:spLocks noChangeAspect="1" noChangeShapeType="1"/>
                </p:cNvSpPr>
                <p:nvPr/>
              </p:nvSpPr>
              <p:spPr bwMode="auto">
                <a:xfrm>
                  <a:off x="4860" y="3838"/>
                  <a:ext cx="91" cy="1"/>
                </a:xfrm>
                <a:prstGeom prst="line">
                  <a:avLst/>
                </a:prstGeom>
                <a:noFill/>
                <a:ln w="9525">
                  <a:solidFill>
                    <a:schemeClr val="bg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55" name="Line 934"/>
                <p:cNvSpPr>
                  <a:spLocks noChangeAspect="1" noChangeShapeType="1"/>
                </p:cNvSpPr>
                <p:nvPr/>
              </p:nvSpPr>
              <p:spPr bwMode="auto">
                <a:xfrm flipH="1">
                  <a:off x="4701" y="3657"/>
                  <a:ext cx="91" cy="0"/>
                </a:xfrm>
                <a:prstGeom prst="line">
                  <a:avLst/>
                </a:prstGeom>
                <a:noFill/>
                <a:ln w="9525">
                  <a:solidFill>
                    <a:schemeClr val="bg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141" name="Rectangle 935"/>
              <p:cNvSpPr>
                <a:spLocks noChangeArrowheads="1"/>
              </p:cNvSpPr>
              <p:nvPr/>
            </p:nvSpPr>
            <p:spPr bwMode="auto">
              <a:xfrm>
                <a:off x="2796" y="3424"/>
                <a:ext cx="317" cy="22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0"/>
              </a:p>
            </p:txBody>
          </p:sp>
          <p:pic>
            <p:nvPicPr>
              <p:cNvPr id="142" name="Picture 936"/>
              <p:cNvPicPr>
                <a:picLocks noChangeAspect="1" noChangeArrowheads="1"/>
              </p:cNvPicPr>
              <p:nvPr/>
            </p:nvPicPr>
            <p:blipFill>
              <a:blip r:embed="rId3">
                <a:lum bright="12000" contrast="18000"/>
                <a:extLst>
                  <a:ext uri="{28A0092B-C50C-407E-A947-70E740481C1C}">
                    <a14:useLocalDpi xmlns:a14="http://schemas.microsoft.com/office/drawing/2010/main" val="0"/>
                  </a:ext>
                </a:extLst>
              </a:blip>
              <a:srcRect/>
              <a:stretch>
                <a:fillRect/>
              </a:stretch>
            </p:blipFill>
            <p:spPr bwMode="auto">
              <a:xfrm>
                <a:off x="2387" y="2653"/>
                <a:ext cx="763" cy="10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3" name="Rectangle 937"/>
              <p:cNvSpPr>
                <a:spLocks noChangeArrowheads="1"/>
              </p:cNvSpPr>
              <p:nvPr/>
            </p:nvSpPr>
            <p:spPr bwMode="auto">
              <a:xfrm>
                <a:off x="2796" y="3424"/>
                <a:ext cx="317" cy="22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0"/>
              </a:p>
            </p:txBody>
          </p:sp>
          <p:sp>
            <p:nvSpPr>
              <p:cNvPr id="144" name="Line 938"/>
              <p:cNvSpPr>
                <a:spLocks noChangeAspect="1" noChangeShapeType="1"/>
              </p:cNvSpPr>
              <p:nvPr/>
            </p:nvSpPr>
            <p:spPr bwMode="auto">
              <a:xfrm>
                <a:off x="2964" y="2699"/>
                <a:ext cx="149"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45" name="Line 939"/>
              <p:cNvSpPr>
                <a:spLocks noChangeAspect="1" noChangeShapeType="1"/>
              </p:cNvSpPr>
              <p:nvPr/>
            </p:nvSpPr>
            <p:spPr bwMode="auto">
              <a:xfrm>
                <a:off x="2886" y="3606"/>
                <a:ext cx="136" cy="0"/>
              </a:xfrm>
              <a:prstGeom prst="line">
                <a:avLst/>
              </a:prstGeom>
              <a:noFill/>
              <a:ln w="6350">
                <a:solidFill>
                  <a:schemeClr val="tx1"/>
                </a:solidFill>
                <a:round/>
                <a:headEnd/>
                <a:tailEnd type="arrow"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46" name="Line 940"/>
              <p:cNvSpPr>
                <a:spLocks noChangeAspect="1" noChangeShapeType="1"/>
              </p:cNvSpPr>
              <p:nvPr/>
            </p:nvSpPr>
            <p:spPr bwMode="auto">
              <a:xfrm>
                <a:off x="2944" y="3541"/>
                <a:ext cx="136" cy="0"/>
              </a:xfrm>
              <a:prstGeom prst="line">
                <a:avLst/>
              </a:prstGeom>
              <a:noFill/>
              <a:ln w="6350">
                <a:solidFill>
                  <a:schemeClr val="tx1"/>
                </a:solidFill>
                <a:round/>
                <a:headEnd/>
                <a:tailEnd type="arrow"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47" name="Line 941"/>
              <p:cNvSpPr>
                <a:spLocks noChangeAspect="1" noChangeShapeType="1"/>
              </p:cNvSpPr>
              <p:nvPr/>
            </p:nvSpPr>
            <p:spPr bwMode="auto">
              <a:xfrm>
                <a:off x="2886" y="3515"/>
                <a:ext cx="135" cy="0"/>
              </a:xfrm>
              <a:prstGeom prst="line">
                <a:avLst/>
              </a:prstGeom>
              <a:noFill/>
              <a:ln w="6350">
                <a:solidFill>
                  <a:schemeClr val="tx1"/>
                </a:solidFill>
                <a:round/>
                <a:headEnd/>
                <a:tailEnd type="arrow"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48" name="Line 942"/>
              <p:cNvSpPr>
                <a:spLocks noChangeAspect="1" noChangeShapeType="1"/>
              </p:cNvSpPr>
              <p:nvPr/>
            </p:nvSpPr>
            <p:spPr bwMode="auto">
              <a:xfrm flipH="1">
                <a:off x="2942" y="3334"/>
                <a:ext cx="137" cy="0"/>
              </a:xfrm>
              <a:prstGeom prst="line">
                <a:avLst/>
              </a:prstGeom>
              <a:noFill/>
              <a:ln w="6350">
                <a:solidFill>
                  <a:schemeClr val="tx1"/>
                </a:solidFill>
                <a:round/>
                <a:headEnd/>
                <a:tailEnd type="arrow"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49" name="Line 943"/>
              <p:cNvSpPr>
                <a:spLocks noChangeAspect="1" noChangeShapeType="1"/>
              </p:cNvSpPr>
              <p:nvPr/>
            </p:nvSpPr>
            <p:spPr bwMode="auto">
              <a:xfrm flipH="1">
                <a:off x="2795" y="3379"/>
                <a:ext cx="137" cy="0"/>
              </a:xfrm>
              <a:prstGeom prst="line">
                <a:avLst/>
              </a:prstGeom>
              <a:noFill/>
              <a:ln w="6350">
                <a:solidFill>
                  <a:schemeClr val="tx1"/>
                </a:solidFill>
                <a:round/>
                <a:headEnd/>
                <a:tailEnd type="arrow"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pic>
          <p:nvPicPr>
            <p:cNvPr id="93" name="Picture 894"/>
            <p:cNvPicPr>
              <a:picLocks noChangeAspect="1" noChangeArrowheads="1"/>
            </p:cNvPicPr>
            <p:nvPr/>
          </p:nvPicPr>
          <p:blipFill>
            <a:blip r:embed="rId5">
              <a:lum bright="12000" contrast="24000"/>
              <a:extLst>
                <a:ext uri="{28A0092B-C50C-407E-A947-70E740481C1C}">
                  <a14:useLocalDpi xmlns:a14="http://schemas.microsoft.com/office/drawing/2010/main" val="0"/>
                </a:ext>
              </a:extLst>
            </a:blip>
            <a:srcRect l="5904" t="35658" r="52432" b="42035"/>
            <a:stretch>
              <a:fillRect/>
            </a:stretch>
          </p:blipFill>
          <p:spPr bwMode="auto">
            <a:xfrm>
              <a:off x="3840163" y="3228975"/>
              <a:ext cx="1162050" cy="828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94" name="Group 895"/>
            <p:cNvGrpSpPr>
              <a:grpSpLocks/>
            </p:cNvGrpSpPr>
            <p:nvPr/>
          </p:nvGrpSpPr>
          <p:grpSpPr bwMode="auto">
            <a:xfrm>
              <a:off x="3840163" y="1535113"/>
              <a:ext cx="1163637" cy="1550987"/>
              <a:chOff x="1525" y="2653"/>
              <a:chExt cx="763" cy="1018"/>
            </a:xfrm>
          </p:grpSpPr>
          <p:grpSp>
            <p:nvGrpSpPr>
              <p:cNvPr id="127" name="Group 896"/>
              <p:cNvGrpSpPr>
                <a:grpSpLocks noChangeAspect="1"/>
              </p:cNvGrpSpPr>
              <p:nvPr/>
            </p:nvGrpSpPr>
            <p:grpSpPr bwMode="auto">
              <a:xfrm>
                <a:off x="1525" y="2653"/>
                <a:ext cx="763" cy="1018"/>
                <a:chOff x="2517" y="2659"/>
                <a:chExt cx="1061" cy="1415"/>
              </a:xfrm>
            </p:grpSpPr>
            <p:pic>
              <p:nvPicPr>
                <p:cNvPr id="135" name="Picture 897"/>
                <p:cNvPicPr>
                  <a:picLocks noChangeAspect="1" noChangeArrowheads="1"/>
                </p:cNvPicPr>
                <p:nvPr/>
              </p:nvPicPr>
              <p:blipFill>
                <a:blip r:embed="rId6">
                  <a:lum bright="12000" contrast="12000"/>
                  <a:extLst>
                    <a:ext uri="{28A0092B-C50C-407E-A947-70E740481C1C}">
                      <a14:useLocalDpi xmlns:a14="http://schemas.microsoft.com/office/drawing/2010/main" val="0"/>
                    </a:ext>
                  </a:extLst>
                </a:blip>
                <a:srcRect/>
                <a:stretch>
                  <a:fillRect/>
                </a:stretch>
              </p:blipFill>
              <p:spPr bwMode="auto">
                <a:xfrm>
                  <a:off x="2517" y="2659"/>
                  <a:ext cx="1061" cy="1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6" name="Line 898"/>
                <p:cNvSpPr>
                  <a:spLocks noChangeAspect="1" noChangeShapeType="1"/>
                </p:cNvSpPr>
                <p:nvPr/>
              </p:nvSpPr>
              <p:spPr bwMode="auto">
                <a:xfrm>
                  <a:off x="3321" y="2711"/>
                  <a:ext cx="204" cy="0"/>
                </a:xfrm>
                <a:prstGeom prst="line">
                  <a:avLst/>
                </a:prstGeom>
                <a:noFill/>
                <a:ln w="635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128" name="Rectangle 899"/>
              <p:cNvSpPr>
                <a:spLocks noChangeArrowheads="1"/>
              </p:cNvSpPr>
              <p:nvPr/>
            </p:nvSpPr>
            <p:spPr bwMode="auto">
              <a:xfrm>
                <a:off x="1570" y="3016"/>
                <a:ext cx="317" cy="22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0"/>
              </a:p>
            </p:txBody>
          </p:sp>
          <p:grpSp>
            <p:nvGrpSpPr>
              <p:cNvPr id="129" name="Group 900"/>
              <p:cNvGrpSpPr>
                <a:grpSpLocks/>
              </p:cNvGrpSpPr>
              <p:nvPr/>
            </p:nvGrpSpPr>
            <p:grpSpPr bwMode="auto">
              <a:xfrm>
                <a:off x="1525" y="2653"/>
                <a:ext cx="763" cy="1018"/>
                <a:chOff x="1525" y="2653"/>
                <a:chExt cx="763" cy="1018"/>
              </a:xfrm>
            </p:grpSpPr>
            <p:grpSp>
              <p:nvGrpSpPr>
                <p:cNvPr id="131" name="Group 901"/>
                <p:cNvGrpSpPr>
                  <a:grpSpLocks noChangeAspect="1"/>
                </p:cNvGrpSpPr>
                <p:nvPr/>
              </p:nvGrpSpPr>
              <p:grpSpPr bwMode="auto">
                <a:xfrm>
                  <a:off x="1525" y="2653"/>
                  <a:ext cx="763" cy="1018"/>
                  <a:chOff x="2517" y="2659"/>
                  <a:chExt cx="1061" cy="1415"/>
                </a:xfrm>
              </p:grpSpPr>
              <p:pic>
                <p:nvPicPr>
                  <p:cNvPr id="133" name="Picture 902"/>
                  <p:cNvPicPr>
                    <a:picLocks noChangeAspect="1" noChangeArrowheads="1"/>
                  </p:cNvPicPr>
                  <p:nvPr/>
                </p:nvPicPr>
                <p:blipFill>
                  <a:blip r:embed="rId6">
                    <a:lum bright="12000" contrast="12000"/>
                    <a:extLst>
                      <a:ext uri="{28A0092B-C50C-407E-A947-70E740481C1C}">
                        <a14:useLocalDpi xmlns:a14="http://schemas.microsoft.com/office/drawing/2010/main" val="0"/>
                      </a:ext>
                    </a:extLst>
                  </a:blip>
                  <a:srcRect/>
                  <a:stretch>
                    <a:fillRect/>
                  </a:stretch>
                </p:blipFill>
                <p:spPr bwMode="auto">
                  <a:xfrm>
                    <a:off x="2517" y="2659"/>
                    <a:ext cx="1061" cy="1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4" name="Line 903"/>
                  <p:cNvSpPr>
                    <a:spLocks noChangeAspect="1" noChangeShapeType="1"/>
                  </p:cNvSpPr>
                  <p:nvPr/>
                </p:nvSpPr>
                <p:spPr bwMode="auto">
                  <a:xfrm>
                    <a:off x="3321" y="2711"/>
                    <a:ext cx="204" cy="0"/>
                  </a:xfrm>
                  <a:prstGeom prst="line">
                    <a:avLst/>
                  </a:prstGeom>
                  <a:noFill/>
                  <a:ln w="635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132" name="Rectangle 904"/>
                <p:cNvSpPr>
                  <a:spLocks noChangeArrowheads="1"/>
                </p:cNvSpPr>
                <p:nvPr/>
              </p:nvSpPr>
              <p:spPr bwMode="auto">
                <a:xfrm>
                  <a:off x="1570" y="3016"/>
                  <a:ext cx="317" cy="22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0"/>
                </a:p>
              </p:txBody>
            </p:sp>
          </p:grpSp>
          <p:sp>
            <p:nvSpPr>
              <p:cNvPr id="130" name="Line 905"/>
              <p:cNvSpPr>
                <a:spLocks noChangeAspect="1" noChangeShapeType="1"/>
              </p:cNvSpPr>
              <p:nvPr/>
            </p:nvSpPr>
            <p:spPr bwMode="auto">
              <a:xfrm>
                <a:off x="2101" y="2699"/>
                <a:ext cx="149"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95" name="Group 883"/>
            <p:cNvGrpSpPr>
              <a:grpSpLocks/>
            </p:cNvGrpSpPr>
            <p:nvPr/>
          </p:nvGrpSpPr>
          <p:grpSpPr bwMode="auto">
            <a:xfrm>
              <a:off x="2601913" y="3228975"/>
              <a:ext cx="1162050" cy="828675"/>
              <a:chOff x="2387" y="2064"/>
              <a:chExt cx="763" cy="544"/>
            </a:xfrm>
          </p:grpSpPr>
          <p:pic>
            <p:nvPicPr>
              <p:cNvPr id="125" name="Picture 884" descr="exp 6 TH and FOS m13 x 40"/>
              <p:cNvPicPr>
                <a:picLocks noChangeAspect="1" noChangeArrowheads="1"/>
              </p:cNvPicPr>
              <p:nvPr/>
            </p:nvPicPr>
            <p:blipFill>
              <a:blip r:embed="rId7">
                <a:lum bright="6000" contrast="24000"/>
                <a:extLst>
                  <a:ext uri="{28A0092B-C50C-407E-A947-70E740481C1C}">
                    <a14:useLocalDpi xmlns:a14="http://schemas.microsoft.com/office/drawing/2010/main" val="0"/>
                  </a:ext>
                </a:extLst>
              </a:blip>
              <a:srcRect l="16798" t="10722" r="49622" b="71457"/>
              <a:stretch>
                <a:fillRect/>
              </a:stretch>
            </p:blipFill>
            <p:spPr bwMode="auto">
              <a:xfrm>
                <a:off x="2387" y="2064"/>
                <a:ext cx="763"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6" name="Line 885"/>
              <p:cNvSpPr>
                <a:spLocks noChangeShapeType="1"/>
              </p:cNvSpPr>
              <p:nvPr/>
            </p:nvSpPr>
            <p:spPr bwMode="auto">
              <a:xfrm flipH="1">
                <a:off x="2750" y="2381"/>
                <a:ext cx="136"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96" name="Group 886"/>
            <p:cNvGrpSpPr>
              <a:grpSpLocks/>
            </p:cNvGrpSpPr>
            <p:nvPr/>
          </p:nvGrpSpPr>
          <p:grpSpPr bwMode="auto">
            <a:xfrm>
              <a:off x="2601913" y="1535113"/>
              <a:ext cx="1163637" cy="1550987"/>
              <a:chOff x="2341" y="975"/>
              <a:chExt cx="764" cy="1018"/>
            </a:xfrm>
          </p:grpSpPr>
          <p:sp>
            <p:nvSpPr>
              <p:cNvPr id="119" name="Rectangle 887"/>
              <p:cNvSpPr>
                <a:spLocks noChangeArrowheads="1"/>
              </p:cNvSpPr>
              <p:nvPr/>
            </p:nvSpPr>
            <p:spPr bwMode="auto">
              <a:xfrm>
                <a:off x="2387" y="1111"/>
                <a:ext cx="317" cy="22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0"/>
              </a:p>
            </p:txBody>
          </p:sp>
          <p:grpSp>
            <p:nvGrpSpPr>
              <p:cNvPr id="120" name="Group 888"/>
              <p:cNvGrpSpPr>
                <a:grpSpLocks/>
              </p:cNvGrpSpPr>
              <p:nvPr/>
            </p:nvGrpSpPr>
            <p:grpSpPr bwMode="auto">
              <a:xfrm>
                <a:off x="2341" y="975"/>
                <a:ext cx="764" cy="1018"/>
                <a:chOff x="2341" y="975"/>
                <a:chExt cx="764" cy="1018"/>
              </a:xfrm>
            </p:grpSpPr>
            <p:pic>
              <p:nvPicPr>
                <p:cNvPr id="123" name="Picture 889" descr="exp 6 TH and FOS m13 x 40"/>
                <p:cNvPicPr>
                  <a:picLocks noChangeArrowheads="1"/>
                </p:cNvPicPr>
                <p:nvPr/>
              </p:nvPicPr>
              <p:blipFill>
                <a:blip r:embed="rId8">
                  <a:lum bright="6000" contrast="12000"/>
                  <a:extLst>
                    <a:ext uri="{28A0092B-C50C-407E-A947-70E740481C1C}">
                      <a14:useLocalDpi xmlns:a14="http://schemas.microsoft.com/office/drawing/2010/main" val="0"/>
                    </a:ext>
                  </a:extLst>
                </a:blip>
                <a:srcRect l="11919" r="7133" b="19743"/>
                <a:stretch>
                  <a:fillRect/>
                </a:stretch>
              </p:blipFill>
              <p:spPr bwMode="auto">
                <a:xfrm>
                  <a:off x="2341" y="975"/>
                  <a:ext cx="764" cy="1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4" name="Rectangle 890"/>
                <p:cNvSpPr>
                  <a:spLocks noChangeArrowheads="1"/>
                </p:cNvSpPr>
                <p:nvPr/>
              </p:nvSpPr>
              <p:spPr bwMode="auto">
                <a:xfrm>
                  <a:off x="2387" y="1111"/>
                  <a:ext cx="317" cy="22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0"/>
                </a:p>
              </p:txBody>
            </p:sp>
          </p:grpSp>
          <p:sp>
            <p:nvSpPr>
              <p:cNvPr id="121" name="Line 891"/>
              <p:cNvSpPr>
                <a:spLocks noChangeAspect="1" noChangeShapeType="1"/>
              </p:cNvSpPr>
              <p:nvPr/>
            </p:nvSpPr>
            <p:spPr bwMode="auto">
              <a:xfrm>
                <a:off x="2918" y="1020"/>
                <a:ext cx="149"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22" name="Line 892"/>
              <p:cNvSpPr>
                <a:spLocks noChangeAspect="1" noChangeShapeType="1"/>
              </p:cNvSpPr>
              <p:nvPr/>
            </p:nvSpPr>
            <p:spPr bwMode="auto">
              <a:xfrm flipH="1">
                <a:off x="2529" y="1247"/>
                <a:ext cx="137" cy="0"/>
              </a:xfrm>
              <a:prstGeom prst="line">
                <a:avLst/>
              </a:prstGeom>
              <a:noFill/>
              <a:ln w="6350">
                <a:solidFill>
                  <a:schemeClr val="tx1"/>
                </a:solidFill>
                <a:round/>
                <a:headEnd/>
                <a:tailEnd type="arrow"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97" name="Text Box 753"/>
            <p:cNvSpPr txBox="1">
              <a:spLocks noChangeArrowheads="1"/>
            </p:cNvSpPr>
            <p:nvPr/>
          </p:nvSpPr>
          <p:spPr bwMode="auto">
            <a:xfrm>
              <a:off x="2584450" y="1535113"/>
              <a:ext cx="355600" cy="260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100"/>
                <a:t>3V</a:t>
              </a:r>
            </a:p>
          </p:txBody>
        </p:sp>
        <p:sp>
          <p:nvSpPr>
            <p:cNvPr id="98" name="Text Box 754"/>
            <p:cNvSpPr txBox="1">
              <a:spLocks noChangeArrowheads="1"/>
            </p:cNvSpPr>
            <p:nvPr/>
          </p:nvSpPr>
          <p:spPr bwMode="auto">
            <a:xfrm>
              <a:off x="3776663" y="1535113"/>
              <a:ext cx="355600" cy="260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100"/>
                <a:t>3V</a:t>
              </a:r>
            </a:p>
          </p:txBody>
        </p:sp>
        <p:sp>
          <p:nvSpPr>
            <p:cNvPr id="99" name="Text Box 755"/>
            <p:cNvSpPr txBox="1">
              <a:spLocks noChangeArrowheads="1"/>
            </p:cNvSpPr>
            <p:nvPr/>
          </p:nvSpPr>
          <p:spPr bwMode="auto">
            <a:xfrm>
              <a:off x="5014913" y="1535113"/>
              <a:ext cx="355600" cy="260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100"/>
                <a:t>3V</a:t>
              </a:r>
            </a:p>
          </p:txBody>
        </p:sp>
        <p:sp>
          <p:nvSpPr>
            <p:cNvPr id="100" name="Line 761"/>
            <p:cNvSpPr>
              <a:spLocks noChangeAspect="1" noChangeShapeType="1"/>
            </p:cNvSpPr>
            <p:nvPr/>
          </p:nvSpPr>
          <p:spPr bwMode="auto">
            <a:xfrm>
              <a:off x="2122488" y="1638300"/>
              <a:ext cx="223837" cy="0"/>
            </a:xfrm>
            <a:prstGeom prst="line">
              <a:avLst/>
            </a:prstGeom>
            <a:noFill/>
            <a:ln w="635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nvGrpSpPr>
            <p:cNvPr id="101" name="Group 871"/>
            <p:cNvGrpSpPr>
              <a:grpSpLocks/>
            </p:cNvGrpSpPr>
            <p:nvPr/>
          </p:nvGrpSpPr>
          <p:grpSpPr bwMode="auto">
            <a:xfrm>
              <a:off x="1354138" y="1535113"/>
              <a:ext cx="1163637" cy="1550987"/>
              <a:chOff x="1525" y="975"/>
              <a:chExt cx="763" cy="1018"/>
            </a:xfrm>
          </p:grpSpPr>
          <p:pic>
            <p:nvPicPr>
              <p:cNvPr id="112" name="Picture 872"/>
              <p:cNvPicPr>
                <a:picLocks noChangeAspect="1" noChangeArrowheads="1"/>
              </p:cNvPicPr>
              <p:nvPr/>
            </p:nvPicPr>
            <p:blipFill>
              <a:blip r:embed="rId9">
                <a:lum bright="12000" contrast="12000"/>
                <a:extLst>
                  <a:ext uri="{28A0092B-C50C-407E-A947-70E740481C1C}">
                    <a14:useLocalDpi xmlns:a14="http://schemas.microsoft.com/office/drawing/2010/main" val="0"/>
                  </a:ext>
                </a:extLst>
              </a:blip>
              <a:srcRect/>
              <a:stretch>
                <a:fillRect/>
              </a:stretch>
            </p:blipFill>
            <p:spPr bwMode="auto">
              <a:xfrm>
                <a:off x="1525" y="975"/>
                <a:ext cx="763" cy="10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3" name="Rectangle 873"/>
              <p:cNvSpPr>
                <a:spLocks noChangeArrowheads="1"/>
              </p:cNvSpPr>
              <p:nvPr/>
            </p:nvSpPr>
            <p:spPr bwMode="auto">
              <a:xfrm>
                <a:off x="1706" y="1519"/>
                <a:ext cx="317" cy="22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0"/>
              </a:p>
            </p:txBody>
          </p:sp>
          <p:grpSp>
            <p:nvGrpSpPr>
              <p:cNvPr id="114" name="Group 874"/>
              <p:cNvGrpSpPr>
                <a:grpSpLocks/>
              </p:cNvGrpSpPr>
              <p:nvPr/>
            </p:nvGrpSpPr>
            <p:grpSpPr bwMode="auto">
              <a:xfrm>
                <a:off x="1525" y="975"/>
                <a:ext cx="763" cy="1018"/>
                <a:chOff x="1525" y="975"/>
                <a:chExt cx="763" cy="1018"/>
              </a:xfrm>
            </p:grpSpPr>
            <p:pic>
              <p:nvPicPr>
                <p:cNvPr id="117" name="Picture 875"/>
                <p:cNvPicPr>
                  <a:picLocks noChangeAspect="1" noChangeArrowheads="1"/>
                </p:cNvPicPr>
                <p:nvPr/>
              </p:nvPicPr>
              <p:blipFill>
                <a:blip r:embed="rId9">
                  <a:lum bright="12000" contrast="12000"/>
                  <a:extLst>
                    <a:ext uri="{28A0092B-C50C-407E-A947-70E740481C1C}">
                      <a14:useLocalDpi xmlns:a14="http://schemas.microsoft.com/office/drawing/2010/main" val="0"/>
                    </a:ext>
                  </a:extLst>
                </a:blip>
                <a:srcRect/>
                <a:stretch>
                  <a:fillRect/>
                </a:stretch>
              </p:blipFill>
              <p:spPr bwMode="auto">
                <a:xfrm>
                  <a:off x="1525" y="975"/>
                  <a:ext cx="763" cy="10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8" name="Rectangle 876"/>
                <p:cNvSpPr>
                  <a:spLocks noChangeArrowheads="1"/>
                </p:cNvSpPr>
                <p:nvPr/>
              </p:nvSpPr>
              <p:spPr bwMode="auto">
                <a:xfrm>
                  <a:off x="1706" y="1519"/>
                  <a:ext cx="317" cy="22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0"/>
                </a:p>
              </p:txBody>
            </p:sp>
          </p:grpSp>
          <p:sp>
            <p:nvSpPr>
              <p:cNvPr id="115" name="Line 877"/>
              <p:cNvSpPr>
                <a:spLocks noChangeAspect="1" noChangeShapeType="1"/>
              </p:cNvSpPr>
              <p:nvPr/>
            </p:nvSpPr>
            <p:spPr bwMode="auto">
              <a:xfrm>
                <a:off x="2101" y="1020"/>
                <a:ext cx="149"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16" name="Line 878"/>
              <p:cNvSpPr>
                <a:spLocks noChangeAspect="1" noChangeShapeType="1"/>
              </p:cNvSpPr>
              <p:nvPr/>
            </p:nvSpPr>
            <p:spPr bwMode="auto">
              <a:xfrm flipH="1">
                <a:off x="1809" y="1600"/>
                <a:ext cx="137" cy="0"/>
              </a:xfrm>
              <a:prstGeom prst="line">
                <a:avLst/>
              </a:prstGeom>
              <a:noFill/>
              <a:ln w="6350">
                <a:solidFill>
                  <a:schemeClr val="tx1"/>
                </a:solidFill>
                <a:round/>
                <a:headEnd/>
                <a:tailEnd type="arrow"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102" name="Group 879"/>
            <p:cNvGrpSpPr>
              <a:grpSpLocks/>
            </p:cNvGrpSpPr>
            <p:nvPr/>
          </p:nvGrpSpPr>
          <p:grpSpPr bwMode="auto">
            <a:xfrm>
              <a:off x="1354138" y="3228975"/>
              <a:ext cx="1165225" cy="833438"/>
              <a:chOff x="1525" y="2064"/>
              <a:chExt cx="764" cy="547"/>
            </a:xfrm>
          </p:grpSpPr>
          <p:pic>
            <p:nvPicPr>
              <p:cNvPr id="110" name="Picture 880"/>
              <p:cNvPicPr>
                <a:picLocks noChangeAspect="1" noChangeArrowheads="1"/>
              </p:cNvPicPr>
              <p:nvPr/>
            </p:nvPicPr>
            <p:blipFill>
              <a:blip r:embed="rId10">
                <a:lum bright="12000" contrast="12000"/>
                <a:extLst>
                  <a:ext uri="{28A0092B-C50C-407E-A947-70E740481C1C}">
                    <a14:useLocalDpi xmlns:a14="http://schemas.microsoft.com/office/drawing/2010/main" val="0"/>
                  </a:ext>
                </a:extLst>
              </a:blip>
              <a:srcRect l="23842" t="53439" r="34592" b="24254"/>
              <a:stretch>
                <a:fillRect/>
              </a:stretch>
            </p:blipFill>
            <p:spPr bwMode="auto">
              <a:xfrm>
                <a:off x="1525" y="2064"/>
                <a:ext cx="764" cy="5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1" name="Line 881"/>
              <p:cNvSpPr>
                <a:spLocks noChangeShapeType="1"/>
              </p:cNvSpPr>
              <p:nvPr/>
            </p:nvSpPr>
            <p:spPr bwMode="auto">
              <a:xfrm flipH="1">
                <a:off x="1797" y="2245"/>
                <a:ext cx="136"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103" name="Text Box 782"/>
            <p:cNvSpPr txBox="1">
              <a:spLocks noChangeArrowheads="1"/>
            </p:cNvSpPr>
            <p:nvPr/>
          </p:nvSpPr>
          <p:spPr bwMode="auto">
            <a:xfrm>
              <a:off x="1289050" y="1535113"/>
              <a:ext cx="355600" cy="260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100"/>
                <a:t>3V</a:t>
              </a:r>
            </a:p>
          </p:txBody>
        </p:sp>
        <p:sp>
          <p:nvSpPr>
            <p:cNvPr id="104" name="Text Box 616"/>
            <p:cNvSpPr txBox="1">
              <a:spLocks noChangeArrowheads="1"/>
            </p:cNvSpPr>
            <p:nvPr/>
          </p:nvSpPr>
          <p:spPr bwMode="auto">
            <a:xfrm>
              <a:off x="1062038" y="1501775"/>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A</a:t>
              </a:r>
            </a:p>
          </p:txBody>
        </p:sp>
        <p:sp>
          <p:nvSpPr>
            <p:cNvPr id="105" name="Text Box 617"/>
            <p:cNvSpPr txBox="1">
              <a:spLocks noChangeArrowheads="1"/>
            </p:cNvSpPr>
            <p:nvPr/>
          </p:nvSpPr>
          <p:spPr bwMode="auto">
            <a:xfrm>
              <a:off x="1062038" y="3157538"/>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B</a:t>
              </a:r>
            </a:p>
          </p:txBody>
        </p:sp>
        <p:sp>
          <p:nvSpPr>
            <p:cNvPr id="106" name="Line 763"/>
            <p:cNvSpPr>
              <a:spLocks noChangeAspect="1" noChangeShapeType="1"/>
            </p:cNvSpPr>
            <p:nvPr/>
          </p:nvSpPr>
          <p:spPr bwMode="auto">
            <a:xfrm>
              <a:off x="1909692" y="3311860"/>
              <a:ext cx="547200"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07" name="Line 763"/>
            <p:cNvSpPr>
              <a:spLocks noChangeAspect="1" noChangeShapeType="1"/>
            </p:cNvSpPr>
            <p:nvPr/>
          </p:nvSpPr>
          <p:spPr bwMode="auto">
            <a:xfrm>
              <a:off x="5654108" y="3311860"/>
              <a:ext cx="547200"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08" name="Line 763"/>
            <p:cNvSpPr>
              <a:spLocks noChangeAspect="1" noChangeShapeType="1"/>
            </p:cNvSpPr>
            <p:nvPr/>
          </p:nvSpPr>
          <p:spPr bwMode="auto">
            <a:xfrm>
              <a:off x="4393968" y="3311860"/>
              <a:ext cx="547200"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09" name="Line 763"/>
            <p:cNvSpPr>
              <a:spLocks noChangeAspect="1" noChangeShapeType="1"/>
            </p:cNvSpPr>
            <p:nvPr/>
          </p:nvSpPr>
          <p:spPr bwMode="auto">
            <a:xfrm>
              <a:off x="3176972" y="3311860"/>
              <a:ext cx="547200"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172" name="TextBox 171"/>
          <p:cNvSpPr txBox="1"/>
          <p:nvPr/>
        </p:nvSpPr>
        <p:spPr>
          <a:xfrm>
            <a:off x="5965830"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150</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218311213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5" name="Group 992"/>
          <p:cNvGrpSpPr>
            <a:grpSpLocks/>
          </p:cNvGrpSpPr>
          <p:nvPr/>
        </p:nvGrpSpPr>
        <p:grpSpPr bwMode="auto">
          <a:xfrm>
            <a:off x="2239963" y="1136650"/>
            <a:ext cx="2573337" cy="2154238"/>
            <a:chOff x="733" y="2398"/>
            <a:chExt cx="1745" cy="1463"/>
          </a:xfrm>
        </p:grpSpPr>
        <p:sp>
          <p:nvSpPr>
            <p:cNvPr id="86" name="Rectangle 948"/>
            <p:cNvSpPr>
              <a:spLocks noChangeArrowheads="1"/>
            </p:cNvSpPr>
            <p:nvPr/>
          </p:nvSpPr>
          <p:spPr bwMode="auto">
            <a:xfrm>
              <a:off x="1134" y="3244"/>
              <a:ext cx="216" cy="480"/>
            </a:xfrm>
            <a:prstGeom prst="rect">
              <a:avLst/>
            </a:prstGeom>
            <a:solidFill>
              <a:srgbClr val="FFFFFF"/>
            </a:solidFill>
            <a:ln w="9525">
              <a:solidFill>
                <a:srgbClr val="000000"/>
              </a:solidFill>
              <a:miter lim="800000"/>
              <a:headEnd/>
              <a:tailEnd/>
            </a:ln>
          </p:spPr>
          <p:txBody>
            <a:bodyPr/>
            <a:lstStyle/>
            <a:p>
              <a:endParaRPr lang="en-US" sz="800" b="0"/>
            </a:p>
          </p:txBody>
        </p:sp>
        <p:sp>
          <p:nvSpPr>
            <p:cNvPr id="87" name="Rectangle 949"/>
            <p:cNvSpPr>
              <a:spLocks noChangeArrowheads="1"/>
            </p:cNvSpPr>
            <p:nvPr/>
          </p:nvSpPr>
          <p:spPr bwMode="auto">
            <a:xfrm>
              <a:off x="1890" y="3382"/>
              <a:ext cx="216" cy="342"/>
            </a:xfrm>
            <a:prstGeom prst="rect">
              <a:avLst/>
            </a:prstGeom>
            <a:solidFill>
              <a:srgbClr val="FFFFFF"/>
            </a:solidFill>
            <a:ln w="9525">
              <a:solidFill>
                <a:srgbClr val="000000"/>
              </a:solidFill>
              <a:miter lim="800000"/>
              <a:headEnd/>
              <a:tailEnd/>
            </a:ln>
          </p:spPr>
          <p:txBody>
            <a:bodyPr/>
            <a:lstStyle/>
            <a:p>
              <a:endParaRPr lang="en-US" sz="800" b="0"/>
            </a:p>
          </p:txBody>
        </p:sp>
        <p:sp>
          <p:nvSpPr>
            <p:cNvPr id="88" name="Rectangle 950"/>
            <p:cNvSpPr>
              <a:spLocks noChangeArrowheads="1"/>
            </p:cNvSpPr>
            <p:nvPr/>
          </p:nvSpPr>
          <p:spPr bwMode="auto">
            <a:xfrm>
              <a:off x="1350" y="2758"/>
              <a:ext cx="216" cy="966"/>
            </a:xfrm>
            <a:prstGeom prst="rect">
              <a:avLst/>
            </a:prstGeom>
            <a:solidFill>
              <a:schemeClr val="bg1">
                <a:lumMod val="65000"/>
              </a:schemeClr>
            </a:solidFill>
            <a:ln w="9525">
              <a:solidFill>
                <a:srgbClr val="000000"/>
              </a:solidFill>
              <a:miter lim="800000"/>
              <a:headEnd/>
              <a:tailEnd/>
            </a:ln>
          </p:spPr>
          <p:txBody>
            <a:bodyPr/>
            <a:lstStyle/>
            <a:p>
              <a:pPr>
                <a:defRPr/>
              </a:pPr>
              <a:endParaRPr lang="en-US" sz="800" b="0"/>
            </a:p>
          </p:txBody>
        </p:sp>
        <p:sp>
          <p:nvSpPr>
            <p:cNvPr id="89" name="Rectangle 951"/>
            <p:cNvSpPr>
              <a:spLocks noChangeArrowheads="1"/>
            </p:cNvSpPr>
            <p:nvPr/>
          </p:nvSpPr>
          <p:spPr bwMode="auto">
            <a:xfrm>
              <a:off x="2106" y="2780"/>
              <a:ext cx="211" cy="943"/>
            </a:xfrm>
            <a:prstGeom prst="rect">
              <a:avLst/>
            </a:prstGeom>
            <a:solidFill>
              <a:schemeClr val="bg1">
                <a:lumMod val="65000"/>
              </a:schemeClr>
            </a:solidFill>
            <a:ln w="9525">
              <a:solidFill>
                <a:srgbClr val="000000"/>
              </a:solidFill>
              <a:miter lim="800000"/>
              <a:headEnd/>
              <a:tailEnd/>
            </a:ln>
          </p:spPr>
          <p:txBody>
            <a:bodyPr/>
            <a:lstStyle/>
            <a:p>
              <a:pPr>
                <a:defRPr/>
              </a:pPr>
              <a:endParaRPr lang="en-US" sz="800" b="0" dirty="0"/>
            </a:p>
          </p:txBody>
        </p:sp>
        <p:sp>
          <p:nvSpPr>
            <p:cNvPr id="90" name="Line 952"/>
            <p:cNvSpPr>
              <a:spLocks noChangeShapeType="1"/>
            </p:cNvSpPr>
            <p:nvPr/>
          </p:nvSpPr>
          <p:spPr bwMode="auto">
            <a:xfrm flipV="1">
              <a:off x="1242" y="3118"/>
              <a:ext cx="0" cy="12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1" name="Line 953"/>
            <p:cNvSpPr>
              <a:spLocks noChangeShapeType="1"/>
            </p:cNvSpPr>
            <p:nvPr/>
          </p:nvSpPr>
          <p:spPr bwMode="auto">
            <a:xfrm>
              <a:off x="1224" y="3118"/>
              <a:ext cx="4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2" name="Line 954"/>
            <p:cNvSpPr>
              <a:spLocks noChangeShapeType="1"/>
            </p:cNvSpPr>
            <p:nvPr/>
          </p:nvSpPr>
          <p:spPr bwMode="auto">
            <a:xfrm flipV="1">
              <a:off x="1998" y="3208"/>
              <a:ext cx="0" cy="17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3" name="Line 955"/>
            <p:cNvSpPr>
              <a:spLocks noChangeShapeType="1"/>
            </p:cNvSpPr>
            <p:nvPr/>
          </p:nvSpPr>
          <p:spPr bwMode="auto">
            <a:xfrm>
              <a:off x="1980" y="3208"/>
              <a:ext cx="4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4" name="Line 956"/>
            <p:cNvSpPr>
              <a:spLocks noChangeShapeType="1"/>
            </p:cNvSpPr>
            <p:nvPr/>
          </p:nvSpPr>
          <p:spPr bwMode="auto">
            <a:xfrm flipV="1">
              <a:off x="1458" y="2668"/>
              <a:ext cx="0" cy="9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5" name="Line 957"/>
            <p:cNvSpPr>
              <a:spLocks noChangeShapeType="1"/>
            </p:cNvSpPr>
            <p:nvPr/>
          </p:nvSpPr>
          <p:spPr bwMode="auto">
            <a:xfrm>
              <a:off x="1440" y="2668"/>
              <a:ext cx="4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6" name="Line 958"/>
            <p:cNvSpPr>
              <a:spLocks noChangeShapeType="1"/>
            </p:cNvSpPr>
            <p:nvPr/>
          </p:nvSpPr>
          <p:spPr bwMode="auto">
            <a:xfrm flipV="1">
              <a:off x="2208" y="2632"/>
              <a:ext cx="0" cy="14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7" name="Line 959"/>
            <p:cNvSpPr>
              <a:spLocks noChangeShapeType="1"/>
            </p:cNvSpPr>
            <p:nvPr/>
          </p:nvSpPr>
          <p:spPr bwMode="auto">
            <a:xfrm>
              <a:off x="2190" y="2632"/>
              <a:ext cx="4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8" name="Line 960"/>
            <p:cNvSpPr>
              <a:spLocks noChangeShapeType="1"/>
            </p:cNvSpPr>
            <p:nvPr/>
          </p:nvSpPr>
          <p:spPr bwMode="auto">
            <a:xfrm>
              <a:off x="972" y="2440"/>
              <a:ext cx="0" cy="128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9" name="Line 961"/>
            <p:cNvSpPr>
              <a:spLocks noChangeShapeType="1"/>
            </p:cNvSpPr>
            <p:nvPr/>
          </p:nvSpPr>
          <p:spPr bwMode="auto">
            <a:xfrm>
              <a:off x="954" y="3724"/>
              <a:ext cx="18"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0" name="Line 962"/>
            <p:cNvSpPr>
              <a:spLocks noChangeShapeType="1"/>
            </p:cNvSpPr>
            <p:nvPr/>
          </p:nvSpPr>
          <p:spPr bwMode="auto">
            <a:xfrm>
              <a:off x="954" y="3562"/>
              <a:ext cx="18"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1" name="Line 963"/>
            <p:cNvSpPr>
              <a:spLocks noChangeShapeType="1"/>
            </p:cNvSpPr>
            <p:nvPr/>
          </p:nvSpPr>
          <p:spPr bwMode="auto">
            <a:xfrm>
              <a:off x="954" y="3406"/>
              <a:ext cx="18"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2" name="Line 964"/>
            <p:cNvSpPr>
              <a:spLocks noChangeShapeType="1"/>
            </p:cNvSpPr>
            <p:nvPr/>
          </p:nvSpPr>
          <p:spPr bwMode="auto">
            <a:xfrm>
              <a:off x="954" y="3244"/>
              <a:ext cx="18"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3" name="Line 965"/>
            <p:cNvSpPr>
              <a:spLocks noChangeShapeType="1"/>
            </p:cNvSpPr>
            <p:nvPr/>
          </p:nvSpPr>
          <p:spPr bwMode="auto">
            <a:xfrm>
              <a:off x="954" y="3082"/>
              <a:ext cx="18"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4" name="Line 966"/>
            <p:cNvSpPr>
              <a:spLocks noChangeShapeType="1"/>
            </p:cNvSpPr>
            <p:nvPr/>
          </p:nvSpPr>
          <p:spPr bwMode="auto">
            <a:xfrm>
              <a:off x="954" y="2920"/>
              <a:ext cx="18"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5" name="Line 967"/>
            <p:cNvSpPr>
              <a:spLocks noChangeShapeType="1"/>
            </p:cNvSpPr>
            <p:nvPr/>
          </p:nvSpPr>
          <p:spPr bwMode="auto">
            <a:xfrm>
              <a:off x="954" y="2764"/>
              <a:ext cx="18"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6" name="Line 968"/>
            <p:cNvSpPr>
              <a:spLocks noChangeShapeType="1"/>
            </p:cNvSpPr>
            <p:nvPr/>
          </p:nvSpPr>
          <p:spPr bwMode="auto">
            <a:xfrm>
              <a:off x="954" y="2602"/>
              <a:ext cx="18"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7" name="Line 969"/>
            <p:cNvSpPr>
              <a:spLocks noChangeShapeType="1"/>
            </p:cNvSpPr>
            <p:nvPr/>
          </p:nvSpPr>
          <p:spPr bwMode="auto">
            <a:xfrm>
              <a:off x="954" y="2440"/>
              <a:ext cx="18"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8" name="Line 970"/>
            <p:cNvSpPr>
              <a:spLocks noChangeShapeType="1"/>
            </p:cNvSpPr>
            <p:nvPr/>
          </p:nvSpPr>
          <p:spPr bwMode="auto">
            <a:xfrm>
              <a:off x="972" y="3724"/>
              <a:ext cx="1506"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9" name="Line 971"/>
            <p:cNvSpPr>
              <a:spLocks noChangeShapeType="1"/>
            </p:cNvSpPr>
            <p:nvPr/>
          </p:nvSpPr>
          <p:spPr bwMode="auto">
            <a:xfrm flipV="1">
              <a:off x="972" y="3724"/>
              <a:ext cx="0" cy="1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0" name="Line 972"/>
            <p:cNvSpPr>
              <a:spLocks noChangeShapeType="1"/>
            </p:cNvSpPr>
            <p:nvPr/>
          </p:nvSpPr>
          <p:spPr bwMode="auto">
            <a:xfrm flipV="1">
              <a:off x="1728" y="3724"/>
              <a:ext cx="0" cy="1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1" name="Line 973"/>
            <p:cNvSpPr>
              <a:spLocks noChangeShapeType="1"/>
            </p:cNvSpPr>
            <p:nvPr/>
          </p:nvSpPr>
          <p:spPr bwMode="auto">
            <a:xfrm flipV="1">
              <a:off x="2478" y="3724"/>
              <a:ext cx="0" cy="1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2" name="Rectangle 974"/>
            <p:cNvSpPr>
              <a:spLocks noChangeArrowheads="1"/>
            </p:cNvSpPr>
            <p:nvPr/>
          </p:nvSpPr>
          <p:spPr bwMode="auto">
            <a:xfrm>
              <a:off x="888" y="3682"/>
              <a:ext cx="39" cy="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0</a:t>
              </a:r>
              <a:endParaRPr lang="en-GB" sz="800" b="0"/>
            </a:p>
          </p:txBody>
        </p:sp>
        <p:sp>
          <p:nvSpPr>
            <p:cNvPr id="113" name="Rectangle 975"/>
            <p:cNvSpPr>
              <a:spLocks noChangeArrowheads="1"/>
            </p:cNvSpPr>
            <p:nvPr/>
          </p:nvSpPr>
          <p:spPr bwMode="auto">
            <a:xfrm>
              <a:off x="888" y="3520"/>
              <a:ext cx="39" cy="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5</a:t>
              </a:r>
              <a:endParaRPr lang="en-GB" sz="800" b="0"/>
            </a:p>
          </p:txBody>
        </p:sp>
        <p:sp>
          <p:nvSpPr>
            <p:cNvPr id="114" name="Rectangle 976"/>
            <p:cNvSpPr>
              <a:spLocks noChangeArrowheads="1"/>
            </p:cNvSpPr>
            <p:nvPr/>
          </p:nvSpPr>
          <p:spPr bwMode="auto">
            <a:xfrm>
              <a:off x="851" y="3364"/>
              <a:ext cx="78" cy="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10</a:t>
              </a:r>
              <a:endParaRPr lang="en-GB" sz="800" b="0"/>
            </a:p>
          </p:txBody>
        </p:sp>
        <p:sp>
          <p:nvSpPr>
            <p:cNvPr id="115" name="Rectangle 977"/>
            <p:cNvSpPr>
              <a:spLocks noChangeArrowheads="1"/>
            </p:cNvSpPr>
            <p:nvPr/>
          </p:nvSpPr>
          <p:spPr bwMode="auto">
            <a:xfrm>
              <a:off x="851" y="3202"/>
              <a:ext cx="78" cy="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15</a:t>
              </a:r>
              <a:endParaRPr lang="en-GB" sz="800" b="0"/>
            </a:p>
          </p:txBody>
        </p:sp>
        <p:sp>
          <p:nvSpPr>
            <p:cNvPr id="116" name="Rectangle 978"/>
            <p:cNvSpPr>
              <a:spLocks noChangeArrowheads="1"/>
            </p:cNvSpPr>
            <p:nvPr/>
          </p:nvSpPr>
          <p:spPr bwMode="auto">
            <a:xfrm>
              <a:off x="851" y="3039"/>
              <a:ext cx="78" cy="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20</a:t>
              </a:r>
              <a:endParaRPr lang="en-GB" sz="800" b="0"/>
            </a:p>
          </p:txBody>
        </p:sp>
        <p:sp>
          <p:nvSpPr>
            <p:cNvPr id="117" name="Rectangle 979"/>
            <p:cNvSpPr>
              <a:spLocks noChangeArrowheads="1"/>
            </p:cNvSpPr>
            <p:nvPr/>
          </p:nvSpPr>
          <p:spPr bwMode="auto">
            <a:xfrm>
              <a:off x="851" y="2878"/>
              <a:ext cx="78" cy="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25</a:t>
              </a:r>
              <a:endParaRPr lang="en-GB" sz="800" b="0"/>
            </a:p>
          </p:txBody>
        </p:sp>
        <p:sp>
          <p:nvSpPr>
            <p:cNvPr id="118" name="Rectangle 980"/>
            <p:cNvSpPr>
              <a:spLocks noChangeArrowheads="1"/>
            </p:cNvSpPr>
            <p:nvPr/>
          </p:nvSpPr>
          <p:spPr bwMode="auto">
            <a:xfrm>
              <a:off x="851" y="2723"/>
              <a:ext cx="78" cy="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30</a:t>
              </a:r>
              <a:endParaRPr lang="en-GB" sz="800" b="0"/>
            </a:p>
          </p:txBody>
        </p:sp>
        <p:sp>
          <p:nvSpPr>
            <p:cNvPr id="119" name="Rectangle 981"/>
            <p:cNvSpPr>
              <a:spLocks noChangeArrowheads="1"/>
            </p:cNvSpPr>
            <p:nvPr/>
          </p:nvSpPr>
          <p:spPr bwMode="auto">
            <a:xfrm>
              <a:off x="851" y="2560"/>
              <a:ext cx="78" cy="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35</a:t>
              </a:r>
              <a:endParaRPr lang="en-GB" sz="800" b="0"/>
            </a:p>
          </p:txBody>
        </p:sp>
        <p:sp>
          <p:nvSpPr>
            <p:cNvPr id="120" name="Rectangle 982"/>
            <p:cNvSpPr>
              <a:spLocks noChangeArrowheads="1"/>
            </p:cNvSpPr>
            <p:nvPr/>
          </p:nvSpPr>
          <p:spPr bwMode="auto">
            <a:xfrm>
              <a:off x="851" y="2398"/>
              <a:ext cx="78" cy="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40</a:t>
              </a:r>
              <a:endParaRPr lang="en-GB" sz="800" b="0"/>
            </a:p>
          </p:txBody>
        </p:sp>
        <p:sp>
          <p:nvSpPr>
            <p:cNvPr id="121" name="Rectangle 983"/>
            <p:cNvSpPr>
              <a:spLocks noChangeArrowheads="1"/>
            </p:cNvSpPr>
            <p:nvPr/>
          </p:nvSpPr>
          <p:spPr bwMode="auto">
            <a:xfrm>
              <a:off x="1272" y="3778"/>
              <a:ext cx="177" cy="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Virgin</a:t>
              </a:r>
              <a:endParaRPr lang="en-GB" sz="800" b="0"/>
            </a:p>
          </p:txBody>
        </p:sp>
        <p:sp>
          <p:nvSpPr>
            <p:cNvPr id="122" name="Rectangle 984"/>
            <p:cNvSpPr>
              <a:spLocks noChangeArrowheads="1"/>
            </p:cNvSpPr>
            <p:nvPr/>
          </p:nvSpPr>
          <p:spPr bwMode="auto">
            <a:xfrm>
              <a:off x="1962" y="3778"/>
              <a:ext cx="302" cy="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 Pregnant</a:t>
              </a:r>
              <a:endParaRPr lang="en-GB" sz="800" b="0"/>
            </a:p>
          </p:txBody>
        </p:sp>
        <p:sp>
          <p:nvSpPr>
            <p:cNvPr id="123" name="Rectangle 985"/>
            <p:cNvSpPr>
              <a:spLocks noChangeArrowheads="1"/>
            </p:cNvSpPr>
            <p:nvPr/>
          </p:nvSpPr>
          <p:spPr bwMode="auto">
            <a:xfrm rot="16200000">
              <a:off x="264" y="3099"/>
              <a:ext cx="1021" cy="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dirty="0">
                  <a:solidFill>
                    <a:srgbClr val="000000"/>
                  </a:solidFill>
                </a:rPr>
                <a:t>Number of </a:t>
              </a:r>
              <a:r>
                <a:rPr lang="en-GB" sz="800" dirty="0" smtClean="0">
                  <a:solidFill>
                    <a:srgbClr val="000000"/>
                  </a:solidFill>
                </a:rPr>
                <a:t>Fos-positive </a:t>
              </a:r>
              <a:r>
                <a:rPr lang="en-GB" sz="800" dirty="0">
                  <a:solidFill>
                    <a:srgbClr val="000000"/>
                  </a:solidFill>
                </a:rPr>
                <a:t>nuclei</a:t>
              </a:r>
              <a:endParaRPr lang="en-GB" sz="800" b="0" dirty="0"/>
            </a:p>
          </p:txBody>
        </p:sp>
      </p:grpSp>
      <p:grpSp>
        <p:nvGrpSpPr>
          <p:cNvPr id="124" name="Group 1082"/>
          <p:cNvGrpSpPr>
            <a:grpSpLocks/>
          </p:cNvGrpSpPr>
          <p:nvPr/>
        </p:nvGrpSpPr>
        <p:grpSpPr bwMode="auto">
          <a:xfrm>
            <a:off x="2060575" y="3357563"/>
            <a:ext cx="3455988" cy="2328862"/>
            <a:chOff x="2369" y="2253"/>
            <a:chExt cx="2286" cy="1670"/>
          </a:xfrm>
        </p:grpSpPr>
        <p:sp>
          <p:nvSpPr>
            <p:cNvPr id="125" name="AutoShape 1040"/>
            <p:cNvSpPr>
              <a:spLocks noChangeAspect="1" noChangeArrowheads="1" noTextEdit="1"/>
            </p:cNvSpPr>
            <p:nvPr/>
          </p:nvSpPr>
          <p:spPr bwMode="auto">
            <a:xfrm>
              <a:off x="2369" y="2253"/>
              <a:ext cx="2286" cy="16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p>
          </p:txBody>
        </p:sp>
        <p:sp>
          <p:nvSpPr>
            <p:cNvPr id="126" name="Rectangle 1043"/>
            <p:cNvSpPr>
              <a:spLocks noChangeArrowheads="1"/>
            </p:cNvSpPr>
            <p:nvPr/>
          </p:nvSpPr>
          <p:spPr bwMode="auto">
            <a:xfrm>
              <a:off x="2879" y="3440"/>
              <a:ext cx="216" cy="250"/>
            </a:xfrm>
            <a:prstGeom prst="rect">
              <a:avLst/>
            </a:prstGeom>
            <a:solidFill>
              <a:srgbClr val="FFFFFF"/>
            </a:solidFill>
            <a:ln w="9525">
              <a:solidFill>
                <a:srgbClr val="000000"/>
              </a:solidFill>
              <a:miter lim="800000"/>
              <a:headEnd/>
              <a:tailEnd/>
            </a:ln>
          </p:spPr>
          <p:txBody>
            <a:bodyPr/>
            <a:lstStyle/>
            <a:p>
              <a:endParaRPr lang="en-US" b="0"/>
            </a:p>
          </p:txBody>
        </p:sp>
        <p:sp>
          <p:nvSpPr>
            <p:cNvPr id="127" name="Rectangle 1044"/>
            <p:cNvSpPr>
              <a:spLocks noChangeArrowheads="1"/>
            </p:cNvSpPr>
            <p:nvPr/>
          </p:nvSpPr>
          <p:spPr bwMode="auto">
            <a:xfrm>
              <a:off x="3617" y="3551"/>
              <a:ext cx="210" cy="139"/>
            </a:xfrm>
            <a:prstGeom prst="rect">
              <a:avLst/>
            </a:prstGeom>
            <a:solidFill>
              <a:srgbClr val="FFFFFF"/>
            </a:solidFill>
            <a:ln w="9525">
              <a:solidFill>
                <a:srgbClr val="000000"/>
              </a:solidFill>
              <a:miter lim="800000"/>
              <a:headEnd/>
              <a:tailEnd/>
            </a:ln>
          </p:spPr>
          <p:txBody>
            <a:bodyPr/>
            <a:lstStyle/>
            <a:p>
              <a:endParaRPr lang="en-US" b="0"/>
            </a:p>
          </p:txBody>
        </p:sp>
        <p:sp>
          <p:nvSpPr>
            <p:cNvPr id="128" name="Rectangle 1045"/>
            <p:cNvSpPr>
              <a:spLocks noChangeArrowheads="1"/>
            </p:cNvSpPr>
            <p:nvPr/>
          </p:nvSpPr>
          <p:spPr bwMode="auto">
            <a:xfrm>
              <a:off x="3095" y="3185"/>
              <a:ext cx="210" cy="503"/>
            </a:xfrm>
            <a:prstGeom prst="rect">
              <a:avLst/>
            </a:prstGeom>
            <a:solidFill>
              <a:schemeClr val="bg1">
                <a:lumMod val="65000"/>
              </a:schemeClr>
            </a:solidFill>
            <a:ln w="9525">
              <a:solidFill>
                <a:srgbClr val="000000"/>
              </a:solidFill>
              <a:miter lim="800000"/>
              <a:headEnd/>
              <a:tailEnd/>
            </a:ln>
          </p:spPr>
          <p:txBody>
            <a:bodyPr/>
            <a:lstStyle/>
            <a:p>
              <a:pPr>
                <a:defRPr/>
              </a:pPr>
              <a:endParaRPr lang="en-US" b="0"/>
            </a:p>
          </p:txBody>
        </p:sp>
        <p:sp>
          <p:nvSpPr>
            <p:cNvPr id="129" name="Rectangle 1046"/>
            <p:cNvSpPr>
              <a:spLocks noChangeArrowheads="1"/>
            </p:cNvSpPr>
            <p:nvPr/>
          </p:nvSpPr>
          <p:spPr bwMode="auto">
            <a:xfrm>
              <a:off x="3826" y="2697"/>
              <a:ext cx="210" cy="993"/>
            </a:xfrm>
            <a:prstGeom prst="rect">
              <a:avLst/>
            </a:prstGeom>
            <a:solidFill>
              <a:schemeClr val="bg1">
                <a:lumMod val="65000"/>
              </a:schemeClr>
            </a:solidFill>
            <a:ln w="9525">
              <a:solidFill>
                <a:srgbClr val="000000"/>
              </a:solidFill>
              <a:miter lim="800000"/>
              <a:headEnd/>
              <a:tailEnd/>
            </a:ln>
          </p:spPr>
          <p:txBody>
            <a:bodyPr/>
            <a:lstStyle/>
            <a:p>
              <a:pPr>
                <a:defRPr/>
              </a:pPr>
              <a:endParaRPr lang="en-US" b="0"/>
            </a:p>
          </p:txBody>
        </p:sp>
        <p:sp>
          <p:nvSpPr>
            <p:cNvPr id="130" name="Line 1047"/>
            <p:cNvSpPr>
              <a:spLocks noChangeShapeType="1"/>
            </p:cNvSpPr>
            <p:nvPr/>
          </p:nvSpPr>
          <p:spPr bwMode="auto">
            <a:xfrm flipV="1">
              <a:off x="2987" y="3335"/>
              <a:ext cx="0" cy="10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1" name="Line 1048"/>
            <p:cNvSpPr>
              <a:spLocks noChangeShapeType="1"/>
            </p:cNvSpPr>
            <p:nvPr/>
          </p:nvSpPr>
          <p:spPr bwMode="auto">
            <a:xfrm>
              <a:off x="2969" y="3335"/>
              <a:ext cx="4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2" name="Line 1049"/>
            <p:cNvSpPr>
              <a:spLocks noChangeShapeType="1"/>
            </p:cNvSpPr>
            <p:nvPr/>
          </p:nvSpPr>
          <p:spPr bwMode="auto">
            <a:xfrm flipV="1">
              <a:off x="3719" y="3457"/>
              <a:ext cx="0" cy="9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3" name="Line 1050"/>
            <p:cNvSpPr>
              <a:spLocks noChangeShapeType="1"/>
            </p:cNvSpPr>
            <p:nvPr/>
          </p:nvSpPr>
          <p:spPr bwMode="auto">
            <a:xfrm>
              <a:off x="3701" y="3457"/>
              <a:ext cx="4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4" name="Line 1051"/>
            <p:cNvSpPr>
              <a:spLocks noChangeShapeType="1"/>
            </p:cNvSpPr>
            <p:nvPr/>
          </p:nvSpPr>
          <p:spPr bwMode="auto">
            <a:xfrm flipV="1">
              <a:off x="3197" y="3091"/>
              <a:ext cx="0" cy="9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5" name="Line 1052"/>
            <p:cNvSpPr>
              <a:spLocks noChangeShapeType="1"/>
            </p:cNvSpPr>
            <p:nvPr/>
          </p:nvSpPr>
          <p:spPr bwMode="auto">
            <a:xfrm>
              <a:off x="3179" y="3091"/>
              <a:ext cx="4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6" name="Line 1053"/>
            <p:cNvSpPr>
              <a:spLocks noChangeShapeType="1"/>
            </p:cNvSpPr>
            <p:nvPr/>
          </p:nvSpPr>
          <p:spPr bwMode="auto">
            <a:xfrm flipV="1">
              <a:off x="3929" y="2503"/>
              <a:ext cx="0" cy="19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7" name="Line 1054"/>
            <p:cNvSpPr>
              <a:spLocks noChangeShapeType="1"/>
            </p:cNvSpPr>
            <p:nvPr/>
          </p:nvSpPr>
          <p:spPr bwMode="auto">
            <a:xfrm>
              <a:off x="3911" y="2503"/>
              <a:ext cx="4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8" name="Line 1055"/>
            <p:cNvSpPr>
              <a:spLocks noChangeShapeType="1"/>
            </p:cNvSpPr>
            <p:nvPr/>
          </p:nvSpPr>
          <p:spPr bwMode="auto">
            <a:xfrm>
              <a:off x="2723" y="2392"/>
              <a:ext cx="0" cy="129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9" name="Line 1056"/>
            <p:cNvSpPr>
              <a:spLocks noChangeShapeType="1"/>
            </p:cNvSpPr>
            <p:nvPr/>
          </p:nvSpPr>
          <p:spPr bwMode="auto">
            <a:xfrm>
              <a:off x="2705" y="3690"/>
              <a:ext cx="18"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0" name="Line 1057"/>
            <p:cNvSpPr>
              <a:spLocks noChangeShapeType="1"/>
            </p:cNvSpPr>
            <p:nvPr/>
          </p:nvSpPr>
          <p:spPr bwMode="auto">
            <a:xfrm>
              <a:off x="2705" y="3474"/>
              <a:ext cx="18"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1" name="Line 1058"/>
            <p:cNvSpPr>
              <a:spLocks noChangeShapeType="1"/>
            </p:cNvSpPr>
            <p:nvPr/>
          </p:nvSpPr>
          <p:spPr bwMode="auto">
            <a:xfrm>
              <a:off x="2705" y="3257"/>
              <a:ext cx="18"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2" name="Line 1059"/>
            <p:cNvSpPr>
              <a:spLocks noChangeShapeType="1"/>
            </p:cNvSpPr>
            <p:nvPr/>
          </p:nvSpPr>
          <p:spPr bwMode="auto">
            <a:xfrm>
              <a:off x="2705" y="3041"/>
              <a:ext cx="18"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3" name="Line 1060"/>
            <p:cNvSpPr>
              <a:spLocks noChangeShapeType="1"/>
            </p:cNvSpPr>
            <p:nvPr/>
          </p:nvSpPr>
          <p:spPr bwMode="auto">
            <a:xfrm>
              <a:off x="2705" y="2824"/>
              <a:ext cx="18"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4" name="Line 1061"/>
            <p:cNvSpPr>
              <a:spLocks noChangeShapeType="1"/>
            </p:cNvSpPr>
            <p:nvPr/>
          </p:nvSpPr>
          <p:spPr bwMode="auto">
            <a:xfrm>
              <a:off x="2705" y="2608"/>
              <a:ext cx="18"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5" name="Line 1062"/>
            <p:cNvSpPr>
              <a:spLocks noChangeShapeType="1"/>
            </p:cNvSpPr>
            <p:nvPr/>
          </p:nvSpPr>
          <p:spPr bwMode="auto">
            <a:xfrm>
              <a:off x="2705" y="2392"/>
              <a:ext cx="18"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6" name="Line 1063"/>
            <p:cNvSpPr>
              <a:spLocks noChangeShapeType="1"/>
            </p:cNvSpPr>
            <p:nvPr/>
          </p:nvSpPr>
          <p:spPr bwMode="auto">
            <a:xfrm>
              <a:off x="2723" y="3690"/>
              <a:ext cx="1470"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7" name="Line 1064"/>
            <p:cNvSpPr>
              <a:spLocks noChangeShapeType="1"/>
            </p:cNvSpPr>
            <p:nvPr/>
          </p:nvSpPr>
          <p:spPr bwMode="auto">
            <a:xfrm flipV="1">
              <a:off x="2723" y="3690"/>
              <a:ext cx="0" cy="17"/>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8" name="Line 1065"/>
            <p:cNvSpPr>
              <a:spLocks noChangeShapeType="1"/>
            </p:cNvSpPr>
            <p:nvPr/>
          </p:nvSpPr>
          <p:spPr bwMode="auto">
            <a:xfrm flipV="1">
              <a:off x="3461" y="3690"/>
              <a:ext cx="0" cy="17"/>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9" name="Line 1066"/>
            <p:cNvSpPr>
              <a:spLocks noChangeShapeType="1"/>
            </p:cNvSpPr>
            <p:nvPr/>
          </p:nvSpPr>
          <p:spPr bwMode="auto">
            <a:xfrm flipV="1">
              <a:off x="4193" y="3690"/>
              <a:ext cx="0" cy="17"/>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0" name="Rectangle 1067"/>
            <p:cNvSpPr>
              <a:spLocks noChangeArrowheads="1"/>
            </p:cNvSpPr>
            <p:nvPr/>
          </p:nvSpPr>
          <p:spPr bwMode="auto">
            <a:xfrm>
              <a:off x="2639" y="3651"/>
              <a:ext cx="38" cy="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0</a:t>
              </a:r>
              <a:endParaRPr lang="en-GB" b="0"/>
            </a:p>
          </p:txBody>
        </p:sp>
        <p:sp>
          <p:nvSpPr>
            <p:cNvPr id="151" name="Rectangle 1068"/>
            <p:cNvSpPr>
              <a:spLocks noChangeArrowheads="1"/>
            </p:cNvSpPr>
            <p:nvPr/>
          </p:nvSpPr>
          <p:spPr bwMode="auto">
            <a:xfrm>
              <a:off x="2639" y="3435"/>
              <a:ext cx="38" cy="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2</a:t>
              </a:r>
              <a:endParaRPr lang="en-GB" b="0"/>
            </a:p>
          </p:txBody>
        </p:sp>
        <p:sp>
          <p:nvSpPr>
            <p:cNvPr id="152" name="Rectangle 1069"/>
            <p:cNvSpPr>
              <a:spLocks noChangeArrowheads="1"/>
            </p:cNvSpPr>
            <p:nvPr/>
          </p:nvSpPr>
          <p:spPr bwMode="auto">
            <a:xfrm>
              <a:off x="2639" y="3218"/>
              <a:ext cx="38" cy="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4</a:t>
              </a:r>
              <a:endParaRPr lang="en-GB" b="0"/>
            </a:p>
          </p:txBody>
        </p:sp>
        <p:sp>
          <p:nvSpPr>
            <p:cNvPr id="153" name="Rectangle 1070"/>
            <p:cNvSpPr>
              <a:spLocks noChangeArrowheads="1"/>
            </p:cNvSpPr>
            <p:nvPr/>
          </p:nvSpPr>
          <p:spPr bwMode="auto">
            <a:xfrm>
              <a:off x="2639" y="3002"/>
              <a:ext cx="38" cy="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6</a:t>
              </a:r>
              <a:endParaRPr lang="en-GB" b="0"/>
            </a:p>
          </p:txBody>
        </p:sp>
        <p:sp>
          <p:nvSpPr>
            <p:cNvPr id="154" name="Rectangle 1071"/>
            <p:cNvSpPr>
              <a:spLocks noChangeArrowheads="1"/>
            </p:cNvSpPr>
            <p:nvPr/>
          </p:nvSpPr>
          <p:spPr bwMode="auto">
            <a:xfrm>
              <a:off x="2639" y="2786"/>
              <a:ext cx="38" cy="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8</a:t>
              </a:r>
              <a:endParaRPr lang="en-GB" b="0"/>
            </a:p>
          </p:txBody>
        </p:sp>
        <p:sp>
          <p:nvSpPr>
            <p:cNvPr id="155" name="Rectangle 1072"/>
            <p:cNvSpPr>
              <a:spLocks noChangeArrowheads="1"/>
            </p:cNvSpPr>
            <p:nvPr/>
          </p:nvSpPr>
          <p:spPr bwMode="auto">
            <a:xfrm>
              <a:off x="2603" y="2569"/>
              <a:ext cx="76" cy="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10</a:t>
              </a:r>
              <a:endParaRPr lang="en-GB" b="0"/>
            </a:p>
          </p:txBody>
        </p:sp>
        <p:sp>
          <p:nvSpPr>
            <p:cNvPr id="156" name="Rectangle 1073"/>
            <p:cNvSpPr>
              <a:spLocks noChangeArrowheads="1"/>
            </p:cNvSpPr>
            <p:nvPr/>
          </p:nvSpPr>
          <p:spPr bwMode="auto">
            <a:xfrm>
              <a:off x="2603" y="2353"/>
              <a:ext cx="76" cy="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12</a:t>
              </a:r>
              <a:endParaRPr lang="en-GB" b="0"/>
            </a:p>
          </p:txBody>
        </p:sp>
        <p:sp>
          <p:nvSpPr>
            <p:cNvPr id="157" name="Rectangle 1074"/>
            <p:cNvSpPr>
              <a:spLocks noChangeArrowheads="1"/>
            </p:cNvSpPr>
            <p:nvPr/>
          </p:nvSpPr>
          <p:spPr bwMode="auto">
            <a:xfrm>
              <a:off x="3011" y="3740"/>
              <a:ext cx="172" cy="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Virgin</a:t>
              </a:r>
              <a:endParaRPr lang="en-GB" b="0"/>
            </a:p>
          </p:txBody>
        </p:sp>
        <p:sp>
          <p:nvSpPr>
            <p:cNvPr id="158" name="Rectangle 1075"/>
            <p:cNvSpPr>
              <a:spLocks noChangeArrowheads="1"/>
            </p:cNvSpPr>
            <p:nvPr/>
          </p:nvSpPr>
          <p:spPr bwMode="auto">
            <a:xfrm>
              <a:off x="3689" y="3740"/>
              <a:ext cx="294" cy="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rPr>
                <a:t> Pregnant</a:t>
              </a:r>
              <a:endParaRPr lang="en-GB" b="0"/>
            </a:p>
          </p:txBody>
        </p:sp>
        <p:sp>
          <p:nvSpPr>
            <p:cNvPr id="159" name="Rectangle 1076"/>
            <p:cNvSpPr>
              <a:spLocks noChangeArrowheads="1"/>
            </p:cNvSpPr>
            <p:nvPr/>
          </p:nvSpPr>
          <p:spPr bwMode="auto">
            <a:xfrm rot="16200000">
              <a:off x="2005" y="2999"/>
              <a:ext cx="1040" cy="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dirty="0" smtClean="0">
                  <a:solidFill>
                    <a:srgbClr val="000000"/>
                  </a:solidFill>
                </a:rPr>
                <a:t>Fos-positive </a:t>
              </a:r>
              <a:r>
                <a:rPr lang="en-GB" sz="800" dirty="0">
                  <a:solidFill>
                    <a:srgbClr val="000000"/>
                  </a:solidFill>
                </a:rPr>
                <a:t>TH neurones (%)</a:t>
              </a:r>
              <a:endParaRPr lang="en-GB" b="0" dirty="0"/>
            </a:p>
          </p:txBody>
        </p:sp>
      </p:grpSp>
      <p:sp>
        <p:nvSpPr>
          <p:cNvPr id="160" name="Text Box 1123"/>
          <p:cNvSpPr txBox="1">
            <a:spLocks noChangeArrowheads="1"/>
          </p:cNvSpPr>
          <p:nvPr/>
        </p:nvSpPr>
        <p:spPr bwMode="auto">
          <a:xfrm>
            <a:off x="3263900" y="1250950"/>
            <a:ext cx="2730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b="0"/>
              <a:t>*</a:t>
            </a:r>
          </a:p>
        </p:txBody>
      </p:sp>
      <p:sp>
        <p:nvSpPr>
          <p:cNvPr id="161" name="Text Box 1124"/>
          <p:cNvSpPr txBox="1">
            <a:spLocks noChangeArrowheads="1"/>
          </p:cNvSpPr>
          <p:nvPr/>
        </p:nvSpPr>
        <p:spPr bwMode="auto">
          <a:xfrm>
            <a:off x="4276725" y="1263650"/>
            <a:ext cx="3365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b="0"/>
              <a:t> *</a:t>
            </a:r>
          </a:p>
        </p:txBody>
      </p:sp>
      <p:sp>
        <p:nvSpPr>
          <p:cNvPr id="162" name="Text Box 1126"/>
          <p:cNvSpPr txBox="1">
            <a:spLocks noChangeArrowheads="1"/>
          </p:cNvSpPr>
          <p:nvPr/>
        </p:nvSpPr>
        <p:spPr bwMode="auto">
          <a:xfrm>
            <a:off x="4400550" y="3502025"/>
            <a:ext cx="2730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b="0"/>
              <a:t>*</a:t>
            </a:r>
          </a:p>
        </p:txBody>
      </p:sp>
      <p:sp>
        <p:nvSpPr>
          <p:cNvPr id="163" name="Text Box 182"/>
          <p:cNvSpPr txBox="1">
            <a:spLocks noChangeArrowheads="1"/>
          </p:cNvSpPr>
          <p:nvPr/>
        </p:nvSpPr>
        <p:spPr bwMode="auto">
          <a:xfrm>
            <a:off x="4492625" y="3392488"/>
            <a:ext cx="268288"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t>#</a:t>
            </a:r>
          </a:p>
        </p:txBody>
      </p:sp>
      <p:sp>
        <p:nvSpPr>
          <p:cNvPr id="164" name="Text Box 751"/>
          <p:cNvSpPr txBox="1">
            <a:spLocks noChangeArrowheads="1"/>
          </p:cNvSpPr>
          <p:nvPr/>
        </p:nvSpPr>
        <p:spPr bwMode="auto">
          <a:xfrm>
            <a:off x="1808163" y="3441700"/>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D</a:t>
            </a:r>
          </a:p>
        </p:txBody>
      </p:sp>
      <p:sp>
        <p:nvSpPr>
          <p:cNvPr id="165" name="Text Box 882"/>
          <p:cNvSpPr txBox="1">
            <a:spLocks noChangeArrowheads="1"/>
          </p:cNvSpPr>
          <p:nvPr/>
        </p:nvSpPr>
        <p:spPr bwMode="auto">
          <a:xfrm>
            <a:off x="1801813" y="1054100"/>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C</a:t>
            </a:r>
          </a:p>
        </p:txBody>
      </p:sp>
      <p:sp>
        <p:nvSpPr>
          <p:cNvPr id="166" name="Rectangle 86"/>
          <p:cNvSpPr>
            <a:spLocks noChangeArrowheads="1"/>
          </p:cNvSpPr>
          <p:nvPr/>
        </p:nvSpPr>
        <p:spPr bwMode="auto">
          <a:xfrm>
            <a:off x="1016000" y="5608344"/>
            <a:ext cx="5400675" cy="17209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sz="1200" b="0" dirty="0">
                <a:latin typeface="Times New Roman" pitchFamily="18" charset="0"/>
                <a:cs typeface="Times New Roman" pitchFamily="18" charset="0"/>
              </a:rPr>
              <a:t>Virgin and d5.5 pregnant mice were either fasted for 24h ( grey bars; n = 6, </a:t>
            </a:r>
            <a:r>
              <a:rPr lang="en-US" sz="1200" b="0" dirty="0" smtClean="0">
                <a:latin typeface="Times New Roman" pitchFamily="18" charset="0"/>
                <a:cs typeface="Times New Roman" pitchFamily="18" charset="0"/>
              </a:rPr>
              <a:t>5 respectively) </a:t>
            </a:r>
            <a:r>
              <a:rPr lang="en-US" sz="1200" b="0" dirty="0">
                <a:latin typeface="Times New Roman" pitchFamily="18" charset="0"/>
                <a:cs typeface="Times New Roman" pitchFamily="18" charset="0"/>
              </a:rPr>
              <a:t>or allowed to feed normally (control; white bars; </a:t>
            </a:r>
            <a:r>
              <a:rPr lang="en-US" sz="1200" b="0" dirty="0" smtClean="0">
                <a:latin typeface="Times New Roman" pitchFamily="18" charset="0"/>
                <a:cs typeface="Times New Roman" pitchFamily="18" charset="0"/>
              </a:rPr>
              <a:t>n = 6</a:t>
            </a:r>
            <a:r>
              <a:rPr lang="en-US" sz="1200" b="0" dirty="0">
                <a:latin typeface="Times New Roman" pitchFamily="18" charset="0"/>
                <a:cs typeface="Times New Roman" pitchFamily="18" charset="0"/>
              </a:rPr>
              <a:t>, 6 respectively</a:t>
            </a:r>
            <a:r>
              <a:rPr lang="en-US" sz="1200" b="0" dirty="0" smtClean="0">
                <a:latin typeface="Times New Roman" pitchFamily="18" charset="0"/>
                <a:cs typeface="Times New Roman" pitchFamily="18" charset="0"/>
              </a:rPr>
              <a:t>). </a:t>
            </a:r>
            <a:r>
              <a:rPr lang="en-GB" sz="1200" b="0" dirty="0">
                <a:latin typeface="Times New Roman" pitchFamily="18" charset="0"/>
                <a:cs typeface="Times New Roman" pitchFamily="18" charset="0"/>
              </a:rPr>
              <a:t>Values are group means </a:t>
            </a:r>
            <a:r>
              <a:rPr lang="en-US" sz="1200" b="0" dirty="0">
                <a:latin typeface="Times New Roman" pitchFamily="18" charset="0"/>
                <a:cs typeface="Times New Roman" pitchFamily="18" charset="0"/>
              </a:rPr>
              <a:t>± </a:t>
            </a:r>
            <a:r>
              <a:rPr lang="en-US" sz="1200" b="0" dirty="0" smtClean="0">
                <a:latin typeface="Times New Roman" pitchFamily="18" charset="0"/>
                <a:cs typeface="Times New Roman" pitchFamily="18" charset="0"/>
              </a:rPr>
              <a:t>SEM. C</a:t>
            </a:r>
            <a:r>
              <a:rPr lang="en-US" sz="1200" b="0" dirty="0">
                <a:latin typeface="Times New Roman" pitchFamily="18" charset="0"/>
                <a:cs typeface="Times New Roman" pitchFamily="18" charset="0"/>
              </a:rPr>
              <a:t>. </a:t>
            </a:r>
            <a:r>
              <a:rPr lang="en-US" sz="1200" b="0" dirty="0" smtClean="0">
                <a:latin typeface="Times New Roman" pitchFamily="18" charset="0"/>
                <a:cs typeface="Times New Roman" pitchFamily="18" charset="0"/>
              </a:rPr>
              <a:t>Fos-positive </a:t>
            </a:r>
            <a:r>
              <a:rPr lang="en-US" sz="1200" b="0" dirty="0">
                <a:latin typeface="Times New Roman" pitchFamily="18" charset="0"/>
                <a:cs typeface="Times New Roman" pitchFamily="18" charset="0"/>
              </a:rPr>
              <a:t>nuclei in the arcuate nucleus (</a:t>
            </a:r>
            <a:r>
              <a:rPr lang="en-US" sz="1200" b="0" dirty="0" smtClean="0">
                <a:latin typeface="Times New Roman" pitchFamily="18" charset="0"/>
                <a:cs typeface="Times New Roman" pitchFamily="18" charset="0"/>
              </a:rPr>
              <a:t>2-way ANOVA</a:t>
            </a:r>
            <a:r>
              <a:rPr lang="en-US" sz="1200" b="0" dirty="0">
                <a:latin typeface="Times New Roman" pitchFamily="18" charset="0"/>
                <a:cs typeface="Times New Roman" pitchFamily="18" charset="0"/>
              </a:rPr>
              <a:t>, p&lt;0.001 across treatment). D. % </a:t>
            </a:r>
            <a:r>
              <a:rPr lang="en-US" sz="1200" b="0" dirty="0" smtClean="0">
                <a:latin typeface="Times New Roman" pitchFamily="18" charset="0"/>
                <a:cs typeface="Times New Roman" pitchFamily="18" charset="0"/>
              </a:rPr>
              <a:t>Fos-positive </a:t>
            </a:r>
            <a:r>
              <a:rPr lang="en-US" sz="1200" b="0" dirty="0">
                <a:latin typeface="Times New Roman" pitchFamily="18" charset="0"/>
                <a:cs typeface="Times New Roman" pitchFamily="18" charset="0"/>
              </a:rPr>
              <a:t>tyrosine hydroxylase (TH) neurones in the arcuate nucleus (2-way ANOVA, </a:t>
            </a:r>
            <a:r>
              <a:rPr lang="en-US" sz="1200" b="0" dirty="0" smtClean="0">
                <a:latin typeface="Times New Roman" pitchFamily="18" charset="0"/>
                <a:cs typeface="Times New Roman" pitchFamily="18" charset="0"/>
              </a:rPr>
              <a:t>interaction </a:t>
            </a:r>
            <a:r>
              <a:rPr lang="en-US" sz="1200" b="0" dirty="0" err="1" smtClean="0">
                <a:latin typeface="Times New Roman" pitchFamily="18" charset="0"/>
                <a:cs typeface="Times New Roman" pitchFamily="18" charset="0"/>
              </a:rPr>
              <a:t>groupxtreatment</a:t>
            </a:r>
            <a:r>
              <a:rPr lang="en-US" sz="1200" b="0" dirty="0" smtClean="0">
                <a:latin typeface="Times New Roman" pitchFamily="18" charset="0"/>
                <a:cs typeface="Times New Roman" pitchFamily="18" charset="0"/>
              </a:rPr>
              <a:t> p&lt;0.05). </a:t>
            </a:r>
            <a:r>
              <a:rPr lang="en-US" sz="1200" b="0" dirty="0">
                <a:latin typeface="Times New Roman" pitchFamily="18" charset="0"/>
                <a:cs typeface="Times New Roman" pitchFamily="18" charset="0"/>
              </a:rPr>
              <a:t>Holm-</a:t>
            </a:r>
            <a:r>
              <a:rPr lang="en-US" sz="1200" b="0" dirty="0" err="1">
                <a:latin typeface="Times New Roman" pitchFamily="18" charset="0"/>
                <a:cs typeface="Times New Roman" pitchFamily="18" charset="0"/>
              </a:rPr>
              <a:t>Sidak</a:t>
            </a:r>
            <a:r>
              <a:rPr lang="en-US" sz="1200" b="0" dirty="0">
                <a:latin typeface="Times New Roman" pitchFamily="18" charset="0"/>
                <a:cs typeface="Times New Roman" pitchFamily="18" charset="0"/>
              </a:rPr>
              <a:t> </a:t>
            </a:r>
            <a:r>
              <a:rPr lang="en-US" sz="1200" b="0" dirty="0" smtClean="0">
                <a:latin typeface="Times New Roman" pitchFamily="18" charset="0"/>
                <a:cs typeface="Times New Roman" pitchFamily="18" charset="0"/>
              </a:rPr>
              <a:t>post-hoc </a:t>
            </a:r>
            <a:r>
              <a:rPr lang="en-US" sz="1200" b="0" dirty="0">
                <a:latin typeface="Times New Roman" pitchFamily="18" charset="0"/>
                <a:cs typeface="Times New Roman" pitchFamily="18" charset="0"/>
              </a:rPr>
              <a:t>tests, </a:t>
            </a:r>
            <a:r>
              <a:rPr lang="en-GB" sz="1200" b="0" dirty="0">
                <a:latin typeface="Times New Roman" pitchFamily="18" charset="0"/>
                <a:cs typeface="Times New Roman" pitchFamily="18" charset="0"/>
              </a:rPr>
              <a:t>*p&lt;0.05 vs. control, #p&lt;0.05 vs. virgin. </a:t>
            </a:r>
            <a:endParaRPr lang="en-GB" sz="1200" b="0" dirty="0"/>
          </a:p>
        </p:txBody>
      </p:sp>
      <p:sp>
        <p:nvSpPr>
          <p:cNvPr id="167" name="Text Box 270"/>
          <p:cNvSpPr txBox="1">
            <a:spLocks noChangeArrowheads="1"/>
          </p:cNvSpPr>
          <p:nvPr/>
        </p:nvSpPr>
        <p:spPr bwMode="auto">
          <a:xfrm>
            <a:off x="1016000" y="503238"/>
            <a:ext cx="50927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latin typeface="Times New Roman" pitchFamily="18" charset="0"/>
                <a:cs typeface="Times New Roman" pitchFamily="18" charset="0"/>
              </a:rPr>
              <a:t>Figure 3.18: Effects of 24h fast on TH/Fos expression in the arcuate nucleus</a:t>
            </a:r>
          </a:p>
        </p:txBody>
      </p:sp>
      <p:sp>
        <p:nvSpPr>
          <p:cNvPr id="168" name="TextBox 167"/>
          <p:cNvSpPr txBox="1"/>
          <p:nvPr/>
        </p:nvSpPr>
        <p:spPr>
          <a:xfrm>
            <a:off x="5949280"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151</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320743432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9" name="Group 244"/>
          <p:cNvGrpSpPr>
            <a:grpSpLocks/>
          </p:cNvGrpSpPr>
          <p:nvPr/>
        </p:nvGrpSpPr>
        <p:grpSpPr bwMode="auto">
          <a:xfrm>
            <a:off x="1879600" y="1162050"/>
            <a:ext cx="1822450" cy="1346200"/>
            <a:chOff x="964" y="793"/>
            <a:chExt cx="1148" cy="848"/>
          </a:xfrm>
        </p:grpSpPr>
        <p:grpSp>
          <p:nvGrpSpPr>
            <p:cNvPr id="70" name="Group 239"/>
            <p:cNvGrpSpPr>
              <a:grpSpLocks/>
            </p:cNvGrpSpPr>
            <p:nvPr/>
          </p:nvGrpSpPr>
          <p:grpSpPr bwMode="auto">
            <a:xfrm>
              <a:off x="981" y="793"/>
              <a:ext cx="1131" cy="848"/>
              <a:chOff x="981" y="793"/>
              <a:chExt cx="1131" cy="848"/>
            </a:xfrm>
          </p:grpSpPr>
          <p:pic>
            <p:nvPicPr>
              <p:cNvPr id="73" name="Picture 240" descr="Exp 6 SON m 4 V"/>
              <p:cNvPicPr>
                <a:picLocks noChangeAspect="1" noChangeArrowheads="1"/>
              </p:cNvPicPr>
              <p:nvPr/>
            </p:nvPicPr>
            <p:blipFill>
              <a:blip r:embed="rId2">
                <a:grayscl/>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981" y="793"/>
                <a:ext cx="1131" cy="8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4" name="Line 241"/>
              <p:cNvSpPr>
                <a:spLocks noChangeShapeType="1"/>
              </p:cNvSpPr>
              <p:nvPr/>
            </p:nvSpPr>
            <p:spPr bwMode="auto">
              <a:xfrm>
                <a:off x="1904" y="836"/>
                <a:ext cx="159"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71" name="Line 242"/>
            <p:cNvSpPr>
              <a:spLocks noChangeShapeType="1"/>
            </p:cNvSpPr>
            <p:nvPr/>
          </p:nvSpPr>
          <p:spPr bwMode="auto">
            <a:xfrm>
              <a:off x="1196" y="1228"/>
              <a:ext cx="0" cy="136"/>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72" name="Text Box 243"/>
            <p:cNvSpPr txBox="1">
              <a:spLocks noChangeArrowheads="1"/>
            </p:cNvSpPr>
            <p:nvPr/>
          </p:nvSpPr>
          <p:spPr bwMode="auto">
            <a:xfrm>
              <a:off x="964" y="1474"/>
              <a:ext cx="243" cy="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100">
                  <a:cs typeface="Arial" charset="0"/>
                </a:rPr>
                <a:t>OX</a:t>
              </a:r>
            </a:p>
          </p:txBody>
        </p:sp>
      </p:grpSp>
      <p:grpSp>
        <p:nvGrpSpPr>
          <p:cNvPr id="75" name="Group 311"/>
          <p:cNvGrpSpPr>
            <a:grpSpLocks/>
          </p:cNvGrpSpPr>
          <p:nvPr/>
        </p:nvGrpSpPr>
        <p:grpSpPr bwMode="auto">
          <a:xfrm>
            <a:off x="1879600" y="2579688"/>
            <a:ext cx="1825625" cy="1366837"/>
            <a:chOff x="1373" y="1701"/>
            <a:chExt cx="1150" cy="861"/>
          </a:xfrm>
        </p:grpSpPr>
        <p:grpSp>
          <p:nvGrpSpPr>
            <p:cNvPr id="76" name="Group 245"/>
            <p:cNvGrpSpPr>
              <a:grpSpLocks/>
            </p:cNvGrpSpPr>
            <p:nvPr/>
          </p:nvGrpSpPr>
          <p:grpSpPr bwMode="auto">
            <a:xfrm>
              <a:off x="1392" y="1701"/>
              <a:ext cx="1131" cy="848"/>
              <a:chOff x="2296" y="793"/>
              <a:chExt cx="1131" cy="848"/>
            </a:xfrm>
          </p:grpSpPr>
          <p:pic>
            <p:nvPicPr>
              <p:cNvPr id="78" name="Picture 246" descr="Exp 6 SON m 20 V"/>
              <p:cNvPicPr>
                <a:picLocks noChangeAspect="1" noChangeArrowheads="1"/>
              </p:cNvPicPr>
              <p:nvPr/>
            </p:nvPicPr>
            <p:blipFill>
              <a:blip r:embed="rId4">
                <a:grayscl/>
                <a:extLst>
                  <a:ext uri="{BEBA8EAE-BF5A-486C-A8C5-ECC9F3942E4B}">
                    <a14:imgProps xmlns:a14="http://schemas.microsoft.com/office/drawing/2010/main">
                      <a14:imgLayer r:embed="rId5">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2296" y="793"/>
                <a:ext cx="1131" cy="8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9" name="Line 247"/>
              <p:cNvSpPr>
                <a:spLocks noChangeShapeType="1"/>
              </p:cNvSpPr>
              <p:nvPr/>
            </p:nvSpPr>
            <p:spPr bwMode="auto">
              <a:xfrm>
                <a:off x="3216" y="836"/>
                <a:ext cx="159"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77" name="Text Box 233"/>
            <p:cNvSpPr txBox="1">
              <a:spLocks noChangeArrowheads="1"/>
            </p:cNvSpPr>
            <p:nvPr/>
          </p:nvSpPr>
          <p:spPr bwMode="auto">
            <a:xfrm>
              <a:off x="1373" y="2398"/>
              <a:ext cx="243" cy="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100">
                  <a:cs typeface="Arial" charset="0"/>
                </a:rPr>
                <a:t>OX</a:t>
              </a:r>
            </a:p>
          </p:txBody>
        </p:sp>
      </p:grpSp>
      <p:grpSp>
        <p:nvGrpSpPr>
          <p:cNvPr id="80" name="Group 265"/>
          <p:cNvGrpSpPr>
            <a:grpSpLocks/>
          </p:cNvGrpSpPr>
          <p:nvPr/>
        </p:nvGrpSpPr>
        <p:grpSpPr bwMode="auto">
          <a:xfrm>
            <a:off x="3948113" y="2579688"/>
            <a:ext cx="1820862" cy="1366837"/>
            <a:chOff x="2507" y="1701"/>
            <a:chExt cx="1147" cy="861"/>
          </a:xfrm>
        </p:grpSpPr>
        <p:grpSp>
          <p:nvGrpSpPr>
            <p:cNvPr id="81" name="Group 258"/>
            <p:cNvGrpSpPr>
              <a:grpSpLocks/>
            </p:cNvGrpSpPr>
            <p:nvPr/>
          </p:nvGrpSpPr>
          <p:grpSpPr bwMode="auto">
            <a:xfrm>
              <a:off x="2523" y="1701"/>
              <a:ext cx="1131" cy="848"/>
              <a:chOff x="2523" y="1701"/>
              <a:chExt cx="1131" cy="848"/>
            </a:xfrm>
          </p:grpSpPr>
          <p:grpSp>
            <p:nvGrpSpPr>
              <p:cNvPr id="83" name="Group 254"/>
              <p:cNvGrpSpPr>
                <a:grpSpLocks/>
              </p:cNvGrpSpPr>
              <p:nvPr/>
            </p:nvGrpSpPr>
            <p:grpSpPr bwMode="auto">
              <a:xfrm>
                <a:off x="2523" y="1701"/>
                <a:ext cx="1131" cy="848"/>
                <a:chOff x="2296" y="1882"/>
                <a:chExt cx="1131" cy="848"/>
              </a:xfrm>
            </p:grpSpPr>
            <p:pic>
              <p:nvPicPr>
                <p:cNvPr id="85" name="Picture 255" descr="Exp 6 SON m 8 P"/>
                <p:cNvPicPr>
                  <a:picLocks noChangeAspect="1" noChangeArrowheads="1"/>
                </p:cNvPicPr>
                <p:nvPr/>
              </p:nvPicPr>
              <p:blipFill>
                <a:blip r:embed="rId6">
                  <a:grayscl/>
                  <a:extLst>
                    <a:ext uri="{BEBA8EAE-BF5A-486C-A8C5-ECC9F3942E4B}">
                      <a14:imgProps xmlns:a14="http://schemas.microsoft.com/office/drawing/2010/main">
                        <a14:imgLayer r:embed="rId7">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2296" y="1882"/>
                  <a:ext cx="1131" cy="8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6" name="Line 256"/>
                <p:cNvSpPr>
                  <a:spLocks noChangeShapeType="1"/>
                </p:cNvSpPr>
                <p:nvPr/>
              </p:nvSpPr>
              <p:spPr bwMode="auto">
                <a:xfrm>
                  <a:off x="3221" y="1927"/>
                  <a:ext cx="159"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84" name="Line 257"/>
              <p:cNvSpPr>
                <a:spLocks noChangeShapeType="1"/>
              </p:cNvSpPr>
              <p:nvPr/>
            </p:nvSpPr>
            <p:spPr bwMode="auto">
              <a:xfrm>
                <a:off x="2840" y="1973"/>
                <a:ext cx="0" cy="136"/>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82" name="Text Box 231"/>
            <p:cNvSpPr txBox="1">
              <a:spLocks noChangeArrowheads="1"/>
            </p:cNvSpPr>
            <p:nvPr/>
          </p:nvSpPr>
          <p:spPr bwMode="auto">
            <a:xfrm>
              <a:off x="2507" y="2398"/>
              <a:ext cx="243" cy="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100">
                  <a:cs typeface="Arial" charset="0"/>
                </a:rPr>
                <a:t>OX</a:t>
              </a:r>
            </a:p>
          </p:txBody>
        </p:sp>
      </p:grpSp>
      <p:grpSp>
        <p:nvGrpSpPr>
          <p:cNvPr id="87" name="Group 310"/>
          <p:cNvGrpSpPr>
            <a:grpSpLocks/>
          </p:cNvGrpSpPr>
          <p:nvPr/>
        </p:nvGrpSpPr>
        <p:grpSpPr bwMode="auto">
          <a:xfrm>
            <a:off x="3941763" y="1138238"/>
            <a:ext cx="1827212" cy="1346200"/>
            <a:chOff x="2597" y="793"/>
            <a:chExt cx="1151" cy="848"/>
          </a:xfrm>
        </p:grpSpPr>
        <p:grpSp>
          <p:nvGrpSpPr>
            <p:cNvPr id="88" name="Group 248"/>
            <p:cNvGrpSpPr>
              <a:grpSpLocks/>
            </p:cNvGrpSpPr>
            <p:nvPr/>
          </p:nvGrpSpPr>
          <p:grpSpPr bwMode="auto">
            <a:xfrm>
              <a:off x="2617" y="793"/>
              <a:ext cx="1131" cy="848"/>
              <a:chOff x="981" y="1882"/>
              <a:chExt cx="1131" cy="848"/>
            </a:xfrm>
          </p:grpSpPr>
          <p:pic>
            <p:nvPicPr>
              <p:cNvPr id="90" name="Picture 249" descr="Exp 6 SON m 16 P"/>
              <p:cNvPicPr>
                <a:picLocks noChangeAspect="1" noChangeArrowheads="1"/>
              </p:cNvPicPr>
              <p:nvPr/>
            </p:nvPicPr>
            <p:blipFill>
              <a:blip r:embed="rId8">
                <a:grayscl/>
                <a:extLst>
                  <a:ext uri="{BEBA8EAE-BF5A-486C-A8C5-ECC9F3942E4B}">
                    <a14:imgProps xmlns:a14="http://schemas.microsoft.com/office/drawing/2010/main">
                      <a14:imgLayer r:embed="rId9">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981" y="1882"/>
                <a:ext cx="1131" cy="8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1" name="Line 250"/>
              <p:cNvSpPr>
                <a:spLocks noChangeShapeType="1"/>
              </p:cNvSpPr>
              <p:nvPr/>
            </p:nvSpPr>
            <p:spPr bwMode="auto">
              <a:xfrm>
                <a:off x="1904" y="1927"/>
                <a:ext cx="159"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89" name="Text Box 232"/>
            <p:cNvSpPr txBox="1">
              <a:spLocks noChangeArrowheads="1"/>
            </p:cNvSpPr>
            <p:nvPr/>
          </p:nvSpPr>
          <p:spPr bwMode="auto">
            <a:xfrm>
              <a:off x="2597" y="1474"/>
              <a:ext cx="243" cy="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100">
                  <a:cs typeface="Arial" charset="0"/>
                </a:rPr>
                <a:t>OX</a:t>
              </a:r>
            </a:p>
          </p:txBody>
        </p:sp>
      </p:grpSp>
      <p:grpSp>
        <p:nvGrpSpPr>
          <p:cNvPr id="92" name="Group 267"/>
          <p:cNvGrpSpPr>
            <a:grpSpLocks noChangeAspect="1"/>
          </p:cNvGrpSpPr>
          <p:nvPr/>
        </p:nvGrpSpPr>
        <p:grpSpPr bwMode="auto">
          <a:xfrm>
            <a:off x="2230438" y="3925888"/>
            <a:ext cx="3609975" cy="2149475"/>
            <a:chOff x="935" y="2626"/>
            <a:chExt cx="2274" cy="1842"/>
          </a:xfrm>
        </p:grpSpPr>
        <p:sp>
          <p:nvSpPr>
            <p:cNvPr id="93" name="AutoShape 266"/>
            <p:cNvSpPr>
              <a:spLocks noChangeAspect="1" noChangeArrowheads="1" noTextEdit="1"/>
            </p:cNvSpPr>
            <p:nvPr/>
          </p:nvSpPr>
          <p:spPr bwMode="auto">
            <a:xfrm>
              <a:off x="935" y="2626"/>
              <a:ext cx="2274" cy="1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p>
          </p:txBody>
        </p:sp>
        <p:sp>
          <p:nvSpPr>
            <p:cNvPr id="94" name="Rectangle 268"/>
            <p:cNvSpPr>
              <a:spLocks noChangeArrowheads="1"/>
            </p:cNvSpPr>
            <p:nvPr/>
          </p:nvSpPr>
          <p:spPr bwMode="auto">
            <a:xfrm>
              <a:off x="965" y="2656"/>
              <a:ext cx="2214" cy="178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b="0">
                <a:cs typeface="Arial" charset="0"/>
              </a:endParaRPr>
            </a:p>
          </p:txBody>
        </p:sp>
        <p:sp>
          <p:nvSpPr>
            <p:cNvPr id="95" name="Rectangle 269"/>
            <p:cNvSpPr>
              <a:spLocks noChangeArrowheads="1"/>
            </p:cNvSpPr>
            <p:nvPr/>
          </p:nvSpPr>
          <p:spPr bwMode="auto">
            <a:xfrm>
              <a:off x="1445" y="3904"/>
              <a:ext cx="210" cy="312"/>
            </a:xfrm>
            <a:prstGeom prst="rect">
              <a:avLst/>
            </a:prstGeom>
            <a:solidFill>
              <a:srgbClr val="FFFFFF"/>
            </a:solidFill>
            <a:ln w="9525">
              <a:solidFill>
                <a:srgbClr val="000000"/>
              </a:solidFill>
              <a:miter lim="800000"/>
              <a:headEnd/>
              <a:tailEnd/>
            </a:ln>
          </p:spPr>
          <p:txBody>
            <a:bodyPr/>
            <a:lstStyle/>
            <a:p>
              <a:endParaRPr lang="en-US" b="0">
                <a:cs typeface="Arial" charset="0"/>
              </a:endParaRPr>
            </a:p>
          </p:txBody>
        </p:sp>
        <p:sp>
          <p:nvSpPr>
            <p:cNvPr id="96" name="Rectangle 270"/>
            <p:cNvSpPr>
              <a:spLocks noChangeArrowheads="1"/>
            </p:cNvSpPr>
            <p:nvPr/>
          </p:nvSpPr>
          <p:spPr bwMode="auto">
            <a:xfrm>
              <a:off x="2177" y="3568"/>
              <a:ext cx="210" cy="648"/>
            </a:xfrm>
            <a:prstGeom prst="rect">
              <a:avLst/>
            </a:prstGeom>
            <a:solidFill>
              <a:srgbClr val="FFFFFF"/>
            </a:solidFill>
            <a:ln w="9525">
              <a:solidFill>
                <a:srgbClr val="000000"/>
              </a:solidFill>
              <a:miter lim="800000"/>
              <a:headEnd/>
              <a:tailEnd/>
            </a:ln>
          </p:spPr>
          <p:txBody>
            <a:bodyPr/>
            <a:lstStyle/>
            <a:p>
              <a:endParaRPr lang="en-US" b="0">
                <a:cs typeface="Arial" charset="0"/>
              </a:endParaRPr>
            </a:p>
          </p:txBody>
        </p:sp>
        <p:sp>
          <p:nvSpPr>
            <p:cNvPr id="97" name="Rectangle 271"/>
            <p:cNvSpPr>
              <a:spLocks noChangeArrowheads="1"/>
            </p:cNvSpPr>
            <p:nvPr/>
          </p:nvSpPr>
          <p:spPr bwMode="auto">
            <a:xfrm>
              <a:off x="1655" y="3712"/>
              <a:ext cx="210" cy="505"/>
            </a:xfrm>
            <a:prstGeom prst="rect">
              <a:avLst/>
            </a:prstGeom>
            <a:solidFill>
              <a:schemeClr val="bg1">
                <a:lumMod val="65000"/>
              </a:schemeClr>
            </a:solidFill>
            <a:ln w="9525">
              <a:solidFill>
                <a:srgbClr val="000000"/>
              </a:solidFill>
              <a:miter lim="800000"/>
              <a:headEnd/>
              <a:tailEnd/>
            </a:ln>
          </p:spPr>
          <p:txBody>
            <a:bodyPr/>
            <a:lstStyle/>
            <a:p>
              <a:pPr>
                <a:defRPr/>
              </a:pPr>
              <a:endParaRPr lang="en-US" b="0">
                <a:cs typeface="Arial" charset="0"/>
              </a:endParaRPr>
            </a:p>
          </p:txBody>
        </p:sp>
        <p:sp>
          <p:nvSpPr>
            <p:cNvPr id="98" name="Rectangle 272"/>
            <p:cNvSpPr>
              <a:spLocks noChangeArrowheads="1"/>
            </p:cNvSpPr>
            <p:nvPr/>
          </p:nvSpPr>
          <p:spPr bwMode="auto">
            <a:xfrm>
              <a:off x="2387" y="3557"/>
              <a:ext cx="204" cy="660"/>
            </a:xfrm>
            <a:prstGeom prst="rect">
              <a:avLst/>
            </a:prstGeom>
            <a:solidFill>
              <a:schemeClr val="bg1">
                <a:lumMod val="65000"/>
              </a:schemeClr>
            </a:solidFill>
            <a:ln w="9525">
              <a:solidFill>
                <a:srgbClr val="000000"/>
              </a:solidFill>
              <a:miter lim="800000"/>
              <a:headEnd/>
              <a:tailEnd/>
            </a:ln>
          </p:spPr>
          <p:txBody>
            <a:bodyPr/>
            <a:lstStyle/>
            <a:p>
              <a:pPr>
                <a:defRPr/>
              </a:pPr>
              <a:endParaRPr lang="en-US" b="0">
                <a:cs typeface="Arial" charset="0"/>
              </a:endParaRPr>
            </a:p>
          </p:txBody>
        </p:sp>
        <p:sp>
          <p:nvSpPr>
            <p:cNvPr id="99" name="Line 273"/>
            <p:cNvSpPr>
              <a:spLocks noChangeShapeType="1"/>
            </p:cNvSpPr>
            <p:nvPr/>
          </p:nvSpPr>
          <p:spPr bwMode="auto">
            <a:xfrm flipV="1">
              <a:off x="1547" y="3832"/>
              <a:ext cx="0" cy="7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0" name="Line 274"/>
            <p:cNvSpPr>
              <a:spLocks noChangeShapeType="1"/>
            </p:cNvSpPr>
            <p:nvPr/>
          </p:nvSpPr>
          <p:spPr bwMode="auto">
            <a:xfrm>
              <a:off x="1529" y="3832"/>
              <a:ext cx="4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1" name="Line 275"/>
            <p:cNvSpPr>
              <a:spLocks noChangeShapeType="1"/>
            </p:cNvSpPr>
            <p:nvPr/>
          </p:nvSpPr>
          <p:spPr bwMode="auto">
            <a:xfrm flipV="1">
              <a:off x="2279" y="3280"/>
              <a:ext cx="0"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2" name="Line 276"/>
            <p:cNvSpPr>
              <a:spLocks noChangeShapeType="1"/>
            </p:cNvSpPr>
            <p:nvPr/>
          </p:nvSpPr>
          <p:spPr bwMode="auto">
            <a:xfrm>
              <a:off x="2261" y="3280"/>
              <a:ext cx="4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3" name="Line 277"/>
            <p:cNvSpPr>
              <a:spLocks noChangeShapeType="1"/>
            </p:cNvSpPr>
            <p:nvPr/>
          </p:nvSpPr>
          <p:spPr bwMode="auto">
            <a:xfrm flipV="1">
              <a:off x="1757" y="3568"/>
              <a:ext cx="0" cy="14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4" name="Line 278"/>
            <p:cNvSpPr>
              <a:spLocks noChangeShapeType="1"/>
            </p:cNvSpPr>
            <p:nvPr/>
          </p:nvSpPr>
          <p:spPr bwMode="auto">
            <a:xfrm>
              <a:off x="1739" y="3568"/>
              <a:ext cx="4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5" name="Line 279"/>
            <p:cNvSpPr>
              <a:spLocks noChangeShapeType="1"/>
            </p:cNvSpPr>
            <p:nvPr/>
          </p:nvSpPr>
          <p:spPr bwMode="auto">
            <a:xfrm flipV="1">
              <a:off x="2489" y="3406"/>
              <a:ext cx="0" cy="15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6" name="Line 280"/>
            <p:cNvSpPr>
              <a:spLocks noChangeShapeType="1"/>
            </p:cNvSpPr>
            <p:nvPr/>
          </p:nvSpPr>
          <p:spPr bwMode="auto">
            <a:xfrm>
              <a:off x="2471" y="3406"/>
              <a:ext cx="4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7" name="Line 281"/>
            <p:cNvSpPr>
              <a:spLocks noChangeShapeType="1"/>
            </p:cNvSpPr>
            <p:nvPr/>
          </p:nvSpPr>
          <p:spPr bwMode="auto">
            <a:xfrm>
              <a:off x="1289" y="2776"/>
              <a:ext cx="0" cy="144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8" name="Line 282"/>
            <p:cNvSpPr>
              <a:spLocks noChangeShapeType="1"/>
            </p:cNvSpPr>
            <p:nvPr/>
          </p:nvSpPr>
          <p:spPr bwMode="auto">
            <a:xfrm>
              <a:off x="1271" y="4216"/>
              <a:ext cx="18"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9" name="Line 283"/>
            <p:cNvSpPr>
              <a:spLocks noChangeShapeType="1"/>
            </p:cNvSpPr>
            <p:nvPr/>
          </p:nvSpPr>
          <p:spPr bwMode="auto">
            <a:xfrm>
              <a:off x="1271" y="3928"/>
              <a:ext cx="18"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0" name="Line 284"/>
            <p:cNvSpPr>
              <a:spLocks noChangeShapeType="1"/>
            </p:cNvSpPr>
            <p:nvPr/>
          </p:nvSpPr>
          <p:spPr bwMode="auto">
            <a:xfrm>
              <a:off x="1271" y="3640"/>
              <a:ext cx="18"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1" name="Line 285"/>
            <p:cNvSpPr>
              <a:spLocks noChangeShapeType="1"/>
            </p:cNvSpPr>
            <p:nvPr/>
          </p:nvSpPr>
          <p:spPr bwMode="auto">
            <a:xfrm>
              <a:off x="1271" y="3352"/>
              <a:ext cx="18"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2" name="Line 286"/>
            <p:cNvSpPr>
              <a:spLocks noChangeShapeType="1"/>
            </p:cNvSpPr>
            <p:nvPr/>
          </p:nvSpPr>
          <p:spPr bwMode="auto">
            <a:xfrm>
              <a:off x="1271" y="3064"/>
              <a:ext cx="18"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3" name="Line 287"/>
            <p:cNvSpPr>
              <a:spLocks noChangeShapeType="1"/>
            </p:cNvSpPr>
            <p:nvPr/>
          </p:nvSpPr>
          <p:spPr bwMode="auto">
            <a:xfrm>
              <a:off x="1271" y="2776"/>
              <a:ext cx="18"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4" name="Line 288"/>
            <p:cNvSpPr>
              <a:spLocks noChangeShapeType="1"/>
            </p:cNvSpPr>
            <p:nvPr/>
          </p:nvSpPr>
          <p:spPr bwMode="auto">
            <a:xfrm>
              <a:off x="1289" y="4216"/>
              <a:ext cx="1458"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5" name="Line 289"/>
            <p:cNvSpPr>
              <a:spLocks noChangeShapeType="1"/>
            </p:cNvSpPr>
            <p:nvPr/>
          </p:nvSpPr>
          <p:spPr bwMode="auto">
            <a:xfrm flipV="1">
              <a:off x="1289" y="4216"/>
              <a:ext cx="0" cy="1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6" name="Line 290"/>
            <p:cNvSpPr>
              <a:spLocks noChangeShapeType="1"/>
            </p:cNvSpPr>
            <p:nvPr/>
          </p:nvSpPr>
          <p:spPr bwMode="auto">
            <a:xfrm flipV="1">
              <a:off x="2021" y="4216"/>
              <a:ext cx="0" cy="1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7" name="Line 291"/>
            <p:cNvSpPr>
              <a:spLocks noChangeShapeType="1"/>
            </p:cNvSpPr>
            <p:nvPr/>
          </p:nvSpPr>
          <p:spPr bwMode="auto">
            <a:xfrm flipV="1">
              <a:off x="2747" y="4216"/>
              <a:ext cx="0" cy="1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8" name="Rectangle 292"/>
            <p:cNvSpPr>
              <a:spLocks noChangeArrowheads="1"/>
            </p:cNvSpPr>
            <p:nvPr/>
          </p:nvSpPr>
          <p:spPr bwMode="auto">
            <a:xfrm>
              <a:off x="1205" y="4174"/>
              <a:ext cx="36" cy="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0</a:t>
              </a:r>
              <a:endParaRPr lang="en-GB" b="0">
                <a:cs typeface="Arial" charset="0"/>
              </a:endParaRPr>
            </a:p>
          </p:txBody>
        </p:sp>
        <p:sp>
          <p:nvSpPr>
            <p:cNvPr id="119" name="Rectangle 293"/>
            <p:cNvSpPr>
              <a:spLocks noChangeArrowheads="1"/>
            </p:cNvSpPr>
            <p:nvPr/>
          </p:nvSpPr>
          <p:spPr bwMode="auto">
            <a:xfrm>
              <a:off x="1205" y="3886"/>
              <a:ext cx="36" cy="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5</a:t>
              </a:r>
              <a:endParaRPr lang="en-GB" b="0">
                <a:cs typeface="Arial" charset="0"/>
              </a:endParaRPr>
            </a:p>
          </p:txBody>
        </p:sp>
        <p:sp>
          <p:nvSpPr>
            <p:cNvPr id="120" name="Rectangle 294"/>
            <p:cNvSpPr>
              <a:spLocks noChangeArrowheads="1"/>
            </p:cNvSpPr>
            <p:nvPr/>
          </p:nvSpPr>
          <p:spPr bwMode="auto">
            <a:xfrm>
              <a:off x="1169" y="3597"/>
              <a:ext cx="72" cy="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10</a:t>
              </a:r>
              <a:endParaRPr lang="en-GB" b="0">
                <a:cs typeface="Arial" charset="0"/>
              </a:endParaRPr>
            </a:p>
          </p:txBody>
        </p:sp>
        <p:sp>
          <p:nvSpPr>
            <p:cNvPr id="121" name="Rectangle 295"/>
            <p:cNvSpPr>
              <a:spLocks noChangeArrowheads="1"/>
            </p:cNvSpPr>
            <p:nvPr/>
          </p:nvSpPr>
          <p:spPr bwMode="auto">
            <a:xfrm>
              <a:off x="1169" y="3310"/>
              <a:ext cx="72" cy="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15</a:t>
              </a:r>
              <a:endParaRPr lang="en-GB" b="0">
                <a:cs typeface="Arial" charset="0"/>
              </a:endParaRPr>
            </a:p>
          </p:txBody>
        </p:sp>
        <p:sp>
          <p:nvSpPr>
            <p:cNvPr id="122" name="Rectangle 296"/>
            <p:cNvSpPr>
              <a:spLocks noChangeArrowheads="1"/>
            </p:cNvSpPr>
            <p:nvPr/>
          </p:nvSpPr>
          <p:spPr bwMode="auto">
            <a:xfrm>
              <a:off x="1169" y="3022"/>
              <a:ext cx="72" cy="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20</a:t>
              </a:r>
              <a:endParaRPr lang="en-GB" b="0">
                <a:cs typeface="Arial" charset="0"/>
              </a:endParaRPr>
            </a:p>
          </p:txBody>
        </p:sp>
        <p:sp>
          <p:nvSpPr>
            <p:cNvPr id="123" name="Rectangle 297"/>
            <p:cNvSpPr>
              <a:spLocks noChangeArrowheads="1"/>
            </p:cNvSpPr>
            <p:nvPr/>
          </p:nvSpPr>
          <p:spPr bwMode="auto">
            <a:xfrm>
              <a:off x="1169" y="2733"/>
              <a:ext cx="72" cy="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25</a:t>
              </a:r>
              <a:endParaRPr lang="en-GB" b="0">
                <a:cs typeface="Arial" charset="0"/>
              </a:endParaRPr>
            </a:p>
          </p:txBody>
        </p:sp>
        <p:sp>
          <p:nvSpPr>
            <p:cNvPr id="124" name="Rectangle 298"/>
            <p:cNvSpPr>
              <a:spLocks noChangeArrowheads="1"/>
            </p:cNvSpPr>
            <p:nvPr/>
          </p:nvSpPr>
          <p:spPr bwMode="auto">
            <a:xfrm>
              <a:off x="1571" y="4269"/>
              <a:ext cx="164" cy="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Virgin</a:t>
              </a:r>
              <a:endParaRPr lang="en-GB" b="0">
                <a:cs typeface="Arial" charset="0"/>
              </a:endParaRPr>
            </a:p>
          </p:txBody>
        </p:sp>
        <p:sp>
          <p:nvSpPr>
            <p:cNvPr id="125" name="Rectangle 299"/>
            <p:cNvSpPr>
              <a:spLocks noChangeArrowheads="1"/>
            </p:cNvSpPr>
            <p:nvPr/>
          </p:nvSpPr>
          <p:spPr bwMode="auto">
            <a:xfrm>
              <a:off x="2255" y="4269"/>
              <a:ext cx="262" cy="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Pregnant</a:t>
              </a:r>
              <a:endParaRPr lang="en-GB" b="0">
                <a:cs typeface="Arial" charset="0"/>
              </a:endParaRPr>
            </a:p>
          </p:txBody>
        </p:sp>
        <p:sp>
          <p:nvSpPr>
            <p:cNvPr id="126" name="Rectangle 300"/>
            <p:cNvSpPr>
              <a:spLocks noChangeArrowheads="1"/>
            </p:cNvSpPr>
            <p:nvPr/>
          </p:nvSpPr>
          <p:spPr bwMode="auto">
            <a:xfrm rot="16200000">
              <a:off x="444" y="3325"/>
              <a:ext cx="1289"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dirty="0">
                  <a:solidFill>
                    <a:srgbClr val="000000"/>
                  </a:solidFill>
                  <a:cs typeface="Arial" charset="0"/>
                </a:rPr>
                <a:t>Number of </a:t>
              </a:r>
              <a:r>
                <a:rPr lang="en-GB" sz="800" dirty="0" smtClean="0">
                  <a:solidFill>
                    <a:srgbClr val="000000"/>
                  </a:solidFill>
                  <a:cs typeface="Arial" charset="0"/>
                </a:rPr>
                <a:t>Fos-positive </a:t>
              </a:r>
              <a:r>
                <a:rPr lang="en-GB" sz="800" dirty="0">
                  <a:solidFill>
                    <a:srgbClr val="000000"/>
                  </a:solidFill>
                  <a:cs typeface="Arial" charset="0"/>
                </a:rPr>
                <a:t>nuclei</a:t>
              </a:r>
              <a:endParaRPr lang="en-GB" b="0" dirty="0">
                <a:cs typeface="Arial" charset="0"/>
              </a:endParaRPr>
            </a:p>
          </p:txBody>
        </p:sp>
        <p:sp>
          <p:nvSpPr>
            <p:cNvPr id="127" name="Rectangle 301"/>
            <p:cNvSpPr>
              <a:spLocks noChangeArrowheads="1"/>
            </p:cNvSpPr>
            <p:nvPr/>
          </p:nvSpPr>
          <p:spPr bwMode="auto">
            <a:xfrm>
              <a:off x="2813" y="3382"/>
              <a:ext cx="348" cy="23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b="0">
                <a:cs typeface="Arial" charset="0"/>
              </a:endParaRPr>
            </a:p>
          </p:txBody>
        </p:sp>
      </p:grpSp>
      <p:sp>
        <p:nvSpPr>
          <p:cNvPr id="128" name="Text Box 38"/>
          <p:cNvSpPr txBox="1">
            <a:spLocks noChangeArrowheads="1"/>
          </p:cNvSpPr>
          <p:nvPr/>
        </p:nvSpPr>
        <p:spPr bwMode="auto">
          <a:xfrm>
            <a:off x="1016000" y="503238"/>
            <a:ext cx="4100513"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latin typeface="Times New Roman" pitchFamily="18" charset="0"/>
                <a:cs typeface="Times New Roman" pitchFamily="18" charset="0"/>
              </a:rPr>
              <a:t>Figure 3.19: Effect of  24h fast on Fos expression in the SON</a:t>
            </a:r>
          </a:p>
        </p:txBody>
      </p:sp>
      <p:sp>
        <p:nvSpPr>
          <p:cNvPr id="129" name="Text Box 39"/>
          <p:cNvSpPr txBox="1">
            <a:spLocks noChangeArrowheads="1"/>
          </p:cNvSpPr>
          <p:nvPr/>
        </p:nvSpPr>
        <p:spPr bwMode="auto">
          <a:xfrm>
            <a:off x="1441450" y="993775"/>
            <a:ext cx="293688"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A</a:t>
            </a:r>
          </a:p>
        </p:txBody>
      </p:sp>
      <p:sp>
        <p:nvSpPr>
          <p:cNvPr id="130" name="Text Box 43"/>
          <p:cNvSpPr txBox="1">
            <a:spLocks noChangeArrowheads="1"/>
          </p:cNvSpPr>
          <p:nvPr/>
        </p:nvSpPr>
        <p:spPr bwMode="auto">
          <a:xfrm>
            <a:off x="1016000" y="6040200"/>
            <a:ext cx="5257800" cy="1721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lnSpc>
                <a:spcPct val="150000"/>
              </a:lnSpc>
            </a:pPr>
            <a:r>
              <a:rPr lang="en-US" sz="1200" b="0" dirty="0">
                <a:latin typeface="Times New Roman" pitchFamily="18" charset="0"/>
                <a:cs typeface="Times New Roman" pitchFamily="18" charset="0"/>
              </a:rPr>
              <a:t>Virgin and d5.5 pregnant mice were either fasted for 24h </a:t>
            </a:r>
            <a:r>
              <a:rPr lang="en-US" sz="1200" b="0" dirty="0" smtClean="0">
                <a:latin typeface="Times New Roman" pitchFamily="18" charset="0"/>
                <a:cs typeface="Times New Roman" pitchFamily="18" charset="0"/>
              </a:rPr>
              <a:t>(grey </a:t>
            </a:r>
            <a:r>
              <a:rPr lang="en-US" sz="1200" b="0" dirty="0">
                <a:latin typeface="Times New Roman" pitchFamily="18" charset="0"/>
                <a:cs typeface="Times New Roman" pitchFamily="18" charset="0"/>
              </a:rPr>
              <a:t>bars; n = 6) or were allowed to feed normally (control; white bars; n = 5, 4 respectively). </a:t>
            </a:r>
            <a:r>
              <a:rPr lang="en-GB" sz="1200" b="0" dirty="0">
                <a:latin typeface="Times New Roman" pitchFamily="18" charset="0"/>
                <a:cs typeface="Times New Roman" pitchFamily="18" charset="0"/>
              </a:rPr>
              <a:t>Control and fast-induced Fos expression in the </a:t>
            </a:r>
            <a:r>
              <a:rPr lang="en-US" sz="1200" b="0" dirty="0">
                <a:latin typeface="Times New Roman" pitchFamily="18" charset="0"/>
                <a:cs typeface="Times New Roman" pitchFamily="18" charset="0"/>
              </a:rPr>
              <a:t>supraoptic nucleus (</a:t>
            </a:r>
            <a:r>
              <a:rPr lang="en-GB" sz="1200" b="0" dirty="0">
                <a:latin typeface="Times New Roman" pitchFamily="18" charset="0"/>
                <a:cs typeface="Times New Roman" pitchFamily="18" charset="0"/>
              </a:rPr>
              <a:t>SON) are illustrated in photomicrographs (A). Values are group means </a:t>
            </a:r>
            <a:r>
              <a:rPr lang="en-US" sz="1200" b="0" dirty="0">
                <a:latin typeface="Times New Roman" pitchFamily="18" charset="0"/>
                <a:cs typeface="Times New Roman" pitchFamily="18" charset="0"/>
              </a:rPr>
              <a:t>± </a:t>
            </a:r>
            <a:r>
              <a:rPr lang="en-US" sz="1200" b="0" dirty="0" smtClean="0">
                <a:latin typeface="Times New Roman" pitchFamily="18" charset="0"/>
                <a:cs typeface="Times New Roman" pitchFamily="18" charset="0"/>
              </a:rPr>
              <a:t>SEM. </a:t>
            </a:r>
            <a:r>
              <a:rPr lang="en-US" sz="1200" b="0" dirty="0">
                <a:latin typeface="Times New Roman" pitchFamily="18" charset="0"/>
                <a:cs typeface="Times New Roman" pitchFamily="18" charset="0"/>
              </a:rPr>
              <a:t>B. </a:t>
            </a:r>
            <a:r>
              <a:rPr lang="en-US" sz="1200" b="0" dirty="0" smtClean="0">
                <a:latin typeface="Times New Roman" pitchFamily="18" charset="0"/>
                <a:cs typeface="Times New Roman" pitchFamily="18" charset="0"/>
              </a:rPr>
              <a:t>Fos-positive </a:t>
            </a:r>
            <a:r>
              <a:rPr lang="en-US" sz="1200" b="0" dirty="0">
                <a:latin typeface="Times New Roman" pitchFamily="18" charset="0"/>
                <a:cs typeface="Times New Roman" pitchFamily="18" charset="0"/>
              </a:rPr>
              <a:t>nuclei in the SON </a:t>
            </a:r>
            <a:r>
              <a:rPr lang="en-US" sz="1200" b="0" dirty="0" smtClean="0">
                <a:latin typeface="Times New Roman" pitchFamily="18" charset="0"/>
                <a:cs typeface="Times New Roman" pitchFamily="18" charset="0"/>
              </a:rPr>
              <a:t>(2-way ANOVA, ns</a:t>
            </a:r>
            <a:r>
              <a:rPr lang="en-US" sz="1200" b="0" dirty="0">
                <a:latin typeface="Times New Roman" pitchFamily="18" charset="0"/>
                <a:cs typeface="Times New Roman" pitchFamily="18" charset="0"/>
              </a:rPr>
              <a:t>). </a:t>
            </a:r>
            <a:r>
              <a:rPr lang="en-GB" sz="1200" b="0" dirty="0">
                <a:latin typeface="Times New Roman" pitchFamily="18" charset="0"/>
                <a:cs typeface="Times New Roman" pitchFamily="18" charset="0"/>
              </a:rPr>
              <a:t>Arrows indicate Fos-positive nuclei. Scale bars represent 50</a:t>
            </a:r>
            <a:r>
              <a:rPr lang="en-US" sz="1200" b="0" dirty="0">
                <a:latin typeface="Times New Roman" pitchFamily="18" charset="0"/>
                <a:cs typeface="Times New Roman" pitchFamily="18" charset="0"/>
              </a:rPr>
              <a:t>µ</a:t>
            </a:r>
            <a:r>
              <a:rPr lang="en-GB" sz="1200" b="0" dirty="0">
                <a:latin typeface="Times New Roman" pitchFamily="18" charset="0"/>
                <a:cs typeface="Times New Roman" pitchFamily="18" charset="0"/>
              </a:rPr>
              <a:t>m. </a:t>
            </a:r>
            <a:r>
              <a:rPr lang="en-GB" sz="1200" b="0" dirty="0" smtClean="0">
                <a:latin typeface="Times New Roman" pitchFamily="18" charset="0"/>
                <a:cs typeface="Times New Roman" pitchFamily="18" charset="0"/>
              </a:rPr>
              <a:t>OX = optic </a:t>
            </a:r>
            <a:r>
              <a:rPr lang="en-GB" sz="1200" b="0" dirty="0">
                <a:latin typeface="Times New Roman" pitchFamily="18" charset="0"/>
                <a:cs typeface="Times New Roman" pitchFamily="18" charset="0"/>
              </a:rPr>
              <a:t>chiasm.</a:t>
            </a:r>
          </a:p>
        </p:txBody>
      </p:sp>
      <p:sp>
        <p:nvSpPr>
          <p:cNvPr id="131" name="Text Box 80"/>
          <p:cNvSpPr txBox="1">
            <a:spLocks noChangeArrowheads="1"/>
          </p:cNvSpPr>
          <p:nvPr/>
        </p:nvSpPr>
        <p:spPr bwMode="auto">
          <a:xfrm>
            <a:off x="1411288" y="4017963"/>
            <a:ext cx="293687"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B</a:t>
            </a:r>
          </a:p>
        </p:txBody>
      </p:sp>
      <p:sp>
        <p:nvSpPr>
          <p:cNvPr id="132" name="Text Box 227"/>
          <p:cNvSpPr txBox="1">
            <a:spLocks noChangeArrowheads="1"/>
          </p:cNvSpPr>
          <p:nvPr/>
        </p:nvSpPr>
        <p:spPr bwMode="auto">
          <a:xfrm>
            <a:off x="1233488" y="3081338"/>
            <a:ext cx="430212"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cs typeface="Arial" charset="0"/>
              </a:rPr>
              <a:t>LPS</a:t>
            </a:r>
          </a:p>
        </p:txBody>
      </p:sp>
      <p:sp>
        <p:nvSpPr>
          <p:cNvPr id="133" name="Text Box 228"/>
          <p:cNvSpPr txBox="1">
            <a:spLocks noChangeArrowheads="1"/>
          </p:cNvSpPr>
          <p:nvPr/>
        </p:nvSpPr>
        <p:spPr bwMode="auto">
          <a:xfrm>
            <a:off x="4459288" y="920750"/>
            <a:ext cx="73342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cs typeface="Arial" charset="0"/>
              </a:rPr>
              <a:t>Pregnant</a:t>
            </a:r>
          </a:p>
        </p:txBody>
      </p:sp>
      <p:sp>
        <p:nvSpPr>
          <p:cNvPr id="134" name="Text Box 230"/>
          <p:cNvSpPr txBox="1">
            <a:spLocks noChangeArrowheads="1"/>
          </p:cNvSpPr>
          <p:nvPr/>
        </p:nvSpPr>
        <p:spPr bwMode="auto">
          <a:xfrm>
            <a:off x="1193800" y="1684338"/>
            <a:ext cx="541338"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cs typeface="Arial" charset="0"/>
              </a:rPr>
              <a:t>saline</a:t>
            </a:r>
          </a:p>
        </p:txBody>
      </p:sp>
      <p:sp>
        <p:nvSpPr>
          <p:cNvPr id="135" name="Text Box 231"/>
          <p:cNvSpPr txBox="1">
            <a:spLocks noChangeArrowheads="1"/>
          </p:cNvSpPr>
          <p:nvPr/>
        </p:nvSpPr>
        <p:spPr bwMode="auto">
          <a:xfrm>
            <a:off x="2489200" y="920750"/>
            <a:ext cx="54292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cs typeface="Arial" charset="0"/>
              </a:rPr>
              <a:t>Virgin</a:t>
            </a:r>
          </a:p>
        </p:txBody>
      </p:sp>
      <p:sp>
        <p:nvSpPr>
          <p:cNvPr id="136" name="TextBox 135"/>
          <p:cNvSpPr txBox="1"/>
          <p:nvPr/>
        </p:nvSpPr>
        <p:spPr>
          <a:xfrm>
            <a:off x="5949280"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152</a:t>
            </a:r>
            <a:endParaRPr lang="en-GB" sz="1200" b="0" dirty="0">
              <a:latin typeface="Times New Roman" pitchFamily="18" charset="0"/>
              <a:cs typeface="Times New Roman" pitchFamily="18" charset="0"/>
            </a:endParaRPr>
          </a:p>
        </p:txBody>
      </p:sp>
      <p:sp>
        <p:nvSpPr>
          <p:cNvPr id="137" name="Line 242"/>
          <p:cNvSpPr>
            <a:spLocks noChangeShapeType="1"/>
          </p:cNvSpPr>
          <p:nvPr/>
        </p:nvSpPr>
        <p:spPr bwMode="auto">
          <a:xfrm>
            <a:off x="4113076" y="1280592"/>
            <a:ext cx="0" cy="21590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38" name="Line 242"/>
          <p:cNvSpPr>
            <a:spLocks noChangeShapeType="1"/>
          </p:cNvSpPr>
          <p:nvPr/>
        </p:nvSpPr>
        <p:spPr bwMode="auto">
          <a:xfrm>
            <a:off x="2888940" y="3044912"/>
            <a:ext cx="0" cy="21590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extLst>
      <p:ext uri="{BB962C8B-B14F-4D97-AF65-F5344CB8AC3E}">
        <p14:creationId xmlns:p14="http://schemas.microsoft.com/office/powerpoint/2010/main" val="64886859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Group 320"/>
          <p:cNvGrpSpPr>
            <a:grpSpLocks/>
          </p:cNvGrpSpPr>
          <p:nvPr/>
        </p:nvGrpSpPr>
        <p:grpSpPr bwMode="auto">
          <a:xfrm>
            <a:off x="4113213" y="1263650"/>
            <a:ext cx="1292225" cy="1616075"/>
            <a:chOff x="2480" y="612"/>
            <a:chExt cx="814" cy="1018"/>
          </a:xfrm>
        </p:grpSpPr>
        <p:grpSp>
          <p:nvGrpSpPr>
            <p:cNvPr id="38" name="Group 305"/>
            <p:cNvGrpSpPr>
              <a:grpSpLocks/>
            </p:cNvGrpSpPr>
            <p:nvPr/>
          </p:nvGrpSpPr>
          <p:grpSpPr bwMode="auto">
            <a:xfrm>
              <a:off x="2530" y="612"/>
              <a:ext cx="764" cy="1018"/>
              <a:chOff x="2530" y="612"/>
              <a:chExt cx="764" cy="1018"/>
            </a:xfrm>
          </p:grpSpPr>
          <p:grpSp>
            <p:nvGrpSpPr>
              <p:cNvPr id="40" name="Group 274"/>
              <p:cNvGrpSpPr>
                <a:grpSpLocks noChangeAspect="1"/>
              </p:cNvGrpSpPr>
              <p:nvPr/>
            </p:nvGrpSpPr>
            <p:grpSpPr bwMode="auto">
              <a:xfrm>
                <a:off x="2530" y="612"/>
                <a:ext cx="764" cy="1018"/>
                <a:chOff x="1207" y="2200"/>
                <a:chExt cx="848" cy="1130"/>
              </a:xfrm>
            </p:grpSpPr>
            <p:pic>
              <p:nvPicPr>
                <p:cNvPr id="42" name="Picture 275" descr="Exp 6 PVN m16 P"/>
                <p:cNvPicPr>
                  <a:picLocks noChangeAspect="1" noChangeArrowheads="1"/>
                </p:cNvPicPr>
                <p:nvPr/>
              </p:nvPicPr>
              <p:blipFill>
                <a:blip r:embed="rId2">
                  <a:grayscl/>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1207" y="2200"/>
                  <a:ext cx="848" cy="1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 name="Line 276"/>
                <p:cNvSpPr>
                  <a:spLocks noChangeAspect="1" noChangeShapeType="1"/>
                </p:cNvSpPr>
                <p:nvPr/>
              </p:nvSpPr>
              <p:spPr bwMode="auto">
                <a:xfrm>
                  <a:off x="1842" y="2245"/>
                  <a:ext cx="165"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41" name="Line 285"/>
              <p:cNvSpPr>
                <a:spLocks noChangeShapeType="1"/>
              </p:cNvSpPr>
              <p:nvPr/>
            </p:nvSpPr>
            <p:spPr bwMode="auto">
              <a:xfrm>
                <a:off x="2711" y="1371"/>
                <a:ext cx="0" cy="136"/>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39" name="Text Box 93"/>
            <p:cNvSpPr txBox="1">
              <a:spLocks noChangeAspect="1" noChangeArrowheads="1"/>
            </p:cNvSpPr>
            <p:nvPr/>
          </p:nvSpPr>
          <p:spPr bwMode="auto">
            <a:xfrm>
              <a:off x="2480" y="884"/>
              <a:ext cx="224" cy="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100">
                  <a:cs typeface="Arial" charset="0"/>
                </a:rPr>
                <a:t>3V</a:t>
              </a:r>
            </a:p>
          </p:txBody>
        </p:sp>
      </p:grpSp>
      <p:grpSp>
        <p:nvGrpSpPr>
          <p:cNvPr id="44" name="Group 313"/>
          <p:cNvGrpSpPr>
            <a:grpSpLocks/>
          </p:cNvGrpSpPr>
          <p:nvPr/>
        </p:nvGrpSpPr>
        <p:grpSpPr bwMode="auto">
          <a:xfrm>
            <a:off x="4124325" y="2919413"/>
            <a:ext cx="1281113" cy="1616075"/>
            <a:chOff x="2480" y="1655"/>
            <a:chExt cx="807" cy="1018"/>
          </a:xfrm>
        </p:grpSpPr>
        <p:grpSp>
          <p:nvGrpSpPr>
            <p:cNvPr id="45" name="Group 308"/>
            <p:cNvGrpSpPr>
              <a:grpSpLocks noChangeAspect="1"/>
            </p:cNvGrpSpPr>
            <p:nvPr/>
          </p:nvGrpSpPr>
          <p:grpSpPr bwMode="auto">
            <a:xfrm>
              <a:off x="2523" y="1655"/>
              <a:ext cx="764" cy="1018"/>
              <a:chOff x="2341" y="2200"/>
              <a:chExt cx="848" cy="1130"/>
            </a:xfrm>
          </p:grpSpPr>
          <p:pic>
            <p:nvPicPr>
              <p:cNvPr id="48" name="Picture 309" descr="Exp 6 PVN m 8 P"/>
              <p:cNvPicPr>
                <a:picLocks noChangeAspect="1" noChangeArrowheads="1"/>
              </p:cNvPicPr>
              <p:nvPr/>
            </p:nvPicPr>
            <p:blipFill>
              <a:blip r:embed="rId4">
                <a:grayscl/>
                <a:extLst>
                  <a:ext uri="{28A0092B-C50C-407E-A947-70E740481C1C}">
                    <a14:useLocalDpi xmlns:a14="http://schemas.microsoft.com/office/drawing/2010/main" val="0"/>
                  </a:ext>
                </a:extLst>
              </a:blip>
              <a:srcRect/>
              <a:stretch>
                <a:fillRect/>
              </a:stretch>
            </p:blipFill>
            <p:spPr bwMode="auto">
              <a:xfrm>
                <a:off x="2341" y="2200"/>
                <a:ext cx="848" cy="1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 name="Line 310"/>
              <p:cNvSpPr>
                <a:spLocks noChangeAspect="1" noChangeShapeType="1"/>
              </p:cNvSpPr>
              <p:nvPr/>
            </p:nvSpPr>
            <p:spPr bwMode="auto">
              <a:xfrm>
                <a:off x="2976" y="2245"/>
                <a:ext cx="165"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46" name="Text Box 311"/>
            <p:cNvSpPr txBox="1">
              <a:spLocks noChangeAspect="1" noChangeArrowheads="1"/>
            </p:cNvSpPr>
            <p:nvPr/>
          </p:nvSpPr>
          <p:spPr bwMode="auto">
            <a:xfrm>
              <a:off x="2480" y="1927"/>
              <a:ext cx="224" cy="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100">
                  <a:cs typeface="Arial" charset="0"/>
                </a:rPr>
                <a:t>3V</a:t>
              </a:r>
            </a:p>
          </p:txBody>
        </p:sp>
        <p:sp>
          <p:nvSpPr>
            <p:cNvPr id="47" name="Line 312"/>
            <p:cNvSpPr>
              <a:spLocks noChangeShapeType="1"/>
            </p:cNvSpPr>
            <p:nvPr/>
          </p:nvSpPr>
          <p:spPr bwMode="auto">
            <a:xfrm>
              <a:off x="2715" y="1893"/>
              <a:ext cx="0" cy="136"/>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50" name="Group 344"/>
          <p:cNvGrpSpPr>
            <a:grpSpLocks/>
          </p:cNvGrpSpPr>
          <p:nvPr/>
        </p:nvGrpSpPr>
        <p:grpSpPr bwMode="auto">
          <a:xfrm>
            <a:off x="2384425" y="2919413"/>
            <a:ext cx="1287463" cy="1616075"/>
            <a:chOff x="1071" y="1655"/>
            <a:chExt cx="811" cy="1018"/>
          </a:xfrm>
        </p:grpSpPr>
        <p:grpSp>
          <p:nvGrpSpPr>
            <p:cNvPr id="51" name="Group 339"/>
            <p:cNvGrpSpPr>
              <a:grpSpLocks noChangeAspect="1"/>
            </p:cNvGrpSpPr>
            <p:nvPr/>
          </p:nvGrpSpPr>
          <p:grpSpPr bwMode="auto">
            <a:xfrm>
              <a:off x="1117" y="1655"/>
              <a:ext cx="765" cy="1018"/>
              <a:chOff x="2341" y="793"/>
              <a:chExt cx="848" cy="1130"/>
            </a:xfrm>
          </p:grpSpPr>
          <p:pic>
            <p:nvPicPr>
              <p:cNvPr id="54" name="Picture 340" descr="Exp 6 PVN m20 V"/>
              <p:cNvPicPr>
                <a:picLocks noChangeAspect="1" noChangeArrowheads="1"/>
              </p:cNvPicPr>
              <p:nvPr/>
            </p:nvPicPr>
            <p:blipFill>
              <a:blip r:embed="rId5">
                <a:grayscl/>
                <a:extLst>
                  <a:ext uri="{BEBA8EAE-BF5A-486C-A8C5-ECC9F3942E4B}">
                    <a14:imgProps xmlns:a14="http://schemas.microsoft.com/office/drawing/2010/main">
                      <a14:imgLayer r:embed="rId6">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2341" y="793"/>
                <a:ext cx="848" cy="1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5" name="Line 341"/>
              <p:cNvSpPr>
                <a:spLocks noChangeAspect="1" noChangeShapeType="1"/>
              </p:cNvSpPr>
              <p:nvPr/>
            </p:nvSpPr>
            <p:spPr bwMode="auto">
              <a:xfrm>
                <a:off x="2976" y="839"/>
                <a:ext cx="165"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52" name="Text Box 342"/>
            <p:cNvSpPr txBox="1">
              <a:spLocks noChangeAspect="1" noChangeArrowheads="1"/>
            </p:cNvSpPr>
            <p:nvPr/>
          </p:nvSpPr>
          <p:spPr bwMode="auto">
            <a:xfrm>
              <a:off x="1071" y="1927"/>
              <a:ext cx="224" cy="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100">
                  <a:cs typeface="Arial" charset="0"/>
                </a:rPr>
                <a:t>3V</a:t>
              </a:r>
            </a:p>
          </p:txBody>
        </p:sp>
        <p:sp>
          <p:nvSpPr>
            <p:cNvPr id="53" name="Line 343"/>
            <p:cNvSpPr>
              <a:spLocks noChangeShapeType="1"/>
            </p:cNvSpPr>
            <p:nvPr/>
          </p:nvSpPr>
          <p:spPr bwMode="auto">
            <a:xfrm flipV="1">
              <a:off x="1305" y="1701"/>
              <a:ext cx="0" cy="136"/>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pic>
        <p:nvPicPr>
          <p:cNvPr id="56" name="Picture 323" descr="Exp 6 PVN m 4 V"/>
          <p:cNvPicPr>
            <a:picLocks noChangeAspect="1" noChangeArrowheads="1"/>
          </p:cNvPicPr>
          <p:nvPr/>
        </p:nvPicPr>
        <p:blipFill>
          <a:blip r:embed="rId7">
            <a:grayscl/>
            <a:extLst>
              <a:ext uri="{BEBA8EAE-BF5A-486C-A8C5-ECC9F3942E4B}">
                <a14:imgProps xmlns:a14="http://schemas.microsoft.com/office/drawing/2010/main">
                  <a14:imgLayer r:embed="rId8">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2457450" y="1263650"/>
            <a:ext cx="1212850" cy="161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 name="Line 324"/>
          <p:cNvSpPr>
            <a:spLocks noChangeAspect="1" noChangeShapeType="1"/>
          </p:cNvSpPr>
          <p:nvPr/>
        </p:nvSpPr>
        <p:spPr bwMode="auto">
          <a:xfrm>
            <a:off x="3365500" y="1328738"/>
            <a:ext cx="236538"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8" name="Line 325"/>
          <p:cNvSpPr>
            <a:spLocks noChangeShapeType="1"/>
          </p:cNvSpPr>
          <p:nvPr/>
        </p:nvSpPr>
        <p:spPr bwMode="auto">
          <a:xfrm flipH="1">
            <a:off x="2853060" y="2360712"/>
            <a:ext cx="215900"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nvGrpSpPr>
          <p:cNvPr id="59" name="Group 403"/>
          <p:cNvGrpSpPr>
            <a:grpSpLocks/>
          </p:cNvGrpSpPr>
          <p:nvPr/>
        </p:nvGrpSpPr>
        <p:grpSpPr bwMode="auto">
          <a:xfrm rot="247097">
            <a:off x="2605088" y="1330325"/>
            <a:ext cx="1008062" cy="1512888"/>
            <a:chOff x="1577" y="884"/>
            <a:chExt cx="628" cy="862"/>
          </a:xfrm>
        </p:grpSpPr>
        <p:sp>
          <p:nvSpPr>
            <p:cNvPr id="60" name="Freeform 398"/>
            <p:cNvSpPr>
              <a:spLocks/>
            </p:cNvSpPr>
            <p:nvPr/>
          </p:nvSpPr>
          <p:spPr bwMode="auto">
            <a:xfrm>
              <a:off x="1577" y="884"/>
              <a:ext cx="628" cy="862"/>
            </a:xfrm>
            <a:custGeom>
              <a:avLst/>
              <a:gdLst>
                <a:gd name="T0" fmla="*/ 193 w 562"/>
                <a:gd name="T1" fmla="*/ 1168 h 817"/>
                <a:gd name="T2" fmla="*/ 241 w 562"/>
                <a:gd name="T3" fmla="*/ 1137 h 817"/>
                <a:gd name="T4" fmla="*/ 270 w 562"/>
                <a:gd name="T5" fmla="*/ 1084 h 817"/>
                <a:gd name="T6" fmla="*/ 318 w 562"/>
                <a:gd name="T7" fmla="*/ 1022 h 817"/>
                <a:gd name="T8" fmla="*/ 346 w 562"/>
                <a:gd name="T9" fmla="*/ 981 h 817"/>
                <a:gd name="T10" fmla="*/ 407 w 562"/>
                <a:gd name="T11" fmla="*/ 857 h 817"/>
                <a:gd name="T12" fmla="*/ 437 w 562"/>
                <a:gd name="T13" fmla="*/ 789 h 817"/>
                <a:gd name="T14" fmla="*/ 460 w 562"/>
                <a:gd name="T15" fmla="*/ 761 h 817"/>
                <a:gd name="T16" fmla="*/ 495 w 562"/>
                <a:gd name="T17" fmla="*/ 703 h 817"/>
                <a:gd name="T18" fmla="*/ 507 w 562"/>
                <a:gd name="T19" fmla="*/ 669 h 817"/>
                <a:gd name="T20" fmla="*/ 499 w 562"/>
                <a:gd name="T21" fmla="*/ 646 h 817"/>
                <a:gd name="T22" fmla="*/ 550 w 562"/>
                <a:gd name="T23" fmla="*/ 588 h 817"/>
                <a:gd name="T24" fmla="*/ 584 w 562"/>
                <a:gd name="T25" fmla="*/ 559 h 817"/>
                <a:gd name="T26" fmla="*/ 637 w 562"/>
                <a:gd name="T27" fmla="*/ 524 h 817"/>
                <a:gd name="T28" fmla="*/ 667 w 562"/>
                <a:gd name="T29" fmla="*/ 503 h 817"/>
                <a:gd name="T30" fmla="*/ 762 w 562"/>
                <a:gd name="T31" fmla="*/ 448 h 817"/>
                <a:gd name="T32" fmla="*/ 881 w 562"/>
                <a:gd name="T33" fmla="*/ 377 h 817"/>
                <a:gd name="T34" fmla="*/ 981 w 562"/>
                <a:gd name="T35" fmla="*/ 315 h 817"/>
                <a:gd name="T36" fmla="*/ 1041 w 562"/>
                <a:gd name="T37" fmla="*/ 280 h 817"/>
                <a:gd name="T38" fmla="*/ 1073 w 562"/>
                <a:gd name="T39" fmla="*/ 260 h 817"/>
                <a:gd name="T40" fmla="*/ 1160 w 562"/>
                <a:gd name="T41" fmla="*/ 205 h 817"/>
                <a:gd name="T42" fmla="*/ 1211 w 562"/>
                <a:gd name="T43" fmla="*/ 168 h 817"/>
                <a:gd name="T44" fmla="*/ 1163 w 562"/>
                <a:gd name="T45" fmla="*/ 87 h 817"/>
                <a:gd name="T46" fmla="*/ 1104 w 562"/>
                <a:gd name="T47" fmla="*/ 55 h 817"/>
                <a:gd name="T48" fmla="*/ 950 w 562"/>
                <a:gd name="T49" fmla="*/ 17 h 817"/>
                <a:gd name="T50" fmla="*/ 798 w 562"/>
                <a:gd name="T51" fmla="*/ 0 h 817"/>
                <a:gd name="T52" fmla="*/ 488 w 562"/>
                <a:gd name="T53" fmla="*/ 6 h 817"/>
                <a:gd name="T54" fmla="*/ 384 w 562"/>
                <a:gd name="T55" fmla="*/ 30 h 817"/>
                <a:gd name="T56" fmla="*/ 254 w 562"/>
                <a:gd name="T57" fmla="*/ 46 h 817"/>
                <a:gd name="T58" fmla="*/ 168 w 562"/>
                <a:gd name="T59" fmla="*/ 94 h 817"/>
                <a:gd name="T60" fmla="*/ 72 w 562"/>
                <a:gd name="T61" fmla="*/ 189 h 817"/>
                <a:gd name="T62" fmla="*/ 40 w 562"/>
                <a:gd name="T63" fmla="*/ 211 h 817"/>
                <a:gd name="T64" fmla="*/ 40 w 562"/>
                <a:gd name="T65" fmla="*/ 634 h 817"/>
                <a:gd name="T66" fmla="*/ 50 w 562"/>
                <a:gd name="T67" fmla="*/ 786 h 817"/>
                <a:gd name="T68" fmla="*/ 80 w 562"/>
                <a:gd name="T69" fmla="*/ 907 h 817"/>
                <a:gd name="T70" fmla="*/ 76 w 562"/>
                <a:gd name="T71" fmla="*/ 983 h 817"/>
                <a:gd name="T72" fmla="*/ 116 w 562"/>
                <a:gd name="T73" fmla="*/ 1161 h 817"/>
                <a:gd name="T74" fmla="*/ 193 w 562"/>
                <a:gd name="T75" fmla="*/ 1176 h 817"/>
                <a:gd name="T76" fmla="*/ 225 w 562"/>
                <a:gd name="T77" fmla="*/ 1155 h 817"/>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562" h="817">
                  <a:moveTo>
                    <a:pt x="89" y="802"/>
                  </a:moveTo>
                  <a:cubicBezTo>
                    <a:pt x="98" y="796"/>
                    <a:pt x="102" y="788"/>
                    <a:pt x="111" y="782"/>
                  </a:cubicBezTo>
                  <a:cubicBezTo>
                    <a:pt x="119" y="771"/>
                    <a:pt x="118" y="755"/>
                    <a:pt x="125" y="744"/>
                  </a:cubicBezTo>
                  <a:cubicBezTo>
                    <a:pt x="134" y="730"/>
                    <a:pt x="138" y="715"/>
                    <a:pt x="147" y="702"/>
                  </a:cubicBezTo>
                  <a:cubicBezTo>
                    <a:pt x="150" y="692"/>
                    <a:pt x="153" y="683"/>
                    <a:pt x="159" y="674"/>
                  </a:cubicBezTo>
                  <a:cubicBezTo>
                    <a:pt x="166" y="647"/>
                    <a:pt x="170" y="613"/>
                    <a:pt x="187" y="590"/>
                  </a:cubicBezTo>
                  <a:cubicBezTo>
                    <a:pt x="190" y="574"/>
                    <a:pt x="196" y="558"/>
                    <a:pt x="201" y="542"/>
                  </a:cubicBezTo>
                  <a:cubicBezTo>
                    <a:pt x="203" y="535"/>
                    <a:pt x="211" y="522"/>
                    <a:pt x="211" y="522"/>
                  </a:cubicBezTo>
                  <a:cubicBezTo>
                    <a:pt x="215" y="507"/>
                    <a:pt x="216" y="493"/>
                    <a:pt x="227" y="482"/>
                  </a:cubicBezTo>
                  <a:cubicBezTo>
                    <a:pt x="232" y="467"/>
                    <a:pt x="230" y="474"/>
                    <a:pt x="233" y="460"/>
                  </a:cubicBezTo>
                  <a:cubicBezTo>
                    <a:pt x="232" y="455"/>
                    <a:pt x="228" y="449"/>
                    <a:pt x="229" y="444"/>
                  </a:cubicBezTo>
                  <a:cubicBezTo>
                    <a:pt x="231" y="429"/>
                    <a:pt x="247" y="417"/>
                    <a:pt x="253" y="404"/>
                  </a:cubicBezTo>
                  <a:cubicBezTo>
                    <a:pt x="258" y="393"/>
                    <a:pt x="256" y="388"/>
                    <a:pt x="269" y="384"/>
                  </a:cubicBezTo>
                  <a:cubicBezTo>
                    <a:pt x="276" y="374"/>
                    <a:pt x="285" y="368"/>
                    <a:pt x="293" y="360"/>
                  </a:cubicBezTo>
                  <a:cubicBezTo>
                    <a:pt x="295" y="354"/>
                    <a:pt x="307" y="346"/>
                    <a:pt x="307" y="346"/>
                  </a:cubicBezTo>
                  <a:cubicBezTo>
                    <a:pt x="316" y="332"/>
                    <a:pt x="337" y="318"/>
                    <a:pt x="351" y="308"/>
                  </a:cubicBezTo>
                  <a:cubicBezTo>
                    <a:pt x="356" y="294"/>
                    <a:pt x="392" y="265"/>
                    <a:pt x="405" y="258"/>
                  </a:cubicBezTo>
                  <a:cubicBezTo>
                    <a:pt x="410" y="251"/>
                    <a:pt x="445" y="218"/>
                    <a:pt x="451" y="216"/>
                  </a:cubicBezTo>
                  <a:cubicBezTo>
                    <a:pt x="457" y="207"/>
                    <a:pt x="470" y="198"/>
                    <a:pt x="479" y="192"/>
                  </a:cubicBezTo>
                  <a:cubicBezTo>
                    <a:pt x="482" y="184"/>
                    <a:pt x="485" y="181"/>
                    <a:pt x="493" y="178"/>
                  </a:cubicBezTo>
                  <a:cubicBezTo>
                    <a:pt x="500" y="167"/>
                    <a:pt x="520" y="144"/>
                    <a:pt x="533" y="140"/>
                  </a:cubicBezTo>
                  <a:cubicBezTo>
                    <a:pt x="541" y="132"/>
                    <a:pt x="549" y="124"/>
                    <a:pt x="557" y="116"/>
                  </a:cubicBezTo>
                  <a:cubicBezTo>
                    <a:pt x="562" y="89"/>
                    <a:pt x="553" y="75"/>
                    <a:pt x="535" y="60"/>
                  </a:cubicBezTo>
                  <a:cubicBezTo>
                    <a:pt x="522" y="49"/>
                    <a:pt x="521" y="43"/>
                    <a:pt x="507" y="38"/>
                  </a:cubicBezTo>
                  <a:cubicBezTo>
                    <a:pt x="495" y="21"/>
                    <a:pt x="458" y="12"/>
                    <a:pt x="437" y="10"/>
                  </a:cubicBezTo>
                  <a:cubicBezTo>
                    <a:pt x="412" y="2"/>
                    <a:pt x="396" y="2"/>
                    <a:pt x="367" y="0"/>
                  </a:cubicBezTo>
                  <a:cubicBezTo>
                    <a:pt x="323" y="9"/>
                    <a:pt x="264" y="5"/>
                    <a:pt x="225" y="6"/>
                  </a:cubicBezTo>
                  <a:cubicBezTo>
                    <a:pt x="208" y="11"/>
                    <a:pt x="195" y="19"/>
                    <a:pt x="177" y="22"/>
                  </a:cubicBezTo>
                  <a:cubicBezTo>
                    <a:pt x="158" y="28"/>
                    <a:pt x="137" y="29"/>
                    <a:pt x="117" y="32"/>
                  </a:cubicBezTo>
                  <a:cubicBezTo>
                    <a:pt x="104" y="41"/>
                    <a:pt x="93" y="59"/>
                    <a:pt x="77" y="64"/>
                  </a:cubicBezTo>
                  <a:cubicBezTo>
                    <a:pt x="56" y="80"/>
                    <a:pt x="49" y="109"/>
                    <a:pt x="33" y="130"/>
                  </a:cubicBezTo>
                  <a:cubicBezTo>
                    <a:pt x="30" y="143"/>
                    <a:pt x="29" y="139"/>
                    <a:pt x="19" y="146"/>
                  </a:cubicBezTo>
                  <a:cubicBezTo>
                    <a:pt x="0" y="240"/>
                    <a:pt x="17" y="340"/>
                    <a:pt x="19" y="436"/>
                  </a:cubicBezTo>
                  <a:cubicBezTo>
                    <a:pt x="22" y="538"/>
                    <a:pt x="11" y="503"/>
                    <a:pt x="23" y="540"/>
                  </a:cubicBezTo>
                  <a:cubicBezTo>
                    <a:pt x="26" y="568"/>
                    <a:pt x="31" y="596"/>
                    <a:pt x="37" y="624"/>
                  </a:cubicBezTo>
                  <a:cubicBezTo>
                    <a:pt x="38" y="644"/>
                    <a:pt x="40" y="657"/>
                    <a:pt x="35" y="676"/>
                  </a:cubicBezTo>
                  <a:cubicBezTo>
                    <a:pt x="47" y="711"/>
                    <a:pt x="32" y="766"/>
                    <a:pt x="53" y="798"/>
                  </a:cubicBezTo>
                  <a:cubicBezTo>
                    <a:pt x="58" y="817"/>
                    <a:pt x="68" y="809"/>
                    <a:pt x="89" y="808"/>
                  </a:cubicBezTo>
                  <a:cubicBezTo>
                    <a:pt x="94" y="803"/>
                    <a:pt x="98" y="799"/>
                    <a:pt x="103" y="794"/>
                  </a:cubicBezTo>
                </a:path>
              </a:pathLst>
            </a:custGeom>
            <a:noFill/>
            <a:ln w="9525" cap="flat">
              <a:solidFill>
                <a:schemeClr val="tx1"/>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61" name="Freeform 399"/>
            <p:cNvSpPr>
              <a:spLocks/>
            </p:cNvSpPr>
            <p:nvPr/>
          </p:nvSpPr>
          <p:spPr bwMode="auto">
            <a:xfrm>
              <a:off x="1679" y="928"/>
              <a:ext cx="30" cy="790"/>
            </a:xfrm>
            <a:custGeom>
              <a:avLst/>
              <a:gdLst>
                <a:gd name="T0" fmla="*/ 25 w 28"/>
                <a:gd name="T1" fmla="*/ 922 h 770"/>
                <a:gd name="T2" fmla="*/ 36 w 28"/>
                <a:gd name="T3" fmla="*/ 846 h 770"/>
                <a:gd name="T4" fmla="*/ 33 w 28"/>
                <a:gd name="T5" fmla="*/ 787 h 770"/>
                <a:gd name="T6" fmla="*/ 17 w 28"/>
                <a:gd name="T7" fmla="*/ 766 h 770"/>
                <a:gd name="T8" fmla="*/ 19 w 28"/>
                <a:gd name="T9" fmla="*/ 528 h 770"/>
                <a:gd name="T10" fmla="*/ 29 w 28"/>
                <a:gd name="T11" fmla="*/ 417 h 770"/>
                <a:gd name="T12" fmla="*/ 42 w 28"/>
                <a:gd name="T13" fmla="*/ 282 h 770"/>
                <a:gd name="T14" fmla="*/ 45 w 28"/>
                <a:gd name="T15" fmla="*/ 0 h 77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8" h="770">
                  <a:moveTo>
                    <a:pt x="16" y="770"/>
                  </a:moveTo>
                  <a:cubicBezTo>
                    <a:pt x="23" y="750"/>
                    <a:pt x="21" y="729"/>
                    <a:pt x="22" y="708"/>
                  </a:cubicBezTo>
                  <a:cubicBezTo>
                    <a:pt x="21" y="691"/>
                    <a:pt x="21" y="675"/>
                    <a:pt x="20" y="658"/>
                  </a:cubicBezTo>
                  <a:cubicBezTo>
                    <a:pt x="20" y="651"/>
                    <a:pt x="10" y="640"/>
                    <a:pt x="10" y="640"/>
                  </a:cubicBezTo>
                  <a:cubicBezTo>
                    <a:pt x="5" y="577"/>
                    <a:pt x="0" y="504"/>
                    <a:pt x="12" y="442"/>
                  </a:cubicBezTo>
                  <a:cubicBezTo>
                    <a:pt x="14" y="411"/>
                    <a:pt x="15" y="379"/>
                    <a:pt x="18" y="348"/>
                  </a:cubicBezTo>
                  <a:cubicBezTo>
                    <a:pt x="19" y="310"/>
                    <a:pt x="20" y="273"/>
                    <a:pt x="26" y="236"/>
                  </a:cubicBezTo>
                  <a:cubicBezTo>
                    <a:pt x="27" y="157"/>
                    <a:pt x="28" y="79"/>
                    <a:pt x="28" y="0"/>
                  </a:cubicBezTo>
                </a:path>
              </a:pathLst>
            </a:custGeom>
            <a:noFill/>
            <a:ln w="9525" cap="flat">
              <a:solidFill>
                <a:schemeClr val="tx1"/>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62" name="Text Box 400"/>
          <p:cNvSpPr txBox="1">
            <a:spLocks noChangeArrowheads="1"/>
          </p:cNvSpPr>
          <p:nvPr/>
        </p:nvSpPr>
        <p:spPr bwMode="auto">
          <a:xfrm>
            <a:off x="2454275" y="1438275"/>
            <a:ext cx="458780"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800" dirty="0" err="1">
                <a:cs typeface="Arial" charset="0"/>
              </a:rPr>
              <a:t>pPVN</a:t>
            </a:r>
            <a:endParaRPr lang="en-GB" sz="800" dirty="0">
              <a:cs typeface="Arial" charset="0"/>
            </a:endParaRPr>
          </a:p>
        </p:txBody>
      </p:sp>
      <p:sp>
        <p:nvSpPr>
          <p:cNvPr id="63" name="Line 401"/>
          <p:cNvSpPr>
            <a:spLocks noChangeShapeType="1"/>
          </p:cNvSpPr>
          <p:nvPr/>
        </p:nvSpPr>
        <p:spPr bwMode="auto">
          <a:xfrm flipH="1" flipV="1">
            <a:off x="2682875" y="1585913"/>
            <a:ext cx="153988" cy="74612"/>
          </a:xfrm>
          <a:prstGeom prst="line">
            <a:avLst/>
          </a:prstGeom>
          <a:noFill/>
          <a:ln w="31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64" name="Text Box 402"/>
          <p:cNvSpPr txBox="1">
            <a:spLocks noChangeArrowheads="1"/>
          </p:cNvSpPr>
          <p:nvPr/>
        </p:nvSpPr>
        <p:spPr bwMode="auto">
          <a:xfrm>
            <a:off x="3065463" y="1512888"/>
            <a:ext cx="487634"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800" dirty="0" err="1">
                <a:cs typeface="Arial" charset="0"/>
              </a:rPr>
              <a:t>mPVN</a:t>
            </a:r>
            <a:endParaRPr lang="en-GB" sz="800" dirty="0">
              <a:cs typeface="Arial" charset="0"/>
            </a:endParaRPr>
          </a:p>
        </p:txBody>
      </p:sp>
      <p:sp>
        <p:nvSpPr>
          <p:cNvPr id="65" name="Text Box 44"/>
          <p:cNvSpPr txBox="1">
            <a:spLocks noChangeArrowheads="1"/>
          </p:cNvSpPr>
          <p:nvPr/>
        </p:nvSpPr>
        <p:spPr bwMode="auto">
          <a:xfrm>
            <a:off x="1016000" y="503238"/>
            <a:ext cx="4062413"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latin typeface="Times New Roman" pitchFamily="18" charset="0"/>
                <a:cs typeface="Times New Roman" pitchFamily="18" charset="0"/>
              </a:rPr>
              <a:t>Figure 3.20: Effect of 24h fast on Fos expression in the PVN</a:t>
            </a:r>
          </a:p>
        </p:txBody>
      </p:sp>
      <p:sp>
        <p:nvSpPr>
          <p:cNvPr id="66" name="Text Box 45"/>
          <p:cNvSpPr txBox="1">
            <a:spLocks noChangeArrowheads="1"/>
          </p:cNvSpPr>
          <p:nvPr/>
        </p:nvSpPr>
        <p:spPr bwMode="auto">
          <a:xfrm>
            <a:off x="1801577" y="1208088"/>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A</a:t>
            </a:r>
          </a:p>
        </p:txBody>
      </p:sp>
      <p:sp>
        <p:nvSpPr>
          <p:cNvPr id="67" name="Text Box 102"/>
          <p:cNvSpPr txBox="1">
            <a:spLocks noChangeArrowheads="1"/>
          </p:cNvSpPr>
          <p:nvPr/>
        </p:nvSpPr>
        <p:spPr bwMode="auto">
          <a:xfrm>
            <a:off x="1016000" y="4678363"/>
            <a:ext cx="5219700" cy="11671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lnSpc>
                <a:spcPct val="150000"/>
              </a:lnSpc>
            </a:pPr>
            <a:r>
              <a:rPr lang="en-US" sz="1200" b="0" dirty="0">
                <a:latin typeface="Times New Roman" pitchFamily="18" charset="0"/>
                <a:cs typeface="Times New Roman" pitchFamily="18" charset="0"/>
              </a:rPr>
              <a:t>Virgin and d5.5 pregnant mice were either fasted for 24h or allowed to feed normally (control). </a:t>
            </a:r>
            <a:r>
              <a:rPr lang="en-GB" sz="1200" b="0" dirty="0">
                <a:latin typeface="Times New Roman" pitchFamily="18" charset="0"/>
                <a:cs typeface="Times New Roman" pitchFamily="18" charset="0"/>
              </a:rPr>
              <a:t>Control </a:t>
            </a:r>
            <a:r>
              <a:rPr lang="en-GB" sz="1200" b="0" dirty="0" smtClean="0">
                <a:latin typeface="Times New Roman" pitchFamily="18" charset="0"/>
                <a:cs typeface="Times New Roman" pitchFamily="18" charset="0"/>
              </a:rPr>
              <a:t> and fast-induced </a:t>
            </a:r>
            <a:r>
              <a:rPr lang="en-GB" sz="1200" b="0" dirty="0">
                <a:latin typeface="Times New Roman" pitchFamily="18" charset="0"/>
                <a:cs typeface="Times New Roman" pitchFamily="18" charset="0"/>
              </a:rPr>
              <a:t>Fos expression in the paraventricular nucleus (PVN) are illustrated in photomicrographs (A) . </a:t>
            </a:r>
            <a:r>
              <a:rPr lang="en-GB" sz="1200" b="0" dirty="0" smtClean="0">
                <a:latin typeface="Times New Roman" pitchFamily="18" charset="0"/>
                <a:cs typeface="Times New Roman" pitchFamily="18" charset="0"/>
              </a:rPr>
              <a:t>Arrows </a:t>
            </a:r>
            <a:r>
              <a:rPr lang="en-GB" sz="1200" b="0" dirty="0">
                <a:latin typeface="Times New Roman" pitchFamily="18" charset="0"/>
                <a:cs typeface="Times New Roman" pitchFamily="18" charset="0"/>
              </a:rPr>
              <a:t>indicate Fos-positive nuclei. Scale bars represent 50</a:t>
            </a:r>
            <a:r>
              <a:rPr lang="en-US" sz="1200" b="0" dirty="0">
                <a:latin typeface="Times New Roman" pitchFamily="18" charset="0"/>
                <a:cs typeface="Times New Roman" pitchFamily="18" charset="0"/>
              </a:rPr>
              <a:t>µ</a:t>
            </a:r>
            <a:r>
              <a:rPr lang="en-GB" sz="1200" b="0" dirty="0">
                <a:latin typeface="Times New Roman" pitchFamily="18" charset="0"/>
                <a:cs typeface="Times New Roman" pitchFamily="18" charset="0"/>
              </a:rPr>
              <a:t>m. 3V=third ventricle.</a:t>
            </a:r>
          </a:p>
        </p:txBody>
      </p:sp>
      <p:sp>
        <p:nvSpPr>
          <p:cNvPr id="68" name="Text Box 368"/>
          <p:cNvSpPr txBox="1">
            <a:spLocks noChangeArrowheads="1"/>
          </p:cNvSpPr>
          <p:nvPr/>
        </p:nvSpPr>
        <p:spPr bwMode="auto">
          <a:xfrm>
            <a:off x="1809750" y="3700463"/>
            <a:ext cx="696913"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cs typeface="Arial" charset="0"/>
              </a:rPr>
              <a:t>24h Fast</a:t>
            </a:r>
          </a:p>
        </p:txBody>
      </p:sp>
      <p:sp>
        <p:nvSpPr>
          <p:cNvPr id="69" name="Text Box 369"/>
          <p:cNvSpPr txBox="1">
            <a:spLocks noChangeArrowheads="1"/>
          </p:cNvSpPr>
          <p:nvPr/>
        </p:nvSpPr>
        <p:spPr bwMode="auto">
          <a:xfrm>
            <a:off x="4398963" y="1065213"/>
            <a:ext cx="73342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cs typeface="Arial" charset="0"/>
              </a:rPr>
              <a:t>Pregnant</a:t>
            </a:r>
          </a:p>
        </p:txBody>
      </p:sp>
      <p:sp>
        <p:nvSpPr>
          <p:cNvPr id="70" name="Text Box 370"/>
          <p:cNvSpPr txBox="1">
            <a:spLocks noChangeArrowheads="1"/>
          </p:cNvSpPr>
          <p:nvPr/>
        </p:nvSpPr>
        <p:spPr bwMode="auto">
          <a:xfrm>
            <a:off x="1806575" y="2044700"/>
            <a:ext cx="614363"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cs typeface="Arial" charset="0"/>
              </a:rPr>
              <a:t>control</a:t>
            </a:r>
          </a:p>
        </p:txBody>
      </p:sp>
      <p:sp>
        <p:nvSpPr>
          <p:cNvPr id="71" name="Text Box 371"/>
          <p:cNvSpPr txBox="1">
            <a:spLocks noChangeArrowheads="1"/>
          </p:cNvSpPr>
          <p:nvPr/>
        </p:nvSpPr>
        <p:spPr bwMode="auto">
          <a:xfrm>
            <a:off x="2887663" y="1065213"/>
            <a:ext cx="54292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cs typeface="Arial" charset="0"/>
              </a:rPr>
              <a:t>Virgin</a:t>
            </a:r>
          </a:p>
        </p:txBody>
      </p:sp>
      <p:sp>
        <p:nvSpPr>
          <p:cNvPr id="72" name="TextBox 71"/>
          <p:cNvSpPr txBox="1"/>
          <p:nvPr/>
        </p:nvSpPr>
        <p:spPr>
          <a:xfrm>
            <a:off x="5949280"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153</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362219058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Rectangle 54"/>
          <p:cNvSpPr>
            <a:spLocks noChangeArrowheads="1"/>
          </p:cNvSpPr>
          <p:nvPr/>
        </p:nvSpPr>
        <p:spPr bwMode="auto">
          <a:xfrm>
            <a:off x="1016000" y="5837238"/>
            <a:ext cx="4962525" cy="1444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sz="1200" b="0" dirty="0">
                <a:latin typeface="Times New Roman" pitchFamily="18" charset="0"/>
                <a:cs typeface="Times New Roman" pitchFamily="18" charset="0"/>
              </a:rPr>
              <a:t>Virgin and d5.5 pregnant mice were either fasted for 24h </a:t>
            </a:r>
            <a:r>
              <a:rPr lang="en-US" sz="1200" b="0" dirty="0" smtClean="0">
                <a:latin typeface="Times New Roman" pitchFamily="18" charset="0"/>
                <a:cs typeface="Times New Roman" pitchFamily="18" charset="0"/>
              </a:rPr>
              <a:t>(grey </a:t>
            </a:r>
            <a:r>
              <a:rPr lang="en-US" sz="1200" b="0" dirty="0">
                <a:latin typeface="Times New Roman" pitchFamily="18" charset="0"/>
                <a:cs typeface="Times New Roman" pitchFamily="18" charset="0"/>
              </a:rPr>
              <a:t>bars; n = 6, 4) or were allowed to feed normally (control; white bars; n = 6,  6 respectively). </a:t>
            </a:r>
            <a:r>
              <a:rPr lang="en-GB" sz="1200" b="0" dirty="0">
                <a:latin typeface="Times New Roman" pitchFamily="18" charset="0"/>
                <a:cs typeface="Times New Roman" pitchFamily="18" charset="0"/>
              </a:rPr>
              <a:t>Values are group means </a:t>
            </a:r>
            <a:r>
              <a:rPr lang="en-US" sz="1200" b="0" dirty="0">
                <a:latin typeface="Times New Roman" pitchFamily="18" charset="0"/>
                <a:cs typeface="Times New Roman" pitchFamily="18" charset="0"/>
              </a:rPr>
              <a:t>± </a:t>
            </a:r>
            <a:r>
              <a:rPr lang="en-US" sz="1200" b="0" dirty="0" smtClean="0">
                <a:latin typeface="Times New Roman" pitchFamily="18" charset="0"/>
                <a:cs typeface="Times New Roman" pitchFamily="18" charset="0"/>
              </a:rPr>
              <a:t>SEM. B</a:t>
            </a:r>
            <a:r>
              <a:rPr lang="en-US" sz="1200" b="0" dirty="0">
                <a:latin typeface="Times New Roman" pitchFamily="18" charset="0"/>
                <a:cs typeface="Times New Roman" pitchFamily="18" charset="0"/>
              </a:rPr>
              <a:t>. </a:t>
            </a:r>
            <a:r>
              <a:rPr lang="en-US" sz="1200" b="0" dirty="0" smtClean="0">
                <a:latin typeface="Times New Roman" pitchFamily="18" charset="0"/>
                <a:cs typeface="Times New Roman" pitchFamily="18" charset="0"/>
              </a:rPr>
              <a:t>Fos-positive </a:t>
            </a:r>
            <a:r>
              <a:rPr lang="en-US" sz="1200" b="0" dirty="0">
                <a:latin typeface="Times New Roman" pitchFamily="18" charset="0"/>
                <a:cs typeface="Times New Roman" pitchFamily="18" charset="0"/>
              </a:rPr>
              <a:t>nuclei in the magnocellular (m)PVN  (2-way ANOVA,  ns). C. </a:t>
            </a:r>
            <a:r>
              <a:rPr lang="en-US" sz="1200" b="0" dirty="0" smtClean="0">
                <a:latin typeface="Times New Roman" pitchFamily="18" charset="0"/>
                <a:cs typeface="Times New Roman" pitchFamily="18" charset="0"/>
              </a:rPr>
              <a:t>Fos-positive </a:t>
            </a:r>
            <a:r>
              <a:rPr lang="en-US" sz="1200" b="0" dirty="0">
                <a:latin typeface="Times New Roman" pitchFamily="18" charset="0"/>
                <a:cs typeface="Times New Roman" pitchFamily="18" charset="0"/>
              </a:rPr>
              <a:t>nuclei in the parvocellular (p)PVN (</a:t>
            </a:r>
            <a:r>
              <a:rPr lang="en-US" sz="1200" b="0" dirty="0" smtClean="0">
                <a:latin typeface="Times New Roman" pitchFamily="18" charset="0"/>
                <a:cs typeface="Times New Roman" pitchFamily="18" charset="0"/>
              </a:rPr>
              <a:t>2-way </a:t>
            </a:r>
            <a:r>
              <a:rPr lang="en-US" sz="1200" b="0" dirty="0">
                <a:latin typeface="Times New Roman" pitchFamily="18" charset="0"/>
                <a:cs typeface="Times New Roman" pitchFamily="18" charset="0"/>
              </a:rPr>
              <a:t>ANOVA, ns). </a:t>
            </a:r>
          </a:p>
        </p:txBody>
      </p:sp>
      <p:sp>
        <p:nvSpPr>
          <p:cNvPr id="45" name="Text Box 100"/>
          <p:cNvSpPr txBox="1">
            <a:spLocks noChangeArrowheads="1"/>
          </p:cNvSpPr>
          <p:nvPr/>
        </p:nvSpPr>
        <p:spPr bwMode="auto">
          <a:xfrm>
            <a:off x="1849264" y="935038"/>
            <a:ext cx="355600"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dirty="0">
                <a:cs typeface="Arial" charset="0"/>
              </a:rPr>
              <a:t>B</a:t>
            </a:r>
          </a:p>
        </p:txBody>
      </p:sp>
      <p:sp>
        <p:nvSpPr>
          <p:cNvPr id="46" name="Text Box 100"/>
          <p:cNvSpPr txBox="1">
            <a:spLocks noChangeArrowheads="1"/>
          </p:cNvSpPr>
          <p:nvPr/>
        </p:nvSpPr>
        <p:spPr bwMode="auto">
          <a:xfrm>
            <a:off x="1849264" y="3379267"/>
            <a:ext cx="3556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C</a:t>
            </a:r>
          </a:p>
        </p:txBody>
      </p:sp>
      <p:sp>
        <p:nvSpPr>
          <p:cNvPr id="47" name="Text Box 100"/>
          <p:cNvSpPr txBox="1">
            <a:spLocks noChangeArrowheads="1"/>
          </p:cNvSpPr>
          <p:nvPr/>
        </p:nvSpPr>
        <p:spPr bwMode="auto">
          <a:xfrm>
            <a:off x="2583619" y="969157"/>
            <a:ext cx="1212850"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mPVN</a:t>
            </a:r>
          </a:p>
        </p:txBody>
      </p:sp>
      <p:sp>
        <p:nvSpPr>
          <p:cNvPr id="48" name="Text Box 100"/>
          <p:cNvSpPr txBox="1">
            <a:spLocks noChangeArrowheads="1"/>
          </p:cNvSpPr>
          <p:nvPr/>
        </p:nvSpPr>
        <p:spPr bwMode="auto">
          <a:xfrm>
            <a:off x="2610607" y="3402273"/>
            <a:ext cx="1214437"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dirty="0" err="1">
                <a:cs typeface="Arial" charset="0"/>
              </a:rPr>
              <a:t>pPVN</a:t>
            </a:r>
            <a:endParaRPr lang="en-GB" sz="1200" dirty="0">
              <a:cs typeface="Arial" charset="0"/>
            </a:endParaRPr>
          </a:p>
        </p:txBody>
      </p:sp>
      <p:grpSp>
        <p:nvGrpSpPr>
          <p:cNvPr id="49" name="Group 347"/>
          <p:cNvGrpSpPr>
            <a:grpSpLocks noChangeAspect="1"/>
          </p:cNvGrpSpPr>
          <p:nvPr/>
        </p:nvGrpSpPr>
        <p:grpSpPr bwMode="auto">
          <a:xfrm>
            <a:off x="2020888" y="3649142"/>
            <a:ext cx="3495675" cy="2239962"/>
            <a:chOff x="890" y="2740"/>
            <a:chExt cx="2202" cy="1818"/>
          </a:xfrm>
        </p:grpSpPr>
        <p:sp>
          <p:nvSpPr>
            <p:cNvPr id="50" name="AutoShape 346"/>
            <p:cNvSpPr>
              <a:spLocks noChangeAspect="1" noChangeArrowheads="1" noTextEdit="1"/>
            </p:cNvSpPr>
            <p:nvPr/>
          </p:nvSpPr>
          <p:spPr bwMode="auto">
            <a:xfrm>
              <a:off x="890" y="2740"/>
              <a:ext cx="2202" cy="18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p>
          </p:txBody>
        </p:sp>
        <p:sp>
          <p:nvSpPr>
            <p:cNvPr id="51" name="Rectangle 348"/>
            <p:cNvSpPr>
              <a:spLocks noChangeArrowheads="1"/>
            </p:cNvSpPr>
            <p:nvPr/>
          </p:nvSpPr>
          <p:spPr bwMode="auto">
            <a:xfrm>
              <a:off x="920" y="2770"/>
              <a:ext cx="2142" cy="17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b="0">
                <a:cs typeface="Arial" charset="0"/>
              </a:endParaRPr>
            </a:p>
          </p:txBody>
        </p:sp>
        <p:sp>
          <p:nvSpPr>
            <p:cNvPr id="53" name="Rectangle 349"/>
            <p:cNvSpPr>
              <a:spLocks noChangeArrowheads="1"/>
            </p:cNvSpPr>
            <p:nvPr/>
          </p:nvSpPr>
          <p:spPr bwMode="auto">
            <a:xfrm>
              <a:off x="1388" y="4036"/>
              <a:ext cx="204" cy="270"/>
            </a:xfrm>
            <a:prstGeom prst="rect">
              <a:avLst/>
            </a:prstGeom>
            <a:solidFill>
              <a:srgbClr val="FFFFFF"/>
            </a:solidFill>
            <a:ln w="9525">
              <a:solidFill>
                <a:srgbClr val="000000"/>
              </a:solidFill>
              <a:miter lim="800000"/>
              <a:headEnd/>
              <a:tailEnd/>
            </a:ln>
          </p:spPr>
          <p:txBody>
            <a:bodyPr/>
            <a:lstStyle/>
            <a:p>
              <a:endParaRPr lang="en-US" b="0">
                <a:cs typeface="Arial" charset="0"/>
              </a:endParaRPr>
            </a:p>
          </p:txBody>
        </p:sp>
        <p:sp>
          <p:nvSpPr>
            <p:cNvPr id="54" name="Rectangle 350"/>
            <p:cNvSpPr>
              <a:spLocks noChangeArrowheads="1"/>
            </p:cNvSpPr>
            <p:nvPr/>
          </p:nvSpPr>
          <p:spPr bwMode="auto">
            <a:xfrm>
              <a:off x="2084" y="4192"/>
              <a:ext cx="198" cy="114"/>
            </a:xfrm>
            <a:prstGeom prst="rect">
              <a:avLst/>
            </a:prstGeom>
            <a:solidFill>
              <a:srgbClr val="FFFFFF"/>
            </a:solidFill>
            <a:ln w="9525">
              <a:solidFill>
                <a:srgbClr val="000000"/>
              </a:solidFill>
              <a:miter lim="800000"/>
              <a:headEnd/>
              <a:tailEnd/>
            </a:ln>
          </p:spPr>
          <p:txBody>
            <a:bodyPr/>
            <a:lstStyle/>
            <a:p>
              <a:endParaRPr lang="en-US" b="0">
                <a:cs typeface="Arial" charset="0"/>
              </a:endParaRPr>
            </a:p>
          </p:txBody>
        </p:sp>
        <p:sp>
          <p:nvSpPr>
            <p:cNvPr id="55" name="Rectangle 351"/>
            <p:cNvSpPr>
              <a:spLocks noChangeArrowheads="1"/>
            </p:cNvSpPr>
            <p:nvPr/>
          </p:nvSpPr>
          <p:spPr bwMode="auto">
            <a:xfrm>
              <a:off x="1592" y="4077"/>
              <a:ext cx="198" cy="228"/>
            </a:xfrm>
            <a:prstGeom prst="rect">
              <a:avLst/>
            </a:prstGeom>
            <a:solidFill>
              <a:schemeClr val="bg1">
                <a:lumMod val="65000"/>
              </a:schemeClr>
            </a:solidFill>
            <a:ln w="9525">
              <a:solidFill>
                <a:srgbClr val="000000"/>
              </a:solidFill>
              <a:miter lim="800000"/>
              <a:headEnd/>
              <a:tailEnd/>
            </a:ln>
          </p:spPr>
          <p:txBody>
            <a:bodyPr/>
            <a:lstStyle/>
            <a:p>
              <a:pPr>
                <a:defRPr/>
              </a:pPr>
              <a:endParaRPr lang="en-US" b="0">
                <a:cs typeface="Arial" charset="0"/>
              </a:endParaRPr>
            </a:p>
          </p:txBody>
        </p:sp>
        <p:sp>
          <p:nvSpPr>
            <p:cNvPr id="56" name="Rectangle 352"/>
            <p:cNvSpPr>
              <a:spLocks noChangeArrowheads="1"/>
            </p:cNvSpPr>
            <p:nvPr/>
          </p:nvSpPr>
          <p:spPr bwMode="auto">
            <a:xfrm>
              <a:off x="2282" y="4054"/>
              <a:ext cx="198" cy="251"/>
            </a:xfrm>
            <a:prstGeom prst="rect">
              <a:avLst/>
            </a:prstGeom>
            <a:solidFill>
              <a:schemeClr val="bg1">
                <a:lumMod val="65000"/>
              </a:schemeClr>
            </a:solidFill>
            <a:ln w="9525">
              <a:solidFill>
                <a:srgbClr val="000000"/>
              </a:solidFill>
              <a:miter lim="800000"/>
              <a:headEnd/>
              <a:tailEnd/>
            </a:ln>
          </p:spPr>
          <p:txBody>
            <a:bodyPr/>
            <a:lstStyle/>
            <a:p>
              <a:pPr>
                <a:defRPr/>
              </a:pPr>
              <a:endParaRPr lang="en-US" b="0">
                <a:cs typeface="Arial" charset="0"/>
              </a:endParaRPr>
            </a:p>
          </p:txBody>
        </p:sp>
        <p:sp>
          <p:nvSpPr>
            <p:cNvPr id="57" name="Line 353"/>
            <p:cNvSpPr>
              <a:spLocks noChangeShapeType="1"/>
            </p:cNvSpPr>
            <p:nvPr/>
          </p:nvSpPr>
          <p:spPr bwMode="auto">
            <a:xfrm flipV="1">
              <a:off x="1490" y="3904"/>
              <a:ext cx="0" cy="13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58" name="Line 354"/>
            <p:cNvSpPr>
              <a:spLocks noChangeShapeType="1"/>
            </p:cNvSpPr>
            <p:nvPr/>
          </p:nvSpPr>
          <p:spPr bwMode="auto">
            <a:xfrm>
              <a:off x="1472" y="3904"/>
              <a:ext cx="4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59" name="Line 355"/>
            <p:cNvSpPr>
              <a:spLocks noChangeShapeType="1"/>
            </p:cNvSpPr>
            <p:nvPr/>
          </p:nvSpPr>
          <p:spPr bwMode="auto">
            <a:xfrm flipV="1">
              <a:off x="2180" y="4138"/>
              <a:ext cx="0" cy="5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0" name="Line 356"/>
            <p:cNvSpPr>
              <a:spLocks noChangeShapeType="1"/>
            </p:cNvSpPr>
            <p:nvPr/>
          </p:nvSpPr>
          <p:spPr bwMode="auto">
            <a:xfrm>
              <a:off x="2162" y="4138"/>
              <a:ext cx="4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1" name="Line 357"/>
            <p:cNvSpPr>
              <a:spLocks noChangeShapeType="1"/>
            </p:cNvSpPr>
            <p:nvPr/>
          </p:nvSpPr>
          <p:spPr bwMode="auto">
            <a:xfrm flipV="1">
              <a:off x="1688" y="4018"/>
              <a:ext cx="0" cy="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2" name="Line 358"/>
            <p:cNvSpPr>
              <a:spLocks noChangeShapeType="1"/>
            </p:cNvSpPr>
            <p:nvPr/>
          </p:nvSpPr>
          <p:spPr bwMode="auto">
            <a:xfrm>
              <a:off x="1670" y="4018"/>
              <a:ext cx="4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3" name="Line 359"/>
            <p:cNvSpPr>
              <a:spLocks noChangeShapeType="1"/>
            </p:cNvSpPr>
            <p:nvPr/>
          </p:nvSpPr>
          <p:spPr bwMode="auto">
            <a:xfrm flipV="1">
              <a:off x="2378" y="3946"/>
              <a:ext cx="0" cy="10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4" name="Line 360"/>
            <p:cNvSpPr>
              <a:spLocks noChangeShapeType="1"/>
            </p:cNvSpPr>
            <p:nvPr/>
          </p:nvSpPr>
          <p:spPr bwMode="auto">
            <a:xfrm>
              <a:off x="2360" y="3946"/>
              <a:ext cx="4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5" name="Line 361"/>
            <p:cNvSpPr>
              <a:spLocks noChangeShapeType="1"/>
            </p:cNvSpPr>
            <p:nvPr/>
          </p:nvSpPr>
          <p:spPr bwMode="auto">
            <a:xfrm>
              <a:off x="1244" y="2890"/>
              <a:ext cx="0" cy="141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6" name="Line 362"/>
            <p:cNvSpPr>
              <a:spLocks noChangeShapeType="1"/>
            </p:cNvSpPr>
            <p:nvPr/>
          </p:nvSpPr>
          <p:spPr bwMode="auto">
            <a:xfrm>
              <a:off x="1226" y="4306"/>
              <a:ext cx="18"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7" name="Line 363"/>
            <p:cNvSpPr>
              <a:spLocks noChangeShapeType="1"/>
            </p:cNvSpPr>
            <p:nvPr/>
          </p:nvSpPr>
          <p:spPr bwMode="auto">
            <a:xfrm>
              <a:off x="1226" y="4024"/>
              <a:ext cx="18"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8" name="Line 364"/>
            <p:cNvSpPr>
              <a:spLocks noChangeShapeType="1"/>
            </p:cNvSpPr>
            <p:nvPr/>
          </p:nvSpPr>
          <p:spPr bwMode="auto">
            <a:xfrm>
              <a:off x="1226" y="3742"/>
              <a:ext cx="18"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9" name="Line 365"/>
            <p:cNvSpPr>
              <a:spLocks noChangeShapeType="1"/>
            </p:cNvSpPr>
            <p:nvPr/>
          </p:nvSpPr>
          <p:spPr bwMode="auto">
            <a:xfrm>
              <a:off x="1226" y="3454"/>
              <a:ext cx="18"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70" name="Line 366"/>
            <p:cNvSpPr>
              <a:spLocks noChangeShapeType="1"/>
            </p:cNvSpPr>
            <p:nvPr/>
          </p:nvSpPr>
          <p:spPr bwMode="auto">
            <a:xfrm>
              <a:off x="1226" y="3172"/>
              <a:ext cx="18"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71" name="Line 367"/>
            <p:cNvSpPr>
              <a:spLocks noChangeShapeType="1"/>
            </p:cNvSpPr>
            <p:nvPr/>
          </p:nvSpPr>
          <p:spPr bwMode="auto">
            <a:xfrm>
              <a:off x="1226" y="2890"/>
              <a:ext cx="18"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72" name="Line 368"/>
            <p:cNvSpPr>
              <a:spLocks noChangeShapeType="1"/>
            </p:cNvSpPr>
            <p:nvPr/>
          </p:nvSpPr>
          <p:spPr bwMode="auto">
            <a:xfrm>
              <a:off x="1244" y="4306"/>
              <a:ext cx="1386"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73" name="Line 369"/>
            <p:cNvSpPr>
              <a:spLocks noChangeShapeType="1"/>
            </p:cNvSpPr>
            <p:nvPr/>
          </p:nvSpPr>
          <p:spPr bwMode="auto">
            <a:xfrm flipV="1">
              <a:off x="1244" y="4306"/>
              <a:ext cx="0" cy="1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74" name="Line 370"/>
            <p:cNvSpPr>
              <a:spLocks noChangeShapeType="1"/>
            </p:cNvSpPr>
            <p:nvPr/>
          </p:nvSpPr>
          <p:spPr bwMode="auto">
            <a:xfrm flipV="1">
              <a:off x="1940" y="4306"/>
              <a:ext cx="0" cy="1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75" name="Line 371"/>
            <p:cNvSpPr>
              <a:spLocks noChangeShapeType="1"/>
            </p:cNvSpPr>
            <p:nvPr/>
          </p:nvSpPr>
          <p:spPr bwMode="auto">
            <a:xfrm flipV="1">
              <a:off x="2630" y="4306"/>
              <a:ext cx="0" cy="1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76" name="Rectangle 372"/>
            <p:cNvSpPr>
              <a:spLocks noChangeArrowheads="1"/>
            </p:cNvSpPr>
            <p:nvPr/>
          </p:nvSpPr>
          <p:spPr bwMode="auto">
            <a:xfrm>
              <a:off x="1160" y="4264"/>
              <a:ext cx="36" cy="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0</a:t>
              </a:r>
              <a:endParaRPr lang="en-GB" b="0">
                <a:cs typeface="Arial" charset="0"/>
              </a:endParaRPr>
            </a:p>
          </p:txBody>
        </p:sp>
        <p:sp>
          <p:nvSpPr>
            <p:cNvPr id="77" name="Rectangle 373"/>
            <p:cNvSpPr>
              <a:spLocks noChangeArrowheads="1"/>
            </p:cNvSpPr>
            <p:nvPr/>
          </p:nvSpPr>
          <p:spPr bwMode="auto">
            <a:xfrm>
              <a:off x="1160" y="3981"/>
              <a:ext cx="36" cy="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5</a:t>
              </a:r>
              <a:endParaRPr lang="en-GB" b="0">
                <a:cs typeface="Arial" charset="0"/>
              </a:endParaRPr>
            </a:p>
          </p:txBody>
        </p:sp>
        <p:sp>
          <p:nvSpPr>
            <p:cNvPr id="78" name="Rectangle 374"/>
            <p:cNvSpPr>
              <a:spLocks noChangeArrowheads="1"/>
            </p:cNvSpPr>
            <p:nvPr/>
          </p:nvSpPr>
          <p:spPr bwMode="auto">
            <a:xfrm>
              <a:off x="1124" y="3700"/>
              <a:ext cx="72" cy="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10</a:t>
              </a:r>
              <a:endParaRPr lang="en-GB" b="0">
                <a:cs typeface="Arial" charset="0"/>
              </a:endParaRPr>
            </a:p>
          </p:txBody>
        </p:sp>
        <p:sp>
          <p:nvSpPr>
            <p:cNvPr id="79" name="Rectangle 375"/>
            <p:cNvSpPr>
              <a:spLocks noChangeArrowheads="1"/>
            </p:cNvSpPr>
            <p:nvPr/>
          </p:nvSpPr>
          <p:spPr bwMode="auto">
            <a:xfrm>
              <a:off x="1124" y="3413"/>
              <a:ext cx="72" cy="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15</a:t>
              </a:r>
              <a:endParaRPr lang="en-GB" b="0">
                <a:cs typeface="Arial" charset="0"/>
              </a:endParaRPr>
            </a:p>
          </p:txBody>
        </p:sp>
        <p:sp>
          <p:nvSpPr>
            <p:cNvPr id="80" name="Rectangle 376"/>
            <p:cNvSpPr>
              <a:spLocks noChangeArrowheads="1"/>
            </p:cNvSpPr>
            <p:nvPr/>
          </p:nvSpPr>
          <p:spPr bwMode="auto">
            <a:xfrm>
              <a:off x="1124" y="3130"/>
              <a:ext cx="72" cy="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20</a:t>
              </a:r>
              <a:endParaRPr lang="en-GB" b="0">
                <a:cs typeface="Arial" charset="0"/>
              </a:endParaRPr>
            </a:p>
          </p:txBody>
        </p:sp>
        <p:sp>
          <p:nvSpPr>
            <p:cNvPr id="81" name="Rectangle 377"/>
            <p:cNvSpPr>
              <a:spLocks noChangeArrowheads="1"/>
            </p:cNvSpPr>
            <p:nvPr/>
          </p:nvSpPr>
          <p:spPr bwMode="auto">
            <a:xfrm>
              <a:off x="1124" y="2848"/>
              <a:ext cx="72" cy="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25</a:t>
              </a:r>
              <a:endParaRPr lang="en-GB" b="0">
                <a:cs typeface="Arial" charset="0"/>
              </a:endParaRPr>
            </a:p>
          </p:txBody>
        </p:sp>
        <p:sp>
          <p:nvSpPr>
            <p:cNvPr id="82" name="Rectangle 378"/>
            <p:cNvSpPr>
              <a:spLocks noChangeArrowheads="1"/>
            </p:cNvSpPr>
            <p:nvPr/>
          </p:nvSpPr>
          <p:spPr bwMode="auto">
            <a:xfrm>
              <a:off x="1509" y="4360"/>
              <a:ext cx="166" cy="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Virgin</a:t>
              </a:r>
              <a:endParaRPr lang="en-GB" b="0">
                <a:cs typeface="Arial" charset="0"/>
              </a:endParaRPr>
            </a:p>
          </p:txBody>
        </p:sp>
        <p:sp>
          <p:nvSpPr>
            <p:cNvPr id="83" name="Rectangle 379"/>
            <p:cNvSpPr>
              <a:spLocks noChangeArrowheads="1"/>
            </p:cNvSpPr>
            <p:nvPr/>
          </p:nvSpPr>
          <p:spPr bwMode="auto">
            <a:xfrm>
              <a:off x="2144" y="4360"/>
              <a:ext cx="283" cy="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 Pregnant</a:t>
              </a:r>
              <a:endParaRPr lang="en-GB" b="0">
                <a:cs typeface="Arial" charset="0"/>
              </a:endParaRPr>
            </a:p>
          </p:txBody>
        </p:sp>
        <p:sp>
          <p:nvSpPr>
            <p:cNvPr id="84" name="Rectangle 380"/>
            <p:cNvSpPr>
              <a:spLocks noChangeArrowheads="1"/>
            </p:cNvSpPr>
            <p:nvPr/>
          </p:nvSpPr>
          <p:spPr bwMode="auto">
            <a:xfrm rot="-5400000">
              <a:off x="447" y="3519"/>
              <a:ext cx="1186"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cs typeface="Arial" charset="0"/>
                </a:rPr>
                <a:t>Number of Fos-positive nuclei</a:t>
              </a:r>
              <a:endParaRPr lang="en-GB" b="0">
                <a:cs typeface="Arial" charset="0"/>
              </a:endParaRPr>
            </a:p>
          </p:txBody>
        </p:sp>
      </p:grpSp>
      <p:graphicFrame>
        <p:nvGraphicFramePr>
          <p:cNvPr id="85" name="Chart 84"/>
          <p:cNvGraphicFramePr>
            <a:graphicFrameLocks/>
          </p:cNvGraphicFramePr>
          <p:nvPr>
            <p:extLst>
              <p:ext uri="{D42A27DB-BD31-4B8C-83A1-F6EECF244321}">
                <p14:modId xmlns:p14="http://schemas.microsoft.com/office/powerpoint/2010/main" val="2426355139"/>
              </p:ext>
            </p:extLst>
          </p:nvPr>
        </p:nvGraphicFramePr>
        <p:xfrm>
          <a:off x="2077640" y="1182830"/>
          <a:ext cx="2847057" cy="2160000"/>
        </p:xfrm>
        <a:graphic>
          <a:graphicData uri="http://schemas.openxmlformats.org/drawingml/2006/chart">
            <c:chart xmlns:c="http://schemas.openxmlformats.org/drawingml/2006/chart" xmlns:r="http://schemas.openxmlformats.org/officeDocument/2006/relationships" r:id="rId2"/>
          </a:graphicData>
        </a:graphic>
      </p:graphicFrame>
      <p:sp>
        <p:nvSpPr>
          <p:cNvPr id="86" name="Text Box 44"/>
          <p:cNvSpPr txBox="1">
            <a:spLocks noChangeArrowheads="1"/>
          </p:cNvSpPr>
          <p:nvPr/>
        </p:nvSpPr>
        <p:spPr bwMode="auto">
          <a:xfrm>
            <a:off x="1016000" y="503238"/>
            <a:ext cx="4062413"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latin typeface="Times New Roman" pitchFamily="18" charset="0"/>
                <a:cs typeface="Times New Roman" pitchFamily="18" charset="0"/>
              </a:rPr>
              <a:t>Figure 3.20: Effect of 24h fast on Fos expression in the PVN</a:t>
            </a:r>
          </a:p>
        </p:txBody>
      </p:sp>
      <p:sp>
        <p:nvSpPr>
          <p:cNvPr id="87" name="TextBox 86"/>
          <p:cNvSpPr txBox="1"/>
          <p:nvPr/>
        </p:nvSpPr>
        <p:spPr>
          <a:xfrm>
            <a:off x="5949280"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154</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114842810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 name="Text Box 74"/>
          <p:cNvSpPr txBox="1">
            <a:spLocks noChangeArrowheads="1"/>
          </p:cNvSpPr>
          <p:nvPr/>
        </p:nvSpPr>
        <p:spPr bwMode="auto">
          <a:xfrm>
            <a:off x="1052513" y="468313"/>
            <a:ext cx="4181475"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latin typeface="Times New Roman" pitchFamily="18" charset="0"/>
                <a:cs typeface="Times New Roman" pitchFamily="18" charset="0"/>
              </a:rPr>
              <a:t>Figure 3.21: Effects of 24h fast on Fos expression in the VMH</a:t>
            </a:r>
          </a:p>
        </p:txBody>
      </p:sp>
      <p:sp>
        <p:nvSpPr>
          <p:cNvPr id="113" name="Text Box 117"/>
          <p:cNvSpPr txBox="1">
            <a:spLocks noChangeArrowheads="1"/>
          </p:cNvSpPr>
          <p:nvPr/>
        </p:nvSpPr>
        <p:spPr bwMode="auto">
          <a:xfrm>
            <a:off x="981075" y="6929267"/>
            <a:ext cx="5400675" cy="1444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lnSpc>
                <a:spcPct val="150000"/>
              </a:lnSpc>
            </a:pPr>
            <a:r>
              <a:rPr lang="en-US" sz="1200" b="0" dirty="0">
                <a:latin typeface="Times New Roman" pitchFamily="18" charset="0"/>
                <a:cs typeface="Times New Roman" pitchFamily="18" charset="0"/>
              </a:rPr>
              <a:t>Virgin and d5.5 pregnant mice were either fasted for 24h or allowed to feed normally (control). </a:t>
            </a:r>
            <a:r>
              <a:rPr lang="en-GB" sz="1200" b="0" dirty="0">
                <a:latin typeface="Times New Roman" pitchFamily="18" charset="0"/>
                <a:cs typeface="Times New Roman" pitchFamily="18" charset="0"/>
              </a:rPr>
              <a:t>Control </a:t>
            </a:r>
            <a:r>
              <a:rPr lang="en-GB" sz="1200" b="0" dirty="0" smtClean="0">
                <a:latin typeface="Times New Roman" pitchFamily="18" charset="0"/>
                <a:cs typeface="Times New Roman" pitchFamily="18" charset="0"/>
              </a:rPr>
              <a:t>and fast-induced </a:t>
            </a:r>
            <a:r>
              <a:rPr lang="en-GB" sz="1200" b="0" dirty="0">
                <a:latin typeface="Times New Roman" pitchFamily="18" charset="0"/>
                <a:cs typeface="Times New Roman" pitchFamily="18" charset="0"/>
              </a:rPr>
              <a:t>Fos expression in the ventromedial hypothalamus (VMH) are illustrated in photomicrographs A and B (magnification of highlighted areas in A). Arrows indicate Fos-positive nuclei. Scale bars represent 100</a:t>
            </a:r>
            <a:r>
              <a:rPr lang="en-US" sz="1200" b="0" dirty="0">
                <a:latin typeface="Times New Roman" pitchFamily="18" charset="0"/>
                <a:cs typeface="Times New Roman" pitchFamily="18" charset="0"/>
              </a:rPr>
              <a:t>µ</a:t>
            </a:r>
            <a:r>
              <a:rPr lang="en-GB" sz="1200" b="0" dirty="0">
                <a:latin typeface="Times New Roman" pitchFamily="18" charset="0"/>
                <a:cs typeface="Times New Roman" pitchFamily="18" charset="0"/>
              </a:rPr>
              <a:t>m and </a:t>
            </a:r>
            <a:r>
              <a:rPr lang="en-GB" sz="1200" b="0" dirty="0" smtClean="0">
                <a:latin typeface="Times New Roman" pitchFamily="18" charset="0"/>
                <a:cs typeface="Times New Roman" pitchFamily="18" charset="0"/>
              </a:rPr>
              <a:t>50</a:t>
            </a:r>
            <a:r>
              <a:rPr lang="en-US" sz="1200" b="0" dirty="0" smtClean="0">
                <a:latin typeface="Times New Roman" pitchFamily="18" charset="0"/>
                <a:cs typeface="Times New Roman" pitchFamily="18" charset="0"/>
              </a:rPr>
              <a:t>µ</a:t>
            </a:r>
            <a:r>
              <a:rPr lang="en-GB" sz="1200" b="0" dirty="0">
                <a:latin typeface="Times New Roman" pitchFamily="18" charset="0"/>
                <a:cs typeface="Times New Roman" pitchFamily="18" charset="0"/>
              </a:rPr>
              <a:t>m in A and B respectively. </a:t>
            </a:r>
            <a:r>
              <a:rPr lang="en-GB" sz="1200" b="0" dirty="0" smtClean="0">
                <a:latin typeface="Times New Roman" pitchFamily="18" charset="0"/>
                <a:cs typeface="Times New Roman" pitchFamily="18" charset="0"/>
              </a:rPr>
              <a:t>3V = third </a:t>
            </a:r>
            <a:r>
              <a:rPr lang="en-GB" sz="1200" b="0" dirty="0">
                <a:latin typeface="Times New Roman" pitchFamily="18" charset="0"/>
                <a:cs typeface="Times New Roman" pitchFamily="18" charset="0"/>
              </a:rPr>
              <a:t>ventricle.</a:t>
            </a:r>
          </a:p>
        </p:txBody>
      </p:sp>
      <p:grpSp>
        <p:nvGrpSpPr>
          <p:cNvPr id="114" name="Group 113"/>
          <p:cNvGrpSpPr/>
          <p:nvPr/>
        </p:nvGrpSpPr>
        <p:grpSpPr>
          <a:xfrm>
            <a:off x="1539875" y="935100"/>
            <a:ext cx="4121149" cy="5905500"/>
            <a:chOff x="1539875" y="827088"/>
            <a:chExt cx="4121149" cy="5905500"/>
          </a:xfrm>
        </p:grpSpPr>
        <p:sp>
          <p:nvSpPr>
            <p:cNvPr id="115" name="Text Box 242"/>
            <p:cNvSpPr txBox="1">
              <a:spLocks noChangeArrowheads="1"/>
            </p:cNvSpPr>
            <p:nvPr/>
          </p:nvSpPr>
          <p:spPr bwMode="auto">
            <a:xfrm>
              <a:off x="2557463" y="827088"/>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A</a:t>
              </a:r>
            </a:p>
          </p:txBody>
        </p:sp>
        <p:sp>
          <p:nvSpPr>
            <p:cNvPr id="116" name="Text Box 243"/>
            <p:cNvSpPr txBox="1">
              <a:spLocks noChangeArrowheads="1"/>
            </p:cNvSpPr>
            <p:nvPr/>
          </p:nvSpPr>
          <p:spPr bwMode="auto">
            <a:xfrm>
              <a:off x="1539875" y="2763838"/>
              <a:ext cx="1100138" cy="246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dirty="0">
                  <a:latin typeface="Times New Roman" pitchFamily="18" charset="0"/>
                  <a:cs typeface="Times New Roman" pitchFamily="18" charset="0"/>
                </a:rPr>
                <a:t>Virgin – 24h fast</a:t>
              </a:r>
            </a:p>
          </p:txBody>
        </p:sp>
        <p:sp>
          <p:nvSpPr>
            <p:cNvPr id="117" name="Text Box 244"/>
            <p:cNvSpPr txBox="1">
              <a:spLocks noChangeArrowheads="1"/>
            </p:cNvSpPr>
            <p:nvPr/>
          </p:nvSpPr>
          <p:spPr bwMode="auto">
            <a:xfrm>
              <a:off x="1539875" y="4564063"/>
              <a:ext cx="11811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latin typeface="Times New Roman" pitchFamily="18" charset="0"/>
                  <a:cs typeface="Times New Roman" pitchFamily="18" charset="0"/>
                </a:rPr>
                <a:t>Pregnant - control</a:t>
              </a:r>
            </a:p>
          </p:txBody>
        </p:sp>
        <p:sp>
          <p:nvSpPr>
            <p:cNvPr id="118" name="Text Box 245"/>
            <p:cNvSpPr txBox="1">
              <a:spLocks noChangeArrowheads="1"/>
            </p:cNvSpPr>
            <p:nvPr/>
          </p:nvSpPr>
          <p:spPr bwMode="auto">
            <a:xfrm>
              <a:off x="1539875" y="6364288"/>
              <a:ext cx="1239838"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latin typeface="Times New Roman" pitchFamily="18" charset="0"/>
                  <a:cs typeface="Times New Roman" pitchFamily="18" charset="0"/>
                </a:rPr>
                <a:t>Pregnant – 24h fast</a:t>
              </a:r>
            </a:p>
          </p:txBody>
        </p:sp>
        <p:sp>
          <p:nvSpPr>
            <p:cNvPr id="119" name="Text Box 246"/>
            <p:cNvSpPr txBox="1">
              <a:spLocks noChangeArrowheads="1"/>
            </p:cNvSpPr>
            <p:nvPr/>
          </p:nvSpPr>
          <p:spPr bwMode="auto">
            <a:xfrm>
              <a:off x="1539875" y="1065213"/>
              <a:ext cx="1041400" cy="246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dirty="0">
                  <a:latin typeface="Times New Roman" pitchFamily="18" charset="0"/>
                  <a:cs typeface="Times New Roman" pitchFamily="18" charset="0"/>
                </a:rPr>
                <a:t>Virgin - control</a:t>
              </a:r>
            </a:p>
          </p:txBody>
        </p:sp>
        <p:sp>
          <p:nvSpPr>
            <p:cNvPr id="120" name="Text Box 247"/>
            <p:cNvSpPr txBox="1">
              <a:spLocks noChangeArrowheads="1"/>
            </p:cNvSpPr>
            <p:nvPr/>
          </p:nvSpPr>
          <p:spPr bwMode="auto">
            <a:xfrm>
              <a:off x="4292600" y="827088"/>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B</a:t>
              </a:r>
            </a:p>
          </p:txBody>
        </p:sp>
        <p:grpSp>
          <p:nvGrpSpPr>
            <p:cNvPr id="121" name="Group 12"/>
            <p:cNvGrpSpPr>
              <a:grpSpLocks noChangeAspect="1"/>
            </p:cNvGrpSpPr>
            <p:nvPr/>
          </p:nvGrpSpPr>
          <p:grpSpPr bwMode="auto">
            <a:xfrm>
              <a:off x="2708064" y="874793"/>
              <a:ext cx="2952960" cy="5857795"/>
              <a:chOff x="1580" y="608"/>
              <a:chExt cx="1959" cy="3886"/>
            </a:xfrm>
          </p:grpSpPr>
          <p:grpSp>
            <p:nvGrpSpPr>
              <p:cNvPr id="128" name="Group 1"/>
              <p:cNvGrpSpPr>
                <a:grpSpLocks noChangeAspect="1"/>
              </p:cNvGrpSpPr>
              <p:nvPr/>
            </p:nvGrpSpPr>
            <p:grpSpPr bwMode="auto">
              <a:xfrm>
                <a:off x="1580" y="608"/>
                <a:ext cx="1959" cy="3886"/>
                <a:chOff x="2462395" y="1184710"/>
                <a:chExt cx="3342869" cy="6627378"/>
              </a:xfrm>
            </p:grpSpPr>
            <p:grpSp>
              <p:nvGrpSpPr>
                <p:cNvPr id="130" name="Group 1"/>
                <p:cNvGrpSpPr>
                  <a:grpSpLocks noChangeAspect="1"/>
                </p:cNvGrpSpPr>
                <p:nvPr/>
              </p:nvGrpSpPr>
              <p:grpSpPr bwMode="auto">
                <a:xfrm>
                  <a:off x="4592414" y="2858705"/>
                  <a:ext cx="1212850" cy="1616075"/>
                  <a:chOff x="3978275" y="2611055"/>
                  <a:chExt cx="1212850" cy="1616075"/>
                </a:xfrm>
              </p:grpSpPr>
              <p:grpSp>
                <p:nvGrpSpPr>
                  <p:cNvPr id="163" name="Group 9"/>
                  <p:cNvGrpSpPr>
                    <a:grpSpLocks noChangeAspect="1"/>
                  </p:cNvGrpSpPr>
                  <p:nvPr/>
                </p:nvGrpSpPr>
                <p:grpSpPr bwMode="auto">
                  <a:xfrm>
                    <a:off x="3978275" y="2611055"/>
                    <a:ext cx="1212850" cy="1616075"/>
                    <a:chOff x="4756370" y="3798788"/>
                    <a:chExt cx="1213200" cy="1616400"/>
                  </a:xfrm>
                </p:grpSpPr>
                <p:pic>
                  <p:nvPicPr>
                    <p:cNvPr id="165" name="Picture 255" descr="Exp 6 VMH m20 V"/>
                    <p:cNvPicPr>
                      <a:picLocks noChangeAspect="1" noChangeArrowheads="1"/>
                    </p:cNvPicPr>
                    <p:nvPr/>
                  </p:nvPicPr>
                  <p:blipFill>
                    <a:blip r:embed="rId2">
                      <a:grayscl/>
                      <a:extLst>
                        <a:ext uri="{28A0092B-C50C-407E-A947-70E740481C1C}">
                          <a14:useLocalDpi xmlns:a14="http://schemas.microsoft.com/office/drawing/2010/main" val="0"/>
                        </a:ext>
                      </a:extLst>
                    </a:blip>
                    <a:srcRect l="29517" t="61537" r="38678" b="6154"/>
                    <a:stretch>
                      <a:fillRect/>
                    </a:stretch>
                  </p:blipFill>
                  <p:spPr bwMode="auto">
                    <a:xfrm>
                      <a:off x="4756370" y="3798788"/>
                      <a:ext cx="1213200" cy="161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6" name="Line 239"/>
                    <p:cNvSpPr>
                      <a:spLocks noChangeAspect="1" noChangeShapeType="1"/>
                    </p:cNvSpPr>
                    <p:nvPr/>
                  </p:nvSpPr>
                  <p:spPr bwMode="auto">
                    <a:xfrm>
                      <a:off x="5362970" y="4910881"/>
                      <a:ext cx="0" cy="21590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164" name="Line 258"/>
                  <p:cNvSpPr>
                    <a:spLocks noChangeAspect="1" noChangeShapeType="1"/>
                  </p:cNvSpPr>
                  <p:nvPr/>
                </p:nvSpPr>
                <p:spPr bwMode="auto">
                  <a:xfrm>
                    <a:off x="4413600" y="3844800"/>
                    <a:ext cx="0" cy="21590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131" name="Group 6"/>
                <p:cNvGrpSpPr>
                  <a:grpSpLocks noChangeAspect="1"/>
                </p:cNvGrpSpPr>
                <p:nvPr/>
              </p:nvGrpSpPr>
              <p:grpSpPr bwMode="auto">
                <a:xfrm>
                  <a:off x="4592414" y="1184710"/>
                  <a:ext cx="1212850" cy="1616075"/>
                  <a:chOff x="3978827" y="897363"/>
                  <a:chExt cx="1212298" cy="1616400"/>
                </a:xfrm>
              </p:grpSpPr>
              <p:grpSp>
                <p:nvGrpSpPr>
                  <p:cNvPr id="159" name="Group 5"/>
                  <p:cNvGrpSpPr>
                    <a:grpSpLocks noChangeAspect="1"/>
                  </p:cNvGrpSpPr>
                  <p:nvPr/>
                </p:nvGrpSpPr>
                <p:grpSpPr bwMode="auto">
                  <a:xfrm>
                    <a:off x="3978827" y="897363"/>
                    <a:ext cx="1212298" cy="1616400"/>
                    <a:chOff x="3978827" y="897363"/>
                    <a:chExt cx="1212298" cy="1616400"/>
                  </a:xfrm>
                </p:grpSpPr>
                <p:pic>
                  <p:nvPicPr>
                    <p:cNvPr id="161" name="Picture 208" descr="Exp 6 VMH m4 V"/>
                    <p:cNvPicPr>
                      <a:picLocks noChangeAspect="1" noChangeArrowheads="1"/>
                    </p:cNvPicPr>
                    <p:nvPr/>
                  </p:nvPicPr>
                  <p:blipFill>
                    <a:blip r:embed="rId3">
                      <a:grayscl/>
                      <a:extLst>
                        <a:ext uri="{28A0092B-C50C-407E-A947-70E740481C1C}">
                          <a14:useLocalDpi xmlns:a14="http://schemas.microsoft.com/office/drawing/2010/main" val="0"/>
                        </a:ext>
                      </a:extLst>
                    </a:blip>
                    <a:srcRect l="20398" t="57010" r="47797" b="11162"/>
                    <a:stretch>
                      <a:fillRect/>
                    </a:stretch>
                  </p:blipFill>
                  <p:spPr bwMode="auto">
                    <a:xfrm>
                      <a:off x="3978827" y="897363"/>
                      <a:ext cx="1212298" cy="161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2" name="Line 238"/>
                    <p:cNvSpPr>
                      <a:spLocks noChangeAspect="1" noChangeShapeType="1"/>
                    </p:cNvSpPr>
                    <p:nvPr/>
                  </p:nvSpPr>
                  <p:spPr bwMode="auto">
                    <a:xfrm>
                      <a:off x="4077072" y="1825625"/>
                      <a:ext cx="0" cy="21590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160" name="Line 258"/>
                  <p:cNvSpPr>
                    <a:spLocks noChangeAspect="1" noChangeShapeType="1"/>
                  </p:cNvSpPr>
                  <p:nvPr/>
                </p:nvSpPr>
                <p:spPr bwMode="auto">
                  <a:xfrm flipH="1" flipV="1">
                    <a:off x="4077072" y="2124075"/>
                    <a:ext cx="245324"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132" name="Group 6"/>
                <p:cNvGrpSpPr>
                  <a:grpSpLocks noChangeAspect="1"/>
                </p:cNvGrpSpPr>
                <p:nvPr/>
              </p:nvGrpSpPr>
              <p:grpSpPr bwMode="auto">
                <a:xfrm>
                  <a:off x="4592414" y="4540250"/>
                  <a:ext cx="1212850" cy="1616075"/>
                  <a:chOff x="3977925" y="4251744"/>
                  <a:chExt cx="1213200" cy="1616400"/>
                </a:xfrm>
              </p:grpSpPr>
              <p:grpSp>
                <p:nvGrpSpPr>
                  <p:cNvPr id="155" name="Group 3"/>
                  <p:cNvGrpSpPr>
                    <a:grpSpLocks noChangeAspect="1"/>
                  </p:cNvGrpSpPr>
                  <p:nvPr/>
                </p:nvGrpSpPr>
                <p:grpSpPr bwMode="auto">
                  <a:xfrm>
                    <a:off x="3977925" y="4251744"/>
                    <a:ext cx="1213200" cy="1616400"/>
                    <a:chOff x="4005263" y="4251744"/>
                    <a:chExt cx="1213200" cy="1616400"/>
                  </a:xfrm>
                </p:grpSpPr>
                <p:pic>
                  <p:nvPicPr>
                    <p:cNvPr id="157" name="Picture 222" descr="Exp 6 VMH m16 P"/>
                    <p:cNvPicPr>
                      <a:picLocks noChangeAspect="1" noChangeArrowheads="1"/>
                    </p:cNvPicPr>
                    <p:nvPr/>
                  </p:nvPicPr>
                  <p:blipFill>
                    <a:blip r:embed="rId4">
                      <a:grayscl/>
                      <a:extLst>
                        <a:ext uri="{28A0092B-C50C-407E-A947-70E740481C1C}">
                          <a14:useLocalDpi xmlns:a14="http://schemas.microsoft.com/office/drawing/2010/main" val="0"/>
                        </a:ext>
                      </a:extLst>
                    </a:blip>
                    <a:srcRect l="22787" t="56483" r="45407" b="11887"/>
                    <a:stretch>
                      <a:fillRect/>
                    </a:stretch>
                  </p:blipFill>
                  <p:spPr bwMode="auto">
                    <a:xfrm>
                      <a:off x="4005263" y="4251744"/>
                      <a:ext cx="1213200" cy="161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8" name="Line 220"/>
                    <p:cNvSpPr>
                      <a:spLocks noChangeAspect="1" noChangeShapeType="1"/>
                    </p:cNvSpPr>
                    <p:nvPr/>
                  </p:nvSpPr>
                  <p:spPr bwMode="auto">
                    <a:xfrm>
                      <a:off x="4411145" y="5479045"/>
                      <a:ext cx="0" cy="21590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156" name="Line 258"/>
                  <p:cNvSpPr>
                    <a:spLocks noChangeAspect="1" noChangeShapeType="1"/>
                  </p:cNvSpPr>
                  <p:nvPr/>
                </p:nvSpPr>
                <p:spPr bwMode="auto">
                  <a:xfrm flipH="1" flipV="1">
                    <a:off x="4302000" y="4590000"/>
                    <a:ext cx="246063"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133" name="Group 7"/>
                <p:cNvGrpSpPr>
                  <a:grpSpLocks noChangeAspect="1"/>
                </p:cNvGrpSpPr>
                <p:nvPr/>
              </p:nvGrpSpPr>
              <p:grpSpPr bwMode="auto">
                <a:xfrm>
                  <a:off x="2462395" y="1186406"/>
                  <a:ext cx="1342077" cy="1616075"/>
                  <a:chOff x="2091689" y="899068"/>
                  <a:chExt cx="1341529" cy="1616075"/>
                </a:xfrm>
              </p:grpSpPr>
              <p:grpSp>
                <p:nvGrpSpPr>
                  <p:cNvPr id="148" name="Group 1"/>
                  <p:cNvGrpSpPr>
                    <a:grpSpLocks noChangeAspect="1"/>
                  </p:cNvGrpSpPr>
                  <p:nvPr/>
                </p:nvGrpSpPr>
                <p:grpSpPr bwMode="auto">
                  <a:xfrm>
                    <a:off x="2220368" y="899068"/>
                    <a:ext cx="1212850" cy="1616075"/>
                    <a:chOff x="2220368" y="899068"/>
                    <a:chExt cx="1212850" cy="1616075"/>
                  </a:xfrm>
                </p:grpSpPr>
                <p:pic>
                  <p:nvPicPr>
                    <p:cNvPr id="153" name="Picture 208" descr="Exp 6 VMH m4 V"/>
                    <p:cNvPicPr>
                      <a:picLocks noChangeAspect="1" noChangeArrowheads="1"/>
                    </p:cNvPicPr>
                    <p:nvPr/>
                  </p:nvPicPr>
                  <p:blipFill>
                    <a:blip r:embed="rId5">
                      <a:grayscl/>
                      <a:extLst>
                        <a:ext uri="{28A0092B-C50C-407E-A947-70E740481C1C}">
                          <a14:useLocalDpi xmlns:a14="http://schemas.microsoft.com/office/drawing/2010/main" val="0"/>
                        </a:ext>
                      </a:extLst>
                    </a:blip>
                    <a:srcRect/>
                    <a:stretch>
                      <a:fillRect/>
                    </a:stretch>
                  </p:blipFill>
                  <p:spPr bwMode="auto">
                    <a:xfrm>
                      <a:off x="2220368" y="899068"/>
                      <a:ext cx="1212850" cy="161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4" name="Rectangle 215"/>
                    <p:cNvSpPr>
                      <a:spLocks noChangeAspect="1" noChangeArrowheads="1"/>
                    </p:cNvSpPr>
                    <p:nvPr/>
                  </p:nvSpPr>
                  <p:spPr bwMode="auto">
                    <a:xfrm>
                      <a:off x="2463552" y="1868488"/>
                      <a:ext cx="385762" cy="51117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0">
                        <a:cs typeface="Arial" charset="0"/>
                      </a:endParaRPr>
                    </a:p>
                  </p:txBody>
                </p:sp>
              </p:grpSp>
              <p:sp>
                <p:nvSpPr>
                  <p:cNvPr id="149" name="Text Box 216"/>
                  <p:cNvSpPr txBox="1">
                    <a:spLocks noChangeAspect="1" noChangeArrowheads="1"/>
                  </p:cNvSpPr>
                  <p:nvPr/>
                </p:nvSpPr>
                <p:spPr bwMode="auto">
                  <a:xfrm>
                    <a:off x="2091689" y="1477264"/>
                    <a:ext cx="382461" cy="276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dirty="0">
                        <a:cs typeface="Arial" charset="0"/>
                      </a:rPr>
                      <a:t>3V</a:t>
                    </a:r>
                  </a:p>
                </p:txBody>
              </p:sp>
              <p:sp>
                <p:nvSpPr>
                  <p:cNvPr id="150" name="Line 73"/>
                  <p:cNvSpPr>
                    <a:spLocks noChangeAspect="1" noChangeShapeType="1"/>
                  </p:cNvSpPr>
                  <p:nvPr/>
                </p:nvSpPr>
                <p:spPr bwMode="auto">
                  <a:xfrm>
                    <a:off x="3130176" y="995363"/>
                    <a:ext cx="244475" cy="3175"/>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51" name="Text Box 208"/>
                  <p:cNvSpPr txBox="1">
                    <a:spLocks noChangeAspect="1" noChangeArrowheads="1"/>
                  </p:cNvSpPr>
                  <p:nvPr/>
                </p:nvSpPr>
                <p:spPr bwMode="auto">
                  <a:xfrm>
                    <a:off x="2567744" y="1581411"/>
                    <a:ext cx="527903" cy="276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a:cs typeface="Arial" charset="0"/>
                      </a:rPr>
                      <a:t>VMH</a:t>
                    </a:r>
                  </a:p>
                </p:txBody>
              </p:sp>
              <p:sp>
                <p:nvSpPr>
                  <p:cNvPr id="152" name="Oval 251"/>
                  <p:cNvSpPr>
                    <a:spLocks noChangeAspect="1" noChangeArrowheads="1"/>
                  </p:cNvSpPr>
                  <p:nvPr/>
                </p:nvSpPr>
                <p:spPr bwMode="auto">
                  <a:xfrm rot="-1516184">
                    <a:off x="2412022" y="1785891"/>
                    <a:ext cx="473832" cy="626728"/>
                  </a:xfrm>
                  <a:prstGeom prst="ellipse">
                    <a:avLst/>
                  </a:prstGeom>
                  <a:noFill/>
                  <a:ln w="9525">
                    <a:solidFill>
                      <a:schemeClr val="tx1"/>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0">
                      <a:cs typeface="Arial" charset="0"/>
                    </a:endParaRPr>
                  </a:p>
                </p:txBody>
              </p:sp>
            </p:grpSp>
            <p:grpSp>
              <p:nvGrpSpPr>
                <p:cNvPr id="134" name="Group 7"/>
                <p:cNvGrpSpPr>
                  <a:grpSpLocks noChangeAspect="1"/>
                </p:cNvGrpSpPr>
                <p:nvPr/>
              </p:nvGrpSpPr>
              <p:grpSpPr bwMode="auto">
                <a:xfrm>
                  <a:off x="2591784" y="2858704"/>
                  <a:ext cx="1212850" cy="1616075"/>
                  <a:chOff x="2220040" y="2571367"/>
                  <a:chExt cx="1213345" cy="1616075"/>
                </a:xfrm>
              </p:grpSpPr>
              <p:sp>
                <p:nvSpPr>
                  <p:cNvPr id="145" name="Line 219"/>
                  <p:cNvSpPr>
                    <a:spLocks noChangeAspect="1" noChangeShapeType="1"/>
                  </p:cNvSpPr>
                  <p:nvPr/>
                </p:nvSpPr>
                <p:spPr bwMode="auto">
                  <a:xfrm>
                    <a:off x="2323649" y="3906516"/>
                    <a:ext cx="0" cy="21590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pic>
                <p:nvPicPr>
                  <p:cNvPr id="146" name="Picture 255" descr="Exp 6 VMH m20 V"/>
                  <p:cNvPicPr>
                    <a:picLocks noChangeAspect="1" noChangeArrowheads="1"/>
                  </p:cNvPicPr>
                  <p:nvPr/>
                </p:nvPicPr>
                <p:blipFill>
                  <a:blip r:embed="rId6">
                    <a:grayscl/>
                    <a:extLst>
                      <a:ext uri="{28A0092B-C50C-407E-A947-70E740481C1C}">
                        <a14:useLocalDpi xmlns:a14="http://schemas.microsoft.com/office/drawing/2010/main" val="0"/>
                      </a:ext>
                    </a:extLst>
                  </a:blip>
                  <a:srcRect/>
                  <a:stretch>
                    <a:fillRect/>
                  </a:stretch>
                </p:blipFill>
                <p:spPr bwMode="auto">
                  <a:xfrm>
                    <a:off x="2220040" y="2571367"/>
                    <a:ext cx="1213345" cy="161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7" name="Rectangle 215"/>
                  <p:cNvSpPr>
                    <a:spLocks noChangeAspect="1" noChangeArrowheads="1"/>
                  </p:cNvSpPr>
                  <p:nvPr/>
                </p:nvSpPr>
                <p:spPr bwMode="auto">
                  <a:xfrm>
                    <a:off x="2573782" y="3590038"/>
                    <a:ext cx="385919" cy="51117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0">
                      <a:cs typeface="Arial" charset="0"/>
                    </a:endParaRPr>
                  </a:p>
                </p:txBody>
              </p:sp>
            </p:grpSp>
            <p:grpSp>
              <p:nvGrpSpPr>
                <p:cNvPr id="135" name="Group 2"/>
                <p:cNvGrpSpPr>
                  <a:grpSpLocks noChangeAspect="1"/>
                </p:cNvGrpSpPr>
                <p:nvPr/>
              </p:nvGrpSpPr>
              <p:grpSpPr bwMode="auto">
                <a:xfrm>
                  <a:off x="2587401" y="4540250"/>
                  <a:ext cx="1212850" cy="1616075"/>
                  <a:chOff x="2216150" y="4251325"/>
                  <a:chExt cx="1212850" cy="1616075"/>
                </a:xfrm>
              </p:grpSpPr>
              <p:pic>
                <p:nvPicPr>
                  <p:cNvPr id="143" name="Picture 222" descr="Exp 6 VMH m16 P"/>
                  <p:cNvPicPr>
                    <a:picLocks noChangeAspect="1" noChangeArrowheads="1"/>
                  </p:cNvPicPr>
                  <p:nvPr/>
                </p:nvPicPr>
                <p:blipFill>
                  <a:blip r:embed="rId7">
                    <a:grayscl/>
                    <a:extLst>
                      <a:ext uri="{28A0092B-C50C-407E-A947-70E740481C1C}">
                        <a14:useLocalDpi xmlns:a14="http://schemas.microsoft.com/office/drawing/2010/main" val="0"/>
                      </a:ext>
                    </a:extLst>
                  </a:blip>
                  <a:srcRect/>
                  <a:stretch>
                    <a:fillRect/>
                  </a:stretch>
                </p:blipFill>
                <p:spPr bwMode="auto">
                  <a:xfrm>
                    <a:off x="2216150" y="4251325"/>
                    <a:ext cx="1212850" cy="161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4" name="Rectangle 215"/>
                  <p:cNvSpPr>
                    <a:spLocks noChangeAspect="1" noChangeArrowheads="1"/>
                  </p:cNvSpPr>
                  <p:nvPr/>
                </p:nvSpPr>
                <p:spPr bwMode="auto">
                  <a:xfrm>
                    <a:off x="2492514" y="5164137"/>
                    <a:ext cx="385763" cy="51117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0">
                      <a:cs typeface="Arial" charset="0"/>
                    </a:endParaRPr>
                  </a:p>
                </p:txBody>
              </p:sp>
            </p:grpSp>
            <p:grpSp>
              <p:nvGrpSpPr>
                <p:cNvPr id="136" name="Group 5"/>
                <p:cNvGrpSpPr>
                  <a:grpSpLocks noChangeAspect="1"/>
                </p:cNvGrpSpPr>
                <p:nvPr/>
              </p:nvGrpSpPr>
              <p:grpSpPr bwMode="auto">
                <a:xfrm>
                  <a:off x="2591785" y="6196013"/>
                  <a:ext cx="1212850" cy="1616075"/>
                  <a:chOff x="2220536" y="5908675"/>
                  <a:chExt cx="1212850" cy="1616075"/>
                </a:xfrm>
              </p:grpSpPr>
              <p:pic>
                <p:nvPicPr>
                  <p:cNvPr id="141" name="Picture 287" descr="Exp 6 VMH m22 P"/>
                  <p:cNvPicPr>
                    <a:picLocks noChangeAspect="1" noChangeArrowheads="1"/>
                  </p:cNvPicPr>
                  <p:nvPr/>
                </p:nvPicPr>
                <p:blipFill>
                  <a:blip r:embed="rId8">
                    <a:lum bright="-2000"/>
                    <a:grayscl/>
                    <a:extLst>
                      <a:ext uri="{28A0092B-C50C-407E-A947-70E740481C1C}">
                        <a14:useLocalDpi xmlns:a14="http://schemas.microsoft.com/office/drawing/2010/main" val="0"/>
                      </a:ext>
                    </a:extLst>
                  </a:blip>
                  <a:srcRect/>
                  <a:stretch>
                    <a:fillRect/>
                  </a:stretch>
                </p:blipFill>
                <p:spPr bwMode="auto">
                  <a:xfrm>
                    <a:off x="2220536" y="5908675"/>
                    <a:ext cx="1212850" cy="161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2" name="Rectangle 215"/>
                  <p:cNvSpPr>
                    <a:spLocks noChangeAspect="1" noChangeArrowheads="1"/>
                  </p:cNvSpPr>
                  <p:nvPr/>
                </p:nvSpPr>
                <p:spPr bwMode="auto">
                  <a:xfrm>
                    <a:off x="2566635" y="6876256"/>
                    <a:ext cx="385763" cy="51117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b="0">
                      <a:cs typeface="Arial" charset="0"/>
                    </a:endParaRPr>
                  </a:p>
                </p:txBody>
              </p:sp>
            </p:grpSp>
            <p:grpSp>
              <p:nvGrpSpPr>
                <p:cNvPr id="137" name="Group 4"/>
                <p:cNvGrpSpPr>
                  <a:grpSpLocks noChangeAspect="1"/>
                </p:cNvGrpSpPr>
                <p:nvPr/>
              </p:nvGrpSpPr>
              <p:grpSpPr bwMode="auto">
                <a:xfrm>
                  <a:off x="4592414" y="6196013"/>
                  <a:ext cx="1212850" cy="1616075"/>
                  <a:chOff x="3977925" y="5915322"/>
                  <a:chExt cx="1213200" cy="1616400"/>
                </a:xfrm>
              </p:grpSpPr>
              <p:pic>
                <p:nvPicPr>
                  <p:cNvPr id="138" name="Picture 287" descr="Exp 6 VMH m22 P"/>
                  <p:cNvPicPr>
                    <a:picLocks noChangeAspect="1" noChangeArrowheads="1"/>
                  </p:cNvPicPr>
                  <p:nvPr/>
                </p:nvPicPr>
                <p:blipFill>
                  <a:blip r:embed="rId9">
                    <a:grayscl/>
                    <a:extLst>
                      <a:ext uri="{28A0092B-C50C-407E-A947-70E740481C1C}">
                        <a14:useLocalDpi xmlns:a14="http://schemas.microsoft.com/office/drawing/2010/main" val="0"/>
                      </a:ext>
                    </a:extLst>
                  </a:blip>
                  <a:srcRect l="30730" t="59872" r="37463" b="8498"/>
                  <a:stretch>
                    <a:fillRect/>
                  </a:stretch>
                </p:blipFill>
                <p:spPr bwMode="auto">
                  <a:xfrm>
                    <a:off x="3977925" y="5915322"/>
                    <a:ext cx="1213200" cy="161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9" name="Line 220"/>
                  <p:cNvSpPr>
                    <a:spLocks noChangeAspect="1" noChangeShapeType="1"/>
                  </p:cNvSpPr>
                  <p:nvPr/>
                </p:nvSpPr>
                <p:spPr bwMode="auto">
                  <a:xfrm>
                    <a:off x="4500000" y="7065168"/>
                    <a:ext cx="0" cy="21590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40" name="Line 220"/>
                  <p:cNvSpPr>
                    <a:spLocks noChangeAspect="1" noChangeShapeType="1"/>
                  </p:cNvSpPr>
                  <p:nvPr/>
                </p:nvSpPr>
                <p:spPr bwMode="auto">
                  <a:xfrm>
                    <a:off x="4860000" y="7081200"/>
                    <a:ext cx="0" cy="21590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sp>
            <p:nvSpPr>
              <p:cNvPr id="129" name="Line 235"/>
              <p:cNvSpPr>
                <a:spLocks noChangeAspect="1" noChangeShapeType="1"/>
              </p:cNvSpPr>
              <p:nvPr/>
            </p:nvSpPr>
            <p:spPr bwMode="auto">
              <a:xfrm>
                <a:off x="3268" y="672"/>
                <a:ext cx="228"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122" name="Line 73"/>
            <p:cNvSpPr>
              <a:spLocks noChangeAspect="1" noChangeShapeType="1"/>
            </p:cNvSpPr>
            <p:nvPr/>
          </p:nvSpPr>
          <p:spPr bwMode="auto">
            <a:xfrm>
              <a:off x="3609020" y="5400092"/>
              <a:ext cx="216045" cy="2806"/>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23" name="Line 73"/>
            <p:cNvSpPr>
              <a:spLocks noChangeAspect="1" noChangeShapeType="1"/>
            </p:cNvSpPr>
            <p:nvPr/>
          </p:nvSpPr>
          <p:spPr bwMode="auto">
            <a:xfrm>
              <a:off x="3609020" y="3923928"/>
              <a:ext cx="216045" cy="2806"/>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24" name="Line 73"/>
            <p:cNvSpPr>
              <a:spLocks noChangeAspect="1" noChangeShapeType="1"/>
            </p:cNvSpPr>
            <p:nvPr/>
          </p:nvSpPr>
          <p:spPr bwMode="auto">
            <a:xfrm>
              <a:off x="3609020" y="2447764"/>
              <a:ext cx="216045" cy="2806"/>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25" name="Line 235"/>
            <p:cNvSpPr>
              <a:spLocks noChangeAspect="1" noChangeShapeType="1"/>
            </p:cNvSpPr>
            <p:nvPr/>
          </p:nvSpPr>
          <p:spPr bwMode="auto">
            <a:xfrm>
              <a:off x="5265204" y="2447764"/>
              <a:ext cx="343683"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26" name="Line 235"/>
            <p:cNvSpPr>
              <a:spLocks noChangeAspect="1" noChangeShapeType="1"/>
            </p:cNvSpPr>
            <p:nvPr/>
          </p:nvSpPr>
          <p:spPr bwMode="auto">
            <a:xfrm>
              <a:off x="5265204" y="5400092"/>
              <a:ext cx="343683"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27" name="Line 235"/>
            <p:cNvSpPr>
              <a:spLocks noChangeAspect="1" noChangeShapeType="1"/>
            </p:cNvSpPr>
            <p:nvPr/>
          </p:nvSpPr>
          <p:spPr bwMode="auto">
            <a:xfrm>
              <a:off x="5265204" y="3923928"/>
              <a:ext cx="343683"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167" name="TextBox 166"/>
          <p:cNvSpPr txBox="1"/>
          <p:nvPr/>
        </p:nvSpPr>
        <p:spPr>
          <a:xfrm>
            <a:off x="5949280"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155</a:t>
            </a:r>
            <a:endParaRPr lang="en-GB" sz="1200" b="0" dirty="0">
              <a:latin typeface="Times New Roman" pitchFamily="18" charset="0"/>
              <a:cs typeface="Times New Roman" pitchFamily="18" charset="0"/>
            </a:endParaRPr>
          </a:p>
        </p:txBody>
      </p:sp>
      <p:sp>
        <p:nvSpPr>
          <p:cNvPr id="58" name="Text Box 216"/>
          <p:cNvSpPr txBox="1">
            <a:spLocks noChangeAspect="1" noChangeArrowheads="1"/>
          </p:cNvSpPr>
          <p:nvPr/>
        </p:nvSpPr>
        <p:spPr bwMode="auto">
          <a:xfrm>
            <a:off x="2708920" y="5860711"/>
            <a:ext cx="337989" cy="2444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dirty="0">
                <a:cs typeface="Arial" charset="0"/>
              </a:rPr>
              <a:t>3V</a:t>
            </a:r>
          </a:p>
        </p:txBody>
      </p:sp>
      <p:sp>
        <p:nvSpPr>
          <p:cNvPr id="59" name="Text Box 216"/>
          <p:cNvSpPr txBox="1">
            <a:spLocks noChangeAspect="1" noChangeArrowheads="1"/>
          </p:cNvSpPr>
          <p:nvPr/>
        </p:nvSpPr>
        <p:spPr bwMode="auto">
          <a:xfrm>
            <a:off x="2708920" y="4484948"/>
            <a:ext cx="337989" cy="2444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dirty="0">
                <a:cs typeface="Arial" charset="0"/>
              </a:rPr>
              <a:t>3V</a:t>
            </a:r>
          </a:p>
        </p:txBody>
      </p:sp>
      <p:sp>
        <p:nvSpPr>
          <p:cNvPr id="60" name="Text Box 216"/>
          <p:cNvSpPr txBox="1">
            <a:spLocks noChangeAspect="1" noChangeArrowheads="1"/>
          </p:cNvSpPr>
          <p:nvPr/>
        </p:nvSpPr>
        <p:spPr bwMode="auto">
          <a:xfrm>
            <a:off x="2708920" y="2972780"/>
            <a:ext cx="337989" cy="2444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000" dirty="0">
                <a:cs typeface="Arial" charset="0"/>
              </a:rPr>
              <a:t>3V</a:t>
            </a:r>
          </a:p>
        </p:txBody>
      </p:sp>
    </p:spTree>
    <p:extLst>
      <p:ext uri="{BB962C8B-B14F-4D97-AF65-F5344CB8AC3E}">
        <p14:creationId xmlns:p14="http://schemas.microsoft.com/office/powerpoint/2010/main" val="148122293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Group 294"/>
          <p:cNvGrpSpPr>
            <a:grpSpLocks noChangeAspect="1"/>
          </p:cNvGrpSpPr>
          <p:nvPr/>
        </p:nvGrpSpPr>
        <p:grpSpPr bwMode="auto">
          <a:xfrm>
            <a:off x="1955800" y="1116013"/>
            <a:ext cx="3705225" cy="2681287"/>
            <a:chOff x="993" y="2699"/>
            <a:chExt cx="2334" cy="1770"/>
          </a:xfrm>
        </p:grpSpPr>
        <p:sp>
          <p:nvSpPr>
            <p:cNvPr id="41" name="AutoShape 293"/>
            <p:cNvSpPr>
              <a:spLocks noChangeAspect="1" noChangeArrowheads="1" noTextEdit="1"/>
            </p:cNvSpPr>
            <p:nvPr/>
          </p:nvSpPr>
          <p:spPr bwMode="auto">
            <a:xfrm>
              <a:off x="993" y="2699"/>
              <a:ext cx="2334" cy="1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p>
          </p:txBody>
        </p:sp>
        <p:sp>
          <p:nvSpPr>
            <p:cNvPr id="42" name="Rectangle 295"/>
            <p:cNvSpPr>
              <a:spLocks noChangeArrowheads="1"/>
            </p:cNvSpPr>
            <p:nvPr/>
          </p:nvSpPr>
          <p:spPr bwMode="auto">
            <a:xfrm>
              <a:off x="1023" y="2729"/>
              <a:ext cx="2274" cy="171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b="0">
                <a:cs typeface="Arial" charset="0"/>
              </a:endParaRPr>
            </a:p>
          </p:txBody>
        </p:sp>
        <p:sp>
          <p:nvSpPr>
            <p:cNvPr id="43" name="Rectangle 296"/>
            <p:cNvSpPr>
              <a:spLocks noChangeArrowheads="1"/>
            </p:cNvSpPr>
            <p:nvPr/>
          </p:nvSpPr>
          <p:spPr bwMode="auto">
            <a:xfrm>
              <a:off x="1533" y="3653"/>
              <a:ext cx="210" cy="546"/>
            </a:xfrm>
            <a:prstGeom prst="rect">
              <a:avLst/>
            </a:prstGeom>
            <a:solidFill>
              <a:srgbClr val="FFFFFF"/>
            </a:solidFill>
            <a:ln w="9525">
              <a:solidFill>
                <a:srgbClr val="000000"/>
              </a:solidFill>
              <a:miter lim="800000"/>
              <a:headEnd/>
              <a:tailEnd/>
            </a:ln>
          </p:spPr>
          <p:txBody>
            <a:bodyPr/>
            <a:lstStyle/>
            <a:p>
              <a:endParaRPr lang="en-US" b="0">
                <a:cs typeface="Arial" charset="0"/>
              </a:endParaRPr>
            </a:p>
          </p:txBody>
        </p:sp>
        <p:sp>
          <p:nvSpPr>
            <p:cNvPr id="44" name="Rectangle 297"/>
            <p:cNvSpPr>
              <a:spLocks noChangeArrowheads="1"/>
            </p:cNvSpPr>
            <p:nvPr/>
          </p:nvSpPr>
          <p:spPr bwMode="auto">
            <a:xfrm>
              <a:off x="2259" y="3947"/>
              <a:ext cx="210" cy="252"/>
            </a:xfrm>
            <a:prstGeom prst="rect">
              <a:avLst/>
            </a:prstGeom>
            <a:solidFill>
              <a:srgbClr val="FFFFFF"/>
            </a:solidFill>
            <a:ln w="9525">
              <a:solidFill>
                <a:srgbClr val="000000"/>
              </a:solidFill>
              <a:miter lim="800000"/>
              <a:headEnd/>
              <a:tailEnd/>
            </a:ln>
          </p:spPr>
          <p:txBody>
            <a:bodyPr/>
            <a:lstStyle/>
            <a:p>
              <a:endParaRPr lang="en-US" b="0">
                <a:cs typeface="Arial" charset="0"/>
              </a:endParaRPr>
            </a:p>
          </p:txBody>
        </p:sp>
        <p:sp>
          <p:nvSpPr>
            <p:cNvPr id="45" name="Rectangle 298"/>
            <p:cNvSpPr>
              <a:spLocks noChangeArrowheads="1"/>
            </p:cNvSpPr>
            <p:nvPr/>
          </p:nvSpPr>
          <p:spPr bwMode="auto">
            <a:xfrm>
              <a:off x="1743" y="3593"/>
              <a:ext cx="204" cy="606"/>
            </a:xfrm>
            <a:prstGeom prst="rect">
              <a:avLst/>
            </a:prstGeom>
            <a:solidFill>
              <a:schemeClr val="bg1">
                <a:lumMod val="65000"/>
              </a:schemeClr>
            </a:solidFill>
            <a:ln w="9525">
              <a:solidFill>
                <a:srgbClr val="000000"/>
              </a:solidFill>
              <a:miter lim="800000"/>
              <a:headEnd/>
              <a:tailEnd/>
            </a:ln>
          </p:spPr>
          <p:txBody>
            <a:bodyPr/>
            <a:lstStyle/>
            <a:p>
              <a:pPr>
                <a:defRPr/>
              </a:pPr>
              <a:endParaRPr lang="en-US" b="0">
                <a:cs typeface="Arial" charset="0"/>
              </a:endParaRPr>
            </a:p>
          </p:txBody>
        </p:sp>
        <p:sp>
          <p:nvSpPr>
            <p:cNvPr id="46" name="Rectangle 299"/>
            <p:cNvSpPr>
              <a:spLocks noChangeArrowheads="1"/>
            </p:cNvSpPr>
            <p:nvPr/>
          </p:nvSpPr>
          <p:spPr bwMode="auto">
            <a:xfrm>
              <a:off x="2469" y="3857"/>
              <a:ext cx="204" cy="342"/>
            </a:xfrm>
            <a:prstGeom prst="rect">
              <a:avLst/>
            </a:prstGeom>
            <a:solidFill>
              <a:schemeClr val="bg1">
                <a:lumMod val="65000"/>
              </a:schemeClr>
            </a:solidFill>
            <a:ln w="9525">
              <a:solidFill>
                <a:srgbClr val="000000"/>
              </a:solidFill>
              <a:miter lim="800000"/>
              <a:headEnd/>
              <a:tailEnd/>
            </a:ln>
          </p:spPr>
          <p:txBody>
            <a:bodyPr/>
            <a:lstStyle/>
            <a:p>
              <a:pPr>
                <a:defRPr/>
              </a:pPr>
              <a:endParaRPr lang="en-US" b="0">
                <a:cs typeface="Arial" charset="0"/>
              </a:endParaRPr>
            </a:p>
          </p:txBody>
        </p:sp>
        <p:sp>
          <p:nvSpPr>
            <p:cNvPr id="47" name="Line 300"/>
            <p:cNvSpPr>
              <a:spLocks noChangeShapeType="1"/>
            </p:cNvSpPr>
            <p:nvPr/>
          </p:nvSpPr>
          <p:spPr bwMode="auto">
            <a:xfrm flipV="1">
              <a:off x="1635" y="3545"/>
              <a:ext cx="0" cy="10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8" name="Line 301"/>
            <p:cNvSpPr>
              <a:spLocks noChangeShapeType="1"/>
            </p:cNvSpPr>
            <p:nvPr/>
          </p:nvSpPr>
          <p:spPr bwMode="auto">
            <a:xfrm>
              <a:off x="1617" y="3545"/>
              <a:ext cx="4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9" name="Line 302"/>
            <p:cNvSpPr>
              <a:spLocks noChangeShapeType="1"/>
            </p:cNvSpPr>
            <p:nvPr/>
          </p:nvSpPr>
          <p:spPr bwMode="auto">
            <a:xfrm flipV="1">
              <a:off x="2361" y="3833"/>
              <a:ext cx="0" cy="11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50" name="Line 303"/>
            <p:cNvSpPr>
              <a:spLocks noChangeShapeType="1"/>
            </p:cNvSpPr>
            <p:nvPr/>
          </p:nvSpPr>
          <p:spPr bwMode="auto">
            <a:xfrm>
              <a:off x="2343" y="3833"/>
              <a:ext cx="4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51" name="Line 304"/>
            <p:cNvSpPr>
              <a:spLocks noChangeShapeType="1"/>
            </p:cNvSpPr>
            <p:nvPr/>
          </p:nvSpPr>
          <p:spPr bwMode="auto">
            <a:xfrm flipV="1">
              <a:off x="1845" y="3335"/>
              <a:ext cx="0" cy="25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52" name="Line 305"/>
            <p:cNvSpPr>
              <a:spLocks noChangeShapeType="1"/>
            </p:cNvSpPr>
            <p:nvPr/>
          </p:nvSpPr>
          <p:spPr bwMode="auto">
            <a:xfrm>
              <a:off x="1827" y="3335"/>
              <a:ext cx="4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53" name="Line 306"/>
            <p:cNvSpPr>
              <a:spLocks noChangeShapeType="1"/>
            </p:cNvSpPr>
            <p:nvPr/>
          </p:nvSpPr>
          <p:spPr bwMode="auto">
            <a:xfrm flipV="1">
              <a:off x="2571" y="3689"/>
              <a:ext cx="0" cy="16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54" name="Line 307"/>
            <p:cNvSpPr>
              <a:spLocks noChangeShapeType="1"/>
            </p:cNvSpPr>
            <p:nvPr/>
          </p:nvSpPr>
          <p:spPr bwMode="auto">
            <a:xfrm>
              <a:off x="2553" y="3689"/>
              <a:ext cx="4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55" name="Line 308"/>
            <p:cNvSpPr>
              <a:spLocks noChangeShapeType="1"/>
            </p:cNvSpPr>
            <p:nvPr/>
          </p:nvSpPr>
          <p:spPr bwMode="auto">
            <a:xfrm>
              <a:off x="1377" y="2855"/>
              <a:ext cx="0" cy="134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56" name="Line 309"/>
            <p:cNvSpPr>
              <a:spLocks noChangeShapeType="1"/>
            </p:cNvSpPr>
            <p:nvPr/>
          </p:nvSpPr>
          <p:spPr bwMode="auto">
            <a:xfrm>
              <a:off x="1353" y="4199"/>
              <a:ext cx="24"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57" name="Line 310"/>
            <p:cNvSpPr>
              <a:spLocks noChangeShapeType="1"/>
            </p:cNvSpPr>
            <p:nvPr/>
          </p:nvSpPr>
          <p:spPr bwMode="auto">
            <a:xfrm>
              <a:off x="1353" y="3929"/>
              <a:ext cx="24"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58" name="Line 311"/>
            <p:cNvSpPr>
              <a:spLocks noChangeShapeType="1"/>
            </p:cNvSpPr>
            <p:nvPr/>
          </p:nvSpPr>
          <p:spPr bwMode="auto">
            <a:xfrm>
              <a:off x="1353" y="3659"/>
              <a:ext cx="24"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59" name="Line 312"/>
            <p:cNvSpPr>
              <a:spLocks noChangeShapeType="1"/>
            </p:cNvSpPr>
            <p:nvPr/>
          </p:nvSpPr>
          <p:spPr bwMode="auto">
            <a:xfrm>
              <a:off x="1353" y="3395"/>
              <a:ext cx="24"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0" name="Line 313"/>
            <p:cNvSpPr>
              <a:spLocks noChangeShapeType="1"/>
            </p:cNvSpPr>
            <p:nvPr/>
          </p:nvSpPr>
          <p:spPr bwMode="auto">
            <a:xfrm>
              <a:off x="1353" y="3125"/>
              <a:ext cx="24"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1" name="Line 314"/>
            <p:cNvSpPr>
              <a:spLocks noChangeShapeType="1"/>
            </p:cNvSpPr>
            <p:nvPr/>
          </p:nvSpPr>
          <p:spPr bwMode="auto">
            <a:xfrm>
              <a:off x="1353" y="2855"/>
              <a:ext cx="24"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2" name="Line 315"/>
            <p:cNvSpPr>
              <a:spLocks noChangeShapeType="1"/>
            </p:cNvSpPr>
            <p:nvPr/>
          </p:nvSpPr>
          <p:spPr bwMode="auto">
            <a:xfrm>
              <a:off x="1377" y="4199"/>
              <a:ext cx="1452"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3" name="Line 316"/>
            <p:cNvSpPr>
              <a:spLocks noChangeShapeType="1"/>
            </p:cNvSpPr>
            <p:nvPr/>
          </p:nvSpPr>
          <p:spPr bwMode="auto">
            <a:xfrm flipV="1">
              <a:off x="1377" y="4199"/>
              <a:ext cx="0" cy="2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4" name="Line 317"/>
            <p:cNvSpPr>
              <a:spLocks noChangeShapeType="1"/>
            </p:cNvSpPr>
            <p:nvPr/>
          </p:nvSpPr>
          <p:spPr bwMode="auto">
            <a:xfrm flipV="1">
              <a:off x="2103" y="4199"/>
              <a:ext cx="0" cy="2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5" name="Line 318"/>
            <p:cNvSpPr>
              <a:spLocks noChangeShapeType="1"/>
            </p:cNvSpPr>
            <p:nvPr/>
          </p:nvSpPr>
          <p:spPr bwMode="auto">
            <a:xfrm flipV="1">
              <a:off x="2829" y="4199"/>
              <a:ext cx="0" cy="2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6" name="Rectangle 319"/>
            <p:cNvSpPr>
              <a:spLocks noChangeArrowheads="1"/>
            </p:cNvSpPr>
            <p:nvPr/>
          </p:nvSpPr>
          <p:spPr bwMode="auto">
            <a:xfrm>
              <a:off x="1275" y="4151"/>
              <a:ext cx="40" cy="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900" b="0">
                  <a:solidFill>
                    <a:srgbClr val="000000"/>
                  </a:solidFill>
                  <a:cs typeface="Arial" charset="0"/>
                </a:rPr>
                <a:t>0</a:t>
              </a:r>
              <a:endParaRPr lang="en-GB" b="0">
                <a:cs typeface="Arial" charset="0"/>
              </a:endParaRPr>
            </a:p>
          </p:txBody>
        </p:sp>
        <p:sp>
          <p:nvSpPr>
            <p:cNvPr id="67" name="Rectangle 320"/>
            <p:cNvSpPr>
              <a:spLocks noChangeArrowheads="1"/>
            </p:cNvSpPr>
            <p:nvPr/>
          </p:nvSpPr>
          <p:spPr bwMode="auto">
            <a:xfrm>
              <a:off x="1275" y="3881"/>
              <a:ext cx="40"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900" b="0">
                  <a:solidFill>
                    <a:srgbClr val="000000"/>
                  </a:solidFill>
                  <a:cs typeface="Arial" charset="0"/>
                </a:rPr>
                <a:t>5</a:t>
              </a:r>
              <a:endParaRPr lang="en-GB" b="0">
                <a:cs typeface="Arial" charset="0"/>
              </a:endParaRPr>
            </a:p>
          </p:txBody>
        </p:sp>
        <p:sp>
          <p:nvSpPr>
            <p:cNvPr id="68" name="Rectangle 321"/>
            <p:cNvSpPr>
              <a:spLocks noChangeArrowheads="1"/>
            </p:cNvSpPr>
            <p:nvPr/>
          </p:nvSpPr>
          <p:spPr bwMode="auto">
            <a:xfrm>
              <a:off x="1233" y="3611"/>
              <a:ext cx="80"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900" b="0">
                  <a:solidFill>
                    <a:srgbClr val="000000"/>
                  </a:solidFill>
                  <a:cs typeface="Arial" charset="0"/>
                </a:rPr>
                <a:t>10</a:t>
              </a:r>
              <a:endParaRPr lang="en-GB" b="0">
                <a:cs typeface="Arial" charset="0"/>
              </a:endParaRPr>
            </a:p>
          </p:txBody>
        </p:sp>
        <p:sp>
          <p:nvSpPr>
            <p:cNvPr id="69" name="Rectangle 322"/>
            <p:cNvSpPr>
              <a:spLocks noChangeArrowheads="1"/>
            </p:cNvSpPr>
            <p:nvPr/>
          </p:nvSpPr>
          <p:spPr bwMode="auto">
            <a:xfrm>
              <a:off x="1233" y="3347"/>
              <a:ext cx="80"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900" b="0">
                  <a:solidFill>
                    <a:srgbClr val="000000"/>
                  </a:solidFill>
                  <a:cs typeface="Arial" charset="0"/>
                </a:rPr>
                <a:t>15</a:t>
              </a:r>
              <a:endParaRPr lang="en-GB" b="0">
                <a:cs typeface="Arial" charset="0"/>
              </a:endParaRPr>
            </a:p>
          </p:txBody>
        </p:sp>
        <p:sp>
          <p:nvSpPr>
            <p:cNvPr id="70" name="Rectangle 323"/>
            <p:cNvSpPr>
              <a:spLocks noChangeArrowheads="1"/>
            </p:cNvSpPr>
            <p:nvPr/>
          </p:nvSpPr>
          <p:spPr bwMode="auto">
            <a:xfrm>
              <a:off x="1233" y="3077"/>
              <a:ext cx="80"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900" b="0">
                  <a:solidFill>
                    <a:srgbClr val="000000"/>
                  </a:solidFill>
                  <a:cs typeface="Arial" charset="0"/>
                </a:rPr>
                <a:t>20</a:t>
              </a:r>
              <a:endParaRPr lang="en-GB" b="0">
                <a:cs typeface="Arial" charset="0"/>
              </a:endParaRPr>
            </a:p>
          </p:txBody>
        </p:sp>
        <p:sp>
          <p:nvSpPr>
            <p:cNvPr id="71" name="Rectangle 324"/>
            <p:cNvSpPr>
              <a:spLocks noChangeArrowheads="1"/>
            </p:cNvSpPr>
            <p:nvPr/>
          </p:nvSpPr>
          <p:spPr bwMode="auto">
            <a:xfrm>
              <a:off x="1233" y="2807"/>
              <a:ext cx="80"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900" b="0">
                  <a:solidFill>
                    <a:srgbClr val="000000"/>
                  </a:solidFill>
                  <a:cs typeface="Arial" charset="0"/>
                </a:rPr>
                <a:t>25</a:t>
              </a:r>
              <a:endParaRPr lang="en-GB" b="0">
                <a:cs typeface="Arial" charset="0"/>
              </a:endParaRPr>
            </a:p>
          </p:txBody>
        </p:sp>
        <p:sp>
          <p:nvSpPr>
            <p:cNvPr id="72" name="Rectangle 325"/>
            <p:cNvSpPr>
              <a:spLocks noChangeArrowheads="1"/>
            </p:cNvSpPr>
            <p:nvPr/>
          </p:nvSpPr>
          <p:spPr bwMode="auto">
            <a:xfrm>
              <a:off x="1659" y="4265"/>
              <a:ext cx="186" cy="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900" b="0">
                  <a:solidFill>
                    <a:srgbClr val="000000"/>
                  </a:solidFill>
                  <a:cs typeface="Arial" charset="0"/>
                </a:rPr>
                <a:t>Virgin</a:t>
              </a:r>
              <a:endParaRPr lang="en-GB" b="0">
                <a:cs typeface="Arial" charset="0"/>
              </a:endParaRPr>
            </a:p>
          </p:txBody>
        </p:sp>
        <p:sp>
          <p:nvSpPr>
            <p:cNvPr id="73" name="Rectangle 326"/>
            <p:cNvSpPr>
              <a:spLocks noChangeArrowheads="1"/>
            </p:cNvSpPr>
            <p:nvPr/>
          </p:nvSpPr>
          <p:spPr bwMode="auto">
            <a:xfrm>
              <a:off x="2313" y="4265"/>
              <a:ext cx="315" cy="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900" b="0">
                  <a:solidFill>
                    <a:srgbClr val="000000"/>
                  </a:solidFill>
                  <a:cs typeface="Arial" charset="0"/>
                </a:rPr>
                <a:t> Pregnant</a:t>
              </a:r>
              <a:endParaRPr lang="en-GB" b="0">
                <a:cs typeface="Arial" charset="0"/>
              </a:endParaRPr>
            </a:p>
          </p:txBody>
        </p:sp>
        <p:sp>
          <p:nvSpPr>
            <p:cNvPr id="74" name="Rectangle 327"/>
            <p:cNvSpPr>
              <a:spLocks noChangeArrowheads="1"/>
            </p:cNvSpPr>
            <p:nvPr/>
          </p:nvSpPr>
          <p:spPr bwMode="auto">
            <a:xfrm rot="16200000">
              <a:off x="592" y="3483"/>
              <a:ext cx="1113" cy="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900" dirty="0">
                  <a:solidFill>
                    <a:srgbClr val="000000"/>
                  </a:solidFill>
                  <a:cs typeface="Arial" charset="0"/>
                </a:rPr>
                <a:t>Number of </a:t>
              </a:r>
              <a:r>
                <a:rPr lang="en-GB" sz="900" dirty="0" smtClean="0">
                  <a:solidFill>
                    <a:srgbClr val="000000"/>
                  </a:solidFill>
                  <a:cs typeface="Arial" charset="0"/>
                </a:rPr>
                <a:t>Fos-positive </a:t>
              </a:r>
              <a:r>
                <a:rPr lang="en-GB" sz="900" dirty="0">
                  <a:solidFill>
                    <a:srgbClr val="000000"/>
                  </a:solidFill>
                  <a:cs typeface="Arial" charset="0"/>
                </a:rPr>
                <a:t>nuclei</a:t>
              </a:r>
              <a:endParaRPr lang="en-GB" dirty="0">
                <a:cs typeface="Arial" charset="0"/>
              </a:endParaRPr>
            </a:p>
          </p:txBody>
        </p:sp>
      </p:grpSp>
      <p:sp>
        <p:nvSpPr>
          <p:cNvPr id="75" name="Text Box 4"/>
          <p:cNvSpPr txBox="1">
            <a:spLocks noChangeArrowheads="1"/>
          </p:cNvSpPr>
          <p:nvPr/>
        </p:nvSpPr>
        <p:spPr bwMode="auto">
          <a:xfrm>
            <a:off x="1808163" y="1150938"/>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C</a:t>
            </a:r>
          </a:p>
        </p:txBody>
      </p:sp>
      <p:sp>
        <p:nvSpPr>
          <p:cNvPr id="76" name="Rectangle 86"/>
          <p:cNvSpPr>
            <a:spLocks noChangeArrowheads="1"/>
          </p:cNvSpPr>
          <p:nvPr/>
        </p:nvSpPr>
        <p:spPr bwMode="auto">
          <a:xfrm>
            <a:off x="1017588" y="3952875"/>
            <a:ext cx="5254625" cy="889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sz="1200" b="0" dirty="0">
                <a:latin typeface="Times New Roman" pitchFamily="18" charset="0"/>
                <a:cs typeface="Times New Roman" pitchFamily="18" charset="0"/>
              </a:rPr>
              <a:t>Virgin and d5.5 pregnant mice were either fasted for 24h </a:t>
            </a:r>
            <a:r>
              <a:rPr lang="en-US" sz="1200" b="0" dirty="0" smtClean="0">
                <a:latin typeface="Times New Roman" pitchFamily="18" charset="0"/>
                <a:cs typeface="Times New Roman" pitchFamily="18" charset="0"/>
              </a:rPr>
              <a:t>(grey </a:t>
            </a:r>
            <a:r>
              <a:rPr lang="en-US" sz="1200" b="0" dirty="0">
                <a:latin typeface="Times New Roman" pitchFamily="18" charset="0"/>
                <a:cs typeface="Times New Roman" pitchFamily="18" charset="0"/>
              </a:rPr>
              <a:t>bars; n = 4, 5) or were allowed to feed normally (control; white bars; n = 6,  4 respectively). </a:t>
            </a:r>
            <a:r>
              <a:rPr lang="en-GB" sz="1200" b="0" dirty="0">
                <a:latin typeface="Times New Roman" pitchFamily="18" charset="0"/>
                <a:cs typeface="Times New Roman" pitchFamily="18" charset="0"/>
              </a:rPr>
              <a:t>Values are group means </a:t>
            </a:r>
            <a:r>
              <a:rPr lang="en-US" sz="1200" b="0" dirty="0">
                <a:latin typeface="Times New Roman" pitchFamily="18" charset="0"/>
                <a:cs typeface="Times New Roman" pitchFamily="18" charset="0"/>
              </a:rPr>
              <a:t>± </a:t>
            </a:r>
            <a:r>
              <a:rPr lang="en-US" sz="1200" b="0" dirty="0" smtClean="0">
                <a:latin typeface="Times New Roman" pitchFamily="18" charset="0"/>
                <a:cs typeface="Times New Roman" pitchFamily="18" charset="0"/>
              </a:rPr>
              <a:t>SEM. C</a:t>
            </a:r>
            <a:r>
              <a:rPr lang="en-US" sz="1200" b="0" dirty="0">
                <a:latin typeface="Times New Roman" pitchFamily="18" charset="0"/>
                <a:cs typeface="Times New Roman" pitchFamily="18" charset="0"/>
              </a:rPr>
              <a:t>. </a:t>
            </a:r>
            <a:r>
              <a:rPr lang="en-US" sz="1200" b="0" dirty="0" smtClean="0">
                <a:latin typeface="Times New Roman" pitchFamily="18" charset="0"/>
                <a:cs typeface="Times New Roman" pitchFamily="18" charset="0"/>
              </a:rPr>
              <a:t>Fos-positive </a:t>
            </a:r>
            <a:r>
              <a:rPr lang="en-US" sz="1200" b="0" dirty="0">
                <a:latin typeface="Times New Roman" pitchFamily="18" charset="0"/>
                <a:cs typeface="Times New Roman" pitchFamily="18" charset="0"/>
              </a:rPr>
              <a:t>nuclei in the SON </a:t>
            </a:r>
            <a:r>
              <a:rPr lang="en-US" sz="1200" b="0" dirty="0" smtClean="0">
                <a:latin typeface="Times New Roman" pitchFamily="18" charset="0"/>
                <a:cs typeface="Times New Roman" pitchFamily="18" charset="0"/>
              </a:rPr>
              <a:t>(2-way ANOVA, ns</a:t>
            </a:r>
            <a:r>
              <a:rPr lang="en-US" sz="1200" b="0" dirty="0">
                <a:latin typeface="Times New Roman" pitchFamily="18" charset="0"/>
                <a:cs typeface="Times New Roman" pitchFamily="18" charset="0"/>
              </a:rPr>
              <a:t>). </a:t>
            </a:r>
            <a:endParaRPr lang="en-GB" sz="1200" b="0" dirty="0">
              <a:cs typeface="Arial" charset="0"/>
            </a:endParaRPr>
          </a:p>
        </p:txBody>
      </p:sp>
      <p:sp>
        <p:nvSpPr>
          <p:cNvPr id="77" name="Text Box 74"/>
          <p:cNvSpPr txBox="1">
            <a:spLocks noChangeArrowheads="1"/>
          </p:cNvSpPr>
          <p:nvPr/>
        </p:nvSpPr>
        <p:spPr bwMode="auto">
          <a:xfrm>
            <a:off x="1016000" y="503238"/>
            <a:ext cx="4181475"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latin typeface="Times New Roman" pitchFamily="18" charset="0"/>
                <a:cs typeface="Times New Roman" pitchFamily="18" charset="0"/>
              </a:rPr>
              <a:t>Figure 3.21: Effects of 24h fast on Fos expression in the VMH</a:t>
            </a:r>
          </a:p>
        </p:txBody>
      </p:sp>
      <p:sp>
        <p:nvSpPr>
          <p:cNvPr id="78" name="TextBox 77"/>
          <p:cNvSpPr txBox="1"/>
          <p:nvPr/>
        </p:nvSpPr>
        <p:spPr>
          <a:xfrm>
            <a:off x="5949280"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156</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207568720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 name="Text Box 4"/>
          <p:cNvSpPr txBox="1">
            <a:spLocks noChangeArrowheads="1"/>
          </p:cNvSpPr>
          <p:nvPr/>
        </p:nvSpPr>
        <p:spPr bwMode="auto">
          <a:xfrm>
            <a:off x="1019175" y="481013"/>
            <a:ext cx="485775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latin typeface="Times New Roman" pitchFamily="18" charset="0"/>
                <a:cs typeface="Times New Roman" pitchFamily="18" charset="0"/>
              </a:rPr>
              <a:t>Figure 3.22: Effect of 24h fast on pregnancy rate and hormones at d13.5</a:t>
            </a:r>
          </a:p>
        </p:txBody>
      </p:sp>
      <p:sp>
        <p:nvSpPr>
          <p:cNvPr id="153" name="Text Box 242"/>
          <p:cNvSpPr txBox="1">
            <a:spLocks noChangeArrowheads="1"/>
          </p:cNvSpPr>
          <p:nvPr/>
        </p:nvSpPr>
        <p:spPr bwMode="auto">
          <a:xfrm>
            <a:off x="2395538" y="960500"/>
            <a:ext cx="1825625"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A         </a:t>
            </a:r>
            <a:r>
              <a:rPr lang="en-GB" sz="1000">
                <a:cs typeface="Arial" charset="0"/>
              </a:rPr>
              <a:t>Pregnancy rate (%)</a:t>
            </a:r>
          </a:p>
        </p:txBody>
      </p:sp>
      <p:sp>
        <p:nvSpPr>
          <p:cNvPr id="154" name="Text Box 242"/>
          <p:cNvSpPr txBox="1">
            <a:spLocks noChangeArrowheads="1"/>
          </p:cNvSpPr>
          <p:nvPr/>
        </p:nvSpPr>
        <p:spPr bwMode="auto">
          <a:xfrm>
            <a:off x="1066800" y="3322700"/>
            <a:ext cx="1220788"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B         </a:t>
            </a:r>
            <a:r>
              <a:rPr lang="en-GB" sz="1000">
                <a:cs typeface="Arial" charset="0"/>
              </a:rPr>
              <a:t>Prolactin</a:t>
            </a:r>
          </a:p>
        </p:txBody>
      </p:sp>
      <p:graphicFrame>
        <p:nvGraphicFramePr>
          <p:cNvPr id="155" name="Chart 154"/>
          <p:cNvGraphicFramePr>
            <a:graphicFrameLocks/>
          </p:cNvGraphicFramePr>
          <p:nvPr>
            <p:extLst>
              <p:ext uri="{D42A27DB-BD31-4B8C-83A1-F6EECF244321}">
                <p14:modId xmlns:p14="http://schemas.microsoft.com/office/powerpoint/2010/main" val="486550270"/>
              </p:ext>
            </p:extLst>
          </p:nvPr>
        </p:nvGraphicFramePr>
        <p:xfrm>
          <a:off x="1052860" y="3599446"/>
          <a:ext cx="2664295" cy="2160000"/>
        </p:xfrm>
        <a:graphic>
          <a:graphicData uri="http://schemas.openxmlformats.org/drawingml/2006/chart">
            <c:chart xmlns:c="http://schemas.openxmlformats.org/drawingml/2006/chart" xmlns:r="http://schemas.openxmlformats.org/officeDocument/2006/relationships" r:id="rId2"/>
          </a:graphicData>
        </a:graphic>
      </p:graphicFrame>
      <p:sp>
        <p:nvSpPr>
          <p:cNvPr id="156" name="Rectangle 57"/>
          <p:cNvSpPr>
            <a:spLocks noChangeArrowheads="1"/>
          </p:cNvSpPr>
          <p:nvPr/>
        </p:nvSpPr>
        <p:spPr bwMode="auto">
          <a:xfrm>
            <a:off x="1052513" y="5827688"/>
            <a:ext cx="5256212" cy="2833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sz="1200" b="0" dirty="0">
                <a:latin typeface="Times New Roman" pitchFamily="18" charset="0"/>
                <a:cs typeface="Times New Roman" pitchFamily="18" charset="0"/>
              </a:rPr>
              <a:t>d5.5 pregnant mice were either fasted for 24h (grey bars; n=11) or allowed to feed normally (control; white bars; n=10) and </a:t>
            </a:r>
            <a:r>
              <a:rPr lang="en-US" sz="1200" b="0" dirty="0" smtClean="0">
                <a:latin typeface="Times New Roman" pitchFamily="18" charset="0"/>
                <a:cs typeface="Times New Roman" pitchFamily="18" charset="0"/>
              </a:rPr>
              <a:t>were sacrificed </a:t>
            </a:r>
            <a:r>
              <a:rPr lang="en-US" sz="1200" b="0" dirty="0">
                <a:latin typeface="Times New Roman" pitchFamily="18" charset="0"/>
                <a:cs typeface="Times New Roman" pitchFamily="18" charset="0"/>
              </a:rPr>
              <a:t>on gestation d13.5 </a:t>
            </a:r>
            <a:r>
              <a:rPr lang="en-US" sz="1200" b="0" dirty="0">
                <a:latin typeface="Times New Roman" pitchFamily="18" charset="0"/>
                <a:cs typeface="Arial" charset="0"/>
              </a:rPr>
              <a:t>when pregnancy status was revealed as either pregnant </a:t>
            </a:r>
            <a:r>
              <a:rPr lang="en-US" sz="1200" b="0" dirty="0" smtClean="0">
                <a:latin typeface="Times New Roman" pitchFamily="18" charset="0"/>
                <a:cs typeface="Arial" charset="0"/>
              </a:rPr>
              <a:t>(</a:t>
            </a:r>
            <a:r>
              <a:rPr lang="en-US" sz="1200" b="0" dirty="0" err="1" smtClean="0">
                <a:latin typeface="Times New Roman" pitchFamily="18" charset="0"/>
                <a:cs typeface="Arial" charset="0"/>
              </a:rPr>
              <a:t>preg</a:t>
            </a:r>
            <a:r>
              <a:rPr lang="en-US" sz="1200" b="0" dirty="0" smtClean="0">
                <a:latin typeface="Times New Roman" pitchFamily="18" charset="0"/>
                <a:cs typeface="Arial" charset="0"/>
              </a:rPr>
              <a:t>; solid </a:t>
            </a:r>
            <a:r>
              <a:rPr lang="en-US" sz="1200" b="0" dirty="0">
                <a:latin typeface="Times New Roman" pitchFamily="18" charset="0"/>
                <a:cs typeface="Arial" charset="0"/>
              </a:rPr>
              <a:t>bars) or ‘non-pregnant’ </a:t>
            </a:r>
            <a:r>
              <a:rPr lang="en-US" sz="1200" b="0" dirty="0" smtClean="0">
                <a:latin typeface="Times New Roman" pitchFamily="18" charset="0"/>
                <a:cs typeface="Arial" charset="0"/>
              </a:rPr>
              <a:t>(non-</a:t>
            </a:r>
            <a:r>
              <a:rPr lang="en-US" sz="1200" b="0" dirty="0" err="1" smtClean="0">
                <a:latin typeface="Times New Roman" pitchFamily="18" charset="0"/>
                <a:cs typeface="Arial" charset="0"/>
              </a:rPr>
              <a:t>preg</a:t>
            </a:r>
            <a:r>
              <a:rPr lang="en-US" sz="1200" b="0" dirty="0" smtClean="0">
                <a:latin typeface="Times New Roman" pitchFamily="18" charset="0"/>
                <a:cs typeface="Arial" charset="0"/>
              </a:rPr>
              <a:t>; mice </a:t>
            </a:r>
            <a:r>
              <a:rPr lang="en-US" sz="1200" b="0" dirty="0">
                <a:latin typeface="Times New Roman" pitchFamily="18" charset="0"/>
                <a:cs typeface="Arial" charset="0"/>
              </a:rPr>
              <a:t>identified as plugged but show no sign of implantation; </a:t>
            </a:r>
            <a:r>
              <a:rPr lang="en-US" sz="1200" b="0" dirty="0" smtClean="0">
                <a:latin typeface="Times New Roman" pitchFamily="18" charset="0"/>
                <a:cs typeface="Arial" charset="0"/>
              </a:rPr>
              <a:t>striped </a:t>
            </a:r>
            <a:r>
              <a:rPr lang="en-US" sz="1200" b="0" dirty="0">
                <a:latin typeface="Times New Roman" pitchFamily="18" charset="0"/>
                <a:cs typeface="Arial" charset="0"/>
              </a:rPr>
              <a:t>bars).</a:t>
            </a:r>
            <a:r>
              <a:rPr lang="en-US" sz="1200" b="0" dirty="0">
                <a:latin typeface="Times New Roman" pitchFamily="18" charset="0"/>
                <a:cs typeface="Times New Roman" pitchFamily="18" charset="0"/>
              </a:rPr>
              <a:t> </a:t>
            </a:r>
            <a:r>
              <a:rPr lang="en-GB" sz="1200" b="0" dirty="0">
                <a:latin typeface="Times New Roman" pitchFamily="18" charset="0"/>
                <a:cs typeface="Times New Roman" pitchFamily="18" charset="0"/>
              </a:rPr>
              <a:t>Values are group means (</a:t>
            </a:r>
            <a:r>
              <a:rPr lang="en-US" sz="1200" b="0" dirty="0">
                <a:latin typeface="Times New Roman" pitchFamily="18" charset="0"/>
                <a:cs typeface="Times New Roman" pitchFamily="18" charset="0"/>
              </a:rPr>
              <a:t>± SEM for B and C). A. Pregnancy rate (Chi-square, ns). </a:t>
            </a:r>
            <a:r>
              <a:rPr lang="en-US" sz="1200" b="0" dirty="0" smtClean="0">
                <a:latin typeface="Times New Roman" pitchFamily="18" charset="0"/>
                <a:cs typeface="Times New Roman" pitchFamily="18" charset="0"/>
              </a:rPr>
              <a:t> B</a:t>
            </a:r>
            <a:r>
              <a:rPr lang="en-US" sz="1200" b="0" dirty="0">
                <a:latin typeface="Times New Roman" pitchFamily="18" charset="0"/>
                <a:cs typeface="Times New Roman" pitchFamily="18" charset="0"/>
              </a:rPr>
              <a:t>. Prolactin  (</a:t>
            </a:r>
            <a:r>
              <a:rPr lang="en-US" sz="1200" b="0" dirty="0" smtClean="0">
                <a:latin typeface="Times New Roman" pitchFamily="18" charset="0"/>
                <a:cs typeface="Times New Roman" pitchFamily="18" charset="0"/>
              </a:rPr>
              <a:t>2-way </a:t>
            </a:r>
            <a:r>
              <a:rPr lang="en-US" sz="1200" b="0" dirty="0">
                <a:latin typeface="Times New Roman" pitchFamily="18" charset="0"/>
                <a:cs typeface="Times New Roman" pitchFamily="18" charset="0"/>
              </a:rPr>
              <a:t>ANOVA,</a:t>
            </a:r>
            <a:r>
              <a:rPr lang="en-GB" sz="1200" b="0" dirty="0">
                <a:latin typeface="Times New Roman" pitchFamily="18" charset="0"/>
                <a:cs typeface="Times New Roman" pitchFamily="18" charset="0"/>
              </a:rPr>
              <a:t> </a:t>
            </a:r>
            <a:r>
              <a:rPr lang="en-GB" sz="1200" b="0" dirty="0" smtClean="0">
                <a:latin typeface="Times New Roman" pitchFamily="18" charset="0"/>
                <a:cs typeface="Times New Roman" pitchFamily="18" charset="0"/>
              </a:rPr>
              <a:t>interaction </a:t>
            </a:r>
            <a:r>
              <a:rPr lang="en-GB" sz="1200" b="0" dirty="0" err="1" smtClean="0">
                <a:latin typeface="Times New Roman" pitchFamily="18" charset="0"/>
                <a:cs typeface="Times New Roman" pitchFamily="18" charset="0"/>
              </a:rPr>
              <a:t>treatmentxgroup</a:t>
            </a:r>
            <a:r>
              <a:rPr lang="en-GB" sz="1200" b="0" dirty="0" smtClean="0">
                <a:latin typeface="Times New Roman" pitchFamily="18" charset="0"/>
                <a:cs typeface="Times New Roman" pitchFamily="18" charset="0"/>
              </a:rPr>
              <a:t> p&lt;0.01</a:t>
            </a:r>
            <a:r>
              <a:rPr lang="en-US" sz="1200" b="0" dirty="0" smtClean="0">
                <a:latin typeface="Times New Roman" pitchFamily="18" charset="0"/>
                <a:cs typeface="Times New Roman" pitchFamily="18" charset="0"/>
              </a:rPr>
              <a:t>). </a:t>
            </a:r>
            <a:r>
              <a:rPr lang="en-US" sz="1200" b="0" dirty="0">
                <a:latin typeface="Times New Roman" pitchFamily="18" charset="0"/>
                <a:cs typeface="Times New Roman" pitchFamily="18" charset="0"/>
              </a:rPr>
              <a:t>C. Progesterone (</a:t>
            </a:r>
            <a:r>
              <a:rPr lang="en-US" sz="1200" b="0" dirty="0" smtClean="0">
                <a:latin typeface="Times New Roman" pitchFamily="18" charset="0"/>
                <a:cs typeface="Times New Roman" pitchFamily="18" charset="0"/>
              </a:rPr>
              <a:t>2-way </a:t>
            </a:r>
            <a:r>
              <a:rPr lang="en-US" sz="1200" b="0" dirty="0">
                <a:latin typeface="Times New Roman" pitchFamily="18" charset="0"/>
                <a:cs typeface="Times New Roman" pitchFamily="18" charset="0"/>
              </a:rPr>
              <a:t>ANOVA, p&lt;0.001 across pregnant vs. non pregnant groups). Holm-</a:t>
            </a:r>
            <a:r>
              <a:rPr lang="en-US" sz="1200" b="0" dirty="0" err="1">
                <a:latin typeface="Times New Roman" pitchFamily="18" charset="0"/>
                <a:cs typeface="Times New Roman" pitchFamily="18" charset="0"/>
              </a:rPr>
              <a:t>Sidak</a:t>
            </a:r>
            <a:r>
              <a:rPr lang="en-US" sz="1200" b="0" dirty="0">
                <a:latin typeface="Times New Roman" pitchFamily="18" charset="0"/>
                <a:cs typeface="Times New Roman" pitchFamily="18" charset="0"/>
              </a:rPr>
              <a:t> post hoc test, *p&lt;0.05 vs. control, +p&lt;0.05 vs. non-pregnant.</a:t>
            </a:r>
          </a:p>
          <a:p>
            <a:pPr>
              <a:lnSpc>
                <a:spcPct val="150000"/>
              </a:lnSpc>
            </a:pPr>
            <a:endParaRPr lang="en-GB" sz="1200" b="0" dirty="0">
              <a:latin typeface="Calibri" pitchFamily="34" charset="0"/>
              <a:cs typeface="Arial" charset="0"/>
            </a:endParaRPr>
          </a:p>
        </p:txBody>
      </p:sp>
      <p:grpSp>
        <p:nvGrpSpPr>
          <p:cNvPr id="157" name="Group 278"/>
          <p:cNvGrpSpPr>
            <a:grpSpLocks/>
          </p:cNvGrpSpPr>
          <p:nvPr/>
        </p:nvGrpSpPr>
        <p:grpSpPr bwMode="auto">
          <a:xfrm>
            <a:off x="1149350" y="3671950"/>
            <a:ext cx="2566988" cy="2087562"/>
            <a:chOff x="860" y="2200"/>
            <a:chExt cx="1617" cy="1315"/>
          </a:xfrm>
        </p:grpSpPr>
        <p:sp>
          <p:nvSpPr>
            <p:cNvPr id="158" name="Rectangle 19"/>
            <p:cNvSpPr>
              <a:spLocks noChangeArrowheads="1"/>
            </p:cNvSpPr>
            <p:nvPr/>
          </p:nvSpPr>
          <p:spPr bwMode="auto">
            <a:xfrm>
              <a:off x="919" y="2200"/>
              <a:ext cx="1558" cy="13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b="0">
                <a:latin typeface="Calibri" pitchFamily="34" charset="0"/>
                <a:cs typeface="Arial" charset="0"/>
              </a:endParaRPr>
            </a:p>
          </p:txBody>
        </p:sp>
        <p:sp>
          <p:nvSpPr>
            <p:cNvPr id="159" name="Rectangle 20"/>
            <p:cNvSpPr>
              <a:spLocks noChangeArrowheads="1"/>
            </p:cNvSpPr>
            <p:nvPr/>
          </p:nvSpPr>
          <p:spPr bwMode="auto">
            <a:xfrm>
              <a:off x="1114" y="2274"/>
              <a:ext cx="1334" cy="100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b="0">
                <a:latin typeface="Calibri" pitchFamily="34" charset="0"/>
                <a:cs typeface="Arial" charset="0"/>
              </a:endParaRPr>
            </a:p>
          </p:txBody>
        </p:sp>
        <p:sp>
          <p:nvSpPr>
            <p:cNvPr id="160" name="Rectangle 21"/>
            <p:cNvSpPr>
              <a:spLocks noChangeArrowheads="1"/>
            </p:cNvSpPr>
            <p:nvPr/>
          </p:nvSpPr>
          <p:spPr bwMode="auto">
            <a:xfrm>
              <a:off x="1212" y="2600"/>
              <a:ext cx="136" cy="680"/>
            </a:xfrm>
            <a:prstGeom prst="rect">
              <a:avLst/>
            </a:prstGeom>
            <a:solidFill>
              <a:srgbClr val="FFFFFF"/>
            </a:solidFill>
            <a:ln w="4763">
              <a:solidFill>
                <a:srgbClr val="000000"/>
              </a:solidFill>
              <a:miter lim="800000"/>
              <a:headEnd/>
              <a:tailEnd/>
            </a:ln>
          </p:spPr>
          <p:txBody>
            <a:bodyPr/>
            <a:lstStyle/>
            <a:p>
              <a:endParaRPr lang="en-US" b="0">
                <a:latin typeface="Calibri" pitchFamily="34" charset="0"/>
                <a:cs typeface="Arial" charset="0"/>
              </a:endParaRPr>
            </a:p>
          </p:txBody>
        </p:sp>
        <p:sp>
          <p:nvSpPr>
            <p:cNvPr id="161" name="Rectangle 22" descr="Light downward diagonal"/>
            <p:cNvSpPr>
              <a:spLocks noChangeArrowheads="1"/>
            </p:cNvSpPr>
            <p:nvPr/>
          </p:nvSpPr>
          <p:spPr bwMode="auto">
            <a:xfrm>
              <a:off x="1546" y="2798"/>
              <a:ext cx="136" cy="482"/>
            </a:xfrm>
            <a:prstGeom prst="rect">
              <a:avLst/>
            </a:prstGeom>
            <a:pattFill prst="ltDnDiag">
              <a:fgClr>
                <a:schemeClr val="tx1"/>
              </a:fgClr>
              <a:bgClr>
                <a:schemeClr val="bg1"/>
              </a:bgClr>
            </a:patt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b="0">
                <a:latin typeface="Calibri" pitchFamily="34" charset="0"/>
                <a:cs typeface="Arial" charset="0"/>
              </a:endParaRPr>
            </a:p>
          </p:txBody>
        </p:sp>
        <p:sp>
          <p:nvSpPr>
            <p:cNvPr id="162" name="Rectangle 23"/>
            <p:cNvSpPr>
              <a:spLocks noChangeArrowheads="1"/>
            </p:cNvSpPr>
            <p:nvPr/>
          </p:nvSpPr>
          <p:spPr bwMode="auto">
            <a:xfrm>
              <a:off x="1546" y="2798"/>
              <a:ext cx="136" cy="482"/>
            </a:xfrm>
            <a:prstGeom prst="rect">
              <a:avLst/>
            </a:prstGeom>
            <a:noFill/>
            <a:ln w="4763">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b="0">
                <a:latin typeface="Calibri" pitchFamily="34" charset="0"/>
                <a:cs typeface="Arial" charset="0"/>
              </a:endParaRPr>
            </a:p>
          </p:txBody>
        </p:sp>
        <p:sp>
          <p:nvSpPr>
            <p:cNvPr id="163" name="Rectangle 24"/>
            <p:cNvSpPr>
              <a:spLocks noChangeArrowheads="1"/>
            </p:cNvSpPr>
            <p:nvPr/>
          </p:nvSpPr>
          <p:spPr bwMode="auto">
            <a:xfrm>
              <a:off x="1880" y="2780"/>
              <a:ext cx="133" cy="500"/>
            </a:xfrm>
            <a:prstGeom prst="rect">
              <a:avLst/>
            </a:prstGeom>
            <a:solidFill>
              <a:srgbClr val="C0C0C0"/>
            </a:solidFill>
            <a:ln w="4826">
              <a:solidFill>
                <a:srgbClr val="000000"/>
              </a:solidFill>
              <a:miter lim="800000"/>
              <a:headEnd/>
              <a:tailEnd/>
            </a:ln>
          </p:spPr>
          <p:txBody>
            <a:bodyPr/>
            <a:lstStyle/>
            <a:p>
              <a:endParaRPr lang="en-US" b="0">
                <a:latin typeface="Calibri" pitchFamily="34" charset="0"/>
                <a:cs typeface="Arial" charset="0"/>
              </a:endParaRPr>
            </a:p>
          </p:txBody>
        </p:sp>
        <p:sp>
          <p:nvSpPr>
            <p:cNvPr id="164" name="Rectangle 25" descr="Light downward diagonal"/>
            <p:cNvSpPr>
              <a:spLocks noChangeArrowheads="1"/>
            </p:cNvSpPr>
            <p:nvPr/>
          </p:nvSpPr>
          <p:spPr bwMode="auto">
            <a:xfrm>
              <a:off x="2211" y="2407"/>
              <a:ext cx="136" cy="873"/>
            </a:xfrm>
            <a:prstGeom prst="rect">
              <a:avLst/>
            </a:prstGeom>
            <a:pattFill prst="ltDnDiag">
              <a:fgClr>
                <a:schemeClr val="tx1"/>
              </a:fgClr>
              <a:bgClr>
                <a:srgbClr val="C0C0C0"/>
              </a:bgClr>
            </a:patt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b="0">
                <a:latin typeface="Calibri" pitchFamily="34" charset="0"/>
                <a:cs typeface="Arial" charset="0"/>
              </a:endParaRPr>
            </a:p>
          </p:txBody>
        </p:sp>
        <p:sp>
          <p:nvSpPr>
            <p:cNvPr id="165" name="Rectangle 26"/>
            <p:cNvSpPr>
              <a:spLocks noChangeArrowheads="1"/>
            </p:cNvSpPr>
            <p:nvPr/>
          </p:nvSpPr>
          <p:spPr bwMode="auto">
            <a:xfrm>
              <a:off x="2211" y="2407"/>
              <a:ext cx="136" cy="873"/>
            </a:xfrm>
            <a:prstGeom prst="rect">
              <a:avLst/>
            </a:prstGeom>
            <a:noFill/>
            <a:ln w="4763">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b="0">
                <a:latin typeface="Calibri" pitchFamily="34" charset="0"/>
                <a:cs typeface="Arial" charset="0"/>
              </a:endParaRPr>
            </a:p>
          </p:txBody>
        </p:sp>
        <p:sp>
          <p:nvSpPr>
            <p:cNvPr id="166" name="Line 27"/>
            <p:cNvSpPr>
              <a:spLocks noChangeShapeType="1"/>
            </p:cNvSpPr>
            <p:nvPr/>
          </p:nvSpPr>
          <p:spPr bwMode="auto">
            <a:xfrm flipV="1">
              <a:off x="1280" y="2502"/>
              <a:ext cx="1" cy="98"/>
            </a:xfrm>
            <a:prstGeom prst="line">
              <a:avLst/>
            </a:prstGeom>
            <a:noFill/>
            <a:ln w="4763">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7" name="Line 28"/>
            <p:cNvSpPr>
              <a:spLocks noChangeShapeType="1"/>
            </p:cNvSpPr>
            <p:nvPr/>
          </p:nvSpPr>
          <p:spPr bwMode="auto">
            <a:xfrm>
              <a:off x="1271" y="2502"/>
              <a:ext cx="20" cy="1"/>
            </a:xfrm>
            <a:prstGeom prst="line">
              <a:avLst/>
            </a:prstGeom>
            <a:noFill/>
            <a:ln w="4763">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8" name="Line 29"/>
            <p:cNvSpPr>
              <a:spLocks noChangeShapeType="1"/>
            </p:cNvSpPr>
            <p:nvPr/>
          </p:nvSpPr>
          <p:spPr bwMode="auto">
            <a:xfrm flipV="1">
              <a:off x="1614" y="2629"/>
              <a:ext cx="1" cy="169"/>
            </a:xfrm>
            <a:prstGeom prst="line">
              <a:avLst/>
            </a:prstGeom>
            <a:noFill/>
            <a:ln w="4763">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9" name="Line 30"/>
            <p:cNvSpPr>
              <a:spLocks noChangeShapeType="1"/>
            </p:cNvSpPr>
            <p:nvPr/>
          </p:nvSpPr>
          <p:spPr bwMode="auto">
            <a:xfrm>
              <a:off x="1605" y="2629"/>
              <a:ext cx="21" cy="1"/>
            </a:xfrm>
            <a:prstGeom prst="line">
              <a:avLst/>
            </a:prstGeom>
            <a:noFill/>
            <a:ln w="4763">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0" name="Line 31"/>
            <p:cNvSpPr>
              <a:spLocks noChangeShapeType="1"/>
            </p:cNvSpPr>
            <p:nvPr/>
          </p:nvSpPr>
          <p:spPr bwMode="auto">
            <a:xfrm flipV="1">
              <a:off x="1945" y="2717"/>
              <a:ext cx="1" cy="63"/>
            </a:xfrm>
            <a:prstGeom prst="line">
              <a:avLst/>
            </a:prstGeom>
            <a:noFill/>
            <a:ln w="4763">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1" name="Line 32"/>
            <p:cNvSpPr>
              <a:spLocks noChangeShapeType="1"/>
            </p:cNvSpPr>
            <p:nvPr/>
          </p:nvSpPr>
          <p:spPr bwMode="auto">
            <a:xfrm>
              <a:off x="1936" y="2717"/>
              <a:ext cx="21" cy="1"/>
            </a:xfrm>
            <a:prstGeom prst="line">
              <a:avLst/>
            </a:prstGeom>
            <a:noFill/>
            <a:ln w="4763">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2" name="Line 33"/>
            <p:cNvSpPr>
              <a:spLocks noChangeShapeType="1"/>
            </p:cNvSpPr>
            <p:nvPr/>
          </p:nvSpPr>
          <p:spPr bwMode="auto">
            <a:xfrm flipV="1">
              <a:off x="2279" y="2365"/>
              <a:ext cx="1" cy="42"/>
            </a:xfrm>
            <a:prstGeom prst="line">
              <a:avLst/>
            </a:prstGeom>
            <a:noFill/>
            <a:ln w="4763">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3" name="Line 34"/>
            <p:cNvSpPr>
              <a:spLocks noChangeShapeType="1"/>
            </p:cNvSpPr>
            <p:nvPr/>
          </p:nvSpPr>
          <p:spPr bwMode="auto">
            <a:xfrm>
              <a:off x="2270" y="2365"/>
              <a:ext cx="21" cy="1"/>
            </a:xfrm>
            <a:prstGeom prst="line">
              <a:avLst/>
            </a:prstGeom>
            <a:noFill/>
            <a:ln w="4763">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4" name="Line 35"/>
            <p:cNvSpPr>
              <a:spLocks noChangeShapeType="1"/>
            </p:cNvSpPr>
            <p:nvPr/>
          </p:nvSpPr>
          <p:spPr bwMode="auto">
            <a:xfrm>
              <a:off x="1114" y="2274"/>
              <a:ext cx="1" cy="100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5" name="Line 36"/>
            <p:cNvSpPr>
              <a:spLocks noChangeShapeType="1"/>
            </p:cNvSpPr>
            <p:nvPr/>
          </p:nvSpPr>
          <p:spPr bwMode="auto">
            <a:xfrm>
              <a:off x="1102" y="3280"/>
              <a:ext cx="1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6" name="Line 37"/>
            <p:cNvSpPr>
              <a:spLocks noChangeShapeType="1"/>
            </p:cNvSpPr>
            <p:nvPr/>
          </p:nvSpPr>
          <p:spPr bwMode="auto">
            <a:xfrm>
              <a:off x="1102" y="3167"/>
              <a:ext cx="1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7" name="Line 38"/>
            <p:cNvSpPr>
              <a:spLocks noChangeShapeType="1"/>
            </p:cNvSpPr>
            <p:nvPr/>
          </p:nvSpPr>
          <p:spPr bwMode="auto">
            <a:xfrm>
              <a:off x="1102" y="3054"/>
              <a:ext cx="1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8" name="Line 39"/>
            <p:cNvSpPr>
              <a:spLocks noChangeShapeType="1"/>
            </p:cNvSpPr>
            <p:nvPr/>
          </p:nvSpPr>
          <p:spPr bwMode="auto">
            <a:xfrm>
              <a:off x="1102" y="2946"/>
              <a:ext cx="1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9" name="Line 40"/>
            <p:cNvSpPr>
              <a:spLocks noChangeShapeType="1"/>
            </p:cNvSpPr>
            <p:nvPr/>
          </p:nvSpPr>
          <p:spPr bwMode="auto">
            <a:xfrm>
              <a:off x="1102" y="2833"/>
              <a:ext cx="1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80" name="Line 41"/>
            <p:cNvSpPr>
              <a:spLocks noChangeShapeType="1"/>
            </p:cNvSpPr>
            <p:nvPr/>
          </p:nvSpPr>
          <p:spPr bwMode="auto">
            <a:xfrm>
              <a:off x="1102" y="2720"/>
              <a:ext cx="1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81" name="Line 42"/>
            <p:cNvSpPr>
              <a:spLocks noChangeShapeType="1"/>
            </p:cNvSpPr>
            <p:nvPr/>
          </p:nvSpPr>
          <p:spPr bwMode="auto">
            <a:xfrm>
              <a:off x="1102" y="2608"/>
              <a:ext cx="1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82" name="Line 43"/>
            <p:cNvSpPr>
              <a:spLocks noChangeShapeType="1"/>
            </p:cNvSpPr>
            <p:nvPr/>
          </p:nvSpPr>
          <p:spPr bwMode="auto">
            <a:xfrm>
              <a:off x="1102" y="2499"/>
              <a:ext cx="12"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83" name="Line 44"/>
            <p:cNvSpPr>
              <a:spLocks noChangeShapeType="1"/>
            </p:cNvSpPr>
            <p:nvPr/>
          </p:nvSpPr>
          <p:spPr bwMode="auto">
            <a:xfrm>
              <a:off x="1102" y="2386"/>
              <a:ext cx="1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84" name="Line 45"/>
            <p:cNvSpPr>
              <a:spLocks noChangeShapeType="1"/>
            </p:cNvSpPr>
            <p:nvPr/>
          </p:nvSpPr>
          <p:spPr bwMode="auto">
            <a:xfrm>
              <a:off x="1102" y="2274"/>
              <a:ext cx="1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85" name="Line 46"/>
            <p:cNvSpPr>
              <a:spLocks noChangeShapeType="1"/>
            </p:cNvSpPr>
            <p:nvPr/>
          </p:nvSpPr>
          <p:spPr bwMode="auto">
            <a:xfrm>
              <a:off x="1114" y="3280"/>
              <a:ext cx="133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86" name="Line 47"/>
            <p:cNvSpPr>
              <a:spLocks noChangeShapeType="1"/>
            </p:cNvSpPr>
            <p:nvPr/>
          </p:nvSpPr>
          <p:spPr bwMode="auto">
            <a:xfrm flipV="1">
              <a:off x="1114" y="3280"/>
              <a:ext cx="1" cy="1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87" name="Line 48"/>
            <p:cNvSpPr>
              <a:spLocks noChangeShapeType="1"/>
            </p:cNvSpPr>
            <p:nvPr/>
          </p:nvSpPr>
          <p:spPr bwMode="auto">
            <a:xfrm flipV="1">
              <a:off x="1448" y="3280"/>
              <a:ext cx="1" cy="1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88" name="Line 49"/>
            <p:cNvSpPr>
              <a:spLocks noChangeShapeType="1"/>
            </p:cNvSpPr>
            <p:nvPr/>
          </p:nvSpPr>
          <p:spPr bwMode="auto">
            <a:xfrm flipV="1">
              <a:off x="1782" y="3280"/>
              <a:ext cx="1" cy="1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89" name="Line 50"/>
            <p:cNvSpPr>
              <a:spLocks noChangeShapeType="1"/>
            </p:cNvSpPr>
            <p:nvPr/>
          </p:nvSpPr>
          <p:spPr bwMode="auto">
            <a:xfrm flipV="1">
              <a:off x="2113" y="3280"/>
              <a:ext cx="1" cy="1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90" name="Line 51"/>
            <p:cNvSpPr>
              <a:spLocks noChangeShapeType="1"/>
            </p:cNvSpPr>
            <p:nvPr/>
          </p:nvSpPr>
          <p:spPr bwMode="auto">
            <a:xfrm flipV="1">
              <a:off x="2448" y="3280"/>
              <a:ext cx="1" cy="1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91" name="Rectangle 52"/>
            <p:cNvSpPr>
              <a:spLocks noChangeArrowheads="1"/>
            </p:cNvSpPr>
            <p:nvPr/>
          </p:nvSpPr>
          <p:spPr bwMode="auto">
            <a:xfrm>
              <a:off x="991" y="3251"/>
              <a:ext cx="36"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0</a:t>
              </a:r>
              <a:endParaRPr lang="en-GB" sz="800" b="0">
                <a:cs typeface="Arial" charset="0"/>
              </a:endParaRPr>
            </a:p>
          </p:txBody>
        </p:sp>
        <p:sp>
          <p:nvSpPr>
            <p:cNvPr id="192" name="Rectangle 53"/>
            <p:cNvSpPr>
              <a:spLocks noChangeArrowheads="1"/>
            </p:cNvSpPr>
            <p:nvPr/>
          </p:nvSpPr>
          <p:spPr bwMode="auto">
            <a:xfrm>
              <a:off x="970" y="3139"/>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20</a:t>
              </a:r>
              <a:endParaRPr lang="en-GB" sz="800" b="0">
                <a:cs typeface="Arial" charset="0"/>
              </a:endParaRPr>
            </a:p>
          </p:txBody>
        </p:sp>
        <p:sp>
          <p:nvSpPr>
            <p:cNvPr id="193" name="Rectangle 54"/>
            <p:cNvSpPr>
              <a:spLocks noChangeArrowheads="1"/>
            </p:cNvSpPr>
            <p:nvPr/>
          </p:nvSpPr>
          <p:spPr bwMode="auto">
            <a:xfrm>
              <a:off x="970" y="3026"/>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40</a:t>
              </a:r>
              <a:endParaRPr lang="en-GB" sz="800" b="0">
                <a:cs typeface="Arial" charset="0"/>
              </a:endParaRPr>
            </a:p>
          </p:txBody>
        </p:sp>
        <p:sp>
          <p:nvSpPr>
            <p:cNvPr id="194" name="Rectangle 55"/>
            <p:cNvSpPr>
              <a:spLocks noChangeArrowheads="1"/>
            </p:cNvSpPr>
            <p:nvPr/>
          </p:nvSpPr>
          <p:spPr bwMode="auto">
            <a:xfrm>
              <a:off x="970" y="2918"/>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60</a:t>
              </a:r>
              <a:endParaRPr lang="en-GB" sz="800" b="0">
                <a:cs typeface="Arial" charset="0"/>
              </a:endParaRPr>
            </a:p>
          </p:txBody>
        </p:sp>
        <p:sp>
          <p:nvSpPr>
            <p:cNvPr id="195" name="Rectangle 56"/>
            <p:cNvSpPr>
              <a:spLocks noChangeArrowheads="1"/>
            </p:cNvSpPr>
            <p:nvPr/>
          </p:nvSpPr>
          <p:spPr bwMode="auto">
            <a:xfrm>
              <a:off x="970" y="2805"/>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80</a:t>
              </a:r>
              <a:endParaRPr lang="en-GB" sz="800" b="0">
                <a:cs typeface="Arial" charset="0"/>
              </a:endParaRPr>
            </a:p>
          </p:txBody>
        </p:sp>
        <p:sp>
          <p:nvSpPr>
            <p:cNvPr id="196" name="Rectangle 57"/>
            <p:cNvSpPr>
              <a:spLocks noChangeArrowheads="1"/>
            </p:cNvSpPr>
            <p:nvPr/>
          </p:nvSpPr>
          <p:spPr bwMode="auto">
            <a:xfrm>
              <a:off x="949" y="2692"/>
              <a:ext cx="108"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100</a:t>
              </a:r>
              <a:endParaRPr lang="en-GB" sz="800" b="0">
                <a:cs typeface="Arial" charset="0"/>
              </a:endParaRPr>
            </a:p>
          </p:txBody>
        </p:sp>
        <p:sp>
          <p:nvSpPr>
            <p:cNvPr id="197" name="Rectangle 58"/>
            <p:cNvSpPr>
              <a:spLocks noChangeArrowheads="1"/>
            </p:cNvSpPr>
            <p:nvPr/>
          </p:nvSpPr>
          <p:spPr bwMode="auto">
            <a:xfrm>
              <a:off x="949" y="2580"/>
              <a:ext cx="108"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120</a:t>
              </a:r>
              <a:endParaRPr lang="en-GB" sz="800" b="0">
                <a:cs typeface="Arial" charset="0"/>
              </a:endParaRPr>
            </a:p>
          </p:txBody>
        </p:sp>
        <p:sp>
          <p:nvSpPr>
            <p:cNvPr id="198" name="Rectangle 59"/>
            <p:cNvSpPr>
              <a:spLocks noChangeArrowheads="1"/>
            </p:cNvSpPr>
            <p:nvPr/>
          </p:nvSpPr>
          <p:spPr bwMode="auto">
            <a:xfrm>
              <a:off x="949" y="2471"/>
              <a:ext cx="108"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140</a:t>
              </a:r>
              <a:endParaRPr lang="en-GB" sz="800" b="0">
                <a:cs typeface="Arial" charset="0"/>
              </a:endParaRPr>
            </a:p>
          </p:txBody>
        </p:sp>
        <p:sp>
          <p:nvSpPr>
            <p:cNvPr id="199" name="Rectangle 60"/>
            <p:cNvSpPr>
              <a:spLocks noChangeArrowheads="1"/>
            </p:cNvSpPr>
            <p:nvPr/>
          </p:nvSpPr>
          <p:spPr bwMode="auto">
            <a:xfrm>
              <a:off x="949" y="2358"/>
              <a:ext cx="108"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160</a:t>
              </a:r>
              <a:endParaRPr lang="en-GB" sz="800" b="0">
                <a:cs typeface="Arial" charset="0"/>
              </a:endParaRPr>
            </a:p>
          </p:txBody>
        </p:sp>
        <p:sp>
          <p:nvSpPr>
            <p:cNvPr id="200" name="Rectangle 61"/>
            <p:cNvSpPr>
              <a:spLocks noChangeArrowheads="1"/>
            </p:cNvSpPr>
            <p:nvPr/>
          </p:nvSpPr>
          <p:spPr bwMode="auto">
            <a:xfrm>
              <a:off x="949" y="2246"/>
              <a:ext cx="108"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180</a:t>
              </a:r>
              <a:endParaRPr lang="en-GB" sz="800" b="0">
                <a:cs typeface="Arial" charset="0"/>
              </a:endParaRPr>
            </a:p>
          </p:txBody>
        </p:sp>
        <p:sp>
          <p:nvSpPr>
            <p:cNvPr id="201" name="Rectangle 62"/>
            <p:cNvSpPr>
              <a:spLocks noChangeArrowheads="1"/>
            </p:cNvSpPr>
            <p:nvPr/>
          </p:nvSpPr>
          <p:spPr bwMode="auto">
            <a:xfrm>
              <a:off x="1221" y="3318"/>
              <a:ext cx="129"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preg</a:t>
              </a:r>
              <a:endParaRPr lang="en-GB" sz="800" b="0">
                <a:cs typeface="Arial" charset="0"/>
              </a:endParaRPr>
            </a:p>
          </p:txBody>
        </p:sp>
        <p:sp>
          <p:nvSpPr>
            <p:cNvPr id="202" name="Rectangle 63"/>
            <p:cNvSpPr>
              <a:spLocks noChangeArrowheads="1"/>
            </p:cNvSpPr>
            <p:nvPr/>
          </p:nvSpPr>
          <p:spPr bwMode="auto">
            <a:xfrm>
              <a:off x="1493" y="3318"/>
              <a:ext cx="258"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non-preg</a:t>
              </a:r>
              <a:endParaRPr lang="en-GB" sz="800" b="0">
                <a:cs typeface="Arial" charset="0"/>
              </a:endParaRPr>
            </a:p>
          </p:txBody>
        </p:sp>
        <p:sp>
          <p:nvSpPr>
            <p:cNvPr id="203" name="Rectangle 64"/>
            <p:cNvSpPr>
              <a:spLocks noChangeArrowheads="1"/>
            </p:cNvSpPr>
            <p:nvPr/>
          </p:nvSpPr>
          <p:spPr bwMode="auto">
            <a:xfrm>
              <a:off x="1901" y="3318"/>
              <a:ext cx="129"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preg</a:t>
              </a:r>
              <a:endParaRPr lang="en-GB" sz="800" b="0">
                <a:cs typeface="Arial" charset="0"/>
              </a:endParaRPr>
            </a:p>
          </p:txBody>
        </p:sp>
        <p:sp>
          <p:nvSpPr>
            <p:cNvPr id="204" name="Rectangle 65"/>
            <p:cNvSpPr>
              <a:spLocks noChangeArrowheads="1"/>
            </p:cNvSpPr>
            <p:nvPr/>
          </p:nvSpPr>
          <p:spPr bwMode="auto">
            <a:xfrm>
              <a:off x="2142" y="3318"/>
              <a:ext cx="258"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non-preg</a:t>
              </a:r>
              <a:endParaRPr lang="en-GB" sz="800" b="0">
                <a:cs typeface="Arial" charset="0"/>
              </a:endParaRPr>
            </a:p>
          </p:txBody>
        </p:sp>
        <p:sp>
          <p:nvSpPr>
            <p:cNvPr id="205" name="Line 66"/>
            <p:cNvSpPr>
              <a:spLocks noChangeShapeType="1"/>
            </p:cNvSpPr>
            <p:nvPr/>
          </p:nvSpPr>
          <p:spPr bwMode="auto">
            <a:xfrm>
              <a:off x="1448" y="3280"/>
              <a:ext cx="1" cy="9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06" name="Line 67"/>
            <p:cNvSpPr>
              <a:spLocks noChangeShapeType="1"/>
            </p:cNvSpPr>
            <p:nvPr/>
          </p:nvSpPr>
          <p:spPr bwMode="auto">
            <a:xfrm>
              <a:off x="2113" y="3280"/>
              <a:ext cx="1" cy="9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07" name="Rectangle 68"/>
            <p:cNvSpPr>
              <a:spLocks noChangeArrowheads="1"/>
            </p:cNvSpPr>
            <p:nvPr/>
          </p:nvSpPr>
          <p:spPr bwMode="auto">
            <a:xfrm>
              <a:off x="1389" y="3410"/>
              <a:ext cx="207"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Control</a:t>
              </a:r>
              <a:endParaRPr lang="en-GB" sz="800" b="0">
                <a:cs typeface="Arial" charset="0"/>
              </a:endParaRPr>
            </a:p>
          </p:txBody>
        </p:sp>
        <p:sp>
          <p:nvSpPr>
            <p:cNvPr id="208" name="Rectangle 69"/>
            <p:cNvSpPr>
              <a:spLocks noChangeArrowheads="1"/>
            </p:cNvSpPr>
            <p:nvPr/>
          </p:nvSpPr>
          <p:spPr bwMode="auto">
            <a:xfrm>
              <a:off x="2078" y="3410"/>
              <a:ext cx="125"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Fast</a:t>
              </a:r>
              <a:endParaRPr lang="en-GB" sz="800" b="0">
                <a:cs typeface="Arial" charset="0"/>
              </a:endParaRPr>
            </a:p>
          </p:txBody>
        </p:sp>
        <p:sp>
          <p:nvSpPr>
            <p:cNvPr id="209" name="Line 70"/>
            <p:cNvSpPr>
              <a:spLocks noChangeShapeType="1"/>
            </p:cNvSpPr>
            <p:nvPr/>
          </p:nvSpPr>
          <p:spPr bwMode="auto">
            <a:xfrm>
              <a:off x="1114" y="3280"/>
              <a:ext cx="1" cy="18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10" name="Line 71"/>
            <p:cNvSpPr>
              <a:spLocks noChangeShapeType="1"/>
            </p:cNvSpPr>
            <p:nvPr/>
          </p:nvSpPr>
          <p:spPr bwMode="auto">
            <a:xfrm>
              <a:off x="2448" y="3280"/>
              <a:ext cx="1" cy="18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11" name="Line 72"/>
            <p:cNvSpPr>
              <a:spLocks noChangeShapeType="1"/>
            </p:cNvSpPr>
            <p:nvPr/>
          </p:nvSpPr>
          <p:spPr bwMode="auto">
            <a:xfrm>
              <a:off x="1782" y="3280"/>
              <a:ext cx="1" cy="18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12" name="Rectangle 73"/>
            <p:cNvSpPr>
              <a:spLocks noChangeArrowheads="1"/>
            </p:cNvSpPr>
            <p:nvPr/>
          </p:nvSpPr>
          <p:spPr bwMode="auto">
            <a:xfrm rot="16200000">
              <a:off x="643" y="2651"/>
              <a:ext cx="511"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dirty="0" smtClean="0">
                  <a:solidFill>
                    <a:srgbClr val="000000"/>
                  </a:solidFill>
                  <a:cs typeface="Arial" charset="0"/>
                </a:rPr>
                <a:t>Prolactin (</a:t>
              </a:r>
              <a:r>
                <a:rPr lang="en-GB" sz="800" dirty="0" err="1" smtClean="0">
                  <a:solidFill>
                    <a:srgbClr val="000000"/>
                  </a:solidFill>
                  <a:cs typeface="Arial" charset="0"/>
                </a:rPr>
                <a:t>ng</a:t>
              </a:r>
              <a:r>
                <a:rPr lang="en-GB" sz="800" dirty="0" smtClean="0">
                  <a:solidFill>
                    <a:srgbClr val="000000"/>
                  </a:solidFill>
                  <a:cs typeface="Arial" charset="0"/>
                </a:rPr>
                <a:t>/ml)</a:t>
              </a:r>
              <a:endParaRPr lang="en-GB" sz="800" b="0" dirty="0">
                <a:cs typeface="Arial" charset="0"/>
              </a:endParaRPr>
            </a:p>
          </p:txBody>
        </p:sp>
        <p:sp>
          <p:nvSpPr>
            <p:cNvPr id="213" name="Text Box 209"/>
            <p:cNvSpPr txBox="1">
              <a:spLocks noChangeArrowheads="1"/>
            </p:cNvSpPr>
            <p:nvPr/>
          </p:nvSpPr>
          <p:spPr bwMode="auto">
            <a:xfrm>
              <a:off x="2251" y="2200"/>
              <a:ext cx="172"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a:cs typeface="Arial" charset="0"/>
                </a:rPr>
                <a:t>*</a:t>
              </a:r>
            </a:p>
          </p:txBody>
        </p:sp>
        <p:sp>
          <p:nvSpPr>
            <p:cNvPr id="214" name="Text Box 8"/>
            <p:cNvSpPr txBox="1">
              <a:spLocks noChangeArrowheads="1"/>
            </p:cNvSpPr>
            <p:nvPr/>
          </p:nvSpPr>
          <p:spPr bwMode="auto">
            <a:xfrm>
              <a:off x="1883" y="2563"/>
              <a:ext cx="427"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b="0">
                  <a:cs typeface="Arial" charset="0"/>
                </a:rPr>
                <a:t> </a:t>
              </a:r>
              <a:r>
                <a:rPr lang="en-GB" sz="1200">
                  <a:cs typeface="Arial" charset="0"/>
                </a:rPr>
                <a:t>+</a:t>
              </a:r>
            </a:p>
          </p:txBody>
        </p:sp>
      </p:grpSp>
      <p:grpSp>
        <p:nvGrpSpPr>
          <p:cNvPr id="215" name="Group 239"/>
          <p:cNvGrpSpPr>
            <a:grpSpLocks/>
          </p:cNvGrpSpPr>
          <p:nvPr/>
        </p:nvGrpSpPr>
        <p:grpSpPr bwMode="auto">
          <a:xfrm>
            <a:off x="3644900" y="3311587"/>
            <a:ext cx="2736850" cy="2538413"/>
            <a:chOff x="2432" y="1973"/>
            <a:chExt cx="1724" cy="1599"/>
          </a:xfrm>
        </p:grpSpPr>
        <p:sp>
          <p:nvSpPr>
            <p:cNvPr id="216" name="Text Box 242"/>
            <p:cNvSpPr txBox="1">
              <a:spLocks noChangeArrowheads="1"/>
            </p:cNvSpPr>
            <p:nvPr/>
          </p:nvSpPr>
          <p:spPr bwMode="auto">
            <a:xfrm>
              <a:off x="2453" y="1973"/>
              <a:ext cx="942"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sz="1200">
                  <a:cs typeface="Arial" charset="0"/>
                </a:rPr>
                <a:t>C         </a:t>
              </a:r>
              <a:r>
                <a:rPr lang="en-GB" sz="1000">
                  <a:cs typeface="Arial" charset="0"/>
                </a:rPr>
                <a:t>Progesterone</a:t>
              </a:r>
            </a:p>
          </p:txBody>
        </p:sp>
        <p:sp>
          <p:nvSpPr>
            <p:cNvPr id="217" name="AutoShape 189"/>
            <p:cNvSpPr>
              <a:spLocks noChangeAspect="1" noChangeArrowheads="1" noTextEdit="1"/>
            </p:cNvSpPr>
            <p:nvPr/>
          </p:nvSpPr>
          <p:spPr bwMode="auto">
            <a:xfrm>
              <a:off x="2432" y="2154"/>
              <a:ext cx="1724" cy="14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p>
          </p:txBody>
        </p:sp>
        <p:sp>
          <p:nvSpPr>
            <p:cNvPr id="218" name="Rectangle 191"/>
            <p:cNvSpPr>
              <a:spLocks noChangeArrowheads="1"/>
            </p:cNvSpPr>
            <p:nvPr/>
          </p:nvSpPr>
          <p:spPr bwMode="auto">
            <a:xfrm>
              <a:off x="2456" y="2175"/>
              <a:ext cx="1676" cy="138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b="0">
                <a:latin typeface="Calibri" pitchFamily="34" charset="0"/>
                <a:cs typeface="Arial" charset="0"/>
              </a:endParaRPr>
            </a:p>
          </p:txBody>
        </p:sp>
        <p:sp>
          <p:nvSpPr>
            <p:cNvPr id="219" name="Rectangle 192"/>
            <p:cNvSpPr>
              <a:spLocks noChangeArrowheads="1"/>
            </p:cNvSpPr>
            <p:nvPr/>
          </p:nvSpPr>
          <p:spPr bwMode="auto">
            <a:xfrm>
              <a:off x="2819" y="2569"/>
              <a:ext cx="138" cy="729"/>
            </a:xfrm>
            <a:prstGeom prst="rect">
              <a:avLst/>
            </a:prstGeom>
            <a:solidFill>
              <a:srgbClr val="FFFFFF"/>
            </a:solidFill>
            <a:ln w="7938">
              <a:solidFill>
                <a:srgbClr val="000000"/>
              </a:solidFill>
              <a:miter lim="800000"/>
              <a:headEnd/>
              <a:tailEnd/>
            </a:ln>
          </p:spPr>
          <p:txBody>
            <a:bodyPr/>
            <a:lstStyle/>
            <a:p>
              <a:endParaRPr lang="en-US" b="0">
                <a:latin typeface="Calibri" pitchFamily="34" charset="0"/>
                <a:cs typeface="Arial" charset="0"/>
              </a:endParaRPr>
            </a:p>
          </p:txBody>
        </p:sp>
        <p:sp>
          <p:nvSpPr>
            <p:cNvPr id="220" name="Rectangle 193"/>
            <p:cNvSpPr>
              <a:spLocks noChangeArrowheads="1"/>
            </p:cNvSpPr>
            <p:nvPr/>
          </p:nvSpPr>
          <p:spPr bwMode="auto">
            <a:xfrm>
              <a:off x="3163" y="3261"/>
              <a:ext cx="133" cy="3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b="0">
                <a:latin typeface="Calibri" pitchFamily="34" charset="0"/>
                <a:cs typeface="Arial" charset="0"/>
              </a:endParaRPr>
            </a:p>
          </p:txBody>
        </p:sp>
        <p:sp>
          <p:nvSpPr>
            <p:cNvPr id="221" name="Rectangle 194" descr="Light downward diagonal"/>
            <p:cNvSpPr>
              <a:spLocks noChangeArrowheads="1"/>
            </p:cNvSpPr>
            <p:nvPr/>
          </p:nvSpPr>
          <p:spPr bwMode="auto">
            <a:xfrm>
              <a:off x="3163" y="3261"/>
              <a:ext cx="133" cy="37"/>
            </a:xfrm>
            <a:prstGeom prst="rect">
              <a:avLst/>
            </a:prstGeom>
            <a:pattFill prst="ltDnDiag">
              <a:fgClr>
                <a:schemeClr val="tx1"/>
              </a:fgClr>
              <a:bgClr>
                <a:schemeClr val="bg1"/>
              </a:bgClr>
            </a:pattFill>
            <a:ln w="8001">
              <a:solidFill>
                <a:srgbClr val="000000"/>
              </a:solidFill>
              <a:miter lim="800000"/>
              <a:headEnd/>
              <a:tailEnd/>
            </a:ln>
          </p:spPr>
          <p:txBody>
            <a:bodyPr/>
            <a:lstStyle/>
            <a:p>
              <a:endParaRPr lang="en-US" b="0">
                <a:latin typeface="Calibri" pitchFamily="34" charset="0"/>
                <a:cs typeface="Arial" charset="0"/>
              </a:endParaRPr>
            </a:p>
          </p:txBody>
        </p:sp>
        <p:sp>
          <p:nvSpPr>
            <p:cNvPr id="222" name="Rectangle 195"/>
            <p:cNvSpPr>
              <a:spLocks noChangeArrowheads="1"/>
            </p:cNvSpPr>
            <p:nvPr/>
          </p:nvSpPr>
          <p:spPr bwMode="auto">
            <a:xfrm>
              <a:off x="3502" y="2548"/>
              <a:ext cx="138" cy="750"/>
            </a:xfrm>
            <a:prstGeom prst="rect">
              <a:avLst/>
            </a:prstGeom>
            <a:solidFill>
              <a:srgbClr val="C0C0C0"/>
            </a:solidFill>
            <a:ln w="7938">
              <a:solidFill>
                <a:srgbClr val="000000"/>
              </a:solidFill>
              <a:miter lim="800000"/>
              <a:headEnd/>
              <a:tailEnd/>
            </a:ln>
          </p:spPr>
          <p:txBody>
            <a:bodyPr/>
            <a:lstStyle/>
            <a:p>
              <a:endParaRPr lang="en-US" b="0">
                <a:latin typeface="Calibri" pitchFamily="34" charset="0"/>
                <a:cs typeface="Arial" charset="0"/>
              </a:endParaRPr>
            </a:p>
          </p:txBody>
        </p:sp>
        <p:sp>
          <p:nvSpPr>
            <p:cNvPr id="223" name="Rectangle 196" descr="5%"/>
            <p:cNvSpPr>
              <a:spLocks noChangeArrowheads="1"/>
            </p:cNvSpPr>
            <p:nvPr/>
          </p:nvSpPr>
          <p:spPr bwMode="auto">
            <a:xfrm>
              <a:off x="3846" y="3215"/>
              <a:ext cx="133" cy="83"/>
            </a:xfrm>
            <a:prstGeom prst="rect">
              <a:avLst/>
            </a:prstGeom>
            <a:pattFill prst="pct5">
              <a:fgClr>
                <a:schemeClr val="tx1"/>
              </a:fgClr>
              <a:bgClr>
                <a:srgbClr val="C0C0C0"/>
              </a:bgClr>
            </a:patt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b="0">
                <a:latin typeface="Calibri" pitchFamily="34" charset="0"/>
                <a:cs typeface="Arial" charset="0"/>
              </a:endParaRPr>
            </a:p>
          </p:txBody>
        </p:sp>
        <p:sp>
          <p:nvSpPr>
            <p:cNvPr id="224" name="Rectangle 197" descr="Light downward diagonal"/>
            <p:cNvSpPr>
              <a:spLocks noChangeArrowheads="1"/>
            </p:cNvSpPr>
            <p:nvPr/>
          </p:nvSpPr>
          <p:spPr bwMode="auto">
            <a:xfrm>
              <a:off x="3846" y="3215"/>
              <a:ext cx="133" cy="83"/>
            </a:xfrm>
            <a:prstGeom prst="rect">
              <a:avLst/>
            </a:prstGeom>
            <a:pattFill prst="ltDnDiag">
              <a:fgClr>
                <a:schemeClr val="tx1"/>
              </a:fgClr>
              <a:bgClr>
                <a:srgbClr val="C0C0C0"/>
              </a:bgClr>
            </a:pattFill>
            <a:ln w="8001">
              <a:solidFill>
                <a:srgbClr val="000000"/>
              </a:solidFill>
              <a:miter lim="800000"/>
              <a:headEnd/>
              <a:tailEnd/>
            </a:ln>
          </p:spPr>
          <p:txBody>
            <a:bodyPr/>
            <a:lstStyle/>
            <a:p>
              <a:endParaRPr lang="en-US" b="0">
                <a:latin typeface="Calibri" pitchFamily="34" charset="0"/>
                <a:cs typeface="Arial" charset="0"/>
              </a:endParaRPr>
            </a:p>
          </p:txBody>
        </p:sp>
        <p:sp>
          <p:nvSpPr>
            <p:cNvPr id="225" name="Line 198"/>
            <p:cNvSpPr>
              <a:spLocks noChangeShapeType="1"/>
            </p:cNvSpPr>
            <p:nvPr/>
          </p:nvSpPr>
          <p:spPr bwMode="auto">
            <a:xfrm flipV="1">
              <a:off x="2886" y="2461"/>
              <a:ext cx="1" cy="108"/>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26" name="Line 199"/>
            <p:cNvSpPr>
              <a:spLocks noChangeShapeType="1"/>
            </p:cNvSpPr>
            <p:nvPr/>
          </p:nvSpPr>
          <p:spPr bwMode="auto">
            <a:xfrm>
              <a:off x="2871" y="2461"/>
              <a:ext cx="34" cy="1"/>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27" name="Line 200"/>
            <p:cNvSpPr>
              <a:spLocks noChangeShapeType="1"/>
            </p:cNvSpPr>
            <p:nvPr/>
          </p:nvSpPr>
          <p:spPr bwMode="auto">
            <a:xfrm flipV="1">
              <a:off x="3230" y="3249"/>
              <a:ext cx="1" cy="12"/>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28" name="Line 201"/>
            <p:cNvSpPr>
              <a:spLocks noChangeShapeType="1"/>
            </p:cNvSpPr>
            <p:nvPr/>
          </p:nvSpPr>
          <p:spPr bwMode="auto">
            <a:xfrm>
              <a:off x="3215" y="3249"/>
              <a:ext cx="34" cy="1"/>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29" name="Line 202"/>
            <p:cNvSpPr>
              <a:spLocks noChangeShapeType="1"/>
            </p:cNvSpPr>
            <p:nvPr/>
          </p:nvSpPr>
          <p:spPr bwMode="auto">
            <a:xfrm flipV="1">
              <a:off x="3569" y="2411"/>
              <a:ext cx="1" cy="137"/>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30" name="Line 203"/>
            <p:cNvSpPr>
              <a:spLocks noChangeShapeType="1"/>
            </p:cNvSpPr>
            <p:nvPr/>
          </p:nvSpPr>
          <p:spPr bwMode="auto">
            <a:xfrm>
              <a:off x="3554" y="2411"/>
              <a:ext cx="34" cy="1"/>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31" name="Line 204"/>
            <p:cNvSpPr>
              <a:spLocks noChangeShapeType="1"/>
            </p:cNvSpPr>
            <p:nvPr/>
          </p:nvSpPr>
          <p:spPr bwMode="auto">
            <a:xfrm flipV="1">
              <a:off x="3912" y="3178"/>
              <a:ext cx="1" cy="37"/>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32" name="Line 205"/>
            <p:cNvSpPr>
              <a:spLocks noChangeShapeType="1"/>
            </p:cNvSpPr>
            <p:nvPr/>
          </p:nvSpPr>
          <p:spPr bwMode="auto">
            <a:xfrm>
              <a:off x="3898" y="3178"/>
              <a:ext cx="34" cy="1"/>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33" name="Line 206"/>
            <p:cNvSpPr>
              <a:spLocks noChangeShapeType="1"/>
            </p:cNvSpPr>
            <p:nvPr/>
          </p:nvSpPr>
          <p:spPr bwMode="auto">
            <a:xfrm>
              <a:off x="2719" y="2258"/>
              <a:ext cx="1" cy="104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34" name="Line 207"/>
            <p:cNvSpPr>
              <a:spLocks noChangeShapeType="1"/>
            </p:cNvSpPr>
            <p:nvPr/>
          </p:nvSpPr>
          <p:spPr bwMode="auto">
            <a:xfrm>
              <a:off x="2704" y="3298"/>
              <a:ext cx="1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35" name="Line 208"/>
            <p:cNvSpPr>
              <a:spLocks noChangeShapeType="1"/>
            </p:cNvSpPr>
            <p:nvPr/>
          </p:nvSpPr>
          <p:spPr bwMode="auto">
            <a:xfrm>
              <a:off x="2704" y="3124"/>
              <a:ext cx="1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36" name="Line 209"/>
            <p:cNvSpPr>
              <a:spLocks noChangeShapeType="1"/>
            </p:cNvSpPr>
            <p:nvPr/>
          </p:nvSpPr>
          <p:spPr bwMode="auto">
            <a:xfrm>
              <a:off x="2704" y="2950"/>
              <a:ext cx="1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37" name="Line 210"/>
            <p:cNvSpPr>
              <a:spLocks noChangeShapeType="1"/>
            </p:cNvSpPr>
            <p:nvPr/>
          </p:nvSpPr>
          <p:spPr bwMode="auto">
            <a:xfrm>
              <a:off x="2704" y="2780"/>
              <a:ext cx="1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38" name="Line 211"/>
            <p:cNvSpPr>
              <a:spLocks noChangeShapeType="1"/>
            </p:cNvSpPr>
            <p:nvPr/>
          </p:nvSpPr>
          <p:spPr bwMode="auto">
            <a:xfrm>
              <a:off x="2704" y="2606"/>
              <a:ext cx="1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39" name="Line 212"/>
            <p:cNvSpPr>
              <a:spLocks noChangeShapeType="1"/>
            </p:cNvSpPr>
            <p:nvPr/>
          </p:nvSpPr>
          <p:spPr bwMode="auto">
            <a:xfrm>
              <a:off x="2704" y="2432"/>
              <a:ext cx="1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40" name="Line 213"/>
            <p:cNvSpPr>
              <a:spLocks noChangeShapeType="1"/>
            </p:cNvSpPr>
            <p:nvPr/>
          </p:nvSpPr>
          <p:spPr bwMode="auto">
            <a:xfrm>
              <a:off x="2704" y="2258"/>
              <a:ext cx="1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41" name="Line 214"/>
            <p:cNvSpPr>
              <a:spLocks noChangeShapeType="1"/>
            </p:cNvSpPr>
            <p:nvPr/>
          </p:nvSpPr>
          <p:spPr bwMode="auto">
            <a:xfrm>
              <a:off x="2719" y="3298"/>
              <a:ext cx="136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42" name="Line 215"/>
            <p:cNvSpPr>
              <a:spLocks noChangeShapeType="1"/>
            </p:cNvSpPr>
            <p:nvPr/>
          </p:nvSpPr>
          <p:spPr bwMode="auto">
            <a:xfrm flipV="1">
              <a:off x="2719" y="3298"/>
              <a:ext cx="1" cy="13"/>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43" name="Line 216"/>
            <p:cNvSpPr>
              <a:spLocks noChangeShapeType="1"/>
            </p:cNvSpPr>
            <p:nvPr/>
          </p:nvSpPr>
          <p:spPr bwMode="auto">
            <a:xfrm flipV="1">
              <a:off x="3062" y="3298"/>
              <a:ext cx="1" cy="13"/>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44" name="Line 217"/>
            <p:cNvSpPr>
              <a:spLocks noChangeShapeType="1"/>
            </p:cNvSpPr>
            <p:nvPr/>
          </p:nvSpPr>
          <p:spPr bwMode="auto">
            <a:xfrm flipV="1">
              <a:off x="3401" y="3298"/>
              <a:ext cx="1" cy="13"/>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45" name="Line 218"/>
            <p:cNvSpPr>
              <a:spLocks noChangeShapeType="1"/>
            </p:cNvSpPr>
            <p:nvPr/>
          </p:nvSpPr>
          <p:spPr bwMode="auto">
            <a:xfrm flipV="1">
              <a:off x="3745" y="3298"/>
              <a:ext cx="1" cy="13"/>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46" name="Line 219"/>
            <p:cNvSpPr>
              <a:spLocks noChangeShapeType="1"/>
            </p:cNvSpPr>
            <p:nvPr/>
          </p:nvSpPr>
          <p:spPr bwMode="auto">
            <a:xfrm flipV="1">
              <a:off x="4084" y="3298"/>
              <a:ext cx="1" cy="13"/>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47" name="Rectangle 220"/>
            <p:cNvSpPr>
              <a:spLocks noChangeArrowheads="1"/>
            </p:cNvSpPr>
            <p:nvPr/>
          </p:nvSpPr>
          <p:spPr bwMode="auto">
            <a:xfrm>
              <a:off x="2652" y="3269"/>
              <a:ext cx="36"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0</a:t>
              </a:r>
              <a:endParaRPr lang="en-GB" sz="800" b="0">
                <a:cs typeface="Arial" charset="0"/>
              </a:endParaRPr>
            </a:p>
          </p:txBody>
        </p:sp>
        <p:sp>
          <p:nvSpPr>
            <p:cNvPr id="248" name="Rectangle 221"/>
            <p:cNvSpPr>
              <a:spLocks noChangeArrowheads="1"/>
            </p:cNvSpPr>
            <p:nvPr/>
          </p:nvSpPr>
          <p:spPr bwMode="auto">
            <a:xfrm>
              <a:off x="2623" y="3095"/>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10</a:t>
              </a:r>
              <a:endParaRPr lang="en-GB" sz="800" b="0">
                <a:cs typeface="Arial" charset="0"/>
              </a:endParaRPr>
            </a:p>
          </p:txBody>
        </p:sp>
        <p:sp>
          <p:nvSpPr>
            <p:cNvPr id="249" name="Rectangle 222"/>
            <p:cNvSpPr>
              <a:spLocks noChangeArrowheads="1"/>
            </p:cNvSpPr>
            <p:nvPr/>
          </p:nvSpPr>
          <p:spPr bwMode="auto">
            <a:xfrm>
              <a:off x="2623" y="2921"/>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20</a:t>
              </a:r>
              <a:endParaRPr lang="en-GB" sz="800" b="0">
                <a:cs typeface="Arial" charset="0"/>
              </a:endParaRPr>
            </a:p>
          </p:txBody>
        </p:sp>
        <p:sp>
          <p:nvSpPr>
            <p:cNvPr id="250" name="Rectangle 223"/>
            <p:cNvSpPr>
              <a:spLocks noChangeArrowheads="1"/>
            </p:cNvSpPr>
            <p:nvPr/>
          </p:nvSpPr>
          <p:spPr bwMode="auto">
            <a:xfrm>
              <a:off x="2623" y="2751"/>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30</a:t>
              </a:r>
              <a:endParaRPr lang="en-GB" sz="800" b="0">
                <a:cs typeface="Arial" charset="0"/>
              </a:endParaRPr>
            </a:p>
          </p:txBody>
        </p:sp>
        <p:sp>
          <p:nvSpPr>
            <p:cNvPr id="251" name="Rectangle 224"/>
            <p:cNvSpPr>
              <a:spLocks noChangeArrowheads="1"/>
            </p:cNvSpPr>
            <p:nvPr/>
          </p:nvSpPr>
          <p:spPr bwMode="auto">
            <a:xfrm>
              <a:off x="2623" y="2577"/>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40</a:t>
              </a:r>
              <a:endParaRPr lang="en-GB" sz="800" b="0">
                <a:cs typeface="Arial" charset="0"/>
              </a:endParaRPr>
            </a:p>
          </p:txBody>
        </p:sp>
        <p:sp>
          <p:nvSpPr>
            <p:cNvPr id="252" name="Rectangle 225"/>
            <p:cNvSpPr>
              <a:spLocks noChangeArrowheads="1"/>
            </p:cNvSpPr>
            <p:nvPr/>
          </p:nvSpPr>
          <p:spPr bwMode="auto">
            <a:xfrm>
              <a:off x="2623" y="2403"/>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50</a:t>
              </a:r>
              <a:endParaRPr lang="en-GB" sz="800" b="0">
                <a:cs typeface="Arial" charset="0"/>
              </a:endParaRPr>
            </a:p>
          </p:txBody>
        </p:sp>
        <p:sp>
          <p:nvSpPr>
            <p:cNvPr id="253" name="Rectangle 226"/>
            <p:cNvSpPr>
              <a:spLocks noChangeArrowheads="1"/>
            </p:cNvSpPr>
            <p:nvPr/>
          </p:nvSpPr>
          <p:spPr bwMode="auto">
            <a:xfrm>
              <a:off x="2623" y="2229"/>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60</a:t>
              </a:r>
              <a:endParaRPr lang="en-GB" sz="800" b="0">
                <a:cs typeface="Arial" charset="0"/>
              </a:endParaRPr>
            </a:p>
          </p:txBody>
        </p:sp>
        <p:sp>
          <p:nvSpPr>
            <p:cNvPr id="254" name="Rectangle 227"/>
            <p:cNvSpPr>
              <a:spLocks noChangeArrowheads="1"/>
            </p:cNvSpPr>
            <p:nvPr/>
          </p:nvSpPr>
          <p:spPr bwMode="auto">
            <a:xfrm>
              <a:off x="2838" y="3336"/>
              <a:ext cx="129"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preg</a:t>
              </a:r>
              <a:endParaRPr lang="en-GB" sz="800" b="0">
                <a:cs typeface="Arial" charset="0"/>
              </a:endParaRPr>
            </a:p>
          </p:txBody>
        </p:sp>
        <p:sp>
          <p:nvSpPr>
            <p:cNvPr id="255" name="Rectangle 228"/>
            <p:cNvSpPr>
              <a:spLocks noChangeArrowheads="1"/>
            </p:cNvSpPr>
            <p:nvPr/>
          </p:nvSpPr>
          <p:spPr bwMode="auto">
            <a:xfrm>
              <a:off x="3124" y="3336"/>
              <a:ext cx="258"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non-preg</a:t>
              </a:r>
              <a:endParaRPr lang="en-GB" sz="800" b="0">
                <a:cs typeface="Arial" charset="0"/>
              </a:endParaRPr>
            </a:p>
          </p:txBody>
        </p:sp>
        <p:sp>
          <p:nvSpPr>
            <p:cNvPr id="256" name="Rectangle 229"/>
            <p:cNvSpPr>
              <a:spLocks noChangeArrowheads="1"/>
            </p:cNvSpPr>
            <p:nvPr/>
          </p:nvSpPr>
          <p:spPr bwMode="auto">
            <a:xfrm>
              <a:off x="3521" y="3336"/>
              <a:ext cx="129"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preg</a:t>
              </a:r>
              <a:endParaRPr lang="en-GB" sz="800" b="0">
                <a:cs typeface="Arial" charset="0"/>
              </a:endParaRPr>
            </a:p>
          </p:txBody>
        </p:sp>
        <p:sp>
          <p:nvSpPr>
            <p:cNvPr id="257" name="Rectangle 230"/>
            <p:cNvSpPr>
              <a:spLocks noChangeArrowheads="1"/>
            </p:cNvSpPr>
            <p:nvPr/>
          </p:nvSpPr>
          <p:spPr bwMode="auto">
            <a:xfrm>
              <a:off x="3807" y="3336"/>
              <a:ext cx="258"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non-preg</a:t>
              </a:r>
              <a:endParaRPr lang="en-GB" sz="800" b="0">
                <a:cs typeface="Arial" charset="0"/>
              </a:endParaRPr>
            </a:p>
          </p:txBody>
        </p:sp>
        <p:sp>
          <p:nvSpPr>
            <p:cNvPr id="258" name="Line 231"/>
            <p:cNvSpPr>
              <a:spLocks noChangeShapeType="1"/>
            </p:cNvSpPr>
            <p:nvPr/>
          </p:nvSpPr>
          <p:spPr bwMode="auto">
            <a:xfrm>
              <a:off x="3062" y="3298"/>
              <a:ext cx="1" cy="10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59" name="Line 232"/>
            <p:cNvSpPr>
              <a:spLocks noChangeShapeType="1"/>
            </p:cNvSpPr>
            <p:nvPr/>
          </p:nvSpPr>
          <p:spPr bwMode="auto">
            <a:xfrm>
              <a:off x="3745" y="3298"/>
              <a:ext cx="1" cy="10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60" name="Rectangle 233"/>
            <p:cNvSpPr>
              <a:spLocks noChangeArrowheads="1"/>
            </p:cNvSpPr>
            <p:nvPr/>
          </p:nvSpPr>
          <p:spPr bwMode="auto">
            <a:xfrm>
              <a:off x="2986" y="3435"/>
              <a:ext cx="207"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Control</a:t>
              </a:r>
              <a:endParaRPr lang="en-GB" sz="800" b="0">
                <a:cs typeface="Arial" charset="0"/>
              </a:endParaRPr>
            </a:p>
          </p:txBody>
        </p:sp>
        <p:sp>
          <p:nvSpPr>
            <p:cNvPr id="261" name="Rectangle 234"/>
            <p:cNvSpPr>
              <a:spLocks noChangeArrowheads="1"/>
            </p:cNvSpPr>
            <p:nvPr/>
          </p:nvSpPr>
          <p:spPr bwMode="auto">
            <a:xfrm>
              <a:off x="3650" y="3435"/>
              <a:ext cx="161"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  Fast</a:t>
              </a:r>
              <a:endParaRPr lang="en-GB" sz="800" b="0">
                <a:cs typeface="Arial" charset="0"/>
              </a:endParaRPr>
            </a:p>
          </p:txBody>
        </p:sp>
        <p:sp>
          <p:nvSpPr>
            <p:cNvPr id="262" name="Line 235"/>
            <p:cNvSpPr>
              <a:spLocks noChangeShapeType="1"/>
            </p:cNvSpPr>
            <p:nvPr/>
          </p:nvSpPr>
          <p:spPr bwMode="auto">
            <a:xfrm>
              <a:off x="2719" y="3298"/>
              <a:ext cx="1" cy="199"/>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63" name="Line 236"/>
            <p:cNvSpPr>
              <a:spLocks noChangeShapeType="1"/>
            </p:cNvSpPr>
            <p:nvPr/>
          </p:nvSpPr>
          <p:spPr bwMode="auto">
            <a:xfrm>
              <a:off x="4084" y="3298"/>
              <a:ext cx="1" cy="199"/>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64" name="Line 237"/>
            <p:cNvSpPr>
              <a:spLocks noChangeShapeType="1"/>
            </p:cNvSpPr>
            <p:nvPr/>
          </p:nvSpPr>
          <p:spPr bwMode="auto">
            <a:xfrm>
              <a:off x="3401" y="3298"/>
              <a:ext cx="1" cy="199"/>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65" name="Rectangle 238"/>
            <p:cNvSpPr>
              <a:spLocks noChangeArrowheads="1"/>
            </p:cNvSpPr>
            <p:nvPr/>
          </p:nvSpPr>
          <p:spPr bwMode="auto">
            <a:xfrm rot="16200000">
              <a:off x="2193" y="2647"/>
              <a:ext cx="651"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dirty="0" smtClean="0">
                  <a:solidFill>
                    <a:srgbClr val="000000"/>
                  </a:solidFill>
                  <a:cs typeface="Arial" charset="0"/>
                </a:rPr>
                <a:t>Progesterone (</a:t>
              </a:r>
              <a:r>
                <a:rPr lang="en-GB" sz="800" dirty="0" err="1" smtClean="0">
                  <a:solidFill>
                    <a:srgbClr val="000000"/>
                  </a:solidFill>
                  <a:cs typeface="Arial" charset="0"/>
                </a:rPr>
                <a:t>ng</a:t>
              </a:r>
              <a:r>
                <a:rPr lang="en-GB" sz="800" dirty="0" smtClean="0">
                  <a:solidFill>
                    <a:srgbClr val="000000"/>
                  </a:solidFill>
                  <a:cs typeface="Arial" charset="0"/>
                </a:rPr>
                <a:t>/ml)</a:t>
              </a:r>
              <a:endParaRPr lang="en-GB" sz="800" b="0" dirty="0">
                <a:cs typeface="Arial" charset="0"/>
              </a:endParaRPr>
            </a:p>
          </p:txBody>
        </p:sp>
        <p:sp>
          <p:nvSpPr>
            <p:cNvPr id="266" name="Text Box 8"/>
            <p:cNvSpPr txBox="1">
              <a:spLocks noChangeArrowheads="1"/>
            </p:cNvSpPr>
            <p:nvPr/>
          </p:nvSpPr>
          <p:spPr bwMode="auto">
            <a:xfrm>
              <a:off x="2795" y="2245"/>
              <a:ext cx="427"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b="0">
                  <a:cs typeface="Arial" charset="0"/>
                </a:rPr>
                <a:t> </a:t>
              </a:r>
              <a:r>
                <a:rPr lang="en-GB" sz="1200">
                  <a:cs typeface="Arial" charset="0"/>
                </a:rPr>
                <a:t>+</a:t>
              </a:r>
            </a:p>
          </p:txBody>
        </p:sp>
        <p:sp>
          <p:nvSpPr>
            <p:cNvPr id="267" name="Text Box 8"/>
            <p:cNvSpPr txBox="1">
              <a:spLocks noChangeArrowheads="1"/>
            </p:cNvSpPr>
            <p:nvPr/>
          </p:nvSpPr>
          <p:spPr bwMode="auto">
            <a:xfrm>
              <a:off x="3475" y="2200"/>
              <a:ext cx="427"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GB" b="0">
                  <a:cs typeface="Arial" charset="0"/>
                </a:rPr>
                <a:t> </a:t>
              </a:r>
              <a:r>
                <a:rPr lang="en-GB" sz="1200">
                  <a:cs typeface="Arial" charset="0"/>
                </a:rPr>
                <a:t>+</a:t>
              </a:r>
            </a:p>
          </p:txBody>
        </p:sp>
      </p:grpSp>
      <p:sp>
        <p:nvSpPr>
          <p:cNvPr id="268" name="AutoShape 241"/>
          <p:cNvSpPr>
            <a:spLocks noChangeAspect="1" noChangeArrowheads="1" noTextEdit="1"/>
          </p:cNvSpPr>
          <p:nvPr/>
        </p:nvSpPr>
        <p:spPr bwMode="auto">
          <a:xfrm>
            <a:off x="4149725" y="863662"/>
            <a:ext cx="2303463" cy="2306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p>
        </p:txBody>
      </p:sp>
      <p:grpSp>
        <p:nvGrpSpPr>
          <p:cNvPr id="269" name="Group 277"/>
          <p:cNvGrpSpPr>
            <a:grpSpLocks/>
          </p:cNvGrpSpPr>
          <p:nvPr/>
        </p:nvGrpSpPr>
        <p:grpSpPr bwMode="auto">
          <a:xfrm>
            <a:off x="2459038" y="1247837"/>
            <a:ext cx="2193925" cy="1992313"/>
            <a:chOff x="2627" y="544"/>
            <a:chExt cx="1382" cy="1255"/>
          </a:xfrm>
        </p:grpSpPr>
        <p:sp>
          <p:nvSpPr>
            <p:cNvPr id="270" name="Rectangle 244"/>
            <p:cNvSpPr>
              <a:spLocks noChangeArrowheads="1"/>
            </p:cNvSpPr>
            <p:nvPr/>
          </p:nvSpPr>
          <p:spPr bwMode="auto">
            <a:xfrm>
              <a:off x="3032" y="905"/>
              <a:ext cx="228" cy="783"/>
            </a:xfrm>
            <a:prstGeom prst="rect">
              <a:avLst/>
            </a:prstGeom>
            <a:solidFill>
              <a:srgbClr val="FFFFFF"/>
            </a:solidFill>
            <a:ln w="6350">
              <a:solidFill>
                <a:srgbClr val="000000"/>
              </a:solidFill>
              <a:miter lim="800000"/>
              <a:headEnd/>
              <a:tailEnd/>
            </a:ln>
          </p:spPr>
          <p:txBody>
            <a:bodyPr/>
            <a:lstStyle/>
            <a:p>
              <a:endParaRPr lang="en-US" b="0">
                <a:latin typeface="Calibri" pitchFamily="34" charset="0"/>
                <a:cs typeface="Arial" charset="0"/>
              </a:endParaRPr>
            </a:p>
          </p:txBody>
        </p:sp>
        <p:sp>
          <p:nvSpPr>
            <p:cNvPr id="271" name="Rectangle 245"/>
            <p:cNvSpPr>
              <a:spLocks noChangeArrowheads="1"/>
            </p:cNvSpPr>
            <p:nvPr/>
          </p:nvSpPr>
          <p:spPr bwMode="auto">
            <a:xfrm>
              <a:off x="3605" y="1285"/>
              <a:ext cx="228" cy="403"/>
            </a:xfrm>
            <a:prstGeom prst="rect">
              <a:avLst/>
            </a:prstGeom>
            <a:solidFill>
              <a:srgbClr val="C0C0C0"/>
            </a:solidFill>
            <a:ln w="6350">
              <a:solidFill>
                <a:srgbClr val="000000"/>
              </a:solidFill>
              <a:miter lim="800000"/>
              <a:headEnd/>
              <a:tailEnd/>
            </a:ln>
          </p:spPr>
          <p:txBody>
            <a:bodyPr/>
            <a:lstStyle/>
            <a:p>
              <a:endParaRPr lang="en-US" b="0">
                <a:latin typeface="Calibri" pitchFamily="34" charset="0"/>
                <a:cs typeface="Arial" charset="0"/>
              </a:endParaRPr>
            </a:p>
          </p:txBody>
        </p:sp>
        <p:sp>
          <p:nvSpPr>
            <p:cNvPr id="272" name="Line 246"/>
            <p:cNvSpPr>
              <a:spLocks noChangeShapeType="1"/>
            </p:cNvSpPr>
            <p:nvPr/>
          </p:nvSpPr>
          <p:spPr bwMode="auto">
            <a:xfrm>
              <a:off x="2861" y="570"/>
              <a:ext cx="1" cy="111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73" name="Line 247"/>
            <p:cNvSpPr>
              <a:spLocks noChangeShapeType="1"/>
            </p:cNvSpPr>
            <p:nvPr/>
          </p:nvSpPr>
          <p:spPr bwMode="auto">
            <a:xfrm>
              <a:off x="2850" y="1688"/>
              <a:ext cx="11"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74" name="Line 248"/>
            <p:cNvSpPr>
              <a:spLocks noChangeShapeType="1"/>
            </p:cNvSpPr>
            <p:nvPr/>
          </p:nvSpPr>
          <p:spPr bwMode="auto">
            <a:xfrm>
              <a:off x="2850" y="1575"/>
              <a:ext cx="11"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75" name="Line 249"/>
            <p:cNvSpPr>
              <a:spLocks noChangeShapeType="1"/>
            </p:cNvSpPr>
            <p:nvPr/>
          </p:nvSpPr>
          <p:spPr bwMode="auto">
            <a:xfrm>
              <a:off x="2850" y="1466"/>
              <a:ext cx="11"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76" name="Line 250"/>
            <p:cNvSpPr>
              <a:spLocks noChangeShapeType="1"/>
            </p:cNvSpPr>
            <p:nvPr/>
          </p:nvSpPr>
          <p:spPr bwMode="auto">
            <a:xfrm>
              <a:off x="2850" y="1353"/>
              <a:ext cx="11"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77" name="Line 251"/>
            <p:cNvSpPr>
              <a:spLocks noChangeShapeType="1"/>
            </p:cNvSpPr>
            <p:nvPr/>
          </p:nvSpPr>
          <p:spPr bwMode="auto">
            <a:xfrm>
              <a:off x="2850" y="1240"/>
              <a:ext cx="11"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78" name="Line 252"/>
            <p:cNvSpPr>
              <a:spLocks noChangeShapeType="1"/>
            </p:cNvSpPr>
            <p:nvPr/>
          </p:nvSpPr>
          <p:spPr bwMode="auto">
            <a:xfrm>
              <a:off x="2850" y="1131"/>
              <a:ext cx="11"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79" name="Line 253"/>
            <p:cNvSpPr>
              <a:spLocks noChangeShapeType="1"/>
            </p:cNvSpPr>
            <p:nvPr/>
          </p:nvSpPr>
          <p:spPr bwMode="auto">
            <a:xfrm>
              <a:off x="2850" y="1018"/>
              <a:ext cx="11"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80" name="Line 254"/>
            <p:cNvSpPr>
              <a:spLocks noChangeShapeType="1"/>
            </p:cNvSpPr>
            <p:nvPr/>
          </p:nvSpPr>
          <p:spPr bwMode="auto">
            <a:xfrm>
              <a:off x="2850" y="905"/>
              <a:ext cx="11"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81" name="Line 255"/>
            <p:cNvSpPr>
              <a:spLocks noChangeShapeType="1"/>
            </p:cNvSpPr>
            <p:nvPr/>
          </p:nvSpPr>
          <p:spPr bwMode="auto">
            <a:xfrm>
              <a:off x="2850" y="792"/>
              <a:ext cx="11"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82" name="Line 256"/>
            <p:cNvSpPr>
              <a:spLocks noChangeShapeType="1"/>
            </p:cNvSpPr>
            <p:nvPr/>
          </p:nvSpPr>
          <p:spPr bwMode="auto">
            <a:xfrm>
              <a:off x="2850" y="683"/>
              <a:ext cx="11"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83" name="Line 257"/>
            <p:cNvSpPr>
              <a:spLocks noChangeShapeType="1"/>
            </p:cNvSpPr>
            <p:nvPr/>
          </p:nvSpPr>
          <p:spPr bwMode="auto">
            <a:xfrm>
              <a:off x="2850" y="570"/>
              <a:ext cx="11"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84" name="Line 258"/>
            <p:cNvSpPr>
              <a:spLocks noChangeShapeType="1"/>
            </p:cNvSpPr>
            <p:nvPr/>
          </p:nvSpPr>
          <p:spPr bwMode="auto">
            <a:xfrm>
              <a:off x="2861" y="1688"/>
              <a:ext cx="1147"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85" name="Line 259"/>
            <p:cNvSpPr>
              <a:spLocks noChangeShapeType="1"/>
            </p:cNvSpPr>
            <p:nvPr/>
          </p:nvSpPr>
          <p:spPr bwMode="auto">
            <a:xfrm flipV="1">
              <a:off x="2861" y="1688"/>
              <a:ext cx="1" cy="1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86" name="Line 260"/>
            <p:cNvSpPr>
              <a:spLocks noChangeShapeType="1"/>
            </p:cNvSpPr>
            <p:nvPr/>
          </p:nvSpPr>
          <p:spPr bwMode="auto">
            <a:xfrm flipV="1">
              <a:off x="3434" y="1688"/>
              <a:ext cx="1" cy="1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87" name="Line 261"/>
            <p:cNvSpPr>
              <a:spLocks noChangeShapeType="1"/>
            </p:cNvSpPr>
            <p:nvPr/>
          </p:nvSpPr>
          <p:spPr bwMode="auto">
            <a:xfrm flipV="1">
              <a:off x="4008" y="1688"/>
              <a:ext cx="1" cy="1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88" name="Rectangle 262"/>
            <p:cNvSpPr>
              <a:spLocks noChangeArrowheads="1"/>
            </p:cNvSpPr>
            <p:nvPr/>
          </p:nvSpPr>
          <p:spPr bwMode="auto">
            <a:xfrm>
              <a:off x="2778" y="1662"/>
              <a:ext cx="36"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0</a:t>
              </a:r>
              <a:endParaRPr lang="en-GB" sz="800" b="0">
                <a:cs typeface="Arial" charset="0"/>
              </a:endParaRPr>
            </a:p>
          </p:txBody>
        </p:sp>
        <p:sp>
          <p:nvSpPr>
            <p:cNvPr id="289" name="Rectangle 263"/>
            <p:cNvSpPr>
              <a:spLocks noChangeArrowheads="1"/>
            </p:cNvSpPr>
            <p:nvPr/>
          </p:nvSpPr>
          <p:spPr bwMode="auto">
            <a:xfrm>
              <a:off x="2755" y="1549"/>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10</a:t>
              </a:r>
              <a:endParaRPr lang="en-GB" sz="800" b="0">
                <a:cs typeface="Arial" charset="0"/>
              </a:endParaRPr>
            </a:p>
          </p:txBody>
        </p:sp>
        <p:sp>
          <p:nvSpPr>
            <p:cNvPr id="290" name="Rectangle 264"/>
            <p:cNvSpPr>
              <a:spLocks noChangeArrowheads="1"/>
            </p:cNvSpPr>
            <p:nvPr/>
          </p:nvSpPr>
          <p:spPr bwMode="auto">
            <a:xfrm>
              <a:off x="2755" y="1440"/>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20</a:t>
              </a:r>
              <a:endParaRPr lang="en-GB" sz="800" b="0">
                <a:cs typeface="Arial" charset="0"/>
              </a:endParaRPr>
            </a:p>
          </p:txBody>
        </p:sp>
        <p:sp>
          <p:nvSpPr>
            <p:cNvPr id="291" name="Rectangle 265"/>
            <p:cNvSpPr>
              <a:spLocks noChangeArrowheads="1"/>
            </p:cNvSpPr>
            <p:nvPr/>
          </p:nvSpPr>
          <p:spPr bwMode="auto">
            <a:xfrm>
              <a:off x="2755" y="1327"/>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30</a:t>
              </a:r>
              <a:endParaRPr lang="en-GB" sz="800" b="0">
                <a:cs typeface="Arial" charset="0"/>
              </a:endParaRPr>
            </a:p>
          </p:txBody>
        </p:sp>
        <p:sp>
          <p:nvSpPr>
            <p:cNvPr id="292" name="Rectangle 266"/>
            <p:cNvSpPr>
              <a:spLocks noChangeArrowheads="1"/>
            </p:cNvSpPr>
            <p:nvPr/>
          </p:nvSpPr>
          <p:spPr bwMode="auto">
            <a:xfrm>
              <a:off x="2755" y="1214"/>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40</a:t>
              </a:r>
              <a:endParaRPr lang="en-GB" sz="800" b="0">
                <a:cs typeface="Arial" charset="0"/>
              </a:endParaRPr>
            </a:p>
          </p:txBody>
        </p:sp>
        <p:sp>
          <p:nvSpPr>
            <p:cNvPr id="293" name="Rectangle 267"/>
            <p:cNvSpPr>
              <a:spLocks noChangeArrowheads="1"/>
            </p:cNvSpPr>
            <p:nvPr/>
          </p:nvSpPr>
          <p:spPr bwMode="auto">
            <a:xfrm>
              <a:off x="2755" y="1105"/>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50</a:t>
              </a:r>
              <a:endParaRPr lang="en-GB" sz="800" b="0">
                <a:cs typeface="Arial" charset="0"/>
              </a:endParaRPr>
            </a:p>
          </p:txBody>
        </p:sp>
        <p:sp>
          <p:nvSpPr>
            <p:cNvPr id="294" name="Rectangle 268"/>
            <p:cNvSpPr>
              <a:spLocks noChangeArrowheads="1"/>
            </p:cNvSpPr>
            <p:nvPr/>
          </p:nvSpPr>
          <p:spPr bwMode="auto">
            <a:xfrm>
              <a:off x="2755" y="992"/>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60</a:t>
              </a:r>
              <a:endParaRPr lang="en-GB" sz="800" b="0">
                <a:cs typeface="Arial" charset="0"/>
              </a:endParaRPr>
            </a:p>
          </p:txBody>
        </p:sp>
        <p:sp>
          <p:nvSpPr>
            <p:cNvPr id="295" name="Rectangle 269"/>
            <p:cNvSpPr>
              <a:spLocks noChangeArrowheads="1"/>
            </p:cNvSpPr>
            <p:nvPr/>
          </p:nvSpPr>
          <p:spPr bwMode="auto">
            <a:xfrm>
              <a:off x="2755" y="879"/>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70</a:t>
              </a:r>
              <a:endParaRPr lang="en-GB" sz="800" b="0">
                <a:cs typeface="Arial" charset="0"/>
              </a:endParaRPr>
            </a:p>
          </p:txBody>
        </p:sp>
        <p:sp>
          <p:nvSpPr>
            <p:cNvPr id="296" name="Rectangle 270"/>
            <p:cNvSpPr>
              <a:spLocks noChangeArrowheads="1"/>
            </p:cNvSpPr>
            <p:nvPr/>
          </p:nvSpPr>
          <p:spPr bwMode="auto">
            <a:xfrm>
              <a:off x="2755" y="766"/>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80</a:t>
              </a:r>
              <a:endParaRPr lang="en-GB" sz="800" b="0">
                <a:cs typeface="Arial" charset="0"/>
              </a:endParaRPr>
            </a:p>
          </p:txBody>
        </p:sp>
        <p:sp>
          <p:nvSpPr>
            <p:cNvPr id="297" name="Rectangle 271"/>
            <p:cNvSpPr>
              <a:spLocks noChangeArrowheads="1"/>
            </p:cNvSpPr>
            <p:nvPr/>
          </p:nvSpPr>
          <p:spPr bwMode="auto">
            <a:xfrm>
              <a:off x="2755" y="657"/>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90</a:t>
              </a:r>
              <a:endParaRPr lang="en-GB" sz="800" b="0">
                <a:cs typeface="Arial" charset="0"/>
              </a:endParaRPr>
            </a:p>
          </p:txBody>
        </p:sp>
        <p:sp>
          <p:nvSpPr>
            <p:cNvPr id="298" name="Rectangle 272"/>
            <p:cNvSpPr>
              <a:spLocks noChangeArrowheads="1"/>
            </p:cNvSpPr>
            <p:nvPr/>
          </p:nvSpPr>
          <p:spPr bwMode="auto">
            <a:xfrm>
              <a:off x="2732" y="544"/>
              <a:ext cx="108"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100</a:t>
              </a:r>
              <a:endParaRPr lang="en-GB" sz="800" b="0">
                <a:cs typeface="Arial" charset="0"/>
              </a:endParaRPr>
            </a:p>
          </p:txBody>
        </p:sp>
        <p:sp>
          <p:nvSpPr>
            <p:cNvPr id="299" name="Rectangle 273"/>
            <p:cNvSpPr>
              <a:spLocks noChangeArrowheads="1"/>
            </p:cNvSpPr>
            <p:nvPr/>
          </p:nvSpPr>
          <p:spPr bwMode="auto">
            <a:xfrm>
              <a:off x="3089" y="1722"/>
              <a:ext cx="207"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Control</a:t>
              </a:r>
              <a:endParaRPr lang="en-GB" sz="800" b="0">
                <a:cs typeface="Arial" charset="0"/>
              </a:endParaRPr>
            </a:p>
          </p:txBody>
        </p:sp>
        <p:sp>
          <p:nvSpPr>
            <p:cNvPr id="300" name="Rectangle 274"/>
            <p:cNvSpPr>
              <a:spLocks noChangeArrowheads="1"/>
            </p:cNvSpPr>
            <p:nvPr/>
          </p:nvSpPr>
          <p:spPr bwMode="auto">
            <a:xfrm>
              <a:off x="3643" y="1722"/>
              <a:ext cx="143"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0">
                  <a:solidFill>
                    <a:srgbClr val="000000"/>
                  </a:solidFill>
                  <a:cs typeface="Arial" charset="0"/>
                </a:rPr>
                <a:t> Fast</a:t>
              </a:r>
              <a:endParaRPr lang="en-GB" sz="800" b="0">
                <a:cs typeface="Arial" charset="0"/>
              </a:endParaRPr>
            </a:p>
          </p:txBody>
        </p:sp>
        <p:sp>
          <p:nvSpPr>
            <p:cNvPr id="301" name="Rectangle 276"/>
            <p:cNvSpPr>
              <a:spLocks noChangeArrowheads="1"/>
            </p:cNvSpPr>
            <p:nvPr/>
          </p:nvSpPr>
          <p:spPr bwMode="auto">
            <a:xfrm rot="-5400000">
              <a:off x="2375" y="1045"/>
              <a:ext cx="58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cs typeface="Arial" charset="0"/>
                </a:rPr>
                <a:t>Pregnancy rate (%)</a:t>
              </a:r>
              <a:endParaRPr lang="en-GB" sz="800" b="0">
                <a:cs typeface="Arial" charset="0"/>
              </a:endParaRPr>
            </a:p>
          </p:txBody>
        </p:sp>
      </p:grpSp>
      <p:sp>
        <p:nvSpPr>
          <p:cNvPr id="302" name="TextBox 301"/>
          <p:cNvSpPr txBox="1"/>
          <p:nvPr/>
        </p:nvSpPr>
        <p:spPr>
          <a:xfrm>
            <a:off x="5949280"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158</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277527616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Box 4"/>
          <p:cNvSpPr txBox="1">
            <a:spLocks noChangeArrowheads="1"/>
          </p:cNvSpPr>
          <p:nvPr/>
        </p:nvSpPr>
        <p:spPr bwMode="auto">
          <a:xfrm>
            <a:off x="1016000" y="479425"/>
            <a:ext cx="43833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dirty="0">
                <a:latin typeface="Times New Roman" pitchFamily="18" charset="0"/>
                <a:cs typeface="Times New Roman" pitchFamily="18" charset="0"/>
              </a:rPr>
              <a:t>Figure 4.1: Effect of LPS and </a:t>
            </a:r>
            <a:r>
              <a:rPr lang="en-GB" sz="1200" b="1" dirty="0" err="1" smtClean="0">
                <a:latin typeface="Times New Roman" pitchFamily="18" charset="0"/>
                <a:cs typeface="Times New Roman" pitchFamily="18" charset="0"/>
              </a:rPr>
              <a:t>oPRL</a:t>
            </a:r>
            <a:r>
              <a:rPr lang="en-GB" sz="1200" b="1" dirty="0" smtClean="0">
                <a:latin typeface="Times New Roman" pitchFamily="18" charset="0"/>
                <a:cs typeface="Times New Roman" pitchFamily="18" charset="0"/>
              </a:rPr>
              <a:t> </a:t>
            </a:r>
            <a:r>
              <a:rPr lang="en-GB" sz="1200" b="1" dirty="0">
                <a:latin typeface="Times New Roman" pitchFamily="18" charset="0"/>
                <a:cs typeface="Times New Roman" pitchFamily="18" charset="0"/>
              </a:rPr>
              <a:t>on murine plasma </a:t>
            </a:r>
            <a:r>
              <a:rPr lang="en-GB" sz="1200" b="1" dirty="0" smtClean="0">
                <a:latin typeface="Times New Roman" pitchFamily="18" charset="0"/>
                <a:cs typeface="Times New Roman" pitchFamily="18" charset="0"/>
              </a:rPr>
              <a:t>prolactin</a:t>
            </a:r>
            <a:endParaRPr lang="en-GB" sz="1200" b="1" dirty="0">
              <a:latin typeface="Times New Roman" pitchFamily="18" charset="0"/>
              <a:cs typeface="Times New Roman" pitchFamily="18" charset="0"/>
            </a:endParaRPr>
          </a:p>
        </p:txBody>
      </p:sp>
      <p:sp>
        <p:nvSpPr>
          <p:cNvPr id="11" name="Rectangle 57"/>
          <p:cNvSpPr>
            <a:spLocks noChangeArrowheads="1"/>
          </p:cNvSpPr>
          <p:nvPr/>
        </p:nvSpPr>
        <p:spPr bwMode="auto">
          <a:xfrm>
            <a:off x="1016000" y="3924300"/>
            <a:ext cx="5400675" cy="2002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sz="1200" dirty="0">
                <a:latin typeface="Times New Roman" pitchFamily="18" charset="0"/>
                <a:cs typeface="Times New Roman" pitchFamily="18" charset="0"/>
              </a:rPr>
              <a:t>d5.5 pregnant mice </a:t>
            </a:r>
            <a:r>
              <a:rPr lang="en-US" sz="1200" dirty="0" smtClean="0">
                <a:latin typeface="Times New Roman" pitchFamily="18" charset="0"/>
                <a:cs typeface="Times New Roman" pitchFamily="18" charset="0"/>
              </a:rPr>
              <a:t>were either </a:t>
            </a:r>
            <a:r>
              <a:rPr lang="en-US" sz="1200" dirty="0">
                <a:latin typeface="Times New Roman" pitchFamily="18" charset="0"/>
                <a:cs typeface="Times New Roman" pitchFamily="18" charset="0"/>
              </a:rPr>
              <a:t>injected with LPS (i.p 12.5µg; black bars) or saline (white bars). After </a:t>
            </a:r>
            <a:r>
              <a:rPr lang="en-US" sz="1200" dirty="0" smtClean="0">
                <a:latin typeface="Times New Roman" pitchFamily="18" charset="0"/>
                <a:cs typeface="Times New Roman" pitchFamily="18" charset="0"/>
              </a:rPr>
              <a:t>3h </a:t>
            </a:r>
            <a:r>
              <a:rPr lang="en-US" sz="1200" dirty="0">
                <a:latin typeface="Times New Roman" pitchFamily="18" charset="0"/>
                <a:cs typeface="Times New Roman" pitchFamily="18" charset="0"/>
              </a:rPr>
              <a:t>they were then injected with </a:t>
            </a:r>
            <a:r>
              <a:rPr lang="en-US" sz="1200" dirty="0" smtClean="0">
                <a:latin typeface="Times New Roman" pitchFamily="18" charset="0"/>
                <a:cs typeface="Times New Roman" pitchFamily="18" charset="0"/>
              </a:rPr>
              <a:t>ovine prolactin (</a:t>
            </a:r>
            <a:r>
              <a:rPr lang="en-US" sz="1200" dirty="0" err="1" smtClean="0">
                <a:latin typeface="Times New Roman" pitchFamily="18" charset="0"/>
                <a:cs typeface="Times New Roman" pitchFamily="18" charset="0"/>
              </a:rPr>
              <a:t>oPRL</a:t>
            </a:r>
            <a:r>
              <a:rPr lang="en-US" sz="1200" dirty="0" smtClean="0">
                <a:latin typeface="Times New Roman" pitchFamily="18" charset="0"/>
                <a:cs typeface="Times New Roman" pitchFamily="18" charset="0"/>
              </a:rPr>
              <a:t>; 1µg/g </a:t>
            </a:r>
            <a:r>
              <a:rPr lang="en-US" sz="1200" dirty="0">
                <a:latin typeface="Times New Roman" pitchFamily="18" charset="0"/>
                <a:cs typeface="Times New Roman" pitchFamily="18" charset="0"/>
              </a:rPr>
              <a:t>body weight; dotted bars; </a:t>
            </a:r>
            <a:r>
              <a:rPr lang="en-US" sz="1200" dirty="0" smtClean="0">
                <a:latin typeface="Times New Roman" pitchFamily="18" charset="0"/>
                <a:cs typeface="Times New Roman" pitchFamily="18" charset="0"/>
              </a:rPr>
              <a:t>n = 5) </a:t>
            </a:r>
            <a:r>
              <a:rPr lang="en-US" sz="1200" dirty="0">
                <a:latin typeface="Times New Roman" pitchFamily="18" charset="0"/>
                <a:cs typeface="Times New Roman" pitchFamily="18" charset="0"/>
              </a:rPr>
              <a:t>or prolactin buffer (vehicle; solid bars; n = </a:t>
            </a:r>
            <a:r>
              <a:rPr lang="en-US" sz="1200" dirty="0" smtClean="0">
                <a:latin typeface="Times New Roman" pitchFamily="18" charset="0"/>
                <a:cs typeface="Times New Roman" pitchFamily="18" charset="0"/>
              </a:rPr>
              <a:t>6) </a:t>
            </a:r>
            <a:r>
              <a:rPr lang="en-US" sz="1200" dirty="0">
                <a:latin typeface="Times New Roman" pitchFamily="18" charset="0"/>
                <a:cs typeface="Times New Roman" pitchFamily="18" charset="0"/>
              </a:rPr>
              <a:t>and sacrificed 1h later. </a:t>
            </a:r>
            <a:r>
              <a:rPr lang="en-GB" sz="1200" dirty="0">
                <a:latin typeface="Times New Roman" pitchFamily="18" charset="0"/>
                <a:cs typeface="Times New Roman" pitchFamily="18" charset="0"/>
              </a:rPr>
              <a:t>Values are group means </a:t>
            </a:r>
            <a:r>
              <a:rPr lang="en-US" sz="1200" dirty="0">
                <a:latin typeface="Times New Roman" pitchFamily="18" charset="0"/>
                <a:cs typeface="Times New Roman" pitchFamily="18" charset="0"/>
              </a:rPr>
              <a:t>± </a:t>
            </a:r>
            <a:r>
              <a:rPr lang="en-US" sz="1200" dirty="0" smtClean="0">
                <a:latin typeface="Times New Roman" pitchFamily="18" charset="0"/>
                <a:cs typeface="Times New Roman" pitchFamily="18" charset="0"/>
              </a:rPr>
              <a:t>SEM. Murine </a:t>
            </a:r>
            <a:r>
              <a:rPr lang="en-US" sz="1200" dirty="0">
                <a:latin typeface="Times New Roman" pitchFamily="18" charset="0"/>
                <a:cs typeface="Times New Roman" pitchFamily="18" charset="0"/>
              </a:rPr>
              <a:t>plasma prolactin  (</a:t>
            </a:r>
            <a:r>
              <a:rPr lang="en-US" sz="1200" dirty="0" smtClean="0">
                <a:latin typeface="Times New Roman" pitchFamily="18" charset="0"/>
                <a:cs typeface="Times New Roman" pitchFamily="18" charset="0"/>
              </a:rPr>
              <a:t>2-way </a:t>
            </a:r>
            <a:r>
              <a:rPr lang="en-US" sz="1200" dirty="0">
                <a:latin typeface="Times New Roman" pitchFamily="18" charset="0"/>
                <a:cs typeface="Times New Roman" pitchFamily="18" charset="0"/>
              </a:rPr>
              <a:t>ANOVA, interaction </a:t>
            </a:r>
            <a:r>
              <a:rPr lang="en-GB" sz="1200" dirty="0" err="1">
                <a:latin typeface="Times New Roman" pitchFamily="18" charset="0"/>
                <a:cs typeface="Times New Roman" pitchFamily="18" charset="0"/>
              </a:rPr>
              <a:t>LPSxprolactin</a:t>
            </a:r>
            <a:r>
              <a:rPr lang="en-GB" sz="1200" dirty="0">
                <a:latin typeface="Times New Roman" pitchFamily="18" charset="0"/>
                <a:cs typeface="Times New Roman" pitchFamily="18" charset="0"/>
              </a:rPr>
              <a:t> treatments p&lt;0.001).</a:t>
            </a:r>
            <a:r>
              <a:rPr lang="en-US" sz="1200" dirty="0">
                <a:solidFill>
                  <a:srgbClr val="FF0000"/>
                </a:solidFill>
                <a:latin typeface="Times New Roman" pitchFamily="18" charset="0"/>
                <a:cs typeface="Times New Roman" pitchFamily="18" charset="0"/>
              </a:rPr>
              <a:t> </a:t>
            </a:r>
            <a:r>
              <a:rPr lang="en-US" sz="1200" dirty="0">
                <a:latin typeface="Times New Roman" pitchFamily="18" charset="0"/>
                <a:cs typeface="Times New Roman" pitchFamily="18" charset="0"/>
              </a:rPr>
              <a:t>Holm-</a:t>
            </a:r>
            <a:r>
              <a:rPr lang="en-US" sz="1200" dirty="0" err="1">
                <a:latin typeface="Times New Roman" pitchFamily="18" charset="0"/>
                <a:cs typeface="Times New Roman" pitchFamily="18" charset="0"/>
              </a:rPr>
              <a:t>Sidak</a:t>
            </a:r>
            <a:r>
              <a:rPr lang="en-US" sz="1200" dirty="0">
                <a:latin typeface="Times New Roman" pitchFamily="18" charset="0"/>
                <a:cs typeface="Times New Roman" pitchFamily="18" charset="0"/>
              </a:rPr>
              <a:t> post hoc test, *p&lt;0.05 vs. </a:t>
            </a:r>
            <a:r>
              <a:rPr lang="en-US" sz="1200" dirty="0" smtClean="0">
                <a:latin typeface="Times New Roman" pitchFamily="18" charset="0"/>
                <a:cs typeface="Times New Roman" pitchFamily="18" charset="0"/>
              </a:rPr>
              <a:t>vehicle, </a:t>
            </a:r>
            <a:r>
              <a:rPr lang="en-US" sz="1200" dirty="0">
                <a:latin typeface="Times New Roman" pitchFamily="18" charset="0"/>
                <a:cs typeface="Times New Roman" pitchFamily="18" charset="0"/>
              </a:rPr>
              <a:t>+p&lt;0.05 vs. buffer.</a:t>
            </a:r>
          </a:p>
          <a:p>
            <a:pPr>
              <a:lnSpc>
                <a:spcPct val="150000"/>
              </a:lnSpc>
            </a:pPr>
            <a:endParaRPr lang="en-GB" sz="1200" dirty="0"/>
          </a:p>
        </p:txBody>
      </p:sp>
      <p:grpSp>
        <p:nvGrpSpPr>
          <p:cNvPr id="12" name="Group 1"/>
          <p:cNvGrpSpPr>
            <a:grpSpLocks/>
          </p:cNvGrpSpPr>
          <p:nvPr/>
        </p:nvGrpSpPr>
        <p:grpSpPr bwMode="auto">
          <a:xfrm>
            <a:off x="2236788" y="1103313"/>
            <a:ext cx="3063875" cy="2676525"/>
            <a:chOff x="2708920" y="827584"/>
            <a:chExt cx="3064371" cy="2676516"/>
          </a:xfrm>
        </p:grpSpPr>
        <p:graphicFrame>
          <p:nvGraphicFramePr>
            <p:cNvPr id="13" name="Chart 12"/>
            <p:cNvGraphicFramePr>
              <a:graphicFrameLocks/>
            </p:cNvGraphicFramePr>
            <p:nvPr>
              <p:extLst>
                <p:ext uri="{D42A27DB-BD31-4B8C-83A1-F6EECF244321}">
                  <p14:modId xmlns:p14="http://schemas.microsoft.com/office/powerpoint/2010/main" val="1206739026"/>
                </p:ext>
              </p:extLst>
            </p:nvPr>
          </p:nvGraphicFramePr>
          <p:xfrm>
            <a:off x="2708920" y="827584"/>
            <a:ext cx="3064371" cy="2676516"/>
          </p:xfrm>
          <a:graphic>
            <a:graphicData uri="http://schemas.openxmlformats.org/drawingml/2006/chart">
              <c:chart xmlns:c="http://schemas.openxmlformats.org/drawingml/2006/chart" xmlns:r="http://schemas.openxmlformats.org/officeDocument/2006/relationships" r:id="rId2"/>
            </a:graphicData>
          </a:graphic>
        </p:graphicFrame>
        <p:sp>
          <p:nvSpPr>
            <p:cNvPr id="15" name="Text Box 209"/>
            <p:cNvSpPr txBox="1">
              <a:spLocks noChangeArrowheads="1"/>
            </p:cNvSpPr>
            <p:nvPr/>
          </p:nvSpPr>
          <p:spPr bwMode="auto">
            <a:xfrm>
              <a:off x="3933056" y="2761812"/>
              <a:ext cx="274593" cy="3700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b="1">
                  <a:latin typeface="Arial" charset="0"/>
                </a:rPr>
                <a:t>*</a:t>
              </a:r>
            </a:p>
          </p:txBody>
        </p:sp>
        <p:sp>
          <p:nvSpPr>
            <p:cNvPr id="16" name="Text Box 8"/>
            <p:cNvSpPr txBox="1">
              <a:spLocks noChangeArrowheads="1"/>
            </p:cNvSpPr>
            <p:nvPr/>
          </p:nvSpPr>
          <p:spPr bwMode="auto">
            <a:xfrm>
              <a:off x="4663373" y="2385119"/>
              <a:ext cx="431978" cy="277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 +</a:t>
              </a:r>
            </a:p>
          </p:txBody>
        </p:sp>
      </p:grpSp>
      <p:sp>
        <p:nvSpPr>
          <p:cNvPr id="17" name="TextBox 16"/>
          <p:cNvSpPr txBox="1"/>
          <p:nvPr/>
        </p:nvSpPr>
        <p:spPr>
          <a:xfrm>
            <a:off x="5949280" y="9392525"/>
            <a:ext cx="415498" cy="276999"/>
          </a:xfrm>
          <a:prstGeom prst="rect">
            <a:avLst/>
          </a:prstGeom>
          <a:noFill/>
        </p:spPr>
        <p:txBody>
          <a:bodyPr wrap="none" rtlCol="0">
            <a:spAutoFit/>
          </a:bodyPr>
          <a:lstStyle/>
          <a:p>
            <a:r>
              <a:rPr lang="en-GB" sz="1200" dirty="0" smtClean="0">
                <a:latin typeface="Times New Roman" pitchFamily="18" charset="0"/>
                <a:cs typeface="Times New Roman" pitchFamily="18" charset="0"/>
              </a:rPr>
              <a:t>186</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140388153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Text Box 270"/>
          <p:cNvSpPr txBox="1">
            <a:spLocks noChangeArrowheads="1"/>
          </p:cNvSpPr>
          <p:nvPr/>
        </p:nvSpPr>
        <p:spPr bwMode="auto">
          <a:xfrm>
            <a:off x="1023938" y="514350"/>
            <a:ext cx="504666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Times New Roman" pitchFamily="18" charset="0"/>
                <a:cs typeface="Times New Roman" pitchFamily="18" charset="0"/>
              </a:rPr>
              <a:t>Figure 4.2: Effects of LPS/oPRL on pSTAT5/TH expression in the arcuate </a:t>
            </a:r>
          </a:p>
          <a:p>
            <a:pPr eaLnBrk="1" hangingPunct="1"/>
            <a:r>
              <a:rPr lang="en-GB" sz="1200" b="1">
                <a:latin typeface="Times New Roman" pitchFamily="18" charset="0"/>
                <a:cs typeface="Times New Roman" pitchFamily="18" charset="0"/>
              </a:rPr>
              <a:t>                    nucleus</a:t>
            </a:r>
          </a:p>
        </p:txBody>
      </p:sp>
      <p:sp>
        <p:nvSpPr>
          <p:cNvPr id="71" name="Text Box 152"/>
          <p:cNvSpPr txBox="1">
            <a:spLocks noChangeArrowheads="1"/>
          </p:cNvSpPr>
          <p:nvPr/>
        </p:nvSpPr>
        <p:spPr bwMode="auto">
          <a:xfrm>
            <a:off x="2042071" y="1116013"/>
            <a:ext cx="3259137"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000" b="1" dirty="0">
                <a:latin typeface="Arial" charset="0"/>
              </a:rPr>
              <a:t>Prolactin buffer		</a:t>
            </a:r>
            <a:r>
              <a:rPr lang="en-GB" sz="1000" b="1" dirty="0" err="1">
                <a:latin typeface="Arial" charset="0"/>
              </a:rPr>
              <a:t>oPRL</a:t>
            </a:r>
            <a:endParaRPr lang="en-GB" sz="1000" b="1" dirty="0">
              <a:latin typeface="Arial" charset="0"/>
            </a:endParaRPr>
          </a:p>
        </p:txBody>
      </p:sp>
      <p:sp>
        <p:nvSpPr>
          <p:cNvPr id="72" name="Text Box 111"/>
          <p:cNvSpPr txBox="1">
            <a:spLocks noChangeArrowheads="1"/>
          </p:cNvSpPr>
          <p:nvPr/>
        </p:nvSpPr>
        <p:spPr bwMode="auto">
          <a:xfrm>
            <a:off x="1664804" y="1352600"/>
            <a:ext cx="4302781"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000" b="1" dirty="0">
                <a:latin typeface="Arial" charset="0"/>
              </a:rPr>
              <a:t>Vehicle	         LPS	               </a:t>
            </a:r>
            <a:r>
              <a:rPr lang="en-GB" sz="1000" b="1" dirty="0" smtClean="0">
                <a:latin typeface="Arial" charset="0"/>
              </a:rPr>
              <a:t>    </a:t>
            </a:r>
            <a:r>
              <a:rPr lang="en-GB" sz="1000" b="1" dirty="0">
                <a:latin typeface="Arial" charset="0"/>
              </a:rPr>
              <a:t>Vehicle     	</a:t>
            </a:r>
            <a:r>
              <a:rPr lang="en-GB" sz="1000" b="1" dirty="0" smtClean="0">
                <a:latin typeface="Arial" charset="0"/>
              </a:rPr>
              <a:t>   </a:t>
            </a:r>
            <a:r>
              <a:rPr lang="en-GB" sz="1000" b="1" dirty="0">
                <a:latin typeface="Arial" charset="0"/>
              </a:rPr>
              <a:t>LPS</a:t>
            </a:r>
          </a:p>
        </p:txBody>
      </p:sp>
      <p:sp>
        <p:nvSpPr>
          <p:cNvPr id="73" name="Text Box 616"/>
          <p:cNvSpPr txBox="1">
            <a:spLocks noChangeArrowheads="1"/>
          </p:cNvSpPr>
          <p:nvPr/>
        </p:nvSpPr>
        <p:spPr bwMode="auto">
          <a:xfrm>
            <a:off x="1081088" y="1558925"/>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A</a:t>
            </a:r>
          </a:p>
        </p:txBody>
      </p:sp>
      <p:sp>
        <p:nvSpPr>
          <p:cNvPr id="74" name="Text Box 872"/>
          <p:cNvSpPr txBox="1">
            <a:spLocks noChangeArrowheads="1"/>
          </p:cNvSpPr>
          <p:nvPr/>
        </p:nvSpPr>
        <p:spPr bwMode="auto">
          <a:xfrm>
            <a:off x="1163638" y="4270375"/>
            <a:ext cx="5260975" cy="25521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lnSpc>
                <a:spcPct val="150000"/>
              </a:lnSpc>
            </a:pPr>
            <a:r>
              <a:rPr lang="en-US" sz="1200" dirty="0">
                <a:latin typeface="Times New Roman" pitchFamily="18" charset="0"/>
                <a:cs typeface="Times New Roman" pitchFamily="18" charset="0"/>
              </a:rPr>
              <a:t>d5.5 pregnant mice were </a:t>
            </a:r>
            <a:r>
              <a:rPr lang="en-US" sz="1200" dirty="0" smtClean="0">
                <a:latin typeface="Times New Roman" pitchFamily="18" charset="0"/>
                <a:cs typeface="Times New Roman" pitchFamily="18" charset="0"/>
              </a:rPr>
              <a:t>either </a:t>
            </a:r>
            <a:r>
              <a:rPr lang="en-US" sz="1200" dirty="0">
                <a:latin typeface="Times New Roman" pitchFamily="18" charset="0"/>
                <a:cs typeface="Times New Roman" pitchFamily="18" charset="0"/>
              </a:rPr>
              <a:t>injected with LPS (12.5 µg i.p) or saline. After </a:t>
            </a:r>
            <a:r>
              <a:rPr lang="en-US" sz="1200" dirty="0" smtClean="0">
                <a:latin typeface="Times New Roman" pitchFamily="18" charset="0"/>
                <a:cs typeface="Times New Roman" pitchFamily="18" charset="0"/>
              </a:rPr>
              <a:t>3h </a:t>
            </a:r>
            <a:r>
              <a:rPr lang="en-US" sz="1200" dirty="0">
                <a:latin typeface="Times New Roman" pitchFamily="18" charset="0"/>
                <a:cs typeface="Times New Roman" pitchFamily="18" charset="0"/>
              </a:rPr>
              <a:t>they were then injected with ovine prolactin (</a:t>
            </a:r>
            <a:r>
              <a:rPr lang="en-US" sz="1200" dirty="0" err="1">
                <a:latin typeface="Times New Roman" pitchFamily="18" charset="0"/>
                <a:cs typeface="Times New Roman" pitchFamily="18" charset="0"/>
              </a:rPr>
              <a:t>oPRL</a:t>
            </a:r>
            <a:r>
              <a:rPr lang="en-US" sz="1200" dirty="0">
                <a:latin typeface="Times New Roman" pitchFamily="18" charset="0"/>
                <a:cs typeface="Times New Roman" pitchFamily="18" charset="0"/>
              </a:rPr>
              <a:t>; 1µg/g body weight i.p) or prolactin buffer and sacrificed 1h later. </a:t>
            </a:r>
            <a:r>
              <a:rPr lang="en-US" sz="1200" dirty="0" smtClean="0">
                <a:latin typeface="Times New Roman" pitchFamily="18" charset="0"/>
                <a:cs typeface="Times New Roman" pitchFamily="18" charset="0"/>
              </a:rPr>
              <a:t>LPS and </a:t>
            </a:r>
            <a:r>
              <a:rPr lang="en-US" sz="1200" dirty="0" err="1" smtClean="0">
                <a:latin typeface="Times New Roman" pitchFamily="18" charset="0"/>
                <a:cs typeface="Times New Roman" pitchFamily="18" charset="0"/>
              </a:rPr>
              <a:t>oPRL</a:t>
            </a:r>
            <a:r>
              <a:rPr lang="en-US" sz="1200" dirty="0" smtClean="0">
                <a:latin typeface="Times New Roman" pitchFamily="18" charset="0"/>
                <a:cs typeface="Times New Roman" pitchFamily="18" charset="0"/>
              </a:rPr>
              <a:t> t</a:t>
            </a:r>
            <a:r>
              <a:rPr lang="en-GB" sz="1200" dirty="0" err="1" smtClean="0">
                <a:latin typeface="Times New Roman" pitchFamily="18" charset="0"/>
                <a:cs typeface="Times New Roman" pitchFamily="18" charset="0"/>
              </a:rPr>
              <a:t>reatment</a:t>
            </a:r>
            <a:r>
              <a:rPr lang="en-GB" sz="1200" dirty="0" smtClean="0">
                <a:latin typeface="Times New Roman" pitchFamily="18" charset="0"/>
                <a:cs typeface="Times New Roman" pitchFamily="18" charset="0"/>
              </a:rPr>
              <a:t>-induced  </a:t>
            </a:r>
            <a:r>
              <a:rPr lang="en-GB" sz="1200" dirty="0">
                <a:latin typeface="Times New Roman" pitchFamily="18" charset="0"/>
                <a:cs typeface="Times New Roman" pitchFamily="18" charset="0"/>
              </a:rPr>
              <a:t>pSTAT5 expression and pSTAT5/tyrosine hydroxylase (TH) co-expression in the arcuate nucleus </a:t>
            </a:r>
            <a:r>
              <a:rPr lang="en-GB" sz="1200" dirty="0" smtClean="0">
                <a:latin typeface="Times New Roman" pitchFamily="18" charset="0"/>
                <a:cs typeface="Times New Roman" pitchFamily="18" charset="0"/>
              </a:rPr>
              <a:t>is </a:t>
            </a:r>
            <a:r>
              <a:rPr lang="en-GB" sz="1200" dirty="0">
                <a:latin typeface="Times New Roman" pitchFamily="18" charset="0"/>
                <a:cs typeface="Times New Roman" pitchFamily="18" charset="0"/>
              </a:rPr>
              <a:t>illustrated in the photomicrographs in </a:t>
            </a:r>
            <a:r>
              <a:rPr lang="en-GB" sz="1200" dirty="0" smtClean="0">
                <a:latin typeface="Times New Roman" pitchFamily="18" charset="0"/>
                <a:cs typeface="Times New Roman" pitchFamily="18" charset="0"/>
              </a:rPr>
              <a:t>figures </a:t>
            </a:r>
            <a:r>
              <a:rPr lang="en-GB" sz="1200" dirty="0">
                <a:latin typeface="Times New Roman" pitchFamily="18" charset="0"/>
                <a:cs typeface="Times New Roman" pitchFamily="18" charset="0"/>
              </a:rPr>
              <a:t>A and B (magnification of highlighted areas in A). </a:t>
            </a:r>
            <a:r>
              <a:rPr lang="en-US" sz="1200" dirty="0">
                <a:latin typeface="Times New Roman" pitchFamily="18" charset="0"/>
                <a:cs typeface="Times New Roman" pitchFamily="18" charset="0"/>
              </a:rPr>
              <a:t>Solid </a:t>
            </a:r>
            <a:r>
              <a:rPr lang="en-GB" sz="1200" dirty="0">
                <a:latin typeface="Times New Roman" pitchFamily="18" charset="0"/>
                <a:cs typeface="Times New Roman" pitchFamily="18" charset="0"/>
              </a:rPr>
              <a:t>arrows indicate </a:t>
            </a:r>
            <a:r>
              <a:rPr lang="en-GB" sz="1200" dirty="0" smtClean="0">
                <a:latin typeface="Times New Roman" pitchFamily="18" charset="0"/>
                <a:cs typeface="Times New Roman" pitchFamily="18" charset="0"/>
              </a:rPr>
              <a:t>pSTAT5-positive TH neurones </a:t>
            </a:r>
            <a:r>
              <a:rPr lang="en-GB" sz="1200" dirty="0">
                <a:latin typeface="Times New Roman" pitchFamily="18" charset="0"/>
                <a:cs typeface="Times New Roman" pitchFamily="18" charset="0"/>
              </a:rPr>
              <a:t>and hollow arrows indicate pSTAT5-negative </a:t>
            </a:r>
            <a:r>
              <a:rPr lang="en-GB" sz="1200" dirty="0" smtClean="0">
                <a:latin typeface="Times New Roman" pitchFamily="18" charset="0"/>
                <a:cs typeface="Times New Roman" pitchFamily="18" charset="0"/>
              </a:rPr>
              <a:t>TH </a:t>
            </a:r>
            <a:r>
              <a:rPr lang="en-GB" sz="1200" dirty="0">
                <a:latin typeface="Times New Roman" pitchFamily="18" charset="0"/>
                <a:cs typeface="Times New Roman" pitchFamily="18" charset="0"/>
              </a:rPr>
              <a:t>neurones (pSTAT5 = black nuclear stain, tyrosine hydroxylase = brown cytoplasmic stain). Scale bars represent 50</a:t>
            </a:r>
            <a:r>
              <a:rPr lang="en-US" sz="1200" dirty="0">
                <a:latin typeface="Times New Roman" pitchFamily="18" charset="0"/>
                <a:cs typeface="Times New Roman" pitchFamily="18" charset="0"/>
              </a:rPr>
              <a:t>µ</a:t>
            </a:r>
            <a:r>
              <a:rPr lang="en-GB" sz="1200" dirty="0">
                <a:latin typeface="Times New Roman" pitchFamily="18" charset="0"/>
                <a:cs typeface="Times New Roman" pitchFamily="18" charset="0"/>
              </a:rPr>
              <a:t>m. </a:t>
            </a:r>
            <a:r>
              <a:rPr lang="en-GB" sz="1200" dirty="0" smtClean="0">
                <a:latin typeface="Times New Roman" pitchFamily="18" charset="0"/>
                <a:cs typeface="Times New Roman" pitchFamily="18" charset="0"/>
              </a:rPr>
              <a:t>3V = third </a:t>
            </a:r>
            <a:r>
              <a:rPr lang="en-GB" sz="1200" dirty="0">
                <a:latin typeface="Times New Roman" pitchFamily="18" charset="0"/>
                <a:cs typeface="Times New Roman" pitchFamily="18" charset="0"/>
              </a:rPr>
              <a:t>ventricle.</a:t>
            </a:r>
          </a:p>
        </p:txBody>
      </p:sp>
      <p:grpSp>
        <p:nvGrpSpPr>
          <p:cNvPr id="75" name="Group 74"/>
          <p:cNvGrpSpPr/>
          <p:nvPr/>
        </p:nvGrpSpPr>
        <p:grpSpPr>
          <a:xfrm>
            <a:off x="1081088" y="1619250"/>
            <a:ext cx="5153025" cy="2557463"/>
            <a:chOff x="1081088" y="1619250"/>
            <a:chExt cx="5153025" cy="2557463"/>
          </a:xfrm>
        </p:grpSpPr>
        <p:grpSp>
          <p:nvGrpSpPr>
            <p:cNvPr id="76" name="Group 2"/>
            <p:cNvGrpSpPr>
              <a:grpSpLocks noChangeAspect="1"/>
            </p:cNvGrpSpPr>
            <p:nvPr/>
          </p:nvGrpSpPr>
          <p:grpSpPr bwMode="auto">
            <a:xfrm>
              <a:off x="1268413" y="1619250"/>
              <a:ext cx="4965700" cy="2557463"/>
              <a:chOff x="-4924623" y="1691680"/>
              <a:chExt cx="5173985" cy="2664296"/>
            </a:xfrm>
          </p:grpSpPr>
          <p:grpSp>
            <p:nvGrpSpPr>
              <p:cNvPr id="83" name="Group 941"/>
              <p:cNvGrpSpPr>
                <a:grpSpLocks/>
              </p:cNvGrpSpPr>
              <p:nvPr/>
            </p:nvGrpSpPr>
            <p:grpSpPr bwMode="auto">
              <a:xfrm>
                <a:off x="-3556198" y="3492376"/>
                <a:ext cx="1212850" cy="863600"/>
                <a:chOff x="1434" y="1791"/>
                <a:chExt cx="764" cy="544"/>
              </a:xfrm>
            </p:grpSpPr>
            <p:pic>
              <p:nvPicPr>
                <p:cNvPr id="134" name="Picture 892" descr="Exp 20 TH_pSTAT5 m4 b"/>
                <p:cNvPicPr>
                  <a:picLocks noChangeArrowheads="1"/>
                </p:cNvPicPr>
                <p:nvPr/>
              </p:nvPicPr>
              <p:blipFill>
                <a:blip r:embed="rId2">
                  <a:lum bright="6000" contrast="24000"/>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l="47507" t="66895" r="10869" b="10803"/>
                <a:stretch>
                  <a:fillRect/>
                </a:stretch>
              </p:blipFill>
              <p:spPr bwMode="auto">
                <a:xfrm>
                  <a:off x="1434" y="1791"/>
                  <a:ext cx="764"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5" name="AutoShape 885"/>
                <p:cNvSpPr>
                  <a:spLocks noChangeArrowheads="1"/>
                </p:cNvSpPr>
                <p:nvPr/>
              </p:nvSpPr>
              <p:spPr bwMode="auto">
                <a:xfrm rot="5400000" flipV="1">
                  <a:off x="1551" y="2038"/>
                  <a:ext cx="185" cy="56"/>
                </a:xfrm>
                <a:prstGeom prst="rightArrow">
                  <a:avLst>
                    <a:gd name="adj1" fmla="val 50000"/>
                    <a:gd name="adj2" fmla="val 82589"/>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endParaRPr lang="en-US">
                    <a:latin typeface="Arial" charset="0"/>
                  </a:endParaRPr>
                </a:p>
              </p:txBody>
            </p:sp>
          </p:grpSp>
          <p:grpSp>
            <p:nvGrpSpPr>
              <p:cNvPr id="84" name="Group 943"/>
              <p:cNvGrpSpPr>
                <a:grpSpLocks/>
              </p:cNvGrpSpPr>
              <p:nvPr/>
            </p:nvGrpSpPr>
            <p:grpSpPr bwMode="auto">
              <a:xfrm>
                <a:off x="-963488" y="3492376"/>
                <a:ext cx="1212850" cy="863600"/>
                <a:chOff x="3113" y="1791"/>
                <a:chExt cx="764" cy="544"/>
              </a:xfrm>
            </p:grpSpPr>
            <p:pic>
              <p:nvPicPr>
                <p:cNvPr id="130" name="Picture 922" descr="Exp 20 TH_pSTAT5  m6 b"/>
                <p:cNvPicPr>
                  <a:picLocks noChangeArrowheads="1"/>
                </p:cNvPicPr>
                <p:nvPr/>
              </p:nvPicPr>
              <p:blipFill>
                <a:blip r:embed="rId4">
                  <a:lum bright="12000" contrast="18000"/>
                  <a:extLst>
                    <a:ext uri="{BEBA8EAE-BF5A-486C-A8C5-ECC9F3942E4B}">
                      <a14:imgProps xmlns:a14="http://schemas.microsoft.com/office/drawing/2010/main">
                        <a14:imgLayer r:embed="rId5">
                          <a14:imgEffect>
                            <a14:sharpenSoften amount="50000"/>
                          </a14:imgEffect>
                        </a14:imgLayer>
                      </a14:imgProps>
                    </a:ext>
                    <a:ext uri="{28A0092B-C50C-407E-A947-70E740481C1C}">
                      <a14:useLocalDpi xmlns:a14="http://schemas.microsoft.com/office/drawing/2010/main" val="0"/>
                    </a:ext>
                  </a:extLst>
                </a:blip>
                <a:srcRect l="47383" t="62378" r="10992" b="15320"/>
                <a:stretch>
                  <a:fillRect/>
                </a:stretch>
              </p:blipFill>
              <p:spPr bwMode="auto">
                <a:xfrm>
                  <a:off x="3113" y="1791"/>
                  <a:ext cx="764"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1" name="Line 814"/>
                <p:cNvSpPr>
                  <a:spLocks noChangeShapeType="1"/>
                </p:cNvSpPr>
                <p:nvPr/>
              </p:nvSpPr>
              <p:spPr bwMode="auto">
                <a:xfrm flipH="1">
                  <a:off x="3430" y="2064"/>
                  <a:ext cx="136" cy="0"/>
                </a:xfrm>
                <a:prstGeom prst="line">
                  <a:avLst/>
                </a:prstGeom>
                <a:noFill/>
                <a:ln w="15875">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32" name="Line 813"/>
                <p:cNvSpPr>
                  <a:spLocks noChangeShapeType="1"/>
                </p:cNvSpPr>
                <p:nvPr/>
              </p:nvSpPr>
              <p:spPr bwMode="auto">
                <a:xfrm rot="16200000" flipH="1">
                  <a:off x="3665" y="2058"/>
                  <a:ext cx="136" cy="0"/>
                </a:xfrm>
                <a:prstGeom prst="line">
                  <a:avLst/>
                </a:prstGeom>
                <a:noFill/>
                <a:ln w="15875">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33" name="Line 815"/>
                <p:cNvSpPr>
                  <a:spLocks noChangeShapeType="1"/>
                </p:cNvSpPr>
                <p:nvPr/>
              </p:nvSpPr>
              <p:spPr bwMode="auto">
                <a:xfrm flipH="1">
                  <a:off x="3294" y="2142"/>
                  <a:ext cx="136" cy="0"/>
                </a:xfrm>
                <a:prstGeom prst="line">
                  <a:avLst/>
                </a:prstGeom>
                <a:noFill/>
                <a:ln w="15875">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85" name="Group 893"/>
              <p:cNvGrpSpPr>
                <a:grpSpLocks/>
              </p:cNvGrpSpPr>
              <p:nvPr/>
            </p:nvGrpSpPr>
            <p:grpSpPr bwMode="auto">
              <a:xfrm>
                <a:off x="-3616523" y="1693863"/>
                <a:ext cx="1284288" cy="1616075"/>
                <a:chOff x="1389" y="748"/>
                <a:chExt cx="809" cy="1018"/>
              </a:xfrm>
            </p:grpSpPr>
            <p:pic>
              <p:nvPicPr>
                <p:cNvPr id="126" name="Picture 891" descr="Exp 20 TH_pSTAT5 m4 b"/>
                <p:cNvPicPr>
                  <a:picLocks noChangeAspect="1" noChangeArrowheads="1"/>
                </p:cNvPicPr>
                <p:nvPr/>
              </p:nvPicPr>
              <p:blipFill>
                <a:blip r:embed="rId6">
                  <a:lum bright="6000" contrast="12000"/>
                  <a:extLst>
                    <a:ext uri="{BEBA8EAE-BF5A-486C-A8C5-ECC9F3942E4B}">
                      <a14:imgProps xmlns:a14="http://schemas.microsoft.com/office/drawing/2010/main">
                        <a14:imgLayer r:embed="rId7">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1434" y="748"/>
                  <a:ext cx="764" cy="1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7" name="Line 777"/>
                <p:cNvSpPr>
                  <a:spLocks noChangeAspect="1" noChangeShapeType="1"/>
                </p:cNvSpPr>
                <p:nvPr/>
              </p:nvSpPr>
              <p:spPr bwMode="auto">
                <a:xfrm>
                  <a:off x="1990" y="811"/>
                  <a:ext cx="149"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28" name="Text Box 753"/>
                <p:cNvSpPr txBox="1">
                  <a:spLocks noChangeArrowheads="1"/>
                </p:cNvSpPr>
                <p:nvPr/>
              </p:nvSpPr>
              <p:spPr bwMode="auto">
                <a:xfrm>
                  <a:off x="1389" y="793"/>
                  <a:ext cx="234" cy="1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100" b="1">
                      <a:latin typeface="Arial" charset="0"/>
                    </a:rPr>
                    <a:t>3V</a:t>
                  </a:r>
                </a:p>
              </p:txBody>
            </p:sp>
            <p:sp>
              <p:nvSpPr>
                <p:cNvPr id="129" name="Rectangle 774"/>
                <p:cNvSpPr>
                  <a:spLocks noChangeArrowheads="1"/>
                </p:cNvSpPr>
                <p:nvPr/>
              </p:nvSpPr>
              <p:spPr bwMode="auto">
                <a:xfrm>
                  <a:off x="1797" y="1429"/>
                  <a:ext cx="317" cy="22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Arial" charset="0"/>
                  </a:endParaRPr>
                </a:p>
              </p:txBody>
            </p:sp>
          </p:grpSp>
          <p:grpSp>
            <p:nvGrpSpPr>
              <p:cNvPr id="86" name="Group 940"/>
              <p:cNvGrpSpPr>
                <a:grpSpLocks/>
              </p:cNvGrpSpPr>
              <p:nvPr/>
            </p:nvGrpSpPr>
            <p:grpSpPr bwMode="auto">
              <a:xfrm>
                <a:off x="-4924623" y="1693863"/>
                <a:ext cx="1285875" cy="1616075"/>
                <a:chOff x="572" y="748"/>
                <a:chExt cx="810" cy="1018"/>
              </a:xfrm>
            </p:grpSpPr>
            <p:pic>
              <p:nvPicPr>
                <p:cNvPr id="120" name="Picture 898" descr="Exp 20 TH_pSTAT5 m37"/>
                <p:cNvPicPr>
                  <a:picLocks noChangeAspect="1" noChangeArrowheads="1"/>
                </p:cNvPicPr>
                <p:nvPr/>
              </p:nvPicPr>
              <p:blipFill>
                <a:blip r:embed="rId8">
                  <a:lum bright="6000" contrast="12000"/>
                  <a:extLst>
                    <a:ext uri="{28A0092B-C50C-407E-A947-70E740481C1C}">
                      <a14:useLocalDpi xmlns:a14="http://schemas.microsoft.com/office/drawing/2010/main" val="0"/>
                    </a:ext>
                  </a:extLst>
                </a:blip>
                <a:srcRect/>
                <a:stretch>
                  <a:fillRect/>
                </a:stretch>
              </p:blipFill>
              <p:spPr bwMode="auto">
                <a:xfrm>
                  <a:off x="618" y="748"/>
                  <a:ext cx="764" cy="1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1" name="Picture 896" descr="Exp 20 TH_pSTAT5 m37"/>
                <p:cNvPicPr>
                  <a:picLocks noChangeAspect="1" noChangeArrowheads="1"/>
                </p:cNvPicPr>
                <p:nvPr/>
              </p:nvPicPr>
              <p:blipFill>
                <a:blip r:embed="rId8">
                  <a:lum bright="12000" contrast="12000"/>
                  <a:extLst>
                    <a:ext uri="{28A0092B-C50C-407E-A947-70E740481C1C}">
                      <a14:useLocalDpi xmlns:a14="http://schemas.microsoft.com/office/drawing/2010/main" val="0"/>
                    </a:ext>
                  </a:extLst>
                </a:blip>
                <a:srcRect/>
                <a:stretch>
                  <a:fillRect/>
                </a:stretch>
              </p:blipFill>
              <p:spPr bwMode="auto">
                <a:xfrm>
                  <a:off x="618" y="748"/>
                  <a:ext cx="764" cy="1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 name="Text Box 752"/>
                <p:cNvSpPr txBox="1">
                  <a:spLocks noChangeArrowheads="1"/>
                </p:cNvSpPr>
                <p:nvPr/>
              </p:nvSpPr>
              <p:spPr bwMode="auto">
                <a:xfrm>
                  <a:off x="572" y="793"/>
                  <a:ext cx="234" cy="1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100" b="1">
                      <a:latin typeface="Arial" charset="0"/>
                    </a:rPr>
                    <a:t>3V</a:t>
                  </a:r>
                </a:p>
              </p:txBody>
            </p:sp>
            <p:sp>
              <p:nvSpPr>
                <p:cNvPr id="123" name="Line 763"/>
                <p:cNvSpPr>
                  <a:spLocks noChangeAspect="1" noChangeShapeType="1"/>
                </p:cNvSpPr>
                <p:nvPr/>
              </p:nvSpPr>
              <p:spPr bwMode="auto">
                <a:xfrm>
                  <a:off x="1176" y="811"/>
                  <a:ext cx="149"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24" name="Rectangle 764"/>
                <p:cNvSpPr>
                  <a:spLocks noChangeArrowheads="1"/>
                </p:cNvSpPr>
                <p:nvPr/>
              </p:nvSpPr>
              <p:spPr bwMode="auto">
                <a:xfrm>
                  <a:off x="890" y="1383"/>
                  <a:ext cx="317" cy="22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Arial" charset="0"/>
                  </a:endParaRPr>
                </a:p>
              </p:txBody>
            </p:sp>
            <p:sp>
              <p:nvSpPr>
                <p:cNvPr id="125" name="Rectangle 899"/>
                <p:cNvSpPr>
                  <a:spLocks noChangeArrowheads="1"/>
                </p:cNvSpPr>
                <p:nvPr/>
              </p:nvSpPr>
              <p:spPr bwMode="auto">
                <a:xfrm>
                  <a:off x="890" y="1383"/>
                  <a:ext cx="317" cy="22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Arial" charset="0"/>
                  </a:endParaRPr>
                </a:p>
              </p:txBody>
            </p:sp>
          </p:grpSp>
          <p:grpSp>
            <p:nvGrpSpPr>
              <p:cNvPr id="87" name="Group 939"/>
              <p:cNvGrpSpPr>
                <a:grpSpLocks/>
              </p:cNvGrpSpPr>
              <p:nvPr/>
            </p:nvGrpSpPr>
            <p:grpSpPr bwMode="auto">
              <a:xfrm>
                <a:off x="-4851598" y="3492376"/>
                <a:ext cx="1212850" cy="863600"/>
                <a:chOff x="618" y="1791"/>
                <a:chExt cx="764" cy="544"/>
              </a:xfrm>
            </p:grpSpPr>
            <p:pic>
              <p:nvPicPr>
                <p:cNvPr id="117" name="Picture 902" descr="Exp 20 TH_pSTAT5 m37"/>
                <p:cNvPicPr>
                  <a:picLocks noChangeArrowheads="1"/>
                </p:cNvPicPr>
                <p:nvPr/>
              </p:nvPicPr>
              <p:blipFill>
                <a:blip r:embed="rId9">
                  <a:lum bright="12000" contrast="30000"/>
                  <a:extLst>
                    <a:ext uri="{28A0092B-C50C-407E-A947-70E740481C1C}">
                      <a14:useLocalDpi xmlns:a14="http://schemas.microsoft.com/office/drawing/2010/main" val="0"/>
                    </a:ext>
                  </a:extLst>
                </a:blip>
                <a:srcRect l="35603" t="62378" r="22913" b="15320"/>
                <a:stretch>
                  <a:fillRect/>
                </a:stretch>
              </p:blipFill>
              <p:spPr bwMode="auto">
                <a:xfrm>
                  <a:off x="618" y="1791"/>
                  <a:ext cx="764"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8" name="AutoShape 904"/>
                <p:cNvSpPr>
                  <a:spLocks noChangeArrowheads="1"/>
                </p:cNvSpPr>
                <p:nvPr/>
              </p:nvSpPr>
              <p:spPr bwMode="auto">
                <a:xfrm rot="16200000" flipV="1">
                  <a:off x="1052" y="2174"/>
                  <a:ext cx="185" cy="56"/>
                </a:xfrm>
                <a:prstGeom prst="rightArrow">
                  <a:avLst>
                    <a:gd name="adj1" fmla="val 50000"/>
                    <a:gd name="adj2" fmla="val 82589"/>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Arial" charset="0"/>
                  </a:endParaRPr>
                </a:p>
              </p:txBody>
            </p:sp>
            <p:sp>
              <p:nvSpPr>
                <p:cNvPr id="119" name="AutoShape 905"/>
                <p:cNvSpPr>
                  <a:spLocks noChangeArrowheads="1"/>
                </p:cNvSpPr>
                <p:nvPr/>
              </p:nvSpPr>
              <p:spPr bwMode="auto">
                <a:xfrm rot="16200000" flipV="1">
                  <a:off x="769" y="1989"/>
                  <a:ext cx="185" cy="56"/>
                </a:xfrm>
                <a:prstGeom prst="rightArrow">
                  <a:avLst>
                    <a:gd name="adj1" fmla="val 50000"/>
                    <a:gd name="adj2" fmla="val 82589"/>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Arial" charset="0"/>
                  </a:endParaRPr>
                </a:p>
              </p:txBody>
            </p:sp>
          </p:grpSp>
          <p:grpSp>
            <p:nvGrpSpPr>
              <p:cNvPr id="88" name="Group 942"/>
              <p:cNvGrpSpPr>
                <a:grpSpLocks/>
              </p:cNvGrpSpPr>
              <p:nvPr/>
            </p:nvGrpSpPr>
            <p:grpSpPr bwMode="auto">
              <a:xfrm>
                <a:off x="-2248346" y="3491185"/>
                <a:ext cx="1212850" cy="863600"/>
                <a:chOff x="2296" y="1791"/>
                <a:chExt cx="764" cy="544"/>
              </a:xfrm>
            </p:grpSpPr>
            <p:pic>
              <p:nvPicPr>
                <p:cNvPr id="113" name="Picture 935" descr="Exp 20 TH_pSTAT5 m45 b"/>
                <p:cNvPicPr>
                  <a:picLocks noChangeArrowheads="1"/>
                </p:cNvPicPr>
                <p:nvPr/>
              </p:nvPicPr>
              <p:blipFill>
                <a:blip r:embed="rId10">
                  <a:lum bright="22000" contrast="36000"/>
                  <a:extLst>
                    <a:ext uri="{BEBA8EAE-BF5A-486C-A8C5-ECC9F3942E4B}">
                      <a14:imgProps xmlns:a14="http://schemas.microsoft.com/office/drawing/2010/main">
                        <a14:imgLayer r:embed="rId11">
                          <a14:imgEffect>
                            <a14:sharpenSoften amount="50000"/>
                          </a14:imgEffect>
                        </a14:imgLayer>
                      </a14:imgProps>
                    </a:ext>
                    <a:ext uri="{28A0092B-C50C-407E-A947-70E740481C1C}">
                      <a14:useLocalDpi xmlns:a14="http://schemas.microsoft.com/office/drawing/2010/main" val="0"/>
                    </a:ext>
                  </a:extLst>
                </a:blip>
                <a:srcRect l="17801" t="62378" r="40714" b="15320"/>
                <a:stretch>
                  <a:fillRect/>
                </a:stretch>
              </p:blipFill>
              <p:spPr bwMode="auto">
                <a:xfrm>
                  <a:off x="2296" y="1791"/>
                  <a:ext cx="764"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4" name="AutoShape 884"/>
                <p:cNvSpPr>
                  <a:spLocks noChangeArrowheads="1"/>
                </p:cNvSpPr>
                <p:nvPr/>
              </p:nvSpPr>
              <p:spPr bwMode="auto">
                <a:xfrm rot="10800000" flipV="1">
                  <a:off x="2750" y="1854"/>
                  <a:ext cx="185" cy="56"/>
                </a:xfrm>
                <a:prstGeom prst="rightArrow">
                  <a:avLst>
                    <a:gd name="adj1" fmla="val 50000"/>
                    <a:gd name="adj2" fmla="val 82589"/>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Arial" charset="0"/>
                  </a:endParaRPr>
                </a:p>
              </p:txBody>
            </p:sp>
            <p:sp>
              <p:nvSpPr>
                <p:cNvPr id="115" name="Line 937"/>
                <p:cNvSpPr>
                  <a:spLocks noChangeShapeType="1"/>
                </p:cNvSpPr>
                <p:nvPr/>
              </p:nvSpPr>
              <p:spPr bwMode="auto">
                <a:xfrm flipH="1">
                  <a:off x="2788" y="2051"/>
                  <a:ext cx="136" cy="0"/>
                </a:xfrm>
                <a:prstGeom prst="line">
                  <a:avLst/>
                </a:prstGeom>
                <a:noFill/>
                <a:ln w="15875">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16" name="Line 938"/>
                <p:cNvSpPr>
                  <a:spLocks noChangeShapeType="1"/>
                </p:cNvSpPr>
                <p:nvPr/>
              </p:nvSpPr>
              <p:spPr bwMode="auto">
                <a:xfrm flipH="1">
                  <a:off x="2795" y="2278"/>
                  <a:ext cx="136" cy="0"/>
                </a:xfrm>
                <a:prstGeom prst="line">
                  <a:avLst/>
                </a:prstGeom>
                <a:noFill/>
                <a:ln w="15875">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89" name="Group 976"/>
              <p:cNvGrpSpPr>
                <a:grpSpLocks/>
              </p:cNvGrpSpPr>
              <p:nvPr/>
            </p:nvGrpSpPr>
            <p:grpSpPr bwMode="auto">
              <a:xfrm>
                <a:off x="-1035496" y="1693863"/>
                <a:ext cx="1281113" cy="1616075"/>
                <a:chOff x="3070" y="748"/>
                <a:chExt cx="807" cy="1018"/>
              </a:xfrm>
            </p:grpSpPr>
            <p:grpSp>
              <p:nvGrpSpPr>
                <p:cNvPr id="100" name="Group 953"/>
                <p:cNvGrpSpPr>
                  <a:grpSpLocks/>
                </p:cNvGrpSpPr>
                <p:nvPr/>
              </p:nvGrpSpPr>
              <p:grpSpPr bwMode="auto">
                <a:xfrm>
                  <a:off x="3070" y="748"/>
                  <a:ext cx="807" cy="1018"/>
                  <a:chOff x="3070" y="748"/>
                  <a:chExt cx="807" cy="1018"/>
                </a:xfrm>
              </p:grpSpPr>
              <p:grpSp>
                <p:nvGrpSpPr>
                  <p:cNvPr id="105" name="Group 944"/>
                  <p:cNvGrpSpPr>
                    <a:grpSpLocks/>
                  </p:cNvGrpSpPr>
                  <p:nvPr/>
                </p:nvGrpSpPr>
                <p:grpSpPr bwMode="auto">
                  <a:xfrm>
                    <a:off x="3113" y="748"/>
                    <a:ext cx="764" cy="1018"/>
                    <a:chOff x="3113" y="748"/>
                    <a:chExt cx="764" cy="1018"/>
                  </a:xfrm>
                </p:grpSpPr>
                <p:grpSp>
                  <p:nvGrpSpPr>
                    <p:cNvPr id="107" name="Group 920"/>
                    <p:cNvGrpSpPr>
                      <a:grpSpLocks/>
                    </p:cNvGrpSpPr>
                    <p:nvPr/>
                  </p:nvGrpSpPr>
                  <p:grpSpPr bwMode="auto">
                    <a:xfrm>
                      <a:off x="3113" y="748"/>
                      <a:ext cx="764" cy="1018"/>
                      <a:chOff x="3113" y="748"/>
                      <a:chExt cx="764" cy="1018"/>
                    </a:xfrm>
                  </p:grpSpPr>
                  <p:pic>
                    <p:nvPicPr>
                      <p:cNvPr id="111" name="Picture 918" descr="Exp 20 TH_pSTAT5  m6 b"/>
                      <p:cNvPicPr>
                        <a:picLocks noChangeAspect="1" noChangeArrowheads="1"/>
                      </p:cNvPicPr>
                      <p:nvPr/>
                    </p:nvPicPr>
                    <p:blipFill>
                      <a:blip r:embed="rId12">
                        <a:lum bright="12000" contrast="12000"/>
                        <a:extLst>
                          <a:ext uri="{28A0092B-C50C-407E-A947-70E740481C1C}">
                            <a14:useLocalDpi xmlns:a14="http://schemas.microsoft.com/office/drawing/2010/main" val="0"/>
                          </a:ext>
                        </a:extLst>
                      </a:blip>
                      <a:srcRect/>
                      <a:stretch>
                        <a:fillRect/>
                      </a:stretch>
                    </p:blipFill>
                    <p:spPr bwMode="auto">
                      <a:xfrm>
                        <a:off x="3113" y="748"/>
                        <a:ext cx="764" cy="1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 name="Rectangle 919"/>
                      <p:cNvSpPr>
                        <a:spLocks noChangeArrowheads="1"/>
                      </p:cNvSpPr>
                      <p:nvPr/>
                    </p:nvSpPr>
                    <p:spPr bwMode="auto">
                      <a:xfrm>
                        <a:off x="3475" y="1383"/>
                        <a:ext cx="317" cy="22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Arial" charset="0"/>
                        </a:endParaRPr>
                      </a:p>
                    </p:txBody>
                  </p:sp>
                </p:grpSp>
                <p:pic>
                  <p:nvPicPr>
                    <p:cNvPr id="108" name="Picture 894" descr="Exp 20 TH_pSTAT5  m6 b"/>
                    <p:cNvPicPr>
                      <a:picLocks noChangeAspect="1" noChangeArrowheads="1"/>
                    </p:cNvPicPr>
                    <p:nvPr/>
                  </p:nvPicPr>
                  <p:blipFill>
                    <a:blip r:embed="rId13">
                      <a:lum bright="12000" contrast="12000"/>
                      <a:extLst>
                        <a:ext uri="{BEBA8EAE-BF5A-486C-A8C5-ECC9F3942E4B}">
                          <a14:imgProps xmlns:a14="http://schemas.microsoft.com/office/drawing/2010/main">
                            <a14:imgLayer r:embed="rId14">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3113" y="748"/>
                      <a:ext cx="764" cy="1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9" name="Rectangle 265"/>
                    <p:cNvSpPr>
                      <a:spLocks noChangeArrowheads="1"/>
                    </p:cNvSpPr>
                    <p:nvPr/>
                  </p:nvSpPr>
                  <p:spPr bwMode="auto">
                    <a:xfrm>
                      <a:off x="3475" y="1383"/>
                      <a:ext cx="317" cy="22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Arial" charset="0"/>
                      </a:endParaRPr>
                    </a:p>
                  </p:txBody>
                </p:sp>
                <p:sp>
                  <p:nvSpPr>
                    <p:cNvPr id="110" name="Line 810"/>
                    <p:cNvSpPr>
                      <a:spLocks noChangeAspect="1" noChangeShapeType="1"/>
                    </p:cNvSpPr>
                    <p:nvPr/>
                  </p:nvSpPr>
                  <p:spPr bwMode="auto">
                    <a:xfrm>
                      <a:off x="3664" y="815"/>
                      <a:ext cx="149"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106" name="Text Box 755"/>
                  <p:cNvSpPr txBox="1">
                    <a:spLocks noChangeArrowheads="1"/>
                  </p:cNvSpPr>
                  <p:nvPr/>
                </p:nvSpPr>
                <p:spPr bwMode="auto">
                  <a:xfrm>
                    <a:off x="3070" y="793"/>
                    <a:ext cx="233" cy="1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100" b="1">
                        <a:latin typeface="Arial" charset="0"/>
                      </a:rPr>
                      <a:t>3V</a:t>
                    </a:r>
                  </a:p>
                </p:txBody>
              </p:sp>
            </p:grpSp>
            <p:sp>
              <p:nvSpPr>
                <p:cNvPr id="101" name="Line 264"/>
                <p:cNvSpPr>
                  <a:spLocks noChangeAspect="1" noChangeShapeType="1"/>
                </p:cNvSpPr>
                <p:nvPr/>
              </p:nvSpPr>
              <p:spPr bwMode="auto">
                <a:xfrm flipH="1">
                  <a:off x="3597" y="1496"/>
                  <a:ext cx="113" cy="1"/>
                </a:xfrm>
                <a:prstGeom prst="line">
                  <a:avLst/>
                </a:prstGeom>
                <a:noFill/>
                <a:ln w="6350">
                  <a:solidFill>
                    <a:schemeClr val="tx1"/>
                  </a:solidFill>
                  <a:round/>
                  <a:headEnd/>
                  <a:tailEnd type="arrow"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02" name="Line 266"/>
                <p:cNvSpPr>
                  <a:spLocks noChangeAspect="1" noChangeShapeType="1"/>
                </p:cNvSpPr>
                <p:nvPr/>
              </p:nvSpPr>
              <p:spPr bwMode="auto">
                <a:xfrm flipH="1">
                  <a:off x="3740" y="1406"/>
                  <a:ext cx="1" cy="113"/>
                </a:xfrm>
                <a:prstGeom prst="line">
                  <a:avLst/>
                </a:prstGeom>
                <a:noFill/>
                <a:ln w="6350">
                  <a:solidFill>
                    <a:schemeClr val="tx1"/>
                  </a:solidFill>
                  <a:round/>
                  <a:headEnd/>
                  <a:tailEnd type="arrow"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03" name="Line 956"/>
                <p:cNvSpPr>
                  <a:spLocks noChangeAspect="1" noChangeShapeType="1"/>
                </p:cNvSpPr>
                <p:nvPr/>
              </p:nvSpPr>
              <p:spPr bwMode="auto">
                <a:xfrm flipH="1">
                  <a:off x="3544" y="1527"/>
                  <a:ext cx="113" cy="1"/>
                </a:xfrm>
                <a:prstGeom prst="line">
                  <a:avLst/>
                </a:prstGeom>
                <a:noFill/>
                <a:ln w="6350">
                  <a:solidFill>
                    <a:schemeClr val="tx1"/>
                  </a:solidFill>
                  <a:round/>
                  <a:headEnd/>
                  <a:tailEnd type="arrow"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04" name="Line 962"/>
                <p:cNvSpPr>
                  <a:spLocks noChangeAspect="1" noChangeShapeType="1"/>
                </p:cNvSpPr>
                <p:nvPr/>
              </p:nvSpPr>
              <p:spPr bwMode="auto">
                <a:xfrm flipH="1">
                  <a:off x="3395" y="1348"/>
                  <a:ext cx="1" cy="113"/>
                </a:xfrm>
                <a:prstGeom prst="line">
                  <a:avLst/>
                </a:prstGeom>
                <a:noFill/>
                <a:ln w="6350">
                  <a:solidFill>
                    <a:schemeClr val="tx1"/>
                  </a:solidFill>
                  <a:round/>
                  <a:headEnd/>
                  <a:tailEnd type="arrow"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90" name="Group 151"/>
              <p:cNvGrpSpPr>
                <a:grpSpLocks/>
              </p:cNvGrpSpPr>
              <p:nvPr/>
            </p:nvGrpSpPr>
            <p:grpSpPr bwMode="auto">
              <a:xfrm>
                <a:off x="-2248346" y="1691680"/>
                <a:ext cx="1212850" cy="1616075"/>
                <a:chOff x="2303" y="1067"/>
                <a:chExt cx="764" cy="1018"/>
              </a:xfrm>
            </p:grpSpPr>
            <p:grpSp>
              <p:nvGrpSpPr>
                <p:cNvPr id="91" name="Group 958"/>
                <p:cNvGrpSpPr>
                  <a:grpSpLocks/>
                </p:cNvGrpSpPr>
                <p:nvPr/>
              </p:nvGrpSpPr>
              <p:grpSpPr bwMode="auto">
                <a:xfrm>
                  <a:off x="2303" y="1067"/>
                  <a:ext cx="764" cy="1018"/>
                  <a:chOff x="2303" y="748"/>
                  <a:chExt cx="764" cy="1018"/>
                </a:xfrm>
              </p:grpSpPr>
              <p:grpSp>
                <p:nvGrpSpPr>
                  <p:cNvPr id="93" name="Group 933"/>
                  <p:cNvGrpSpPr>
                    <a:grpSpLocks/>
                  </p:cNvGrpSpPr>
                  <p:nvPr/>
                </p:nvGrpSpPr>
                <p:grpSpPr bwMode="auto">
                  <a:xfrm>
                    <a:off x="2303" y="748"/>
                    <a:ext cx="764" cy="1018"/>
                    <a:chOff x="1616" y="2699"/>
                    <a:chExt cx="764" cy="1018"/>
                  </a:xfrm>
                </p:grpSpPr>
                <p:pic>
                  <p:nvPicPr>
                    <p:cNvPr id="98" name="Picture 931" descr="Exp 20 TH_pSTAT5 m45 b"/>
                    <p:cNvPicPr>
                      <a:picLocks noChangeAspect="1" noChangeArrowheads="1"/>
                    </p:cNvPicPr>
                    <p:nvPr/>
                  </p:nvPicPr>
                  <p:blipFill>
                    <a:blip r:embed="rId15">
                      <a:lum bright="16000" contrast="24000"/>
                      <a:extLst>
                        <a:ext uri="{28A0092B-C50C-407E-A947-70E740481C1C}">
                          <a14:useLocalDpi xmlns:a14="http://schemas.microsoft.com/office/drawing/2010/main" val="0"/>
                        </a:ext>
                      </a:extLst>
                    </a:blip>
                    <a:srcRect/>
                    <a:stretch>
                      <a:fillRect/>
                    </a:stretch>
                  </p:blipFill>
                  <p:spPr bwMode="auto">
                    <a:xfrm>
                      <a:off x="1616" y="2699"/>
                      <a:ext cx="764" cy="1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9" name="Rectangle 932"/>
                    <p:cNvSpPr>
                      <a:spLocks noChangeArrowheads="1"/>
                    </p:cNvSpPr>
                    <p:nvPr/>
                  </p:nvSpPr>
                  <p:spPr bwMode="auto">
                    <a:xfrm>
                      <a:off x="1752" y="3334"/>
                      <a:ext cx="317" cy="22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Arial" charset="0"/>
                      </a:endParaRPr>
                    </a:p>
                  </p:txBody>
                </p:sp>
              </p:grpSp>
              <p:sp>
                <p:nvSpPr>
                  <p:cNvPr id="94" name="Line 267"/>
                  <p:cNvSpPr>
                    <a:spLocks noChangeAspect="1" noChangeShapeType="1"/>
                  </p:cNvSpPr>
                  <p:nvPr/>
                </p:nvSpPr>
                <p:spPr bwMode="auto">
                  <a:xfrm>
                    <a:off x="2847" y="811"/>
                    <a:ext cx="149"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95" name="Line 954"/>
                  <p:cNvSpPr>
                    <a:spLocks noChangeAspect="1" noChangeShapeType="1"/>
                  </p:cNvSpPr>
                  <p:nvPr/>
                </p:nvSpPr>
                <p:spPr bwMode="auto">
                  <a:xfrm flipH="1">
                    <a:off x="2629" y="1484"/>
                    <a:ext cx="113" cy="1"/>
                  </a:xfrm>
                  <a:prstGeom prst="line">
                    <a:avLst/>
                  </a:prstGeom>
                  <a:noFill/>
                  <a:ln w="6350">
                    <a:solidFill>
                      <a:schemeClr val="tx1"/>
                    </a:solidFill>
                    <a:round/>
                    <a:headEnd/>
                    <a:tailEnd type="arrow"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96" name="Line 955"/>
                  <p:cNvSpPr>
                    <a:spLocks noChangeAspect="1" noChangeShapeType="1"/>
                  </p:cNvSpPr>
                  <p:nvPr/>
                </p:nvSpPr>
                <p:spPr bwMode="auto">
                  <a:xfrm flipH="1">
                    <a:off x="2357" y="1165"/>
                    <a:ext cx="113" cy="1"/>
                  </a:xfrm>
                  <a:prstGeom prst="line">
                    <a:avLst/>
                  </a:prstGeom>
                  <a:noFill/>
                  <a:ln w="6350">
                    <a:solidFill>
                      <a:schemeClr val="tx1"/>
                    </a:solidFill>
                    <a:round/>
                    <a:headEnd/>
                    <a:tailEnd type="arrow"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97" name="Line 957"/>
                  <p:cNvSpPr>
                    <a:spLocks noChangeAspect="1" noChangeShapeType="1"/>
                  </p:cNvSpPr>
                  <p:nvPr/>
                </p:nvSpPr>
                <p:spPr bwMode="auto">
                  <a:xfrm rot="10800000" flipH="1">
                    <a:off x="2529" y="1575"/>
                    <a:ext cx="113" cy="1"/>
                  </a:xfrm>
                  <a:prstGeom prst="line">
                    <a:avLst/>
                  </a:prstGeom>
                  <a:noFill/>
                  <a:ln w="6350">
                    <a:solidFill>
                      <a:schemeClr val="tx1"/>
                    </a:solidFill>
                    <a:round/>
                    <a:headEnd/>
                    <a:tailEnd type="arrow"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92" name="Text Box 754"/>
                <p:cNvSpPr txBox="1">
                  <a:spLocks noChangeArrowheads="1"/>
                </p:cNvSpPr>
                <p:nvPr/>
              </p:nvSpPr>
              <p:spPr bwMode="auto">
                <a:xfrm>
                  <a:off x="2341" y="1111"/>
                  <a:ext cx="233" cy="1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100" b="1">
                      <a:latin typeface="Arial" charset="0"/>
                    </a:rPr>
                    <a:t>3V</a:t>
                  </a:r>
                </a:p>
              </p:txBody>
            </p:sp>
          </p:grpSp>
        </p:grpSp>
        <p:sp>
          <p:nvSpPr>
            <p:cNvPr id="77" name="Text Box 617"/>
            <p:cNvSpPr txBox="1">
              <a:spLocks noChangeArrowheads="1"/>
            </p:cNvSpPr>
            <p:nvPr/>
          </p:nvSpPr>
          <p:spPr bwMode="auto">
            <a:xfrm>
              <a:off x="1081088" y="3257550"/>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B</a:t>
              </a:r>
            </a:p>
          </p:txBody>
        </p:sp>
        <p:sp>
          <p:nvSpPr>
            <p:cNvPr id="78" name="Line 763"/>
            <p:cNvSpPr>
              <a:spLocks noChangeAspect="1" noChangeShapeType="1"/>
            </p:cNvSpPr>
            <p:nvPr/>
          </p:nvSpPr>
          <p:spPr bwMode="auto">
            <a:xfrm>
              <a:off x="1854587" y="3417839"/>
              <a:ext cx="547200"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79" name="Line 763"/>
            <p:cNvSpPr>
              <a:spLocks noChangeAspect="1" noChangeShapeType="1"/>
            </p:cNvSpPr>
            <p:nvPr/>
          </p:nvSpPr>
          <p:spPr bwMode="auto">
            <a:xfrm>
              <a:off x="3133828" y="3419872"/>
              <a:ext cx="547200"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80" name="Line 763"/>
            <p:cNvSpPr>
              <a:spLocks noChangeAspect="1" noChangeShapeType="1"/>
            </p:cNvSpPr>
            <p:nvPr/>
          </p:nvSpPr>
          <p:spPr bwMode="auto">
            <a:xfrm>
              <a:off x="5654108" y="3419872"/>
              <a:ext cx="547200"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81" name="Line 763"/>
            <p:cNvSpPr>
              <a:spLocks noChangeAspect="1" noChangeShapeType="1"/>
            </p:cNvSpPr>
            <p:nvPr/>
          </p:nvSpPr>
          <p:spPr bwMode="auto">
            <a:xfrm>
              <a:off x="4401108" y="3419872"/>
              <a:ext cx="547200"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82" name="AutoShape 905"/>
            <p:cNvSpPr>
              <a:spLocks noChangeArrowheads="1"/>
            </p:cNvSpPr>
            <p:nvPr/>
          </p:nvSpPr>
          <p:spPr bwMode="auto">
            <a:xfrm rot="16200000" flipV="1">
              <a:off x="5225604" y="3590176"/>
              <a:ext cx="281911" cy="85321"/>
            </a:xfrm>
            <a:prstGeom prst="rightArrow">
              <a:avLst>
                <a:gd name="adj1" fmla="val 50000"/>
                <a:gd name="adj2" fmla="val 82589"/>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Arial" charset="0"/>
              </a:endParaRPr>
            </a:p>
          </p:txBody>
        </p:sp>
      </p:grpSp>
      <p:sp>
        <p:nvSpPr>
          <p:cNvPr id="136" name="TextBox 135"/>
          <p:cNvSpPr txBox="1"/>
          <p:nvPr/>
        </p:nvSpPr>
        <p:spPr>
          <a:xfrm>
            <a:off x="5949280"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187</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413684128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1" name="Group 1080"/>
          <p:cNvGrpSpPr>
            <a:grpSpLocks noChangeAspect="1"/>
          </p:cNvGrpSpPr>
          <p:nvPr/>
        </p:nvGrpSpPr>
        <p:grpSpPr bwMode="auto">
          <a:xfrm>
            <a:off x="2638425" y="3308914"/>
            <a:ext cx="2308225" cy="2149475"/>
            <a:chOff x="2252" y="2495"/>
            <a:chExt cx="1344" cy="1252"/>
          </a:xfrm>
        </p:grpSpPr>
        <p:sp>
          <p:nvSpPr>
            <p:cNvPr id="82" name="Rectangle 981"/>
            <p:cNvSpPr>
              <a:spLocks noChangeArrowheads="1"/>
            </p:cNvSpPr>
            <p:nvPr/>
          </p:nvSpPr>
          <p:spPr bwMode="auto">
            <a:xfrm>
              <a:off x="2568" y="3597"/>
              <a:ext cx="167" cy="39"/>
            </a:xfrm>
            <a:prstGeom prst="rect">
              <a:avLst/>
            </a:prstGeom>
            <a:solidFill>
              <a:srgbClr val="FFFFFF"/>
            </a:solidFill>
            <a:ln w="9525">
              <a:solidFill>
                <a:srgbClr val="000000"/>
              </a:solidFill>
              <a:miter lim="800000"/>
              <a:headEnd/>
              <a:tailEnd/>
            </a:ln>
          </p:spPr>
          <p:txBody>
            <a:bodyPr/>
            <a:lstStyle/>
            <a:p>
              <a:endParaRPr lang="en-US">
                <a:latin typeface="Arial" charset="0"/>
              </a:endParaRPr>
            </a:p>
          </p:txBody>
        </p:sp>
        <p:sp>
          <p:nvSpPr>
            <p:cNvPr id="83" name="Rectangle 982"/>
            <p:cNvSpPr>
              <a:spLocks noChangeArrowheads="1"/>
            </p:cNvSpPr>
            <p:nvPr/>
          </p:nvSpPr>
          <p:spPr bwMode="auto">
            <a:xfrm>
              <a:off x="3143" y="3358"/>
              <a:ext cx="168" cy="278"/>
            </a:xfrm>
            <a:prstGeom prst="rect">
              <a:avLst/>
            </a:prstGeom>
            <a:pattFill prst="pct10">
              <a:fgClr>
                <a:schemeClr val="tx1"/>
              </a:fgClr>
              <a:bgClr>
                <a:schemeClr val="bg1"/>
              </a:bgClr>
            </a:pattFill>
            <a:ln w="9525">
              <a:solidFill>
                <a:srgbClr val="000000"/>
              </a:solidFill>
              <a:miter lim="800000"/>
              <a:headEnd/>
              <a:tailEnd/>
            </a:ln>
          </p:spPr>
          <p:txBody>
            <a:bodyPr/>
            <a:lstStyle/>
            <a:p>
              <a:endParaRPr lang="en-US">
                <a:latin typeface="Arial" charset="0"/>
              </a:endParaRPr>
            </a:p>
          </p:txBody>
        </p:sp>
        <p:sp>
          <p:nvSpPr>
            <p:cNvPr id="84" name="Rectangle 983"/>
            <p:cNvSpPr>
              <a:spLocks noChangeArrowheads="1"/>
            </p:cNvSpPr>
            <p:nvPr/>
          </p:nvSpPr>
          <p:spPr bwMode="auto">
            <a:xfrm>
              <a:off x="2735" y="3597"/>
              <a:ext cx="163" cy="39"/>
            </a:xfrm>
            <a:prstGeom prst="rect">
              <a:avLst/>
            </a:prstGeom>
            <a:solidFill>
              <a:srgbClr val="000000"/>
            </a:solidFill>
            <a:ln w="9525">
              <a:solidFill>
                <a:srgbClr val="000000"/>
              </a:solidFill>
              <a:miter lim="800000"/>
              <a:headEnd/>
              <a:tailEnd/>
            </a:ln>
          </p:spPr>
          <p:txBody>
            <a:bodyPr/>
            <a:lstStyle/>
            <a:p>
              <a:endParaRPr lang="en-US">
                <a:latin typeface="Arial" charset="0"/>
              </a:endParaRPr>
            </a:p>
          </p:txBody>
        </p:sp>
        <p:sp>
          <p:nvSpPr>
            <p:cNvPr id="85" name="Rectangle 984"/>
            <p:cNvSpPr>
              <a:spLocks noChangeArrowheads="1"/>
            </p:cNvSpPr>
            <p:nvPr/>
          </p:nvSpPr>
          <p:spPr bwMode="auto">
            <a:xfrm>
              <a:off x="3311" y="2861"/>
              <a:ext cx="163" cy="775"/>
            </a:xfrm>
            <a:prstGeom prst="rect">
              <a:avLst/>
            </a:prstGeom>
            <a:pattFill prst="pct80">
              <a:fgClr>
                <a:schemeClr val="tx1"/>
              </a:fgClr>
              <a:bgClr>
                <a:schemeClr val="bg1"/>
              </a:bgClr>
            </a:pattFill>
            <a:ln w="9525">
              <a:solidFill>
                <a:srgbClr val="000000"/>
              </a:solidFill>
              <a:miter lim="800000"/>
              <a:headEnd/>
              <a:tailEnd/>
            </a:ln>
          </p:spPr>
          <p:txBody>
            <a:bodyPr/>
            <a:lstStyle/>
            <a:p>
              <a:endParaRPr lang="en-US">
                <a:latin typeface="Arial" charset="0"/>
              </a:endParaRPr>
            </a:p>
          </p:txBody>
        </p:sp>
        <p:sp>
          <p:nvSpPr>
            <p:cNvPr id="86" name="Line 985"/>
            <p:cNvSpPr>
              <a:spLocks noChangeShapeType="1"/>
            </p:cNvSpPr>
            <p:nvPr/>
          </p:nvSpPr>
          <p:spPr bwMode="auto">
            <a:xfrm flipV="1">
              <a:off x="2649" y="3573"/>
              <a:ext cx="0" cy="2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87" name="Line 986"/>
            <p:cNvSpPr>
              <a:spLocks noChangeShapeType="1"/>
            </p:cNvSpPr>
            <p:nvPr/>
          </p:nvSpPr>
          <p:spPr bwMode="auto">
            <a:xfrm>
              <a:off x="2636" y="3573"/>
              <a:ext cx="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88" name="Line 987"/>
            <p:cNvSpPr>
              <a:spLocks noChangeShapeType="1"/>
            </p:cNvSpPr>
            <p:nvPr/>
          </p:nvSpPr>
          <p:spPr bwMode="auto">
            <a:xfrm flipV="1">
              <a:off x="3225" y="3171"/>
              <a:ext cx="0" cy="187"/>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89" name="Line 988"/>
            <p:cNvSpPr>
              <a:spLocks noChangeShapeType="1"/>
            </p:cNvSpPr>
            <p:nvPr/>
          </p:nvSpPr>
          <p:spPr bwMode="auto">
            <a:xfrm>
              <a:off x="3211" y="3171"/>
              <a:ext cx="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0" name="Line 989"/>
            <p:cNvSpPr>
              <a:spLocks noChangeShapeType="1"/>
            </p:cNvSpPr>
            <p:nvPr/>
          </p:nvSpPr>
          <p:spPr bwMode="auto">
            <a:xfrm flipV="1">
              <a:off x="2817" y="3555"/>
              <a:ext cx="0" cy="4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1" name="Line 990"/>
            <p:cNvSpPr>
              <a:spLocks noChangeShapeType="1"/>
            </p:cNvSpPr>
            <p:nvPr/>
          </p:nvSpPr>
          <p:spPr bwMode="auto">
            <a:xfrm>
              <a:off x="2803" y="3555"/>
              <a:ext cx="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2" name="Line 991"/>
            <p:cNvSpPr>
              <a:spLocks noChangeShapeType="1"/>
            </p:cNvSpPr>
            <p:nvPr/>
          </p:nvSpPr>
          <p:spPr bwMode="auto">
            <a:xfrm flipV="1">
              <a:off x="3392" y="2734"/>
              <a:ext cx="0" cy="127"/>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3" name="Line 992"/>
            <p:cNvSpPr>
              <a:spLocks noChangeShapeType="1"/>
            </p:cNvSpPr>
            <p:nvPr/>
          </p:nvSpPr>
          <p:spPr bwMode="auto">
            <a:xfrm>
              <a:off x="3379" y="2734"/>
              <a:ext cx="31"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4" name="Line 993"/>
            <p:cNvSpPr>
              <a:spLocks noChangeShapeType="1"/>
            </p:cNvSpPr>
            <p:nvPr/>
          </p:nvSpPr>
          <p:spPr bwMode="auto">
            <a:xfrm>
              <a:off x="2446" y="2523"/>
              <a:ext cx="0" cy="1113"/>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5" name="Line 994"/>
            <p:cNvSpPr>
              <a:spLocks noChangeShapeType="1"/>
            </p:cNvSpPr>
            <p:nvPr/>
          </p:nvSpPr>
          <p:spPr bwMode="auto">
            <a:xfrm>
              <a:off x="2427" y="3636"/>
              <a:ext cx="19"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6" name="Line 995"/>
            <p:cNvSpPr>
              <a:spLocks noChangeShapeType="1"/>
            </p:cNvSpPr>
            <p:nvPr/>
          </p:nvSpPr>
          <p:spPr bwMode="auto">
            <a:xfrm>
              <a:off x="2427" y="3449"/>
              <a:ext cx="19"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7" name="Line 996"/>
            <p:cNvSpPr>
              <a:spLocks noChangeShapeType="1"/>
            </p:cNvSpPr>
            <p:nvPr/>
          </p:nvSpPr>
          <p:spPr bwMode="auto">
            <a:xfrm>
              <a:off x="2427" y="3266"/>
              <a:ext cx="19"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8" name="Line 997"/>
            <p:cNvSpPr>
              <a:spLocks noChangeShapeType="1"/>
            </p:cNvSpPr>
            <p:nvPr/>
          </p:nvSpPr>
          <p:spPr bwMode="auto">
            <a:xfrm>
              <a:off x="2427" y="3080"/>
              <a:ext cx="19"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9" name="Line 998"/>
            <p:cNvSpPr>
              <a:spLocks noChangeShapeType="1"/>
            </p:cNvSpPr>
            <p:nvPr/>
          </p:nvSpPr>
          <p:spPr bwMode="auto">
            <a:xfrm>
              <a:off x="2427" y="2893"/>
              <a:ext cx="19"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0" name="Line 999"/>
            <p:cNvSpPr>
              <a:spLocks noChangeShapeType="1"/>
            </p:cNvSpPr>
            <p:nvPr/>
          </p:nvSpPr>
          <p:spPr bwMode="auto">
            <a:xfrm>
              <a:off x="2427" y="2710"/>
              <a:ext cx="19"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1" name="Line 1000"/>
            <p:cNvSpPr>
              <a:spLocks noChangeShapeType="1"/>
            </p:cNvSpPr>
            <p:nvPr/>
          </p:nvSpPr>
          <p:spPr bwMode="auto">
            <a:xfrm>
              <a:off x="2427" y="2523"/>
              <a:ext cx="19"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2" name="Line 1001"/>
            <p:cNvSpPr>
              <a:spLocks noChangeShapeType="1"/>
            </p:cNvSpPr>
            <p:nvPr/>
          </p:nvSpPr>
          <p:spPr bwMode="auto">
            <a:xfrm>
              <a:off x="2446" y="3636"/>
              <a:ext cx="1150"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3" name="Line 1002"/>
            <p:cNvSpPr>
              <a:spLocks noChangeShapeType="1"/>
            </p:cNvSpPr>
            <p:nvPr/>
          </p:nvSpPr>
          <p:spPr bwMode="auto">
            <a:xfrm flipV="1">
              <a:off x="2446" y="3636"/>
              <a:ext cx="0" cy="1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4" name="Line 1003"/>
            <p:cNvSpPr>
              <a:spLocks noChangeShapeType="1"/>
            </p:cNvSpPr>
            <p:nvPr/>
          </p:nvSpPr>
          <p:spPr bwMode="auto">
            <a:xfrm flipV="1">
              <a:off x="3021" y="3636"/>
              <a:ext cx="0" cy="1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5" name="Line 1004"/>
            <p:cNvSpPr>
              <a:spLocks noChangeShapeType="1"/>
            </p:cNvSpPr>
            <p:nvPr/>
          </p:nvSpPr>
          <p:spPr bwMode="auto">
            <a:xfrm flipV="1">
              <a:off x="3596" y="3636"/>
              <a:ext cx="0" cy="1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6" name="Rectangle 1005"/>
            <p:cNvSpPr>
              <a:spLocks noChangeArrowheads="1"/>
            </p:cNvSpPr>
            <p:nvPr/>
          </p:nvSpPr>
          <p:spPr bwMode="auto">
            <a:xfrm>
              <a:off x="2369" y="3608"/>
              <a:ext cx="34" cy="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0</a:t>
              </a:r>
              <a:endParaRPr lang="en-GB" sz="800">
                <a:latin typeface="Arial" charset="0"/>
              </a:endParaRPr>
            </a:p>
          </p:txBody>
        </p:sp>
        <p:sp>
          <p:nvSpPr>
            <p:cNvPr id="107" name="Rectangle 1006"/>
            <p:cNvSpPr>
              <a:spLocks noChangeArrowheads="1"/>
            </p:cNvSpPr>
            <p:nvPr/>
          </p:nvSpPr>
          <p:spPr bwMode="auto">
            <a:xfrm>
              <a:off x="2369" y="3421"/>
              <a:ext cx="34" cy="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5</a:t>
              </a:r>
              <a:endParaRPr lang="en-GB" sz="800">
                <a:latin typeface="Arial" charset="0"/>
              </a:endParaRPr>
            </a:p>
          </p:txBody>
        </p:sp>
        <p:sp>
          <p:nvSpPr>
            <p:cNvPr id="108" name="Rectangle 1007"/>
            <p:cNvSpPr>
              <a:spLocks noChangeArrowheads="1"/>
            </p:cNvSpPr>
            <p:nvPr/>
          </p:nvSpPr>
          <p:spPr bwMode="auto">
            <a:xfrm>
              <a:off x="2337" y="3238"/>
              <a:ext cx="67" cy="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10</a:t>
              </a:r>
              <a:endParaRPr lang="en-GB" sz="800">
                <a:latin typeface="Arial" charset="0"/>
              </a:endParaRPr>
            </a:p>
          </p:txBody>
        </p:sp>
        <p:sp>
          <p:nvSpPr>
            <p:cNvPr id="109" name="Rectangle 1008"/>
            <p:cNvSpPr>
              <a:spLocks noChangeArrowheads="1"/>
            </p:cNvSpPr>
            <p:nvPr/>
          </p:nvSpPr>
          <p:spPr bwMode="auto">
            <a:xfrm>
              <a:off x="2337" y="3052"/>
              <a:ext cx="67" cy="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15</a:t>
              </a:r>
              <a:endParaRPr lang="en-GB" sz="800">
                <a:latin typeface="Arial" charset="0"/>
              </a:endParaRPr>
            </a:p>
          </p:txBody>
        </p:sp>
        <p:sp>
          <p:nvSpPr>
            <p:cNvPr id="110" name="Rectangle 1009"/>
            <p:cNvSpPr>
              <a:spLocks noChangeArrowheads="1"/>
            </p:cNvSpPr>
            <p:nvPr/>
          </p:nvSpPr>
          <p:spPr bwMode="auto">
            <a:xfrm>
              <a:off x="2337" y="2865"/>
              <a:ext cx="67" cy="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20</a:t>
              </a:r>
              <a:endParaRPr lang="en-GB" sz="800">
                <a:latin typeface="Arial" charset="0"/>
              </a:endParaRPr>
            </a:p>
          </p:txBody>
        </p:sp>
        <p:sp>
          <p:nvSpPr>
            <p:cNvPr id="111" name="Rectangle 1010"/>
            <p:cNvSpPr>
              <a:spLocks noChangeArrowheads="1"/>
            </p:cNvSpPr>
            <p:nvPr/>
          </p:nvSpPr>
          <p:spPr bwMode="auto">
            <a:xfrm>
              <a:off x="2337" y="2682"/>
              <a:ext cx="67" cy="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25</a:t>
              </a:r>
              <a:endParaRPr lang="en-GB" sz="800">
                <a:latin typeface="Arial" charset="0"/>
              </a:endParaRPr>
            </a:p>
          </p:txBody>
        </p:sp>
        <p:sp>
          <p:nvSpPr>
            <p:cNvPr id="112" name="Rectangle 1011"/>
            <p:cNvSpPr>
              <a:spLocks noChangeArrowheads="1"/>
            </p:cNvSpPr>
            <p:nvPr/>
          </p:nvSpPr>
          <p:spPr bwMode="auto">
            <a:xfrm>
              <a:off x="2337" y="2495"/>
              <a:ext cx="67" cy="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30</a:t>
              </a:r>
              <a:endParaRPr lang="en-GB" sz="800">
                <a:latin typeface="Arial" charset="0"/>
              </a:endParaRPr>
            </a:p>
          </p:txBody>
        </p:sp>
        <p:sp>
          <p:nvSpPr>
            <p:cNvPr id="113" name="Rectangle 1012"/>
            <p:cNvSpPr>
              <a:spLocks noChangeArrowheads="1"/>
            </p:cNvSpPr>
            <p:nvPr/>
          </p:nvSpPr>
          <p:spPr bwMode="auto">
            <a:xfrm>
              <a:off x="2663" y="3675"/>
              <a:ext cx="154" cy="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buffer</a:t>
              </a:r>
              <a:endParaRPr lang="en-GB" sz="800">
                <a:latin typeface="Arial" charset="0"/>
              </a:endParaRPr>
            </a:p>
          </p:txBody>
        </p:sp>
        <p:sp>
          <p:nvSpPr>
            <p:cNvPr id="114" name="Rectangle 1013"/>
            <p:cNvSpPr>
              <a:spLocks noChangeArrowheads="1"/>
            </p:cNvSpPr>
            <p:nvPr/>
          </p:nvSpPr>
          <p:spPr bwMode="auto">
            <a:xfrm>
              <a:off x="3206" y="3676"/>
              <a:ext cx="165" cy="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 oPRL</a:t>
              </a:r>
              <a:endParaRPr lang="en-GB" sz="800">
                <a:latin typeface="Arial" charset="0"/>
              </a:endParaRPr>
            </a:p>
          </p:txBody>
        </p:sp>
        <p:sp>
          <p:nvSpPr>
            <p:cNvPr id="115" name="Rectangle 1014"/>
            <p:cNvSpPr>
              <a:spLocks noChangeArrowheads="1"/>
            </p:cNvSpPr>
            <p:nvPr/>
          </p:nvSpPr>
          <p:spPr bwMode="auto">
            <a:xfrm rot="16200000">
              <a:off x="1873" y="3065"/>
              <a:ext cx="829" cy="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1" dirty="0" smtClean="0">
                  <a:solidFill>
                    <a:srgbClr val="000000"/>
                  </a:solidFill>
                  <a:latin typeface="Arial" charset="0"/>
                </a:rPr>
                <a:t>pSTAT5-positive </a:t>
              </a:r>
              <a:r>
                <a:rPr lang="en-GB" sz="800" b="1" dirty="0">
                  <a:solidFill>
                    <a:srgbClr val="000000"/>
                  </a:solidFill>
                  <a:latin typeface="Arial" charset="0"/>
                </a:rPr>
                <a:t>TH cells (%)</a:t>
              </a:r>
              <a:endParaRPr lang="en-GB" sz="800" b="1" dirty="0">
                <a:latin typeface="Arial" charset="0"/>
              </a:endParaRPr>
            </a:p>
          </p:txBody>
        </p:sp>
      </p:grpSp>
      <p:sp>
        <p:nvSpPr>
          <p:cNvPr id="116" name="Text Box 1024"/>
          <p:cNvSpPr txBox="1">
            <a:spLocks noChangeArrowheads="1"/>
          </p:cNvSpPr>
          <p:nvPr/>
        </p:nvSpPr>
        <p:spPr bwMode="auto">
          <a:xfrm>
            <a:off x="4581525" y="3515289"/>
            <a:ext cx="274638"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a:latin typeface="Arial" charset="0"/>
              </a:rPr>
              <a:t>*</a:t>
            </a:r>
          </a:p>
        </p:txBody>
      </p:sp>
      <p:sp>
        <p:nvSpPr>
          <p:cNvPr id="117" name="Text Box 751"/>
          <p:cNvSpPr txBox="1">
            <a:spLocks noChangeArrowheads="1"/>
          </p:cNvSpPr>
          <p:nvPr/>
        </p:nvSpPr>
        <p:spPr bwMode="auto">
          <a:xfrm>
            <a:off x="2205038" y="3218427"/>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D</a:t>
            </a:r>
          </a:p>
        </p:txBody>
      </p:sp>
      <p:sp>
        <p:nvSpPr>
          <p:cNvPr id="118" name="Text Box 882"/>
          <p:cNvSpPr txBox="1">
            <a:spLocks noChangeArrowheads="1"/>
          </p:cNvSpPr>
          <p:nvPr/>
        </p:nvSpPr>
        <p:spPr bwMode="auto">
          <a:xfrm>
            <a:off x="2193925" y="1022914"/>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C</a:t>
            </a:r>
          </a:p>
        </p:txBody>
      </p:sp>
      <p:sp>
        <p:nvSpPr>
          <p:cNvPr id="119" name="Rectangle 86"/>
          <p:cNvSpPr>
            <a:spLocks noChangeArrowheads="1"/>
          </p:cNvSpPr>
          <p:nvPr/>
        </p:nvSpPr>
        <p:spPr bwMode="auto">
          <a:xfrm>
            <a:off x="1052513" y="5558402"/>
            <a:ext cx="5364162" cy="22749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sz="1200" dirty="0">
                <a:latin typeface="Times New Roman" pitchFamily="18" charset="0"/>
                <a:cs typeface="Times New Roman" pitchFamily="18" charset="0"/>
              </a:rPr>
              <a:t>d5.5 pregnant mice </a:t>
            </a:r>
            <a:r>
              <a:rPr lang="en-US" sz="1200" dirty="0" smtClean="0">
                <a:latin typeface="Times New Roman" pitchFamily="18" charset="0"/>
                <a:cs typeface="Times New Roman" pitchFamily="18" charset="0"/>
              </a:rPr>
              <a:t>were </a:t>
            </a:r>
            <a:r>
              <a:rPr lang="en-US" sz="1200" dirty="0">
                <a:latin typeface="Times New Roman" pitchFamily="18" charset="0"/>
                <a:cs typeface="Times New Roman" pitchFamily="18" charset="0"/>
              </a:rPr>
              <a:t>either injected with LPS (i.p 12.5µg; black bars) or saline (white bars). After 3h, they were then injected with </a:t>
            </a:r>
            <a:r>
              <a:rPr lang="en-US" sz="1200" dirty="0" smtClean="0">
                <a:latin typeface="Times New Roman" pitchFamily="18" charset="0"/>
                <a:cs typeface="Times New Roman" pitchFamily="18" charset="0"/>
              </a:rPr>
              <a:t>ovine prolactin (</a:t>
            </a:r>
            <a:r>
              <a:rPr lang="en-US" sz="1200" dirty="0" err="1" smtClean="0">
                <a:latin typeface="Times New Roman" pitchFamily="18" charset="0"/>
                <a:cs typeface="Times New Roman" pitchFamily="18" charset="0"/>
              </a:rPr>
              <a:t>oPRL</a:t>
            </a:r>
            <a:r>
              <a:rPr lang="en-US" sz="1200" dirty="0" smtClean="0">
                <a:latin typeface="Times New Roman" pitchFamily="18" charset="0"/>
                <a:cs typeface="Times New Roman" pitchFamily="18" charset="0"/>
              </a:rPr>
              <a:t>; 1µg/g </a:t>
            </a:r>
            <a:r>
              <a:rPr lang="en-US" sz="1200" dirty="0">
                <a:latin typeface="Times New Roman" pitchFamily="18" charset="0"/>
                <a:cs typeface="Times New Roman" pitchFamily="18" charset="0"/>
              </a:rPr>
              <a:t>body weight; dotted bars; vehicle n</a:t>
            </a:r>
            <a:r>
              <a:rPr lang="en-US" sz="1200" dirty="0" smtClean="0">
                <a:latin typeface="Times New Roman" pitchFamily="18" charset="0"/>
                <a:cs typeface="Times New Roman" pitchFamily="18" charset="0"/>
              </a:rPr>
              <a:t>= 6, </a:t>
            </a:r>
            <a:r>
              <a:rPr lang="en-US" sz="1200" dirty="0">
                <a:latin typeface="Times New Roman" pitchFamily="18" charset="0"/>
                <a:cs typeface="Times New Roman" pitchFamily="18" charset="0"/>
              </a:rPr>
              <a:t>LPS </a:t>
            </a:r>
            <a:r>
              <a:rPr lang="en-US" sz="1200" dirty="0" smtClean="0">
                <a:latin typeface="Times New Roman" pitchFamily="18" charset="0"/>
                <a:cs typeface="Times New Roman" pitchFamily="18" charset="0"/>
              </a:rPr>
              <a:t>n = 5</a:t>
            </a:r>
            <a:r>
              <a:rPr lang="en-US" sz="1200" dirty="0">
                <a:latin typeface="Times New Roman" pitchFamily="18" charset="0"/>
                <a:cs typeface="Times New Roman" pitchFamily="18" charset="0"/>
              </a:rPr>
              <a:t>) or prolactin buffer (vehicle; solid bars; n = </a:t>
            </a:r>
            <a:r>
              <a:rPr lang="en-US" sz="1200" dirty="0" smtClean="0">
                <a:latin typeface="Times New Roman" pitchFamily="18" charset="0"/>
                <a:cs typeface="Times New Roman" pitchFamily="18" charset="0"/>
              </a:rPr>
              <a:t>5) </a:t>
            </a:r>
            <a:r>
              <a:rPr lang="en-US" sz="1200" dirty="0">
                <a:latin typeface="Times New Roman" pitchFamily="18" charset="0"/>
                <a:cs typeface="Times New Roman" pitchFamily="18" charset="0"/>
              </a:rPr>
              <a:t>and sacrificed 1h later. </a:t>
            </a:r>
            <a:r>
              <a:rPr lang="en-GB" sz="1200" dirty="0">
                <a:latin typeface="Times New Roman" pitchFamily="18" charset="0"/>
                <a:cs typeface="Times New Roman" pitchFamily="18" charset="0"/>
              </a:rPr>
              <a:t>Values are group means </a:t>
            </a:r>
            <a:r>
              <a:rPr lang="en-US" sz="1200" dirty="0">
                <a:latin typeface="Times New Roman" pitchFamily="18" charset="0"/>
                <a:cs typeface="Times New Roman" pitchFamily="18" charset="0"/>
              </a:rPr>
              <a:t>± SEM. C. </a:t>
            </a:r>
            <a:r>
              <a:rPr lang="en-US" sz="1200" dirty="0" smtClean="0">
                <a:latin typeface="Times New Roman" pitchFamily="18" charset="0"/>
                <a:cs typeface="Times New Roman" pitchFamily="18" charset="0"/>
              </a:rPr>
              <a:t>pSTAT5-positive </a:t>
            </a:r>
            <a:r>
              <a:rPr lang="en-US" sz="1200" dirty="0">
                <a:latin typeface="Times New Roman" pitchFamily="18" charset="0"/>
                <a:cs typeface="Times New Roman" pitchFamily="18" charset="0"/>
              </a:rPr>
              <a:t>nuclei in the arcuate nucleus (</a:t>
            </a:r>
            <a:r>
              <a:rPr lang="en-US" sz="1200" dirty="0" smtClean="0">
                <a:latin typeface="Times New Roman" pitchFamily="18" charset="0"/>
                <a:cs typeface="Times New Roman" pitchFamily="18" charset="0"/>
              </a:rPr>
              <a:t>2-way ANOVA</a:t>
            </a:r>
            <a:r>
              <a:rPr lang="en-US" sz="1200" dirty="0">
                <a:latin typeface="Times New Roman" pitchFamily="18" charset="0"/>
                <a:cs typeface="Times New Roman" pitchFamily="18" charset="0"/>
              </a:rPr>
              <a:t>, p&lt;0.001 across prolactin treatment). D. % </a:t>
            </a:r>
            <a:r>
              <a:rPr lang="en-US" sz="1200" dirty="0" smtClean="0">
                <a:latin typeface="Times New Roman" pitchFamily="18" charset="0"/>
                <a:cs typeface="Times New Roman" pitchFamily="18" charset="0"/>
              </a:rPr>
              <a:t>pSTAT5-positive </a:t>
            </a:r>
            <a:r>
              <a:rPr lang="en-US" sz="1200" dirty="0">
                <a:latin typeface="Times New Roman" pitchFamily="18" charset="0"/>
                <a:cs typeface="Times New Roman" pitchFamily="18" charset="0"/>
              </a:rPr>
              <a:t>tyrosine hydroxylase (TH) </a:t>
            </a:r>
            <a:r>
              <a:rPr lang="en-US" sz="1200" dirty="0" smtClean="0">
                <a:latin typeface="Times New Roman" pitchFamily="18" charset="0"/>
                <a:cs typeface="Times New Roman" pitchFamily="18" charset="0"/>
              </a:rPr>
              <a:t>neurones </a:t>
            </a:r>
            <a:r>
              <a:rPr lang="en-US" sz="1200" dirty="0">
                <a:latin typeface="Times New Roman" pitchFamily="18" charset="0"/>
                <a:cs typeface="Times New Roman" pitchFamily="18" charset="0"/>
              </a:rPr>
              <a:t>in the arcuate nucleus (2-way ANOVA, interaction </a:t>
            </a:r>
            <a:r>
              <a:rPr lang="en-US" sz="1200" dirty="0" err="1">
                <a:latin typeface="Times New Roman" pitchFamily="18" charset="0"/>
                <a:cs typeface="Times New Roman" pitchFamily="18" charset="0"/>
              </a:rPr>
              <a:t>LPSxprolactin</a:t>
            </a:r>
            <a:r>
              <a:rPr lang="en-US" sz="1200" dirty="0">
                <a:latin typeface="Times New Roman" pitchFamily="18" charset="0"/>
                <a:cs typeface="Times New Roman" pitchFamily="18" charset="0"/>
              </a:rPr>
              <a:t> treatments p=0.025). Holm-</a:t>
            </a:r>
            <a:r>
              <a:rPr lang="en-US" sz="1200" dirty="0" err="1">
                <a:latin typeface="Times New Roman" pitchFamily="18" charset="0"/>
                <a:cs typeface="Times New Roman" pitchFamily="18" charset="0"/>
              </a:rPr>
              <a:t>Sidak</a:t>
            </a:r>
            <a:r>
              <a:rPr lang="en-US" sz="1200" dirty="0">
                <a:latin typeface="Times New Roman" pitchFamily="18" charset="0"/>
                <a:cs typeface="Times New Roman" pitchFamily="18" charset="0"/>
              </a:rPr>
              <a:t> </a:t>
            </a:r>
            <a:r>
              <a:rPr lang="en-US" sz="1200" dirty="0" smtClean="0">
                <a:latin typeface="Times New Roman" pitchFamily="18" charset="0"/>
                <a:cs typeface="Times New Roman" pitchFamily="18" charset="0"/>
              </a:rPr>
              <a:t>post-hoc </a:t>
            </a:r>
            <a:r>
              <a:rPr lang="en-US" sz="1200" dirty="0">
                <a:latin typeface="Times New Roman" pitchFamily="18" charset="0"/>
                <a:cs typeface="Times New Roman" pitchFamily="18" charset="0"/>
              </a:rPr>
              <a:t>tests, </a:t>
            </a:r>
            <a:r>
              <a:rPr lang="en-GB" sz="1200" dirty="0">
                <a:latin typeface="Times New Roman" pitchFamily="18" charset="0"/>
                <a:cs typeface="Times New Roman" pitchFamily="18" charset="0"/>
              </a:rPr>
              <a:t>*p&lt;0.05 vs. vehicle (saline), +p&lt;0.05 vs. buffer. </a:t>
            </a:r>
            <a:endParaRPr lang="en-GB" sz="1200" dirty="0">
              <a:latin typeface="Arial" charset="0"/>
              <a:cs typeface="Times New Roman" pitchFamily="18" charset="0"/>
            </a:endParaRPr>
          </a:p>
        </p:txBody>
      </p:sp>
      <p:sp>
        <p:nvSpPr>
          <p:cNvPr id="120" name="Text Box 8"/>
          <p:cNvSpPr txBox="1">
            <a:spLocks noChangeArrowheads="1"/>
          </p:cNvSpPr>
          <p:nvPr/>
        </p:nvSpPr>
        <p:spPr bwMode="auto">
          <a:xfrm>
            <a:off x="4216400" y="1322952"/>
            <a:ext cx="4318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 +</a:t>
            </a:r>
          </a:p>
        </p:txBody>
      </p:sp>
      <p:sp>
        <p:nvSpPr>
          <p:cNvPr id="121" name="Text Box 8"/>
          <p:cNvSpPr txBox="1">
            <a:spLocks noChangeArrowheads="1"/>
          </p:cNvSpPr>
          <p:nvPr/>
        </p:nvSpPr>
        <p:spPr bwMode="auto">
          <a:xfrm>
            <a:off x="4505325" y="1610289"/>
            <a:ext cx="4318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 +</a:t>
            </a:r>
          </a:p>
        </p:txBody>
      </p:sp>
      <p:sp>
        <p:nvSpPr>
          <p:cNvPr id="122" name="Text Box 8"/>
          <p:cNvSpPr txBox="1">
            <a:spLocks noChangeArrowheads="1"/>
          </p:cNvSpPr>
          <p:nvPr/>
        </p:nvSpPr>
        <p:spPr bwMode="auto">
          <a:xfrm>
            <a:off x="4665663" y="3391464"/>
            <a:ext cx="34766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 +</a:t>
            </a:r>
          </a:p>
        </p:txBody>
      </p:sp>
      <p:sp>
        <p:nvSpPr>
          <p:cNvPr id="123" name="Text Box 270"/>
          <p:cNvSpPr txBox="1">
            <a:spLocks noChangeArrowheads="1"/>
          </p:cNvSpPr>
          <p:nvPr/>
        </p:nvSpPr>
        <p:spPr bwMode="auto">
          <a:xfrm>
            <a:off x="1016000" y="503238"/>
            <a:ext cx="50085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Times New Roman" pitchFamily="18" charset="0"/>
                <a:cs typeface="Times New Roman" pitchFamily="18" charset="0"/>
              </a:rPr>
              <a:t>Figure 4.2: Effects of LPS/oPRL on pSTAT5/TH expression in the arcuate</a:t>
            </a:r>
          </a:p>
          <a:p>
            <a:pPr eaLnBrk="1" hangingPunct="1"/>
            <a:r>
              <a:rPr lang="en-GB" sz="1200" b="1">
                <a:latin typeface="Times New Roman" pitchFamily="18" charset="0"/>
                <a:cs typeface="Times New Roman" pitchFamily="18" charset="0"/>
              </a:rPr>
              <a:t>                    nucleus</a:t>
            </a:r>
          </a:p>
        </p:txBody>
      </p:sp>
      <p:grpSp>
        <p:nvGrpSpPr>
          <p:cNvPr id="124" name="Group 1"/>
          <p:cNvGrpSpPr>
            <a:grpSpLocks/>
          </p:cNvGrpSpPr>
          <p:nvPr/>
        </p:nvGrpSpPr>
        <p:grpSpPr bwMode="auto">
          <a:xfrm>
            <a:off x="2560638" y="1167377"/>
            <a:ext cx="2379662" cy="2149475"/>
            <a:chOff x="2560638" y="1033463"/>
            <a:chExt cx="2379662" cy="2149475"/>
          </a:xfrm>
        </p:grpSpPr>
        <p:grpSp>
          <p:nvGrpSpPr>
            <p:cNvPr id="125" name="Group 1078"/>
            <p:cNvGrpSpPr>
              <a:grpSpLocks noChangeAspect="1"/>
            </p:cNvGrpSpPr>
            <p:nvPr/>
          </p:nvGrpSpPr>
          <p:grpSpPr bwMode="auto">
            <a:xfrm>
              <a:off x="2560638" y="1033463"/>
              <a:ext cx="2379662" cy="2149475"/>
              <a:chOff x="506" y="2532"/>
              <a:chExt cx="1382" cy="1248"/>
            </a:xfrm>
          </p:grpSpPr>
          <p:sp>
            <p:nvSpPr>
              <p:cNvPr id="127" name="Rectangle 1038"/>
              <p:cNvSpPr>
                <a:spLocks noChangeArrowheads="1"/>
              </p:cNvSpPr>
              <p:nvPr/>
            </p:nvSpPr>
            <p:spPr bwMode="auto">
              <a:xfrm>
                <a:off x="857" y="3639"/>
                <a:ext cx="168" cy="31"/>
              </a:xfrm>
              <a:prstGeom prst="rect">
                <a:avLst/>
              </a:prstGeom>
              <a:solidFill>
                <a:srgbClr val="FFFFFF"/>
              </a:solidFill>
              <a:ln w="9525">
                <a:solidFill>
                  <a:srgbClr val="000000"/>
                </a:solidFill>
                <a:miter lim="800000"/>
                <a:headEnd/>
                <a:tailEnd/>
              </a:ln>
            </p:spPr>
            <p:txBody>
              <a:bodyPr/>
              <a:lstStyle/>
              <a:p>
                <a:endParaRPr lang="en-US">
                  <a:latin typeface="Arial" charset="0"/>
                </a:endParaRPr>
              </a:p>
            </p:txBody>
          </p:sp>
          <p:sp>
            <p:nvSpPr>
              <p:cNvPr id="128" name="Rectangle 1039"/>
              <p:cNvSpPr>
                <a:spLocks noChangeArrowheads="1"/>
              </p:cNvSpPr>
              <p:nvPr/>
            </p:nvSpPr>
            <p:spPr bwMode="auto">
              <a:xfrm>
                <a:off x="1435" y="3038"/>
                <a:ext cx="163" cy="632"/>
              </a:xfrm>
              <a:prstGeom prst="rect">
                <a:avLst/>
              </a:prstGeom>
              <a:pattFill prst="pct10">
                <a:fgClr>
                  <a:schemeClr val="tx1"/>
                </a:fgClr>
                <a:bgClr>
                  <a:schemeClr val="bg1"/>
                </a:bgClr>
              </a:pattFill>
              <a:ln w="9525">
                <a:solidFill>
                  <a:srgbClr val="000000"/>
                </a:solidFill>
                <a:miter lim="800000"/>
                <a:headEnd/>
                <a:tailEnd/>
              </a:ln>
            </p:spPr>
            <p:txBody>
              <a:bodyPr/>
              <a:lstStyle/>
              <a:p>
                <a:endParaRPr lang="en-US">
                  <a:latin typeface="Arial" charset="0"/>
                </a:endParaRPr>
              </a:p>
            </p:txBody>
          </p:sp>
          <p:sp>
            <p:nvSpPr>
              <p:cNvPr id="129" name="Rectangle 1040"/>
              <p:cNvSpPr>
                <a:spLocks noChangeArrowheads="1"/>
              </p:cNvSpPr>
              <p:nvPr/>
            </p:nvSpPr>
            <p:spPr bwMode="auto">
              <a:xfrm>
                <a:off x="1025" y="3649"/>
                <a:ext cx="163" cy="21"/>
              </a:xfrm>
              <a:prstGeom prst="rect">
                <a:avLst/>
              </a:prstGeom>
              <a:solidFill>
                <a:srgbClr val="000000"/>
              </a:solidFill>
              <a:ln w="9525">
                <a:solidFill>
                  <a:srgbClr val="000000"/>
                </a:solidFill>
                <a:miter lim="800000"/>
                <a:headEnd/>
                <a:tailEnd/>
              </a:ln>
            </p:spPr>
            <p:txBody>
              <a:bodyPr/>
              <a:lstStyle/>
              <a:p>
                <a:endParaRPr lang="en-US">
                  <a:latin typeface="Arial" charset="0"/>
                </a:endParaRPr>
              </a:p>
            </p:txBody>
          </p:sp>
          <p:sp>
            <p:nvSpPr>
              <p:cNvPr id="130" name="Rectangle 1041"/>
              <p:cNvSpPr>
                <a:spLocks noChangeArrowheads="1"/>
              </p:cNvSpPr>
              <p:nvPr/>
            </p:nvSpPr>
            <p:spPr bwMode="auto">
              <a:xfrm>
                <a:off x="1598" y="3105"/>
                <a:ext cx="163" cy="565"/>
              </a:xfrm>
              <a:prstGeom prst="rect">
                <a:avLst/>
              </a:prstGeom>
              <a:pattFill prst="pct80">
                <a:fgClr>
                  <a:schemeClr val="tx1"/>
                </a:fgClr>
                <a:bgClr>
                  <a:schemeClr val="bg1"/>
                </a:bgClr>
              </a:pattFill>
              <a:ln w="9525">
                <a:solidFill>
                  <a:srgbClr val="000000"/>
                </a:solidFill>
                <a:miter lim="800000"/>
                <a:headEnd/>
                <a:tailEnd/>
              </a:ln>
            </p:spPr>
            <p:txBody>
              <a:bodyPr/>
              <a:lstStyle/>
              <a:p>
                <a:endParaRPr lang="en-US">
                  <a:latin typeface="Arial" charset="0"/>
                </a:endParaRPr>
              </a:p>
            </p:txBody>
          </p:sp>
          <p:sp>
            <p:nvSpPr>
              <p:cNvPr id="131" name="Line 1042"/>
              <p:cNvSpPr>
                <a:spLocks noChangeShapeType="1"/>
              </p:cNvSpPr>
              <p:nvPr/>
            </p:nvSpPr>
            <p:spPr bwMode="auto">
              <a:xfrm flipV="1">
                <a:off x="941" y="3603"/>
                <a:ext cx="1" cy="3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2" name="Line 1044"/>
              <p:cNvSpPr>
                <a:spLocks noChangeShapeType="1"/>
              </p:cNvSpPr>
              <p:nvPr/>
            </p:nvSpPr>
            <p:spPr bwMode="auto">
              <a:xfrm flipV="1">
                <a:off x="1514" y="2787"/>
                <a:ext cx="1" cy="25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3" name="Line 1045"/>
              <p:cNvSpPr>
                <a:spLocks noChangeShapeType="1"/>
              </p:cNvSpPr>
              <p:nvPr/>
            </p:nvSpPr>
            <p:spPr bwMode="auto">
              <a:xfrm rot="-60000">
                <a:off x="1500" y="2787"/>
                <a:ext cx="33" cy="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4" name="Line 1046"/>
              <p:cNvSpPr>
                <a:spLocks noChangeShapeType="1"/>
              </p:cNvSpPr>
              <p:nvPr/>
            </p:nvSpPr>
            <p:spPr bwMode="auto">
              <a:xfrm flipV="1">
                <a:off x="1104" y="3625"/>
                <a:ext cx="1" cy="2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5" name="Line 1047"/>
              <p:cNvSpPr>
                <a:spLocks noChangeShapeType="1"/>
              </p:cNvSpPr>
              <p:nvPr/>
            </p:nvSpPr>
            <p:spPr bwMode="auto">
              <a:xfrm>
                <a:off x="1090" y="3625"/>
                <a:ext cx="33"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6" name="Line 1048"/>
              <p:cNvSpPr>
                <a:spLocks noChangeShapeType="1"/>
              </p:cNvSpPr>
              <p:nvPr/>
            </p:nvSpPr>
            <p:spPr bwMode="auto">
              <a:xfrm flipV="1">
                <a:off x="1677" y="2946"/>
                <a:ext cx="1" cy="159"/>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7" name="Line 1049"/>
              <p:cNvSpPr>
                <a:spLocks noChangeShapeType="1"/>
              </p:cNvSpPr>
              <p:nvPr/>
            </p:nvSpPr>
            <p:spPr bwMode="auto">
              <a:xfrm rot="-120000">
                <a:off x="1661" y="2946"/>
                <a:ext cx="33" cy="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8" name="Line 1050"/>
              <p:cNvSpPr>
                <a:spLocks noChangeShapeType="1"/>
              </p:cNvSpPr>
              <p:nvPr/>
            </p:nvSpPr>
            <p:spPr bwMode="auto">
              <a:xfrm>
                <a:off x="736" y="2561"/>
                <a:ext cx="0" cy="1109"/>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9" name="Line 1051"/>
              <p:cNvSpPr>
                <a:spLocks noChangeShapeType="1"/>
              </p:cNvSpPr>
              <p:nvPr/>
            </p:nvSpPr>
            <p:spPr bwMode="auto">
              <a:xfrm>
                <a:off x="717" y="3670"/>
                <a:ext cx="1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0" name="Line 1052"/>
              <p:cNvSpPr>
                <a:spLocks noChangeShapeType="1"/>
              </p:cNvSpPr>
              <p:nvPr/>
            </p:nvSpPr>
            <p:spPr bwMode="auto">
              <a:xfrm>
                <a:off x="717" y="3487"/>
                <a:ext cx="19"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1" name="Line 1053"/>
              <p:cNvSpPr>
                <a:spLocks noChangeShapeType="1"/>
              </p:cNvSpPr>
              <p:nvPr/>
            </p:nvSpPr>
            <p:spPr bwMode="auto">
              <a:xfrm>
                <a:off x="717" y="3299"/>
                <a:ext cx="1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2" name="Line 1054"/>
              <p:cNvSpPr>
                <a:spLocks noChangeShapeType="1"/>
              </p:cNvSpPr>
              <p:nvPr/>
            </p:nvSpPr>
            <p:spPr bwMode="auto">
              <a:xfrm>
                <a:off x="717" y="3116"/>
                <a:ext cx="19"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3" name="Line 1055"/>
              <p:cNvSpPr>
                <a:spLocks noChangeShapeType="1"/>
              </p:cNvSpPr>
              <p:nvPr/>
            </p:nvSpPr>
            <p:spPr bwMode="auto">
              <a:xfrm>
                <a:off x="717" y="2932"/>
                <a:ext cx="1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4" name="Line 1056"/>
              <p:cNvSpPr>
                <a:spLocks noChangeShapeType="1"/>
              </p:cNvSpPr>
              <p:nvPr/>
            </p:nvSpPr>
            <p:spPr bwMode="auto">
              <a:xfrm>
                <a:off x="717" y="2745"/>
                <a:ext cx="19"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5" name="Line 1057"/>
              <p:cNvSpPr>
                <a:spLocks noChangeShapeType="1"/>
              </p:cNvSpPr>
              <p:nvPr/>
            </p:nvSpPr>
            <p:spPr bwMode="auto">
              <a:xfrm>
                <a:off x="717" y="2561"/>
                <a:ext cx="1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6" name="Line 1058"/>
              <p:cNvSpPr>
                <a:spLocks noChangeShapeType="1"/>
              </p:cNvSpPr>
              <p:nvPr/>
            </p:nvSpPr>
            <p:spPr bwMode="auto">
              <a:xfrm>
                <a:off x="736" y="3670"/>
                <a:ext cx="1151"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7" name="Line 1059"/>
              <p:cNvSpPr>
                <a:spLocks noChangeShapeType="1"/>
              </p:cNvSpPr>
              <p:nvPr/>
            </p:nvSpPr>
            <p:spPr bwMode="auto">
              <a:xfrm flipV="1">
                <a:off x="736" y="3670"/>
                <a:ext cx="0" cy="1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8" name="Line 1060"/>
              <p:cNvSpPr>
                <a:spLocks noChangeShapeType="1"/>
              </p:cNvSpPr>
              <p:nvPr/>
            </p:nvSpPr>
            <p:spPr bwMode="auto">
              <a:xfrm flipV="1">
                <a:off x="1314" y="3670"/>
                <a:ext cx="0" cy="1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9" name="Line 1061"/>
              <p:cNvSpPr>
                <a:spLocks noChangeShapeType="1"/>
              </p:cNvSpPr>
              <p:nvPr/>
            </p:nvSpPr>
            <p:spPr bwMode="auto">
              <a:xfrm flipV="1">
                <a:off x="1887" y="3670"/>
                <a:ext cx="1" cy="1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0" name="Rectangle 1062"/>
              <p:cNvSpPr>
                <a:spLocks noChangeArrowheads="1"/>
              </p:cNvSpPr>
              <p:nvPr/>
            </p:nvSpPr>
            <p:spPr bwMode="auto">
              <a:xfrm>
                <a:off x="656" y="3642"/>
                <a:ext cx="33" cy="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0</a:t>
                </a:r>
                <a:endParaRPr lang="en-GB" sz="800">
                  <a:latin typeface="Arial" charset="0"/>
                </a:endParaRPr>
              </a:p>
            </p:txBody>
          </p:sp>
          <p:sp>
            <p:nvSpPr>
              <p:cNvPr id="151" name="Rectangle 1063"/>
              <p:cNvSpPr>
                <a:spLocks noChangeArrowheads="1"/>
              </p:cNvSpPr>
              <p:nvPr/>
            </p:nvSpPr>
            <p:spPr bwMode="auto">
              <a:xfrm>
                <a:off x="624" y="3460"/>
                <a:ext cx="66" cy="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20</a:t>
                </a:r>
                <a:endParaRPr lang="en-GB" sz="800">
                  <a:latin typeface="Arial" charset="0"/>
                </a:endParaRPr>
              </a:p>
            </p:txBody>
          </p:sp>
          <p:sp>
            <p:nvSpPr>
              <p:cNvPr id="152" name="Rectangle 1064"/>
              <p:cNvSpPr>
                <a:spLocks noChangeArrowheads="1"/>
              </p:cNvSpPr>
              <p:nvPr/>
            </p:nvSpPr>
            <p:spPr bwMode="auto">
              <a:xfrm>
                <a:off x="624" y="3271"/>
                <a:ext cx="66" cy="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40</a:t>
                </a:r>
                <a:endParaRPr lang="en-GB" sz="800">
                  <a:latin typeface="Arial" charset="0"/>
                </a:endParaRPr>
              </a:p>
            </p:txBody>
          </p:sp>
          <p:sp>
            <p:nvSpPr>
              <p:cNvPr id="153" name="Rectangle 1065"/>
              <p:cNvSpPr>
                <a:spLocks noChangeArrowheads="1"/>
              </p:cNvSpPr>
              <p:nvPr/>
            </p:nvSpPr>
            <p:spPr bwMode="auto">
              <a:xfrm>
                <a:off x="624" y="3087"/>
                <a:ext cx="66" cy="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60</a:t>
                </a:r>
                <a:endParaRPr lang="en-GB" sz="800">
                  <a:latin typeface="Arial" charset="0"/>
                </a:endParaRPr>
              </a:p>
            </p:txBody>
          </p:sp>
          <p:sp>
            <p:nvSpPr>
              <p:cNvPr id="154" name="Rectangle 1066"/>
              <p:cNvSpPr>
                <a:spLocks noChangeArrowheads="1"/>
              </p:cNvSpPr>
              <p:nvPr/>
            </p:nvSpPr>
            <p:spPr bwMode="auto">
              <a:xfrm>
                <a:off x="624" y="2904"/>
                <a:ext cx="66" cy="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80</a:t>
                </a:r>
                <a:endParaRPr lang="en-GB" sz="800">
                  <a:latin typeface="Arial" charset="0"/>
                </a:endParaRPr>
              </a:p>
            </p:txBody>
          </p:sp>
          <p:sp>
            <p:nvSpPr>
              <p:cNvPr id="155" name="Rectangle 1067"/>
              <p:cNvSpPr>
                <a:spLocks noChangeArrowheads="1"/>
              </p:cNvSpPr>
              <p:nvPr/>
            </p:nvSpPr>
            <p:spPr bwMode="auto">
              <a:xfrm>
                <a:off x="591" y="2717"/>
                <a:ext cx="99" cy="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100</a:t>
                </a:r>
                <a:endParaRPr lang="en-GB" sz="800">
                  <a:latin typeface="Arial" charset="0"/>
                </a:endParaRPr>
              </a:p>
            </p:txBody>
          </p:sp>
          <p:sp>
            <p:nvSpPr>
              <p:cNvPr id="156" name="Rectangle 1068"/>
              <p:cNvSpPr>
                <a:spLocks noChangeArrowheads="1"/>
              </p:cNvSpPr>
              <p:nvPr/>
            </p:nvSpPr>
            <p:spPr bwMode="auto">
              <a:xfrm>
                <a:off x="591" y="2532"/>
                <a:ext cx="99" cy="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120</a:t>
                </a:r>
                <a:endParaRPr lang="en-GB" sz="800">
                  <a:latin typeface="Arial" charset="0"/>
                </a:endParaRPr>
              </a:p>
            </p:txBody>
          </p:sp>
          <p:sp>
            <p:nvSpPr>
              <p:cNvPr id="157" name="Rectangle 1069"/>
              <p:cNvSpPr>
                <a:spLocks noChangeArrowheads="1"/>
              </p:cNvSpPr>
              <p:nvPr/>
            </p:nvSpPr>
            <p:spPr bwMode="auto">
              <a:xfrm>
                <a:off x="950" y="3709"/>
                <a:ext cx="153" cy="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buffer</a:t>
                </a:r>
                <a:endParaRPr lang="en-GB" sz="800">
                  <a:latin typeface="Arial" charset="0"/>
                </a:endParaRPr>
              </a:p>
            </p:txBody>
          </p:sp>
          <p:sp>
            <p:nvSpPr>
              <p:cNvPr id="158" name="Rectangle 1070"/>
              <p:cNvSpPr>
                <a:spLocks noChangeArrowheads="1"/>
              </p:cNvSpPr>
              <p:nvPr/>
            </p:nvSpPr>
            <p:spPr bwMode="auto">
              <a:xfrm>
                <a:off x="1491" y="3709"/>
                <a:ext cx="165" cy="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 oPRL</a:t>
                </a:r>
                <a:endParaRPr lang="en-GB" sz="800">
                  <a:latin typeface="Arial" charset="0"/>
                </a:endParaRPr>
              </a:p>
            </p:txBody>
          </p:sp>
          <p:sp>
            <p:nvSpPr>
              <p:cNvPr id="159" name="Rectangle 1071"/>
              <p:cNvSpPr>
                <a:spLocks noChangeArrowheads="1"/>
              </p:cNvSpPr>
              <p:nvPr/>
            </p:nvSpPr>
            <p:spPr bwMode="auto">
              <a:xfrm rot="16200000">
                <a:off x="-7" y="3084"/>
                <a:ext cx="1098" cy="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1" dirty="0" smtClean="0">
                    <a:solidFill>
                      <a:srgbClr val="000000"/>
                    </a:solidFill>
                    <a:latin typeface="Arial" charset="0"/>
                  </a:rPr>
                  <a:t>Number of pSTAT5-positive  </a:t>
                </a:r>
                <a:r>
                  <a:rPr lang="en-GB" sz="800" b="1" dirty="0">
                    <a:solidFill>
                      <a:srgbClr val="000000"/>
                    </a:solidFill>
                    <a:latin typeface="Arial" charset="0"/>
                  </a:rPr>
                  <a:t>cells (%)</a:t>
                </a:r>
                <a:endParaRPr lang="en-GB" sz="800" b="1" dirty="0">
                  <a:latin typeface="Arial" charset="0"/>
                </a:endParaRPr>
              </a:p>
            </p:txBody>
          </p:sp>
        </p:grpSp>
        <p:sp>
          <p:nvSpPr>
            <p:cNvPr id="126" name="Line 1047"/>
            <p:cNvSpPr>
              <a:spLocks noChangeShapeType="1"/>
            </p:cNvSpPr>
            <p:nvPr/>
          </p:nvSpPr>
          <p:spPr bwMode="auto">
            <a:xfrm>
              <a:off x="3284984" y="2879812"/>
              <a:ext cx="56823"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grpSp>
      <p:sp>
        <p:nvSpPr>
          <p:cNvPr id="160" name="TextBox 159"/>
          <p:cNvSpPr txBox="1"/>
          <p:nvPr/>
        </p:nvSpPr>
        <p:spPr>
          <a:xfrm>
            <a:off x="5965830"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188</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53571033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Rectangle 86"/>
          <p:cNvSpPr>
            <a:spLocks noChangeArrowheads="1"/>
          </p:cNvSpPr>
          <p:nvPr/>
        </p:nvSpPr>
        <p:spPr bwMode="auto">
          <a:xfrm>
            <a:off x="1089025" y="4329790"/>
            <a:ext cx="5292725" cy="25521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sz="1200" dirty="0">
                <a:latin typeface="Times New Roman" pitchFamily="18" charset="0"/>
                <a:cs typeface="Times New Roman" pitchFamily="18" charset="0"/>
              </a:rPr>
              <a:t>d5.5 pregnant mice </a:t>
            </a:r>
            <a:r>
              <a:rPr lang="en-US" sz="1200" dirty="0" smtClean="0">
                <a:latin typeface="Times New Roman" pitchFamily="18" charset="0"/>
                <a:cs typeface="Times New Roman" pitchFamily="18" charset="0"/>
              </a:rPr>
              <a:t>were </a:t>
            </a:r>
            <a:r>
              <a:rPr lang="en-US" sz="1200" dirty="0">
                <a:latin typeface="Times New Roman" pitchFamily="18" charset="0"/>
                <a:cs typeface="Times New Roman" pitchFamily="18" charset="0"/>
              </a:rPr>
              <a:t>either injected with LPS (i.p 12.5µg; black circles) or saline (white circles). After </a:t>
            </a:r>
            <a:r>
              <a:rPr lang="en-US" sz="1200" dirty="0" smtClean="0">
                <a:latin typeface="Times New Roman" pitchFamily="18" charset="0"/>
                <a:cs typeface="Times New Roman" pitchFamily="18" charset="0"/>
              </a:rPr>
              <a:t>3h </a:t>
            </a:r>
            <a:r>
              <a:rPr lang="en-US" sz="1200" dirty="0">
                <a:latin typeface="Times New Roman" pitchFamily="18" charset="0"/>
                <a:cs typeface="Times New Roman" pitchFamily="18" charset="0"/>
              </a:rPr>
              <a:t>they were then injected with </a:t>
            </a:r>
            <a:r>
              <a:rPr lang="en-US" sz="1200" dirty="0" err="1">
                <a:latin typeface="Times New Roman" pitchFamily="18" charset="0"/>
                <a:cs typeface="Times New Roman" pitchFamily="18" charset="0"/>
              </a:rPr>
              <a:t>oPRL</a:t>
            </a:r>
            <a:r>
              <a:rPr lang="en-US" sz="1200" dirty="0">
                <a:latin typeface="Times New Roman" pitchFamily="18" charset="0"/>
                <a:cs typeface="Times New Roman" pitchFamily="18" charset="0"/>
              </a:rPr>
              <a:t> (1µg/g body weight; red error bars; vehicle </a:t>
            </a:r>
            <a:r>
              <a:rPr lang="en-US" sz="1200" dirty="0" smtClean="0">
                <a:latin typeface="Times New Roman" pitchFamily="18" charset="0"/>
                <a:cs typeface="Times New Roman" pitchFamily="18" charset="0"/>
              </a:rPr>
              <a:t>n = 6</a:t>
            </a:r>
            <a:r>
              <a:rPr lang="en-US" sz="1200" dirty="0">
                <a:latin typeface="Times New Roman" pitchFamily="18" charset="0"/>
                <a:cs typeface="Times New Roman" pitchFamily="18" charset="0"/>
              </a:rPr>
              <a:t>, LPS </a:t>
            </a:r>
            <a:r>
              <a:rPr lang="en-US" sz="1200" dirty="0" smtClean="0">
                <a:latin typeface="Times New Roman" pitchFamily="18" charset="0"/>
                <a:cs typeface="Times New Roman" pitchFamily="18" charset="0"/>
              </a:rPr>
              <a:t>n = 5</a:t>
            </a:r>
            <a:r>
              <a:rPr lang="en-US" sz="1200" dirty="0">
                <a:latin typeface="Times New Roman" pitchFamily="18" charset="0"/>
                <a:cs typeface="Times New Roman" pitchFamily="18" charset="0"/>
              </a:rPr>
              <a:t>) or prolactin buffer (vehicle; green error bars; n = </a:t>
            </a:r>
            <a:r>
              <a:rPr lang="en-US" sz="1200" dirty="0" smtClean="0">
                <a:latin typeface="Times New Roman" pitchFamily="18" charset="0"/>
                <a:cs typeface="Times New Roman" pitchFamily="18" charset="0"/>
              </a:rPr>
              <a:t>5) </a:t>
            </a:r>
            <a:r>
              <a:rPr lang="en-US" sz="1200" dirty="0">
                <a:latin typeface="Times New Roman" pitchFamily="18" charset="0"/>
                <a:cs typeface="Times New Roman" pitchFamily="18" charset="0"/>
              </a:rPr>
              <a:t>and sacrificed 1h later. </a:t>
            </a:r>
            <a:r>
              <a:rPr lang="en-GB" sz="1200" dirty="0">
                <a:latin typeface="Times New Roman" pitchFamily="18" charset="0"/>
                <a:cs typeface="Times New Roman" pitchFamily="18" charset="0"/>
              </a:rPr>
              <a:t>Values are group means </a:t>
            </a:r>
            <a:r>
              <a:rPr lang="en-US" sz="1200" dirty="0">
                <a:latin typeface="Times New Roman" pitchFamily="18" charset="0"/>
                <a:cs typeface="Times New Roman" pitchFamily="18" charset="0"/>
              </a:rPr>
              <a:t>± SEM. Graph shows mean plasma prolactin </a:t>
            </a:r>
            <a:r>
              <a:rPr lang="en-US" sz="1200" dirty="0" smtClean="0">
                <a:latin typeface="Times New Roman" pitchFamily="18" charset="0"/>
                <a:cs typeface="Times New Roman" pitchFamily="18" charset="0"/>
              </a:rPr>
              <a:t>concentrations </a:t>
            </a:r>
            <a:r>
              <a:rPr lang="en-US" sz="1200" dirty="0">
                <a:latin typeface="Times New Roman" pitchFamily="18" charset="0"/>
                <a:cs typeface="Times New Roman" pitchFamily="18" charset="0"/>
              </a:rPr>
              <a:t>plotted against the percentage </a:t>
            </a:r>
            <a:r>
              <a:rPr lang="en-US" sz="1200" dirty="0" smtClean="0">
                <a:latin typeface="Times New Roman" pitchFamily="18" charset="0"/>
                <a:cs typeface="Times New Roman" pitchFamily="18" charset="0"/>
              </a:rPr>
              <a:t>of pSTAT5-positive </a:t>
            </a:r>
            <a:r>
              <a:rPr lang="en-US" sz="1200" dirty="0">
                <a:latin typeface="Times New Roman" pitchFamily="18" charset="0"/>
                <a:cs typeface="Times New Roman" pitchFamily="18" charset="0"/>
              </a:rPr>
              <a:t>tyrosine </a:t>
            </a:r>
            <a:r>
              <a:rPr lang="en-US" sz="1200" dirty="0" smtClean="0">
                <a:latin typeface="Times New Roman" pitchFamily="18" charset="0"/>
                <a:cs typeface="Times New Roman" pitchFamily="18" charset="0"/>
              </a:rPr>
              <a:t>hydroxylase (TH) </a:t>
            </a:r>
            <a:r>
              <a:rPr lang="en-US" sz="1200" dirty="0">
                <a:latin typeface="Times New Roman" pitchFamily="18" charset="0"/>
                <a:cs typeface="Times New Roman" pitchFamily="18" charset="0"/>
              </a:rPr>
              <a:t>neurones. An inverse relationship seems to exist in most groups (3 out of 4 groups). The pregnant LPS group treated with prolactin buffer appears to be an  outlier (indicated by an arrow in the graph).</a:t>
            </a:r>
          </a:p>
          <a:p>
            <a:pPr>
              <a:lnSpc>
                <a:spcPct val="150000"/>
              </a:lnSpc>
            </a:pPr>
            <a:endParaRPr lang="en-GB" sz="1200" dirty="0">
              <a:latin typeface="Times New Roman" pitchFamily="18" charset="0"/>
              <a:cs typeface="Times New Roman" pitchFamily="18" charset="0"/>
            </a:endParaRPr>
          </a:p>
        </p:txBody>
      </p:sp>
      <p:sp>
        <p:nvSpPr>
          <p:cNvPr id="77" name="Text Box 270"/>
          <p:cNvSpPr txBox="1">
            <a:spLocks noChangeArrowheads="1"/>
          </p:cNvSpPr>
          <p:nvPr/>
        </p:nvSpPr>
        <p:spPr bwMode="auto">
          <a:xfrm>
            <a:off x="1016000" y="503238"/>
            <a:ext cx="41910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Times New Roman" pitchFamily="18" charset="0"/>
                <a:cs typeface="Times New Roman" pitchFamily="18" charset="0"/>
              </a:rPr>
              <a:t>Figure 4.3: Effects of LPS/oPRL on pSTAT5/TH vs. prolactin</a:t>
            </a:r>
          </a:p>
        </p:txBody>
      </p:sp>
      <p:sp>
        <p:nvSpPr>
          <p:cNvPr id="78" name="Line 87"/>
          <p:cNvSpPr>
            <a:spLocks noChangeShapeType="1"/>
          </p:cNvSpPr>
          <p:nvPr/>
        </p:nvSpPr>
        <p:spPr bwMode="auto">
          <a:xfrm>
            <a:off x="2455863" y="3224709"/>
            <a:ext cx="0" cy="287337"/>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nvGrpSpPr>
          <p:cNvPr id="79" name="Group 1"/>
          <p:cNvGrpSpPr>
            <a:grpSpLocks/>
          </p:cNvGrpSpPr>
          <p:nvPr/>
        </p:nvGrpSpPr>
        <p:grpSpPr bwMode="auto">
          <a:xfrm>
            <a:off x="1816145" y="1208584"/>
            <a:ext cx="4124280" cy="3003505"/>
            <a:chOff x="1816145" y="1331913"/>
            <a:chExt cx="4124280" cy="3003505"/>
          </a:xfrm>
        </p:grpSpPr>
        <p:grpSp>
          <p:nvGrpSpPr>
            <p:cNvPr id="80" name="Group 88"/>
            <p:cNvGrpSpPr>
              <a:grpSpLocks/>
            </p:cNvGrpSpPr>
            <p:nvPr/>
          </p:nvGrpSpPr>
          <p:grpSpPr bwMode="auto">
            <a:xfrm>
              <a:off x="1816145" y="1331913"/>
              <a:ext cx="4124280" cy="3003505"/>
              <a:chOff x="1031" y="982"/>
              <a:chExt cx="2673" cy="1946"/>
            </a:xfrm>
          </p:grpSpPr>
          <p:sp>
            <p:nvSpPr>
              <p:cNvPr id="82" name="Line 8"/>
              <p:cNvSpPr>
                <a:spLocks noChangeShapeType="1"/>
              </p:cNvSpPr>
              <p:nvPr/>
            </p:nvSpPr>
            <p:spPr bwMode="auto">
              <a:xfrm>
                <a:off x="1272" y="1024"/>
                <a:ext cx="0" cy="163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83" name="Line 10"/>
              <p:cNvSpPr>
                <a:spLocks noChangeShapeType="1"/>
              </p:cNvSpPr>
              <p:nvPr/>
            </p:nvSpPr>
            <p:spPr bwMode="auto">
              <a:xfrm>
                <a:off x="1254" y="2638"/>
                <a:ext cx="18"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84" name="Line 11"/>
              <p:cNvSpPr>
                <a:spLocks noChangeShapeType="1"/>
              </p:cNvSpPr>
              <p:nvPr/>
            </p:nvSpPr>
            <p:spPr bwMode="auto">
              <a:xfrm>
                <a:off x="1254" y="2368"/>
                <a:ext cx="18"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85" name="Line 12"/>
              <p:cNvSpPr>
                <a:spLocks noChangeShapeType="1"/>
              </p:cNvSpPr>
              <p:nvPr/>
            </p:nvSpPr>
            <p:spPr bwMode="auto">
              <a:xfrm>
                <a:off x="1254" y="2098"/>
                <a:ext cx="18"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86" name="Line 13"/>
              <p:cNvSpPr>
                <a:spLocks noChangeShapeType="1"/>
              </p:cNvSpPr>
              <p:nvPr/>
            </p:nvSpPr>
            <p:spPr bwMode="auto">
              <a:xfrm>
                <a:off x="1254" y="1834"/>
                <a:ext cx="18"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87" name="Line 14"/>
              <p:cNvSpPr>
                <a:spLocks noChangeShapeType="1"/>
              </p:cNvSpPr>
              <p:nvPr/>
            </p:nvSpPr>
            <p:spPr bwMode="auto">
              <a:xfrm>
                <a:off x="1254" y="1564"/>
                <a:ext cx="18"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88" name="Line 15"/>
              <p:cNvSpPr>
                <a:spLocks noChangeShapeType="1"/>
              </p:cNvSpPr>
              <p:nvPr/>
            </p:nvSpPr>
            <p:spPr bwMode="auto">
              <a:xfrm>
                <a:off x="1254" y="1294"/>
                <a:ext cx="18"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89" name="Line 16"/>
              <p:cNvSpPr>
                <a:spLocks noChangeShapeType="1"/>
              </p:cNvSpPr>
              <p:nvPr/>
            </p:nvSpPr>
            <p:spPr bwMode="auto">
              <a:xfrm>
                <a:off x="1254" y="1024"/>
                <a:ext cx="18"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0" name="Line 17"/>
              <p:cNvSpPr>
                <a:spLocks noChangeShapeType="1"/>
              </p:cNvSpPr>
              <p:nvPr/>
            </p:nvSpPr>
            <p:spPr bwMode="auto">
              <a:xfrm>
                <a:off x="1272" y="2638"/>
                <a:ext cx="237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1" name="Line 19"/>
              <p:cNvSpPr>
                <a:spLocks noChangeShapeType="1"/>
              </p:cNvSpPr>
              <p:nvPr/>
            </p:nvSpPr>
            <p:spPr bwMode="auto">
              <a:xfrm flipV="1">
                <a:off x="1614" y="2638"/>
                <a:ext cx="1" cy="1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2" name="Line 20"/>
              <p:cNvSpPr>
                <a:spLocks noChangeShapeType="1"/>
              </p:cNvSpPr>
              <p:nvPr/>
            </p:nvSpPr>
            <p:spPr bwMode="auto">
              <a:xfrm flipV="1">
                <a:off x="1950" y="2638"/>
                <a:ext cx="1" cy="1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3" name="Line 21"/>
              <p:cNvSpPr>
                <a:spLocks noChangeShapeType="1"/>
              </p:cNvSpPr>
              <p:nvPr/>
            </p:nvSpPr>
            <p:spPr bwMode="auto">
              <a:xfrm flipV="1">
                <a:off x="2292" y="2638"/>
                <a:ext cx="1" cy="1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4" name="Line 22"/>
              <p:cNvSpPr>
                <a:spLocks noChangeShapeType="1"/>
              </p:cNvSpPr>
              <p:nvPr/>
            </p:nvSpPr>
            <p:spPr bwMode="auto">
              <a:xfrm flipV="1">
                <a:off x="2628" y="2638"/>
                <a:ext cx="1" cy="1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5" name="Line 23"/>
              <p:cNvSpPr>
                <a:spLocks noChangeShapeType="1"/>
              </p:cNvSpPr>
              <p:nvPr/>
            </p:nvSpPr>
            <p:spPr bwMode="auto">
              <a:xfrm flipV="1">
                <a:off x="2970" y="2638"/>
                <a:ext cx="1" cy="1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6" name="Line 24"/>
              <p:cNvSpPr>
                <a:spLocks noChangeShapeType="1"/>
              </p:cNvSpPr>
              <p:nvPr/>
            </p:nvSpPr>
            <p:spPr bwMode="auto">
              <a:xfrm flipV="1">
                <a:off x="3306" y="2638"/>
                <a:ext cx="1" cy="1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7" name="Line 25"/>
              <p:cNvSpPr>
                <a:spLocks noChangeShapeType="1"/>
              </p:cNvSpPr>
              <p:nvPr/>
            </p:nvSpPr>
            <p:spPr bwMode="auto">
              <a:xfrm flipV="1">
                <a:off x="3648" y="2638"/>
                <a:ext cx="1" cy="1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8" name="Line 26"/>
              <p:cNvSpPr>
                <a:spLocks noChangeShapeType="1"/>
              </p:cNvSpPr>
              <p:nvPr/>
            </p:nvSpPr>
            <p:spPr bwMode="auto">
              <a:xfrm flipV="1">
                <a:off x="3006" y="2548"/>
                <a:ext cx="1" cy="36"/>
              </a:xfrm>
              <a:prstGeom prst="line">
                <a:avLst/>
              </a:prstGeom>
              <a:noFill/>
              <a:ln w="12700">
                <a:solidFill>
                  <a:srgbClr val="008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9" name="Line 27"/>
              <p:cNvSpPr>
                <a:spLocks noChangeShapeType="1"/>
              </p:cNvSpPr>
              <p:nvPr/>
            </p:nvSpPr>
            <p:spPr bwMode="auto">
              <a:xfrm>
                <a:off x="2988" y="2548"/>
                <a:ext cx="42" cy="1"/>
              </a:xfrm>
              <a:prstGeom prst="line">
                <a:avLst/>
              </a:prstGeom>
              <a:noFill/>
              <a:ln w="12700">
                <a:solidFill>
                  <a:srgbClr val="008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0" name="Line 28"/>
              <p:cNvSpPr>
                <a:spLocks noChangeShapeType="1"/>
              </p:cNvSpPr>
              <p:nvPr/>
            </p:nvSpPr>
            <p:spPr bwMode="auto">
              <a:xfrm flipV="1">
                <a:off x="1746" y="1966"/>
                <a:ext cx="1" cy="270"/>
              </a:xfrm>
              <a:prstGeom prst="line">
                <a:avLst/>
              </a:prstGeom>
              <a:noFill/>
              <a:ln w="12700">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1" name="Line 29"/>
              <p:cNvSpPr>
                <a:spLocks noChangeShapeType="1"/>
              </p:cNvSpPr>
              <p:nvPr/>
            </p:nvSpPr>
            <p:spPr bwMode="auto">
              <a:xfrm>
                <a:off x="1728" y="1966"/>
                <a:ext cx="42" cy="1"/>
              </a:xfrm>
              <a:prstGeom prst="line">
                <a:avLst/>
              </a:prstGeom>
              <a:noFill/>
              <a:ln w="12700">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2" name="Line 30"/>
              <p:cNvSpPr>
                <a:spLocks noChangeShapeType="1"/>
              </p:cNvSpPr>
              <p:nvPr/>
            </p:nvSpPr>
            <p:spPr bwMode="auto">
              <a:xfrm flipV="1">
                <a:off x="1446" y="2524"/>
                <a:ext cx="1" cy="60"/>
              </a:xfrm>
              <a:prstGeom prst="line">
                <a:avLst/>
              </a:prstGeom>
              <a:noFill/>
              <a:ln w="12700">
                <a:solidFill>
                  <a:srgbClr val="008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3" name="Line 31"/>
              <p:cNvSpPr>
                <a:spLocks noChangeShapeType="1"/>
              </p:cNvSpPr>
              <p:nvPr/>
            </p:nvSpPr>
            <p:spPr bwMode="auto">
              <a:xfrm>
                <a:off x="1428" y="2524"/>
                <a:ext cx="42" cy="1"/>
              </a:xfrm>
              <a:prstGeom prst="line">
                <a:avLst/>
              </a:prstGeom>
              <a:noFill/>
              <a:ln w="12700">
                <a:solidFill>
                  <a:srgbClr val="008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4" name="Line 32"/>
              <p:cNvSpPr>
                <a:spLocks noChangeShapeType="1"/>
              </p:cNvSpPr>
              <p:nvPr/>
            </p:nvSpPr>
            <p:spPr bwMode="auto">
              <a:xfrm flipV="1">
                <a:off x="1446" y="1336"/>
                <a:ext cx="1" cy="180"/>
              </a:xfrm>
              <a:prstGeom prst="line">
                <a:avLst/>
              </a:prstGeom>
              <a:noFill/>
              <a:ln w="12700">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5" name="Line 34"/>
              <p:cNvSpPr>
                <a:spLocks noChangeShapeType="1"/>
              </p:cNvSpPr>
              <p:nvPr/>
            </p:nvSpPr>
            <p:spPr bwMode="auto">
              <a:xfrm>
                <a:off x="3006" y="2584"/>
                <a:ext cx="1" cy="36"/>
              </a:xfrm>
              <a:prstGeom prst="line">
                <a:avLst/>
              </a:prstGeom>
              <a:noFill/>
              <a:ln w="12700">
                <a:solidFill>
                  <a:srgbClr val="008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6" name="Line 35"/>
              <p:cNvSpPr>
                <a:spLocks noChangeShapeType="1"/>
              </p:cNvSpPr>
              <p:nvPr/>
            </p:nvSpPr>
            <p:spPr bwMode="auto">
              <a:xfrm>
                <a:off x="2988" y="2620"/>
                <a:ext cx="42" cy="1"/>
              </a:xfrm>
              <a:prstGeom prst="line">
                <a:avLst/>
              </a:prstGeom>
              <a:noFill/>
              <a:ln w="12700">
                <a:solidFill>
                  <a:srgbClr val="008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7" name="Line 36"/>
              <p:cNvSpPr>
                <a:spLocks noChangeShapeType="1"/>
              </p:cNvSpPr>
              <p:nvPr/>
            </p:nvSpPr>
            <p:spPr bwMode="auto">
              <a:xfrm>
                <a:off x="1746" y="2236"/>
                <a:ext cx="1" cy="264"/>
              </a:xfrm>
              <a:prstGeom prst="line">
                <a:avLst/>
              </a:prstGeom>
              <a:noFill/>
              <a:ln w="12700">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8" name="Line 37"/>
              <p:cNvSpPr>
                <a:spLocks noChangeShapeType="1"/>
              </p:cNvSpPr>
              <p:nvPr/>
            </p:nvSpPr>
            <p:spPr bwMode="auto">
              <a:xfrm>
                <a:off x="1728" y="2500"/>
                <a:ext cx="42" cy="1"/>
              </a:xfrm>
              <a:prstGeom prst="line">
                <a:avLst/>
              </a:prstGeom>
              <a:noFill/>
              <a:ln w="12700">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9" name="Line 38"/>
              <p:cNvSpPr>
                <a:spLocks noChangeShapeType="1"/>
              </p:cNvSpPr>
              <p:nvPr/>
            </p:nvSpPr>
            <p:spPr bwMode="auto">
              <a:xfrm>
                <a:off x="1446" y="2584"/>
                <a:ext cx="1" cy="60"/>
              </a:xfrm>
              <a:prstGeom prst="line">
                <a:avLst/>
              </a:prstGeom>
              <a:noFill/>
              <a:ln w="12700">
                <a:solidFill>
                  <a:srgbClr val="008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0" name="Line 39"/>
              <p:cNvSpPr>
                <a:spLocks noChangeShapeType="1"/>
              </p:cNvSpPr>
              <p:nvPr/>
            </p:nvSpPr>
            <p:spPr bwMode="auto">
              <a:xfrm>
                <a:off x="1428" y="2644"/>
                <a:ext cx="42" cy="1"/>
              </a:xfrm>
              <a:prstGeom prst="line">
                <a:avLst/>
              </a:prstGeom>
              <a:noFill/>
              <a:ln w="12700">
                <a:solidFill>
                  <a:srgbClr val="008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1" name="Line 40"/>
              <p:cNvSpPr>
                <a:spLocks noChangeShapeType="1"/>
              </p:cNvSpPr>
              <p:nvPr/>
            </p:nvSpPr>
            <p:spPr bwMode="auto">
              <a:xfrm>
                <a:off x="1446" y="1516"/>
                <a:ext cx="1" cy="180"/>
              </a:xfrm>
              <a:prstGeom prst="line">
                <a:avLst/>
              </a:prstGeom>
              <a:noFill/>
              <a:ln w="12700">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2" name="Line 41"/>
              <p:cNvSpPr>
                <a:spLocks noChangeShapeType="1"/>
              </p:cNvSpPr>
              <p:nvPr/>
            </p:nvSpPr>
            <p:spPr bwMode="auto">
              <a:xfrm>
                <a:off x="1428" y="1696"/>
                <a:ext cx="42" cy="1"/>
              </a:xfrm>
              <a:prstGeom prst="line">
                <a:avLst/>
              </a:prstGeom>
              <a:noFill/>
              <a:ln w="12700">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3" name="Line 42"/>
              <p:cNvSpPr>
                <a:spLocks noChangeShapeType="1"/>
              </p:cNvSpPr>
              <p:nvPr/>
            </p:nvSpPr>
            <p:spPr bwMode="auto">
              <a:xfrm>
                <a:off x="3006" y="2584"/>
                <a:ext cx="282" cy="1"/>
              </a:xfrm>
              <a:prstGeom prst="line">
                <a:avLst/>
              </a:prstGeom>
              <a:noFill/>
              <a:ln w="12700">
                <a:solidFill>
                  <a:srgbClr val="008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4" name="Line 43"/>
              <p:cNvSpPr>
                <a:spLocks noChangeShapeType="1"/>
              </p:cNvSpPr>
              <p:nvPr/>
            </p:nvSpPr>
            <p:spPr bwMode="auto">
              <a:xfrm>
                <a:off x="3288" y="2566"/>
                <a:ext cx="1" cy="42"/>
              </a:xfrm>
              <a:prstGeom prst="line">
                <a:avLst/>
              </a:prstGeom>
              <a:noFill/>
              <a:ln w="12700">
                <a:solidFill>
                  <a:srgbClr val="008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5" name="Line 44"/>
              <p:cNvSpPr>
                <a:spLocks noChangeShapeType="1"/>
              </p:cNvSpPr>
              <p:nvPr/>
            </p:nvSpPr>
            <p:spPr bwMode="auto">
              <a:xfrm>
                <a:off x="1746" y="2236"/>
                <a:ext cx="186" cy="1"/>
              </a:xfrm>
              <a:prstGeom prst="line">
                <a:avLst/>
              </a:prstGeom>
              <a:noFill/>
              <a:ln w="12700">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6" name="Line 45"/>
              <p:cNvSpPr>
                <a:spLocks noChangeShapeType="1"/>
              </p:cNvSpPr>
              <p:nvPr/>
            </p:nvSpPr>
            <p:spPr bwMode="auto">
              <a:xfrm>
                <a:off x="1932" y="2218"/>
                <a:ext cx="1" cy="42"/>
              </a:xfrm>
              <a:prstGeom prst="line">
                <a:avLst/>
              </a:prstGeom>
              <a:noFill/>
              <a:ln w="12700">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7" name="Line 46"/>
              <p:cNvSpPr>
                <a:spLocks noChangeShapeType="1"/>
              </p:cNvSpPr>
              <p:nvPr/>
            </p:nvSpPr>
            <p:spPr bwMode="auto">
              <a:xfrm>
                <a:off x="1446" y="2584"/>
                <a:ext cx="24" cy="1"/>
              </a:xfrm>
              <a:prstGeom prst="line">
                <a:avLst/>
              </a:prstGeom>
              <a:noFill/>
              <a:ln w="12700">
                <a:solidFill>
                  <a:srgbClr val="008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8" name="Line 47"/>
              <p:cNvSpPr>
                <a:spLocks noChangeShapeType="1"/>
              </p:cNvSpPr>
              <p:nvPr/>
            </p:nvSpPr>
            <p:spPr bwMode="auto">
              <a:xfrm>
                <a:off x="1470" y="2566"/>
                <a:ext cx="1" cy="42"/>
              </a:xfrm>
              <a:prstGeom prst="line">
                <a:avLst/>
              </a:prstGeom>
              <a:noFill/>
              <a:ln w="12700">
                <a:solidFill>
                  <a:srgbClr val="008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9" name="Line 48"/>
              <p:cNvSpPr>
                <a:spLocks noChangeShapeType="1"/>
              </p:cNvSpPr>
              <p:nvPr/>
            </p:nvSpPr>
            <p:spPr bwMode="auto">
              <a:xfrm>
                <a:off x="1446" y="1516"/>
                <a:ext cx="36" cy="1"/>
              </a:xfrm>
              <a:prstGeom prst="line">
                <a:avLst/>
              </a:prstGeom>
              <a:noFill/>
              <a:ln w="12700">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20" name="Line 49"/>
              <p:cNvSpPr>
                <a:spLocks noChangeShapeType="1"/>
              </p:cNvSpPr>
              <p:nvPr/>
            </p:nvSpPr>
            <p:spPr bwMode="auto">
              <a:xfrm>
                <a:off x="1482" y="1498"/>
                <a:ext cx="1" cy="42"/>
              </a:xfrm>
              <a:prstGeom prst="line">
                <a:avLst/>
              </a:prstGeom>
              <a:noFill/>
              <a:ln w="12700">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21" name="Line 50"/>
              <p:cNvSpPr>
                <a:spLocks noChangeShapeType="1"/>
              </p:cNvSpPr>
              <p:nvPr/>
            </p:nvSpPr>
            <p:spPr bwMode="auto">
              <a:xfrm flipH="1">
                <a:off x="2718" y="2584"/>
                <a:ext cx="288" cy="1"/>
              </a:xfrm>
              <a:prstGeom prst="line">
                <a:avLst/>
              </a:prstGeom>
              <a:noFill/>
              <a:ln w="12700">
                <a:solidFill>
                  <a:srgbClr val="008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22" name="Line 51"/>
              <p:cNvSpPr>
                <a:spLocks noChangeShapeType="1"/>
              </p:cNvSpPr>
              <p:nvPr/>
            </p:nvSpPr>
            <p:spPr bwMode="auto">
              <a:xfrm>
                <a:off x="2718" y="2566"/>
                <a:ext cx="1" cy="42"/>
              </a:xfrm>
              <a:prstGeom prst="line">
                <a:avLst/>
              </a:prstGeom>
              <a:noFill/>
              <a:ln w="12700">
                <a:solidFill>
                  <a:srgbClr val="008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23" name="Line 52"/>
              <p:cNvSpPr>
                <a:spLocks noChangeShapeType="1"/>
              </p:cNvSpPr>
              <p:nvPr/>
            </p:nvSpPr>
            <p:spPr bwMode="auto">
              <a:xfrm flipH="1">
                <a:off x="1560" y="2236"/>
                <a:ext cx="186" cy="1"/>
              </a:xfrm>
              <a:prstGeom prst="line">
                <a:avLst/>
              </a:prstGeom>
              <a:noFill/>
              <a:ln w="12700">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24" name="Line 53"/>
              <p:cNvSpPr>
                <a:spLocks noChangeShapeType="1"/>
              </p:cNvSpPr>
              <p:nvPr/>
            </p:nvSpPr>
            <p:spPr bwMode="auto">
              <a:xfrm>
                <a:off x="1560" y="2218"/>
                <a:ext cx="1" cy="42"/>
              </a:xfrm>
              <a:prstGeom prst="line">
                <a:avLst/>
              </a:prstGeom>
              <a:noFill/>
              <a:ln w="12700">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25" name="Line 54"/>
              <p:cNvSpPr>
                <a:spLocks noChangeShapeType="1"/>
              </p:cNvSpPr>
              <p:nvPr/>
            </p:nvSpPr>
            <p:spPr bwMode="auto">
              <a:xfrm flipH="1">
                <a:off x="1422" y="2584"/>
                <a:ext cx="24" cy="1"/>
              </a:xfrm>
              <a:prstGeom prst="line">
                <a:avLst/>
              </a:prstGeom>
              <a:noFill/>
              <a:ln w="12700">
                <a:solidFill>
                  <a:srgbClr val="008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26" name="Line 55"/>
              <p:cNvSpPr>
                <a:spLocks noChangeShapeType="1"/>
              </p:cNvSpPr>
              <p:nvPr/>
            </p:nvSpPr>
            <p:spPr bwMode="auto">
              <a:xfrm>
                <a:off x="1422" y="2566"/>
                <a:ext cx="1" cy="42"/>
              </a:xfrm>
              <a:prstGeom prst="line">
                <a:avLst/>
              </a:prstGeom>
              <a:noFill/>
              <a:ln w="12700">
                <a:solidFill>
                  <a:srgbClr val="008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27" name="Line 56"/>
              <p:cNvSpPr>
                <a:spLocks noChangeShapeType="1"/>
              </p:cNvSpPr>
              <p:nvPr/>
            </p:nvSpPr>
            <p:spPr bwMode="auto">
              <a:xfrm flipH="1">
                <a:off x="1416" y="1516"/>
                <a:ext cx="30" cy="1"/>
              </a:xfrm>
              <a:prstGeom prst="line">
                <a:avLst/>
              </a:prstGeom>
              <a:noFill/>
              <a:ln w="12700">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28" name="Line 57"/>
              <p:cNvSpPr>
                <a:spLocks noChangeShapeType="1"/>
              </p:cNvSpPr>
              <p:nvPr/>
            </p:nvSpPr>
            <p:spPr bwMode="auto">
              <a:xfrm>
                <a:off x="1416" y="1498"/>
                <a:ext cx="1" cy="42"/>
              </a:xfrm>
              <a:prstGeom prst="line">
                <a:avLst/>
              </a:prstGeom>
              <a:noFill/>
              <a:ln w="12700">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29" name="Oval 58"/>
              <p:cNvSpPr>
                <a:spLocks noChangeArrowheads="1"/>
              </p:cNvSpPr>
              <p:nvPr/>
            </p:nvSpPr>
            <p:spPr bwMode="auto">
              <a:xfrm>
                <a:off x="2976" y="2554"/>
                <a:ext cx="54" cy="54"/>
              </a:xfrm>
              <a:prstGeom prst="ellipse">
                <a:avLst/>
              </a:prstGeom>
              <a:solidFill>
                <a:srgbClr val="FFFFFF"/>
              </a:solidFill>
              <a:ln w="12700">
                <a:solidFill>
                  <a:srgbClr val="000000"/>
                </a:solidFill>
                <a:round/>
                <a:headEnd/>
                <a:tailEnd/>
              </a:ln>
            </p:spPr>
            <p:txBody>
              <a:bodyPr/>
              <a:lstStyle/>
              <a:p>
                <a:endParaRPr lang="en-GB">
                  <a:latin typeface="Arial" charset="0"/>
                </a:endParaRPr>
              </a:p>
            </p:txBody>
          </p:sp>
          <p:sp>
            <p:nvSpPr>
              <p:cNvPr id="130" name="Oval 59"/>
              <p:cNvSpPr>
                <a:spLocks noChangeArrowheads="1"/>
              </p:cNvSpPr>
              <p:nvPr/>
            </p:nvSpPr>
            <p:spPr bwMode="auto">
              <a:xfrm>
                <a:off x="1716" y="2206"/>
                <a:ext cx="54" cy="54"/>
              </a:xfrm>
              <a:prstGeom prst="ellipse">
                <a:avLst/>
              </a:prstGeom>
              <a:solidFill>
                <a:srgbClr val="FFFFFF"/>
              </a:solidFill>
              <a:ln w="12700">
                <a:solidFill>
                  <a:srgbClr val="000000"/>
                </a:solidFill>
                <a:round/>
                <a:headEnd/>
                <a:tailEnd/>
              </a:ln>
            </p:spPr>
            <p:txBody>
              <a:bodyPr/>
              <a:lstStyle/>
              <a:p>
                <a:endParaRPr lang="en-GB">
                  <a:latin typeface="Arial" charset="0"/>
                </a:endParaRPr>
              </a:p>
            </p:txBody>
          </p:sp>
          <p:sp>
            <p:nvSpPr>
              <p:cNvPr id="131" name="Oval 60"/>
              <p:cNvSpPr>
                <a:spLocks noChangeArrowheads="1"/>
              </p:cNvSpPr>
              <p:nvPr/>
            </p:nvSpPr>
            <p:spPr bwMode="auto">
              <a:xfrm>
                <a:off x="1416" y="2554"/>
                <a:ext cx="54" cy="54"/>
              </a:xfrm>
              <a:prstGeom prst="ellipse">
                <a:avLst/>
              </a:prstGeom>
              <a:solidFill>
                <a:srgbClr val="000000"/>
              </a:solidFill>
              <a:ln w="12700">
                <a:solidFill>
                  <a:srgbClr val="000000"/>
                </a:solidFill>
                <a:round/>
                <a:headEnd/>
                <a:tailEnd/>
              </a:ln>
            </p:spPr>
            <p:txBody>
              <a:bodyPr/>
              <a:lstStyle/>
              <a:p>
                <a:endParaRPr lang="en-GB">
                  <a:latin typeface="Arial" charset="0"/>
                </a:endParaRPr>
              </a:p>
            </p:txBody>
          </p:sp>
          <p:sp>
            <p:nvSpPr>
              <p:cNvPr id="132" name="Oval 61"/>
              <p:cNvSpPr>
                <a:spLocks noChangeArrowheads="1"/>
              </p:cNvSpPr>
              <p:nvPr/>
            </p:nvSpPr>
            <p:spPr bwMode="auto">
              <a:xfrm>
                <a:off x="1421" y="1486"/>
                <a:ext cx="54" cy="54"/>
              </a:xfrm>
              <a:prstGeom prst="ellipse">
                <a:avLst/>
              </a:prstGeom>
              <a:solidFill>
                <a:srgbClr val="000000"/>
              </a:solidFill>
              <a:ln w="12700">
                <a:solidFill>
                  <a:srgbClr val="000000"/>
                </a:solidFill>
                <a:round/>
                <a:headEnd/>
                <a:tailEnd/>
              </a:ln>
            </p:spPr>
            <p:txBody>
              <a:bodyPr/>
              <a:lstStyle/>
              <a:p>
                <a:endParaRPr lang="en-GB">
                  <a:latin typeface="Arial" charset="0"/>
                </a:endParaRPr>
              </a:p>
            </p:txBody>
          </p:sp>
          <p:sp>
            <p:nvSpPr>
              <p:cNvPr id="133" name="Rectangle 63"/>
              <p:cNvSpPr>
                <a:spLocks noChangeArrowheads="1"/>
              </p:cNvSpPr>
              <p:nvPr/>
            </p:nvSpPr>
            <p:spPr bwMode="auto">
              <a:xfrm>
                <a:off x="1188" y="2596"/>
                <a:ext cx="37" cy="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0</a:t>
                </a:r>
                <a:endParaRPr lang="en-GB" sz="800">
                  <a:latin typeface="Arial" charset="0"/>
                </a:endParaRPr>
              </a:p>
            </p:txBody>
          </p:sp>
          <p:sp>
            <p:nvSpPr>
              <p:cNvPr id="134" name="Rectangle 64"/>
              <p:cNvSpPr>
                <a:spLocks noChangeArrowheads="1"/>
              </p:cNvSpPr>
              <p:nvPr/>
            </p:nvSpPr>
            <p:spPr bwMode="auto">
              <a:xfrm>
                <a:off x="1188" y="2326"/>
                <a:ext cx="37" cy="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5</a:t>
                </a:r>
                <a:endParaRPr lang="en-GB" sz="800">
                  <a:latin typeface="Arial" charset="0"/>
                </a:endParaRPr>
              </a:p>
            </p:txBody>
          </p:sp>
          <p:sp>
            <p:nvSpPr>
              <p:cNvPr id="135" name="Rectangle 65"/>
              <p:cNvSpPr>
                <a:spLocks noChangeArrowheads="1"/>
              </p:cNvSpPr>
              <p:nvPr/>
            </p:nvSpPr>
            <p:spPr bwMode="auto">
              <a:xfrm>
                <a:off x="1152" y="2056"/>
                <a:ext cx="74"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10</a:t>
                </a:r>
                <a:endParaRPr lang="en-GB" sz="800">
                  <a:latin typeface="Arial" charset="0"/>
                </a:endParaRPr>
              </a:p>
            </p:txBody>
          </p:sp>
          <p:sp>
            <p:nvSpPr>
              <p:cNvPr id="136" name="Rectangle 66"/>
              <p:cNvSpPr>
                <a:spLocks noChangeArrowheads="1"/>
              </p:cNvSpPr>
              <p:nvPr/>
            </p:nvSpPr>
            <p:spPr bwMode="auto">
              <a:xfrm>
                <a:off x="1152" y="1792"/>
                <a:ext cx="74" cy="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15</a:t>
                </a:r>
                <a:endParaRPr lang="en-GB" sz="800">
                  <a:latin typeface="Arial" charset="0"/>
                </a:endParaRPr>
              </a:p>
            </p:txBody>
          </p:sp>
          <p:sp>
            <p:nvSpPr>
              <p:cNvPr id="137" name="Rectangle 67"/>
              <p:cNvSpPr>
                <a:spLocks noChangeArrowheads="1"/>
              </p:cNvSpPr>
              <p:nvPr/>
            </p:nvSpPr>
            <p:spPr bwMode="auto">
              <a:xfrm>
                <a:off x="1152" y="1522"/>
                <a:ext cx="74"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20</a:t>
                </a:r>
                <a:endParaRPr lang="en-GB" sz="800">
                  <a:latin typeface="Arial" charset="0"/>
                </a:endParaRPr>
              </a:p>
            </p:txBody>
          </p:sp>
          <p:sp>
            <p:nvSpPr>
              <p:cNvPr id="138" name="Rectangle 68"/>
              <p:cNvSpPr>
                <a:spLocks noChangeArrowheads="1"/>
              </p:cNvSpPr>
              <p:nvPr/>
            </p:nvSpPr>
            <p:spPr bwMode="auto">
              <a:xfrm>
                <a:off x="1152" y="1252"/>
                <a:ext cx="74" cy="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25</a:t>
                </a:r>
                <a:endParaRPr lang="en-GB" sz="800">
                  <a:latin typeface="Arial" charset="0"/>
                </a:endParaRPr>
              </a:p>
            </p:txBody>
          </p:sp>
          <p:sp>
            <p:nvSpPr>
              <p:cNvPr id="139" name="Rectangle 69"/>
              <p:cNvSpPr>
                <a:spLocks noChangeArrowheads="1"/>
              </p:cNvSpPr>
              <p:nvPr/>
            </p:nvSpPr>
            <p:spPr bwMode="auto">
              <a:xfrm>
                <a:off x="1152" y="982"/>
                <a:ext cx="74" cy="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30</a:t>
                </a:r>
                <a:endParaRPr lang="en-GB" sz="800">
                  <a:latin typeface="Arial" charset="0"/>
                </a:endParaRPr>
              </a:p>
            </p:txBody>
          </p:sp>
          <p:sp>
            <p:nvSpPr>
              <p:cNvPr id="140" name="Rectangle 71"/>
              <p:cNvSpPr>
                <a:spLocks noChangeArrowheads="1"/>
              </p:cNvSpPr>
              <p:nvPr/>
            </p:nvSpPr>
            <p:spPr bwMode="auto">
              <a:xfrm>
                <a:off x="1578" y="2692"/>
                <a:ext cx="74" cy="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50</a:t>
                </a:r>
                <a:endParaRPr lang="en-GB" sz="800">
                  <a:latin typeface="Arial" charset="0"/>
                </a:endParaRPr>
              </a:p>
            </p:txBody>
          </p:sp>
          <p:sp>
            <p:nvSpPr>
              <p:cNvPr id="141" name="Rectangle 72"/>
              <p:cNvSpPr>
                <a:spLocks noChangeArrowheads="1"/>
              </p:cNvSpPr>
              <p:nvPr/>
            </p:nvSpPr>
            <p:spPr bwMode="auto">
              <a:xfrm>
                <a:off x="1896" y="2692"/>
                <a:ext cx="111" cy="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100</a:t>
                </a:r>
                <a:endParaRPr lang="en-GB" sz="800">
                  <a:latin typeface="Arial" charset="0"/>
                </a:endParaRPr>
              </a:p>
            </p:txBody>
          </p:sp>
          <p:sp>
            <p:nvSpPr>
              <p:cNvPr id="142" name="Rectangle 73"/>
              <p:cNvSpPr>
                <a:spLocks noChangeArrowheads="1"/>
              </p:cNvSpPr>
              <p:nvPr/>
            </p:nvSpPr>
            <p:spPr bwMode="auto">
              <a:xfrm>
                <a:off x="2238" y="2692"/>
                <a:ext cx="111" cy="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150</a:t>
                </a:r>
                <a:endParaRPr lang="en-GB" sz="800">
                  <a:latin typeface="Arial" charset="0"/>
                </a:endParaRPr>
              </a:p>
            </p:txBody>
          </p:sp>
          <p:sp>
            <p:nvSpPr>
              <p:cNvPr id="143" name="Rectangle 74"/>
              <p:cNvSpPr>
                <a:spLocks noChangeArrowheads="1"/>
              </p:cNvSpPr>
              <p:nvPr/>
            </p:nvSpPr>
            <p:spPr bwMode="auto">
              <a:xfrm>
                <a:off x="2574" y="2692"/>
                <a:ext cx="110" cy="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200</a:t>
                </a:r>
                <a:endParaRPr lang="en-GB" sz="800">
                  <a:latin typeface="Arial" charset="0"/>
                </a:endParaRPr>
              </a:p>
            </p:txBody>
          </p:sp>
          <p:sp>
            <p:nvSpPr>
              <p:cNvPr id="144" name="Rectangle 75"/>
              <p:cNvSpPr>
                <a:spLocks noChangeArrowheads="1"/>
              </p:cNvSpPr>
              <p:nvPr/>
            </p:nvSpPr>
            <p:spPr bwMode="auto">
              <a:xfrm>
                <a:off x="2916" y="2692"/>
                <a:ext cx="110" cy="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250</a:t>
                </a:r>
                <a:endParaRPr lang="en-GB" sz="800">
                  <a:latin typeface="Arial" charset="0"/>
                </a:endParaRPr>
              </a:p>
            </p:txBody>
          </p:sp>
          <p:sp>
            <p:nvSpPr>
              <p:cNvPr id="145" name="Rectangle 76"/>
              <p:cNvSpPr>
                <a:spLocks noChangeArrowheads="1"/>
              </p:cNvSpPr>
              <p:nvPr/>
            </p:nvSpPr>
            <p:spPr bwMode="auto">
              <a:xfrm>
                <a:off x="3252" y="2692"/>
                <a:ext cx="110" cy="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300</a:t>
                </a:r>
                <a:endParaRPr lang="en-GB" sz="800">
                  <a:latin typeface="Arial" charset="0"/>
                </a:endParaRPr>
              </a:p>
            </p:txBody>
          </p:sp>
          <p:sp>
            <p:nvSpPr>
              <p:cNvPr id="146" name="Rectangle 77"/>
              <p:cNvSpPr>
                <a:spLocks noChangeArrowheads="1"/>
              </p:cNvSpPr>
              <p:nvPr/>
            </p:nvSpPr>
            <p:spPr bwMode="auto">
              <a:xfrm>
                <a:off x="3594" y="2692"/>
                <a:ext cx="110" cy="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350</a:t>
                </a:r>
                <a:endParaRPr lang="en-GB" sz="800">
                  <a:latin typeface="Arial" charset="0"/>
                </a:endParaRPr>
              </a:p>
            </p:txBody>
          </p:sp>
          <p:sp>
            <p:nvSpPr>
              <p:cNvPr id="147" name="Rectangle 78"/>
              <p:cNvSpPr>
                <a:spLocks noChangeArrowheads="1"/>
              </p:cNvSpPr>
              <p:nvPr/>
            </p:nvSpPr>
            <p:spPr bwMode="auto">
              <a:xfrm>
                <a:off x="2189" y="2848"/>
                <a:ext cx="526" cy="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1" dirty="0" smtClean="0">
                    <a:solidFill>
                      <a:srgbClr val="000000"/>
                    </a:solidFill>
                    <a:latin typeface="Arial" charset="0"/>
                  </a:rPr>
                  <a:t>Prolactin (</a:t>
                </a:r>
                <a:r>
                  <a:rPr lang="en-GB" sz="800" b="1" dirty="0" err="1" smtClean="0">
                    <a:solidFill>
                      <a:srgbClr val="000000"/>
                    </a:solidFill>
                    <a:latin typeface="Arial" charset="0"/>
                  </a:rPr>
                  <a:t>ng</a:t>
                </a:r>
                <a:r>
                  <a:rPr lang="en-GB" sz="800" b="1" dirty="0" smtClean="0">
                    <a:solidFill>
                      <a:srgbClr val="000000"/>
                    </a:solidFill>
                    <a:latin typeface="Arial" charset="0"/>
                  </a:rPr>
                  <a:t>/ml)</a:t>
                </a:r>
                <a:endParaRPr lang="en-GB" sz="800" b="1" dirty="0">
                  <a:latin typeface="Arial" charset="0"/>
                </a:endParaRPr>
              </a:p>
            </p:txBody>
          </p:sp>
          <p:sp>
            <p:nvSpPr>
              <p:cNvPr id="148" name="Rectangle 79"/>
              <p:cNvSpPr>
                <a:spLocks noChangeArrowheads="1"/>
              </p:cNvSpPr>
              <p:nvPr/>
            </p:nvSpPr>
            <p:spPr bwMode="auto">
              <a:xfrm rot="16200000">
                <a:off x="610" y="1727"/>
                <a:ext cx="922" cy="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1" dirty="0" smtClean="0">
                    <a:solidFill>
                      <a:srgbClr val="000000"/>
                    </a:solidFill>
                    <a:latin typeface="Arial" charset="0"/>
                  </a:rPr>
                  <a:t>pSTAT5-positive TH cells (%)</a:t>
                </a:r>
                <a:endParaRPr lang="en-GB" sz="800" b="1" dirty="0">
                  <a:latin typeface="Arial" charset="0"/>
                </a:endParaRPr>
              </a:p>
            </p:txBody>
          </p:sp>
          <p:sp>
            <p:nvSpPr>
              <p:cNvPr id="149" name="Rectangle 83"/>
              <p:cNvSpPr>
                <a:spLocks noChangeArrowheads="1"/>
              </p:cNvSpPr>
              <p:nvPr/>
            </p:nvSpPr>
            <p:spPr bwMode="auto">
              <a:xfrm>
                <a:off x="1255" y="2688"/>
                <a:ext cx="36" cy="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0</a:t>
                </a:r>
                <a:endParaRPr lang="en-GB" sz="800">
                  <a:latin typeface="Arial" charset="0"/>
                </a:endParaRPr>
              </a:p>
            </p:txBody>
          </p:sp>
        </p:grpSp>
        <p:sp>
          <p:nvSpPr>
            <p:cNvPr id="81" name="Line 41"/>
            <p:cNvSpPr>
              <a:spLocks noChangeShapeType="1"/>
            </p:cNvSpPr>
            <p:nvPr/>
          </p:nvSpPr>
          <p:spPr bwMode="auto">
            <a:xfrm>
              <a:off x="2428092" y="1870157"/>
              <a:ext cx="64804" cy="1543"/>
            </a:xfrm>
            <a:prstGeom prst="line">
              <a:avLst/>
            </a:prstGeom>
            <a:noFill/>
            <a:ln w="12700">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grpSp>
      <p:sp>
        <p:nvSpPr>
          <p:cNvPr id="150" name="TextBox 149"/>
          <p:cNvSpPr txBox="1"/>
          <p:nvPr/>
        </p:nvSpPr>
        <p:spPr>
          <a:xfrm>
            <a:off x="5949280" y="9392525"/>
            <a:ext cx="415498" cy="276999"/>
          </a:xfrm>
          <a:prstGeom prst="rect">
            <a:avLst/>
          </a:prstGeom>
          <a:noFill/>
        </p:spPr>
        <p:txBody>
          <a:bodyPr wrap="none" rtlCol="0">
            <a:spAutoFit/>
          </a:bodyPr>
          <a:lstStyle/>
          <a:p>
            <a:r>
              <a:rPr lang="en-GB" sz="1200" dirty="0" smtClean="0">
                <a:latin typeface="Times New Roman" pitchFamily="18" charset="0"/>
                <a:cs typeface="Times New Roman" pitchFamily="18" charset="0"/>
              </a:rPr>
              <a:t>189</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310652814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3" name="Group 152"/>
          <p:cNvGrpSpPr>
            <a:grpSpLocks noChangeAspect="1"/>
          </p:cNvGrpSpPr>
          <p:nvPr/>
        </p:nvGrpSpPr>
        <p:grpSpPr bwMode="auto">
          <a:xfrm>
            <a:off x="2420938" y="4049328"/>
            <a:ext cx="2703512" cy="1962150"/>
            <a:chOff x="1229" y="2709"/>
            <a:chExt cx="2144" cy="1567"/>
          </a:xfrm>
        </p:grpSpPr>
        <p:sp>
          <p:nvSpPr>
            <p:cNvPr id="74" name="Rectangle 104"/>
            <p:cNvSpPr>
              <a:spLocks noChangeArrowheads="1"/>
            </p:cNvSpPr>
            <p:nvPr/>
          </p:nvSpPr>
          <p:spPr bwMode="auto">
            <a:xfrm>
              <a:off x="1779" y="3944"/>
              <a:ext cx="257" cy="185"/>
            </a:xfrm>
            <a:prstGeom prst="rect">
              <a:avLst/>
            </a:prstGeom>
            <a:solidFill>
              <a:srgbClr val="FFFFFF"/>
            </a:solidFill>
            <a:ln w="9525">
              <a:solidFill>
                <a:srgbClr val="000000"/>
              </a:solidFill>
              <a:miter lim="800000"/>
              <a:headEnd/>
              <a:tailEnd/>
            </a:ln>
          </p:spPr>
          <p:txBody>
            <a:bodyPr/>
            <a:lstStyle/>
            <a:p>
              <a:endParaRPr lang="en-US" sz="800">
                <a:latin typeface="Arial" charset="0"/>
              </a:endParaRPr>
            </a:p>
          </p:txBody>
        </p:sp>
        <p:sp>
          <p:nvSpPr>
            <p:cNvPr id="75" name="Rectangle 105"/>
            <p:cNvSpPr>
              <a:spLocks noChangeArrowheads="1"/>
            </p:cNvSpPr>
            <p:nvPr/>
          </p:nvSpPr>
          <p:spPr bwMode="auto">
            <a:xfrm>
              <a:off x="2672" y="3992"/>
              <a:ext cx="257" cy="137"/>
            </a:xfrm>
            <a:prstGeom prst="rect">
              <a:avLst/>
            </a:prstGeom>
            <a:pattFill prst="pct10">
              <a:fgClr>
                <a:schemeClr val="tx1"/>
              </a:fgClr>
              <a:bgClr>
                <a:schemeClr val="bg1"/>
              </a:bgClr>
            </a:pattFill>
            <a:ln w="9525">
              <a:solidFill>
                <a:srgbClr val="000000"/>
              </a:solidFill>
              <a:miter lim="800000"/>
              <a:headEnd/>
              <a:tailEnd/>
            </a:ln>
          </p:spPr>
          <p:txBody>
            <a:bodyPr/>
            <a:lstStyle/>
            <a:p>
              <a:endParaRPr lang="en-US" sz="800">
                <a:latin typeface="Arial" charset="0"/>
              </a:endParaRPr>
            </a:p>
          </p:txBody>
        </p:sp>
        <p:sp>
          <p:nvSpPr>
            <p:cNvPr id="76" name="Rectangle 106"/>
            <p:cNvSpPr>
              <a:spLocks noChangeArrowheads="1"/>
            </p:cNvSpPr>
            <p:nvPr/>
          </p:nvSpPr>
          <p:spPr bwMode="auto">
            <a:xfrm>
              <a:off x="2036" y="4072"/>
              <a:ext cx="250" cy="57"/>
            </a:xfrm>
            <a:prstGeom prst="rect">
              <a:avLst/>
            </a:prstGeom>
            <a:solidFill>
              <a:srgbClr val="000000"/>
            </a:solidFill>
            <a:ln w="9525">
              <a:solidFill>
                <a:srgbClr val="000000"/>
              </a:solidFill>
              <a:miter lim="800000"/>
              <a:headEnd/>
              <a:tailEnd/>
            </a:ln>
          </p:spPr>
          <p:txBody>
            <a:bodyPr/>
            <a:lstStyle/>
            <a:p>
              <a:endParaRPr lang="en-US" sz="800">
                <a:latin typeface="Arial" charset="0"/>
              </a:endParaRPr>
            </a:p>
          </p:txBody>
        </p:sp>
        <p:sp>
          <p:nvSpPr>
            <p:cNvPr id="77" name="Rectangle 107"/>
            <p:cNvSpPr>
              <a:spLocks noChangeArrowheads="1"/>
            </p:cNvSpPr>
            <p:nvPr/>
          </p:nvSpPr>
          <p:spPr bwMode="auto">
            <a:xfrm>
              <a:off x="2929" y="4089"/>
              <a:ext cx="250" cy="40"/>
            </a:xfrm>
            <a:prstGeom prst="rect">
              <a:avLst/>
            </a:prstGeom>
            <a:pattFill prst="pct80">
              <a:fgClr>
                <a:schemeClr val="tx1"/>
              </a:fgClr>
              <a:bgClr>
                <a:schemeClr val="bg1"/>
              </a:bgClr>
            </a:pattFill>
            <a:ln w="9525">
              <a:solidFill>
                <a:srgbClr val="000000"/>
              </a:solidFill>
              <a:miter lim="800000"/>
              <a:headEnd/>
              <a:tailEnd/>
            </a:ln>
          </p:spPr>
          <p:txBody>
            <a:bodyPr/>
            <a:lstStyle/>
            <a:p>
              <a:endParaRPr lang="en-US" sz="800">
                <a:latin typeface="Arial" charset="0"/>
              </a:endParaRPr>
            </a:p>
          </p:txBody>
        </p:sp>
        <p:sp>
          <p:nvSpPr>
            <p:cNvPr id="78" name="Line 108"/>
            <p:cNvSpPr>
              <a:spLocks noChangeShapeType="1"/>
            </p:cNvSpPr>
            <p:nvPr/>
          </p:nvSpPr>
          <p:spPr bwMode="auto">
            <a:xfrm rot="21540000" flipV="1">
              <a:off x="1907" y="3816"/>
              <a:ext cx="2" cy="12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79" name="Line 109"/>
            <p:cNvSpPr>
              <a:spLocks noChangeShapeType="1"/>
            </p:cNvSpPr>
            <p:nvPr/>
          </p:nvSpPr>
          <p:spPr bwMode="auto">
            <a:xfrm rot="-60000">
              <a:off x="1884" y="3816"/>
              <a:ext cx="50" cy="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80" name="Line 110"/>
            <p:cNvSpPr>
              <a:spLocks noChangeShapeType="1"/>
            </p:cNvSpPr>
            <p:nvPr/>
          </p:nvSpPr>
          <p:spPr bwMode="auto">
            <a:xfrm rot="21480000" flipV="1">
              <a:off x="2800" y="3926"/>
              <a:ext cx="2" cy="6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81" name="Line 111"/>
            <p:cNvSpPr>
              <a:spLocks noChangeShapeType="1"/>
            </p:cNvSpPr>
            <p:nvPr/>
          </p:nvSpPr>
          <p:spPr bwMode="auto">
            <a:xfrm rot="-60000">
              <a:off x="2776" y="3926"/>
              <a:ext cx="50" cy="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82" name="Line 112"/>
            <p:cNvSpPr>
              <a:spLocks noChangeShapeType="1"/>
            </p:cNvSpPr>
            <p:nvPr/>
          </p:nvSpPr>
          <p:spPr bwMode="auto">
            <a:xfrm rot="21480000" flipV="1">
              <a:off x="2157" y="4015"/>
              <a:ext cx="2" cy="57"/>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83" name="Line 113"/>
            <p:cNvSpPr>
              <a:spLocks noChangeShapeType="1"/>
            </p:cNvSpPr>
            <p:nvPr/>
          </p:nvSpPr>
          <p:spPr bwMode="auto">
            <a:xfrm rot="-60000">
              <a:off x="2133" y="4015"/>
              <a:ext cx="50" cy="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84" name="Line 114"/>
            <p:cNvSpPr>
              <a:spLocks noChangeShapeType="1"/>
            </p:cNvSpPr>
            <p:nvPr/>
          </p:nvSpPr>
          <p:spPr bwMode="auto">
            <a:xfrm rot="21480000" flipV="1">
              <a:off x="3050" y="4050"/>
              <a:ext cx="2" cy="39"/>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85" name="Line 115"/>
            <p:cNvSpPr>
              <a:spLocks noChangeShapeType="1"/>
            </p:cNvSpPr>
            <p:nvPr/>
          </p:nvSpPr>
          <p:spPr bwMode="auto">
            <a:xfrm>
              <a:off x="3024" y="4050"/>
              <a:ext cx="50" cy="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86" name="Line 116"/>
            <p:cNvSpPr>
              <a:spLocks noChangeShapeType="1"/>
            </p:cNvSpPr>
            <p:nvPr/>
          </p:nvSpPr>
          <p:spPr bwMode="auto">
            <a:xfrm>
              <a:off x="1586" y="2745"/>
              <a:ext cx="1" cy="138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87" name="Line 117"/>
            <p:cNvSpPr>
              <a:spLocks noChangeShapeType="1"/>
            </p:cNvSpPr>
            <p:nvPr/>
          </p:nvSpPr>
          <p:spPr bwMode="auto">
            <a:xfrm>
              <a:off x="1557" y="4129"/>
              <a:ext cx="2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88" name="Line 118"/>
            <p:cNvSpPr>
              <a:spLocks noChangeShapeType="1"/>
            </p:cNvSpPr>
            <p:nvPr/>
          </p:nvSpPr>
          <p:spPr bwMode="auto">
            <a:xfrm>
              <a:off x="1557" y="3992"/>
              <a:ext cx="2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89" name="Line 119"/>
            <p:cNvSpPr>
              <a:spLocks noChangeShapeType="1"/>
            </p:cNvSpPr>
            <p:nvPr/>
          </p:nvSpPr>
          <p:spPr bwMode="auto">
            <a:xfrm rot="-60000">
              <a:off x="1557" y="3851"/>
              <a:ext cx="2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0" name="Line 120"/>
            <p:cNvSpPr>
              <a:spLocks noChangeShapeType="1"/>
            </p:cNvSpPr>
            <p:nvPr/>
          </p:nvSpPr>
          <p:spPr bwMode="auto">
            <a:xfrm>
              <a:off x="1557" y="3715"/>
              <a:ext cx="2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1" name="Line 121"/>
            <p:cNvSpPr>
              <a:spLocks noChangeShapeType="1"/>
            </p:cNvSpPr>
            <p:nvPr/>
          </p:nvSpPr>
          <p:spPr bwMode="auto">
            <a:xfrm rot="-60000">
              <a:off x="1557" y="3574"/>
              <a:ext cx="2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2" name="Line 122"/>
            <p:cNvSpPr>
              <a:spLocks noChangeShapeType="1"/>
            </p:cNvSpPr>
            <p:nvPr/>
          </p:nvSpPr>
          <p:spPr bwMode="auto">
            <a:xfrm>
              <a:off x="1557" y="3437"/>
              <a:ext cx="2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3" name="Line 123"/>
            <p:cNvSpPr>
              <a:spLocks noChangeShapeType="1"/>
            </p:cNvSpPr>
            <p:nvPr/>
          </p:nvSpPr>
          <p:spPr bwMode="auto">
            <a:xfrm>
              <a:off x="1557" y="3300"/>
              <a:ext cx="2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4" name="Line 124"/>
            <p:cNvSpPr>
              <a:spLocks noChangeShapeType="1"/>
            </p:cNvSpPr>
            <p:nvPr/>
          </p:nvSpPr>
          <p:spPr bwMode="auto">
            <a:xfrm>
              <a:off x="1557" y="3159"/>
              <a:ext cx="2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5" name="Line 125"/>
            <p:cNvSpPr>
              <a:spLocks noChangeShapeType="1"/>
            </p:cNvSpPr>
            <p:nvPr/>
          </p:nvSpPr>
          <p:spPr bwMode="auto">
            <a:xfrm rot="-120000">
              <a:off x="1557" y="3022"/>
              <a:ext cx="2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6" name="Line 126"/>
            <p:cNvSpPr>
              <a:spLocks noChangeShapeType="1"/>
            </p:cNvSpPr>
            <p:nvPr/>
          </p:nvSpPr>
          <p:spPr bwMode="auto">
            <a:xfrm>
              <a:off x="1557" y="2881"/>
              <a:ext cx="2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7" name="Line 127"/>
            <p:cNvSpPr>
              <a:spLocks noChangeShapeType="1"/>
            </p:cNvSpPr>
            <p:nvPr/>
          </p:nvSpPr>
          <p:spPr bwMode="auto">
            <a:xfrm>
              <a:off x="1557" y="2745"/>
              <a:ext cx="2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8" name="Line 128"/>
            <p:cNvSpPr>
              <a:spLocks noChangeShapeType="1"/>
            </p:cNvSpPr>
            <p:nvPr/>
          </p:nvSpPr>
          <p:spPr bwMode="auto">
            <a:xfrm>
              <a:off x="1586" y="4129"/>
              <a:ext cx="178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9" name="Line 129"/>
            <p:cNvSpPr>
              <a:spLocks noChangeShapeType="1"/>
            </p:cNvSpPr>
            <p:nvPr/>
          </p:nvSpPr>
          <p:spPr bwMode="auto">
            <a:xfrm flipV="1">
              <a:off x="1586" y="4129"/>
              <a:ext cx="1" cy="1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0" name="Line 130"/>
            <p:cNvSpPr>
              <a:spLocks noChangeShapeType="1"/>
            </p:cNvSpPr>
            <p:nvPr/>
          </p:nvSpPr>
          <p:spPr bwMode="auto">
            <a:xfrm flipV="1">
              <a:off x="2479" y="4129"/>
              <a:ext cx="1" cy="1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1" name="Line 131"/>
            <p:cNvSpPr>
              <a:spLocks noChangeShapeType="1"/>
            </p:cNvSpPr>
            <p:nvPr/>
          </p:nvSpPr>
          <p:spPr bwMode="auto">
            <a:xfrm flipV="1">
              <a:off x="3372" y="4129"/>
              <a:ext cx="1" cy="1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2" name="Rectangle 132"/>
            <p:cNvSpPr>
              <a:spLocks noChangeArrowheads="1"/>
            </p:cNvSpPr>
            <p:nvPr/>
          </p:nvSpPr>
          <p:spPr bwMode="auto">
            <a:xfrm>
              <a:off x="1463" y="4093"/>
              <a:ext cx="46" cy="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0</a:t>
              </a:r>
              <a:endParaRPr lang="en-GB" sz="800">
                <a:latin typeface="Arial" charset="0"/>
              </a:endParaRPr>
            </a:p>
          </p:txBody>
        </p:sp>
        <p:sp>
          <p:nvSpPr>
            <p:cNvPr id="103" name="Rectangle 133"/>
            <p:cNvSpPr>
              <a:spLocks noChangeArrowheads="1"/>
            </p:cNvSpPr>
            <p:nvPr/>
          </p:nvSpPr>
          <p:spPr bwMode="auto">
            <a:xfrm>
              <a:off x="1385" y="3957"/>
              <a:ext cx="114" cy="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0.1</a:t>
              </a:r>
              <a:endParaRPr lang="en-GB" sz="800">
                <a:latin typeface="Arial" charset="0"/>
              </a:endParaRPr>
            </a:p>
          </p:txBody>
        </p:sp>
        <p:sp>
          <p:nvSpPr>
            <p:cNvPr id="104" name="Rectangle 134"/>
            <p:cNvSpPr>
              <a:spLocks noChangeArrowheads="1"/>
            </p:cNvSpPr>
            <p:nvPr/>
          </p:nvSpPr>
          <p:spPr bwMode="auto">
            <a:xfrm>
              <a:off x="1385" y="3816"/>
              <a:ext cx="114" cy="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0.2</a:t>
              </a:r>
              <a:endParaRPr lang="en-GB" sz="800">
                <a:latin typeface="Arial" charset="0"/>
              </a:endParaRPr>
            </a:p>
          </p:txBody>
        </p:sp>
        <p:sp>
          <p:nvSpPr>
            <p:cNvPr id="105" name="Rectangle 135"/>
            <p:cNvSpPr>
              <a:spLocks noChangeArrowheads="1"/>
            </p:cNvSpPr>
            <p:nvPr/>
          </p:nvSpPr>
          <p:spPr bwMode="auto">
            <a:xfrm>
              <a:off x="1385" y="3679"/>
              <a:ext cx="114" cy="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0.3</a:t>
              </a:r>
              <a:endParaRPr lang="en-GB" sz="800">
                <a:latin typeface="Arial" charset="0"/>
              </a:endParaRPr>
            </a:p>
          </p:txBody>
        </p:sp>
        <p:sp>
          <p:nvSpPr>
            <p:cNvPr id="106" name="Rectangle 136"/>
            <p:cNvSpPr>
              <a:spLocks noChangeArrowheads="1"/>
            </p:cNvSpPr>
            <p:nvPr/>
          </p:nvSpPr>
          <p:spPr bwMode="auto">
            <a:xfrm>
              <a:off x="1385" y="3538"/>
              <a:ext cx="114" cy="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0.4</a:t>
              </a:r>
              <a:endParaRPr lang="en-GB" sz="800">
                <a:latin typeface="Arial" charset="0"/>
              </a:endParaRPr>
            </a:p>
          </p:txBody>
        </p:sp>
        <p:sp>
          <p:nvSpPr>
            <p:cNvPr id="107" name="Rectangle 137"/>
            <p:cNvSpPr>
              <a:spLocks noChangeArrowheads="1"/>
            </p:cNvSpPr>
            <p:nvPr/>
          </p:nvSpPr>
          <p:spPr bwMode="auto">
            <a:xfrm>
              <a:off x="1385" y="3402"/>
              <a:ext cx="114" cy="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0.5</a:t>
              </a:r>
              <a:endParaRPr lang="en-GB" sz="800">
                <a:latin typeface="Arial" charset="0"/>
              </a:endParaRPr>
            </a:p>
          </p:txBody>
        </p:sp>
        <p:sp>
          <p:nvSpPr>
            <p:cNvPr id="108" name="Rectangle 138"/>
            <p:cNvSpPr>
              <a:spLocks noChangeArrowheads="1"/>
            </p:cNvSpPr>
            <p:nvPr/>
          </p:nvSpPr>
          <p:spPr bwMode="auto">
            <a:xfrm>
              <a:off x="1385" y="3266"/>
              <a:ext cx="114" cy="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0.6</a:t>
              </a:r>
              <a:endParaRPr lang="en-GB" sz="800">
                <a:latin typeface="Arial" charset="0"/>
              </a:endParaRPr>
            </a:p>
          </p:txBody>
        </p:sp>
        <p:sp>
          <p:nvSpPr>
            <p:cNvPr id="109" name="Rectangle 139"/>
            <p:cNvSpPr>
              <a:spLocks noChangeArrowheads="1"/>
            </p:cNvSpPr>
            <p:nvPr/>
          </p:nvSpPr>
          <p:spPr bwMode="auto">
            <a:xfrm>
              <a:off x="1385" y="3124"/>
              <a:ext cx="114" cy="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0.7</a:t>
              </a:r>
              <a:endParaRPr lang="en-GB" sz="800">
                <a:latin typeface="Arial" charset="0"/>
              </a:endParaRPr>
            </a:p>
          </p:txBody>
        </p:sp>
        <p:sp>
          <p:nvSpPr>
            <p:cNvPr id="110" name="Rectangle 140"/>
            <p:cNvSpPr>
              <a:spLocks noChangeArrowheads="1"/>
            </p:cNvSpPr>
            <p:nvPr/>
          </p:nvSpPr>
          <p:spPr bwMode="auto">
            <a:xfrm>
              <a:off x="1385" y="2987"/>
              <a:ext cx="114" cy="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0.8</a:t>
              </a:r>
              <a:endParaRPr lang="en-GB" sz="800">
                <a:latin typeface="Arial" charset="0"/>
              </a:endParaRPr>
            </a:p>
          </p:txBody>
        </p:sp>
        <p:sp>
          <p:nvSpPr>
            <p:cNvPr id="111" name="Rectangle 141"/>
            <p:cNvSpPr>
              <a:spLocks noChangeArrowheads="1"/>
            </p:cNvSpPr>
            <p:nvPr/>
          </p:nvSpPr>
          <p:spPr bwMode="auto">
            <a:xfrm>
              <a:off x="1385" y="2846"/>
              <a:ext cx="114" cy="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0.9</a:t>
              </a:r>
              <a:endParaRPr lang="en-GB" sz="800">
                <a:latin typeface="Arial" charset="0"/>
              </a:endParaRPr>
            </a:p>
          </p:txBody>
        </p:sp>
        <p:sp>
          <p:nvSpPr>
            <p:cNvPr id="112" name="Rectangle 142"/>
            <p:cNvSpPr>
              <a:spLocks noChangeArrowheads="1"/>
            </p:cNvSpPr>
            <p:nvPr/>
          </p:nvSpPr>
          <p:spPr bwMode="auto">
            <a:xfrm>
              <a:off x="1463" y="2709"/>
              <a:ext cx="46" cy="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1</a:t>
              </a:r>
              <a:endParaRPr lang="en-GB" sz="800">
                <a:latin typeface="Arial" charset="0"/>
              </a:endParaRPr>
            </a:p>
          </p:txBody>
        </p:sp>
        <p:sp>
          <p:nvSpPr>
            <p:cNvPr id="113" name="Rectangle 143"/>
            <p:cNvSpPr>
              <a:spLocks noChangeArrowheads="1"/>
            </p:cNvSpPr>
            <p:nvPr/>
          </p:nvSpPr>
          <p:spPr bwMode="auto">
            <a:xfrm>
              <a:off x="1922" y="4178"/>
              <a:ext cx="207" cy="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buffer</a:t>
              </a:r>
              <a:endParaRPr lang="en-GB" sz="800">
                <a:latin typeface="Arial" charset="0"/>
              </a:endParaRPr>
            </a:p>
          </p:txBody>
        </p:sp>
        <p:sp>
          <p:nvSpPr>
            <p:cNvPr id="114" name="Rectangle 144"/>
            <p:cNvSpPr>
              <a:spLocks noChangeArrowheads="1"/>
            </p:cNvSpPr>
            <p:nvPr/>
          </p:nvSpPr>
          <p:spPr bwMode="auto">
            <a:xfrm>
              <a:off x="2765" y="4178"/>
              <a:ext cx="227" cy="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 oPRL</a:t>
              </a:r>
              <a:endParaRPr lang="en-GB" sz="800">
                <a:latin typeface="Arial" charset="0"/>
              </a:endParaRPr>
            </a:p>
          </p:txBody>
        </p:sp>
        <p:sp>
          <p:nvSpPr>
            <p:cNvPr id="115" name="Rectangle 145"/>
            <p:cNvSpPr>
              <a:spLocks noChangeArrowheads="1"/>
            </p:cNvSpPr>
            <p:nvPr/>
          </p:nvSpPr>
          <p:spPr bwMode="auto">
            <a:xfrm rot="16200000">
              <a:off x="595" y="3353"/>
              <a:ext cx="1365" cy="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1" dirty="0">
                  <a:solidFill>
                    <a:srgbClr val="000000"/>
                  </a:solidFill>
                  <a:latin typeface="Arial" charset="0"/>
                </a:rPr>
                <a:t>Number of </a:t>
              </a:r>
              <a:r>
                <a:rPr lang="en-GB" sz="800" b="1" dirty="0" smtClean="0">
                  <a:solidFill>
                    <a:srgbClr val="000000"/>
                  </a:solidFill>
                  <a:latin typeface="Arial" charset="0"/>
                </a:rPr>
                <a:t>pSTAT5-positive </a:t>
              </a:r>
              <a:r>
                <a:rPr lang="en-GB" sz="800" b="1" dirty="0">
                  <a:solidFill>
                    <a:srgbClr val="000000"/>
                  </a:solidFill>
                  <a:latin typeface="Arial" charset="0"/>
                </a:rPr>
                <a:t>nuclei</a:t>
              </a:r>
              <a:endParaRPr lang="en-GB" sz="800" b="1" dirty="0">
                <a:latin typeface="Arial" charset="0"/>
              </a:endParaRPr>
            </a:p>
          </p:txBody>
        </p:sp>
      </p:grpSp>
      <p:sp>
        <p:nvSpPr>
          <p:cNvPr id="116" name="Text Box 38"/>
          <p:cNvSpPr txBox="1">
            <a:spLocks noChangeArrowheads="1"/>
          </p:cNvSpPr>
          <p:nvPr/>
        </p:nvSpPr>
        <p:spPr bwMode="auto">
          <a:xfrm>
            <a:off x="1052513" y="498475"/>
            <a:ext cx="4506912"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Times New Roman" pitchFamily="18" charset="0"/>
                <a:cs typeface="Times New Roman" pitchFamily="18" charset="0"/>
              </a:rPr>
              <a:t>Figure 4.4: Effect of LPS/oPRL on pSTAT5 expression in the SON</a:t>
            </a:r>
          </a:p>
        </p:txBody>
      </p:sp>
      <p:grpSp>
        <p:nvGrpSpPr>
          <p:cNvPr id="117" name="Group 2"/>
          <p:cNvGrpSpPr>
            <a:grpSpLocks noChangeAspect="1"/>
          </p:cNvGrpSpPr>
          <p:nvPr/>
        </p:nvGrpSpPr>
        <p:grpSpPr bwMode="auto">
          <a:xfrm>
            <a:off x="1595438" y="916558"/>
            <a:ext cx="4316412" cy="2892425"/>
            <a:chOff x="1157158" y="971550"/>
            <a:chExt cx="4497388" cy="3012554"/>
          </a:xfrm>
        </p:grpSpPr>
        <p:grpSp>
          <p:nvGrpSpPr>
            <p:cNvPr id="118" name="Group 95"/>
            <p:cNvGrpSpPr>
              <a:grpSpLocks/>
            </p:cNvGrpSpPr>
            <p:nvPr/>
          </p:nvGrpSpPr>
          <p:grpSpPr bwMode="auto">
            <a:xfrm>
              <a:off x="3859083" y="2631554"/>
              <a:ext cx="1795463" cy="1350963"/>
              <a:chOff x="2568" y="1701"/>
              <a:chExt cx="1131" cy="851"/>
            </a:xfrm>
          </p:grpSpPr>
          <p:pic>
            <p:nvPicPr>
              <p:cNvPr id="138" name="Picture 93"/>
              <p:cNvPicPr>
                <a:picLocks noChangeAspect="1" noChangeArrowheads="1"/>
              </p:cNvPicPr>
              <p:nvPr/>
            </p:nvPicPr>
            <p:blipFill>
              <a:blip r:embed="rId2">
                <a:lum bright="6000" contrast="6000"/>
                <a:grayscl/>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2568" y="1701"/>
                <a:ext cx="1131" cy="8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9" name="Line 57"/>
              <p:cNvSpPr>
                <a:spLocks noChangeShapeType="1"/>
              </p:cNvSpPr>
              <p:nvPr/>
            </p:nvSpPr>
            <p:spPr bwMode="auto">
              <a:xfrm>
                <a:off x="3503" y="1745"/>
                <a:ext cx="161"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40" name="Text Box 63"/>
              <p:cNvSpPr txBox="1">
                <a:spLocks noChangeArrowheads="1"/>
              </p:cNvSpPr>
              <p:nvPr/>
            </p:nvSpPr>
            <p:spPr bwMode="auto">
              <a:xfrm>
                <a:off x="2571" y="2381"/>
                <a:ext cx="253" cy="1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100" b="1">
                    <a:latin typeface="Arial" charset="0"/>
                  </a:rPr>
                  <a:t>OX</a:t>
                </a:r>
              </a:p>
            </p:txBody>
          </p:sp>
          <p:sp>
            <p:nvSpPr>
              <p:cNvPr id="141" name="Line 71"/>
              <p:cNvSpPr>
                <a:spLocks noChangeShapeType="1"/>
              </p:cNvSpPr>
              <p:nvPr/>
            </p:nvSpPr>
            <p:spPr bwMode="auto">
              <a:xfrm flipH="1">
                <a:off x="3137" y="2044"/>
                <a:ext cx="136"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119" name="Group 1"/>
            <p:cNvGrpSpPr>
              <a:grpSpLocks/>
            </p:cNvGrpSpPr>
            <p:nvPr/>
          </p:nvGrpSpPr>
          <p:grpSpPr bwMode="auto">
            <a:xfrm>
              <a:off x="1157158" y="971550"/>
              <a:ext cx="4497388" cy="3012554"/>
              <a:chOff x="1157158" y="971550"/>
              <a:chExt cx="4497388" cy="3012554"/>
            </a:xfrm>
          </p:grpSpPr>
          <p:grpSp>
            <p:nvGrpSpPr>
              <p:cNvPr id="120" name="Group 97"/>
              <p:cNvGrpSpPr>
                <a:grpSpLocks/>
              </p:cNvGrpSpPr>
              <p:nvPr/>
            </p:nvGrpSpPr>
            <p:grpSpPr bwMode="auto">
              <a:xfrm>
                <a:off x="1842958" y="1190104"/>
                <a:ext cx="1795463" cy="1352550"/>
                <a:chOff x="1298" y="793"/>
                <a:chExt cx="1131" cy="852"/>
              </a:xfrm>
            </p:grpSpPr>
            <p:pic>
              <p:nvPicPr>
                <p:cNvPr id="135" name="Picture 89"/>
                <p:cNvPicPr>
                  <a:picLocks noChangeAspect="1" noChangeArrowheads="1"/>
                </p:cNvPicPr>
                <p:nvPr/>
              </p:nvPicPr>
              <p:blipFill>
                <a:blip r:embed="rId4">
                  <a:lum bright="6000" contrast="12000"/>
                  <a:grayscl/>
                  <a:extLst>
                    <a:ext uri="{28A0092B-C50C-407E-A947-70E740481C1C}">
                      <a14:useLocalDpi xmlns:a14="http://schemas.microsoft.com/office/drawing/2010/main" val="0"/>
                    </a:ext>
                  </a:extLst>
                </a:blip>
                <a:srcRect/>
                <a:stretch>
                  <a:fillRect/>
                </a:stretch>
              </p:blipFill>
              <p:spPr bwMode="auto">
                <a:xfrm>
                  <a:off x="1298" y="793"/>
                  <a:ext cx="1131" cy="8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6" name="Line 49"/>
                <p:cNvSpPr>
                  <a:spLocks noChangeShapeType="1"/>
                </p:cNvSpPr>
                <p:nvPr/>
              </p:nvSpPr>
              <p:spPr bwMode="auto">
                <a:xfrm>
                  <a:off x="2226" y="839"/>
                  <a:ext cx="159"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37" name="Text Box 60"/>
                <p:cNvSpPr txBox="1">
                  <a:spLocks noChangeArrowheads="1"/>
                </p:cNvSpPr>
                <p:nvPr/>
              </p:nvSpPr>
              <p:spPr bwMode="auto">
                <a:xfrm>
                  <a:off x="1301" y="1474"/>
                  <a:ext cx="253" cy="1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100" b="1">
                      <a:latin typeface="Arial" charset="0"/>
                    </a:rPr>
                    <a:t>OX</a:t>
                  </a:r>
                </a:p>
              </p:txBody>
            </p:sp>
          </p:grpSp>
          <p:grpSp>
            <p:nvGrpSpPr>
              <p:cNvPr id="121" name="Group 96"/>
              <p:cNvGrpSpPr>
                <a:grpSpLocks/>
              </p:cNvGrpSpPr>
              <p:nvPr/>
            </p:nvGrpSpPr>
            <p:grpSpPr bwMode="auto">
              <a:xfrm>
                <a:off x="3859083" y="1190104"/>
                <a:ext cx="1795463" cy="1350963"/>
                <a:chOff x="2568" y="793"/>
                <a:chExt cx="1131" cy="851"/>
              </a:xfrm>
            </p:grpSpPr>
            <p:pic>
              <p:nvPicPr>
                <p:cNvPr id="132" name="Picture 92"/>
                <p:cNvPicPr>
                  <a:picLocks noChangeAspect="1" noChangeArrowheads="1"/>
                </p:cNvPicPr>
                <p:nvPr/>
              </p:nvPicPr>
              <p:blipFill>
                <a:blip r:embed="rId5">
                  <a:grayscl/>
                  <a:extLst>
                    <a:ext uri="{28A0092B-C50C-407E-A947-70E740481C1C}">
                      <a14:useLocalDpi xmlns:a14="http://schemas.microsoft.com/office/drawing/2010/main" val="0"/>
                    </a:ext>
                  </a:extLst>
                </a:blip>
                <a:srcRect/>
                <a:stretch>
                  <a:fillRect/>
                </a:stretch>
              </p:blipFill>
              <p:spPr bwMode="auto">
                <a:xfrm>
                  <a:off x="2568" y="793"/>
                  <a:ext cx="1131" cy="8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3" name="Line 54"/>
                <p:cNvSpPr>
                  <a:spLocks noChangeShapeType="1"/>
                </p:cNvSpPr>
                <p:nvPr/>
              </p:nvSpPr>
              <p:spPr bwMode="auto">
                <a:xfrm>
                  <a:off x="3495" y="837"/>
                  <a:ext cx="161"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34" name="Text Box 62"/>
                <p:cNvSpPr txBox="1">
                  <a:spLocks noChangeArrowheads="1"/>
                </p:cNvSpPr>
                <p:nvPr/>
              </p:nvSpPr>
              <p:spPr bwMode="auto">
                <a:xfrm>
                  <a:off x="2571" y="1473"/>
                  <a:ext cx="253" cy="1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100" b="1">
                      <a:latin typeface="Arial" charset="0"/>
                    </a:rPr>
                    <a:t>OX</a:t>
                  </a:r>
                </a:p>
              </p:txBody>
            </p:sp>
          </p:grpSp>
          <p:sp>
            <p:nvSpPr>
              <p:cNvPr id="122" name="Text Box 227"/>
              <p:cNvSpPr txBox="1">
                <a:spLocks noChangeArrowheads="1"/>
              </p:cNvSpPr>
              <p:nvPr/>
            </p:nvSpPr>
            <p:spPr bwMode="auto">
              <a:xfrm>
                <a:off x="1196855" y="3134240"/>
                <a:ext cx="537570" cy="2546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000" b="1">
                    <a:latin typeface="Arial" charset="0"/>
                  </a:rPr>
                  <a:t>oPRL</a:t>
                </a:r>
              </a:p>
            </p:txBody>
          </p:sp>
          <p:sp>
            <p:nvSpPr>
              <p:cNvPr id="123" name="Text Box 228"/>
              <p:cNvSpPr txBox="1">
                <a:spLocks noChangeArrowheads="1"/>
              </p:cNvSpPr>
              <p:nvPr/>
            </p:nvSpPr>
            <p:spPr bwMode="auto">
              <a:xfrm>
                <a:off x="4422272" y="974857"/>
                <a:ext cx="448250" cy="2546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000" b="1">
                    <a:latin typeface="Arial" charset="0"/>
                  </a:rPr>
                  <a:t>LPS</a:t>
                </a:r>
              </a:p>
            </p:txBody>
          </p:sp>
          <p:sp>
            <p:nvSpPr>
              <p:cNvPr id="124" name="Text Box 230"/>
              <p:cNvSpPr txBox="1">
                <a:spLocks noChangeArrowheads="1"/>
              </p:cNvSpPr>
              <p:nvPr/>
            </p:nvSpPr>
            <p:spPr bwMode="auto">
              <a:xfrm>
                <a:off x="1157158" y="1737089"/>
                <a:ext cx="755905" cy="4133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000" b="1">
                    <a:latin typeface="Arial" charset="0"/>
                  </a:rPr>
                  <a:t>Prolactin</a:t>
                </a:r>
              </a:p>
              <a:p>
                <a:pPr eaLnBrk="1" hangingPunct="1"/>
                <a:r>
                  <a:rPr lang="en-GB" sz="1000" b="1">
                    <a:latin typeface="Arial" charset="0"/>
                  </a:rPr>
                  <a:t>buffer</a:t>
                </a:r>
              </a:p>
            </p:txBody>
          </p:sp>
          <p:sp>
            <p:nvSpPr>
              <p:cNvPr id="125" name="Text Box 231"/>
              <p:cNvSpPr txBox="1">
                <a:spLocks noChangeArrowheads="1"/>
              </p:cNvSpPr>
              <p:nvPr/>
            </p:nvSpPr>
            <p:spPr bwMode="auto">
              <a:xfrm>
                <a:off x="2452287" y="974857"/>
                <a:ext cx="651699" cy="2546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000" b="1">
                    <a:latin typeface="Arial" charset="0"/>
                  </a:rPr>
                  <a:t>Vehicle</a:t>
                </a:r>
              </a:p>
            </p:txBody>
          </p:sp>
          <p:grpSp>
            <p:nvGrpSpPr>
              <p:cNvPr id="126" name="Group 98"/>
              <p:cNvGrpSpPr>
                <a:grpSpLocks/>
              </p:cNvGrpSpPr>
              <p:nvPr/>
            </p:nvGrpSpPr>
            <p:grpSpPr bwMode="auto">
              <a:xfrm>
                <a:off x="1842958" y="2631554"/>
                <a:ext cx="1795463" cy="1352550"/>
                <a:chOff x="1298" y="1701"/>
                <a:chExt cx="1131" cy="852"/>
              </a:xfrm>
            </p:grpSpPr>
            <p:pic>
              <p:nvPicPr>
                <p:cNvPr id="128" name="Picture 90"/>
                <p:cNvPicPr>
                  <a:picLocks noChangeAspect="1" noChangeArrowheads="1"/>
                </p:cNvPicPr>
                <p:nvPr/>
              </p:nvPicPr>
              <p:blipFill>
                <a:blip r:embed="rId6">
                  <a:grayscl/>
                  <a:extLst>
                    <a:ext uri="{BEBA8EAE-BF5A-486C-A8C5-ECC9F3942E4B}">
                      <a14:imgProps xmlns:a14="http://schemas.microsoft.com/office/drawing/2010/main">
                        <a14:imgLayer r:embed="rId7">
                          <a14:imgEffect>
                            <a14:sharpenSoften amount="25000"/>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298" y="1701"/>
                  <a:ext cx="1131" cy="8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9" name="Line 50"/>
                <p:cNvSpPr>
                  <a:spLocks noChangeShapeType="1"/>
                </p:cNvSpPr>
                <p:nvPr/>
              </p:nvSpPr>
              <p:spPr bwMode="auto">
                <a:xfrm>
                  <a:off x="2222" y="1747"/>
                  <a:ext cx="161"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30" name="Text Box 61"/>
                <p:cNvSpPr txBox="1">
                  <a:spLocks noChangeArrowheads="1"/>
                </p:cNvSpPr>
                <p:nvPr/>
              </p:nvSpPr>
              <p:spPr bwMode="auto">
                <a:xfrm>
                  <a:off x="1301" y="2382"/>
                  <a:ext cx="253" cy="1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100" b="1">
                      <a:latin typeface="Arial" charset="0"/>
                    </a:rPr>
                    <a:t>OX</a:t>
                  </a:r>
                </a:p>
              </p:txBody>
            </p:sp>
            <p:sp>
              <p:nvSpPr>
                <p:cNvPr id="131" name="Line 71"/>
                <p:cNvSpPr>
                  <a:spLocks noChangeShapeType="1"/>
                </p:cNvSpPr>
                <p:nvPr/>
              </p:nvSpPr>
              <p:spPr bwMode="auto">
                <a:xfrm flipH="1">
                  <a:off x="1836" y="1938"/>
                  <a:ext cx="136"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127" name="Text Box 39"/>
              <p:cNvSpPr txBox="1">
                <a:spLocks noChangeArrowheads="1"/>
              </p:cNvSpPr>
              <p:nvPr/>
            </p:nvSpPr>
            <p:spPr bwMode="auto">
              <a:xfrm>
                <a:off x="1233245" y="971550"/>
                <a:ext cx="306001" cy="2860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A</a:t>
                </a:r>
              </a:p>
            </p:txBody>
          </p:sp>
        </p:grpSp>
      </p:grpSp>
      <p:sp>
        <p:nvSpPr>
          <p:cNvPr id="142" name="Text Box 80"/>
          <p:cNvSpPr txBox="1">
            <a:spLocks noChangeArrowheads="1"/>
          </p:cNvSpPr>
          <p:nvPr/>
        </p:nvSpPr>
        <p:spPr bwMode="auto">
          <a:xfrm>
            <a:off x="1627188" y="4120766"/>
            <a:ext cx="293687"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B</a:t>
            </a:r>
          </a:p>
        </p:txBody>
      </p:sp>
      <p:sp>
        <p:nvSpPr>
          <p:cNvPr id="143" name="Rectangle 86"/>
          <p:cNvSpPr>
            <a:spLocks noChangeArrowheads="1"/>
          </p:cNvSpPr>
          <p:nvPr/>
        </p:nvSpPr>
        <p:spPr bwMode="auto">
          <a:xfrm>
            <a:off x="1052513" y="6110264"/>
            <a:ext cx="5292725" cy="25511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sz="1200" dirty="0">
                <a:latin typeface="Times New Roman" pitchFamily="18" charset="0"/>
                <a:cs typeface="Times New Roman" pitchFamily="18" charset="0"/>
              </a:rPr>
              <a:t>d5.5 pregnant mice </a:t>
            </a:r>
            <a:r>
              <a:rPr lang="en-US" sz="1200" dirty="0" smtClean="0">
                <a:latin typeface="Times New Roman" pitchFamily="18" charset="0"/>
                <a:cs typeface="Times New Roman" pitchFamily="18" charset="0"/>
              </a:rPr>
              <a:t>were </a:t>
            </a:r>
            <a:r>
              <a:rPr lang="en-US" sz="1200" dirty="0">
                <a:latin typeface="Times New Roman" pitchFamily="18" charset="0"/>
                <a:cs typeface="Times New Roman" pitchFamily="18" charset="0"/>
              </a:rPr>
              <a:t>either injected with LPS (i.p 12.5µg; black bars) or saline (white bars). After </a:t>
            </a:r>
            <a:r>
              <a:rPr lang="en-US" sz="1200" dirty="0" smtClean="0">
                <a:latin typeface="Times New Roman" pitchFamily="18" charset="0"/>
                <a:cs typeface="Times New Roman" pitchFamily="18" charset="0"/>
              </a:rPr>
              <a:t>3h </a:t>
            </a:r>
            <a:r>
              <a:rPr lang="en-US" sz="1200" dirty="0">
                <a:latin typeface="Times New Roman" pitchFamily="18" charset="0"/>
                <a:cs typeface="Times New Roman" pitchFamily="18" charset="0"/>
              </a:rPr>
              <a:t>they were then injected with </a:t>
            </a:r>
            <a:r>
              <a:rPr lang="en-US" sz="1200" dirty="0" smtClean="0">
                <a:latin typeface="Times New Roman" pitchFamily="18" charset="0"/>
                <a:cs typeface="Times New Roman" pitchFamily="18" charset="0"/>
              </a:rPr>
              <a:t>ovine prolactin (</a:t>
            </a:r>
            <a:r>
              <a:rPr lang="en-US" sz="1200" dirty="0" err="1" smtClean="0">
                <a:latin typeface="Times New Roman" pitchFamily="18" charset="0"/>
                <a:cs typeface="Times New Roman" pitchFamily="18" charset="0"/>
              </a:rPr>
              <a:t>oPRL</a:t>
            </a:r>
            <a:r>
              <a:rPr lang="en-US" sz="1200" dirty="0" smtClean="0">
                <a:latin typeface="Times New Roman" pitchFamily="18" charset="0"/>
                <a:cs typeface="Times New Roman" pitchFamily="18" charset="0"/>
              </a:rPr>
              <a:t>; 1µg/g </a:t>
            </a:r>
            <a:r>
              <a:rPr lang="en-US" sz="1200" dirty="0">
                <a:latin typeface="Times New Roman" pitchFamily="18" charset="0"/>
                <a:cs typeface="Times New Roman" pitchFamily="18" charset="0"/>
              </a:rPr>
              <a:t>body weight; dotted bars; </a:t>
            </a:r>
            <a:r>
              <a:rPr lang="en-US" sz="1200" dirty="0" smtClean="0">
                <a:latin typeface="Times New Roman" pitchFamily="18" charset="0"/>
                <a:cs typeface="Times New Roman" pitchFamily="18" charset="0"/>
              </a:rPr>
              <a:t>n = 6) </a:t>
            </a:r>
            <a:r>
              <a:rPr lang="en-US" sz="1200" dirty="0">
                <a:latin typeface="Times New Roman" pitchFamily="18" charset="0"/>
                <a:cs typeface="Times New Roman" pitchFamily="18" charset="0"/>
              </a:rPr>
              <a:t>or prolactin buffer (solid bars; vehicle n = 5, LPS  n = 6) and sacrificed 1h later. </a:t>
            </a:r>
            <a:r>
              <a:rPr lang="en-US" sz="1200" dirty="0" smtClean="0">
                <a:latin typeface="Times New Roman" pitchFamily="18" charset="0"/>
                <a:cs typeface="Times New Roman" pitchFamily="18" charset="0"/>
              </a:rPr>
              <a:t>LPS and </a:t>
            </a:r>
            <a:r>
              <a:rPr lang="en-US" sz="1200" dirty="0" err="1" smtClean="0">
                <a:latin typeface="Times New Roman" pitchFamily="18" charset="0"/>
                <a:cs typeface="Times New Roman" pitchFamily="18" charset="0"/>
              </a:rPr>
              <a:t>oPRL</a:t>
            </a:r>
            <a:r>
              <a:rPr lang="en-US" sz="1200" dirty="0" smtClean="0">
                <a:latin typeface="Times New Roman" pitchFamily="18" charset="0"/>
                <a:cs typeface="Times New Roman" pitchFamily="18" charset="0"/>
              </a:rPr>
              <a:t> treatment</a:t>
            </a:r>
            <a:r>
              <a:rPr lang="en-GB" sz="1200" dirty="0" smtClean="0">
                <a:latin typeface="Times New Roman" pitchFamily="18" charset="0"/>
                <a:cs typeface="Times New Roman" pitchFamily="18" charset="0"/>
              </a:rPr>
              <a:t>-induced pSTAT5 </a:t>
            </a:r>
            <a:r>
              <a:rPr lang="en-GB" sz="1200" dirty="0">
                <a:latin typeface="Times New Roman" pitchFamily="18" charset="0"/>
                <a:cs typeface="Times New Roman" pitchFamily="18" charset="0"/>
              </a:rPr>
              <a:t>expression in the </a:t>
            </a:r>
            <a:r>
              <a:rPr lang="en-US" sz="1200" dirty="0">
                <a:latin typeface="Times New Roman" pitchFamily="18" charset="0"/>
                <a:cs typeface="Times New Roman" pitchFamily="18" charset="0"/>
              </a:rPr>
              <a:t>supraoptic nucleus (</a:t>
            </a:r>
            <a:r>
              <a:rPr lang="en-GB" sz="1200" dirty="0">
                <a:latin typeface="Times New Roman" pitchFamily="18" charset="0"/>
                <a:cs typeface="Times New Roman" pitchFamily="18" charset="0"/>
              </a:rPr>
              <a:t>SON) </a:t>
            </a:r>
            <a:r>
              <a:rPr lang="en-GB" sz="1200" dirty="0" smtClean="0">
                <a:latin typeface="Times New Roman" pitchFamily="18" charset="0"/>
                <a:cs typeface="Times New Roman" pitchFamily="18" charset="0"/>
              </a:rPr>
              <a:t>is </a:t>
            </a:r>
            <a:r>
              <a:rPr lang="en-GB" sz="1200" dirty="0">
                <a:latin typeface="Times New Roman" pitchFamily="18" charset="0"/>
                <a:cs typeface="Times New Roman" pitchFamily="18" charset="0"/>
              </a:rPr>
              <a:t>illustrated in photomicrographs (A).</a:t>
            </a:r>
            <a:r>
              <a:rPr lang="en-US" sz="1200" dirty="0">
                <a:latin typeface="Times New Roman" pitchFamily="18" charset="0"/>
                <a:cs typeface="Times New Roman" pitchFamily="18" charset="0"/>
              </a:rPr>
              <a:t> </a:t>
            </a:r>
            <a:r>
              <a:rPr lang="en-GB" sz="1200" dirty="0">
                <a:latin typeface="Times New Roman" pitchFamily="18" charset="0"/>
                <a:cs typeface="Times New Roman" pitchFamily="18" charset="0"/>
              </a:rPr>
              <a:t>Values are group means </a:t>
            </a:r>
            <a:r>
              <a:rPr lang="en-US" sz="1200" dirty="0">
                <a:latin typeface="Times New Roman" pitchFamily="18" charset="0"/>
                <a:cs typeface="Times New Roman" pitchFamily="18" charset="0"/>
              </a:rPr>
              <a:t>± SEM. B. </a:t>
            </a:r>
            <a:r>
              <a:rPr lang="en-US" sz="1200" dirty="0" smtClean="0">
                <a:latin typeface="Times New Roman" pitchFamily="18" charset="0"/>
                <a:cs typeface="Times New Roman" pitchFamily="18" charset="0"/>
              </a:rPr>
              <a:t>pSTAT5-positive </a:t>
            </a:r>
            <a:r>
              <a:rPr lang="en-US" sz="1200" dirty="0">
                <a:latin typeface="Times New Roman" pitchFamily="18" charset="0"/>
                <a:cs typeface="Times New Roman" pitchFamily="18" charset="0"/>
              </a:rPr>
              <a:t>nuclei in the SON (</a:t>
            </a:r>
            <a:r>
              <a:rPr lang="en-US" sz="1200" dirty="0" smtClean="0">
                <a:latin typeface="Times New Roman" pitchFamily="18" charset="0"/>
                <a:cs typeface="Times New Roman" pitchFamily="18" charset="0"/>
              </a:rPr>
              <a:t>2-way </a:t>
            </a:r>
            <a:r>
              <a:rPr lang="en-US" sz="1200" dirty="0">
                <a:latin typeface="Times New Roman" pitchFamily="18" charset="0"/>
                <a:cs typeface="Times New Roman" pitchFamily="18" charset="0"/>
              </a:rPr>
              <a:t>ANOVA, ns).</a:t>
            </a:r>
            <a:r>
              <a:rPr lang="en-GB" sz="1200" dirty="0">
                <a:latin typeface="Times New Roman" pitchFamily="18" charset="0"/>
                <a:cs typeface="Times New Roman" pitchFamily="18" charset="0"/>
              </a:rPr>
              <a:t> Arrows indicate pSTAT5-positive nuclei. Scale bars represent 50</a:t>
            </a:r>
            <a:r>
              <a:rPr lang="en-US" sz="1200" dirty="0">
                <a:latin typeface="Times New Roman" pitchFamily="18" charset="0"/>
                <a:cs typeface="Times New Roman" pitchFamily="18" charset="0"/>
              </a:rPr>
              <a:t>µ</a:t>
            </a:r>
            <a:r>
              <a:rPr lang="en-GB" sz="1200" dirty="0">
                <a:latin typeface="Times New Roman" pitchFamily="18" charset="0"/>
                <a:cs typeface="Times New Roman" pitchFamily="18" charset="0"/>
              </a:rPr>
              <a:t>m. </a:t>
            </a:r>
            <a:r>
              <a:rPr lang="en-GB" sz="1200" dirty="0" smtClean="0">
                <a:latin typeface="Times New Roman" pitchFamily="18" charset="0"/>
                <a:cs typeface="Times New Roman" pitchFamily="18" charset="0"/>
              </a:rPr>
              <a:t>OX = optic </a:t>
            </a:r>
            <a:r>
              <a:rPr lang="en-GB" sz="1200" dirty="0">
                <a:latin typeface="Times New Roman" pitchFamily="18" charset="0"/>
                <a:cs typeface="Times New Roman" pitchFamily="18" charset="0"/>
              </a:rPr>
              <a:t>chiasm.</a:t>
            </a:r>
          </a:p>
          <a:p>
            <a:pPr>
              <a:lnSpc>
                <a:spcPct val="150000"/>
              </a:lnSpc>
            </a:pPr>
            <a:endParaRPr lang="en-GB" sz="1200" dirty="0">
              <a:latin typeface="Arial" charset="0"/>
            </a:endParaRPr>
          </a:p>
        </p:txBody>
      </p:sp>
      <p:sp>
        <p:nvSpPr>
          <p:cNvPr id="144" name="TextBox 143"/>
          <p:cNvSpPr txBox="1"/>
          <p:nvPr/>
        </p:nvSpPr>
        <p:spPr>
          <a:xfrm>
            <a:off x="5949280" y="9392525"/>
            <a:ext cx="415498" cy="276999"/>
          </a:xfrm>
          <a:prstGeom prst="rect">
            <a:avLst/>
          </a:prstGeom>
          <a:noFill/>
        </p:spPr>
        <p:txBody>
          <a:bodyPr wrap="none" rtlCol="0">
            <a:spAutoFit/>
          </a:bodyPr>
          <a:lstStyle/>
          <a:p>
            <a:r>
              <a:rPr lang="en-GB" sz="1200" dirty="0" smtClean="0">
                <a:latin typeface="Times New Roman" pitchFamily="18" charset="0"/>
                <a:cs typeface="Times New Roman" pitchFamily="18" charset="0"/>
              </a:rPr>
              <a:t>191</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77444392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Text Box 44"/>
          <p:cNvSpPr txBox="1">
            <a:spLocks noChangeArrowheads="1"/>
          </p:cNvSpPr>
          <p:nvPr/>
        </p:nvSpPr>
        <p:spPr bwMode="auto">
          <a:xfrm>
            <a:off x="1016000" y="468313"/>
            <a:ext cx="4513263"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Times New Roman" pitchFamily="18" charset="0"/>
                <a:cs typeface="Times New Roman" pitchFamily="18" charset="0"/>
              </a:rPr>
              <a:t>Figure 4.5: Effect of LPS/oPRL on pSTAT5 expression in the PVN</a:t>
            </a:r>
          </a:p>
        </p:txBody>
      </p:sp>
      <p:sp>
        <p:nvSpPr>
          <p:cNvPr id="40" name="Text Box 45"/>
          <p:cNvSpPr txBox="1">
            <a:spLocks noChangeArrowheads="1"/>
          </p:cNvSpPr>
          <p:nvPr/>
        </p:nvSpPr>
        <p:spPr bwMode="auto">
          <a:xfrm>
            <a:off x="1484313" y="1173163"/>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A</a:t>
            </a:r>
          </a:p>
        </p:txBody>
      </p:sp>
      <p:sp>
        <p:nvSpPr>
          <p:cNvPr id="41" name="Text Box 368"/>
          <p:cNvSpPr txBox="1">
            <a:spLocks noChangeArrowheads="1"/>
          </p:cNvSpPr>
          <p:nvPr/>
        </p:nvSpPr>
        <p:spPr bwMode="auto">
          <a:xfrm>
            <a:off x="1846263" y="3665538"/>
            <a:ext cx="519112" cy="246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000" b="1">
                <a:latin typeface="Arial" charset="0"/>
              </a:rPr>
              <a:t>oPRL</a:t>
            </a:r>
          </a:p>
        </p:txBody>
      </p:sp>
      <p:sp>
        <p:nvSpPr>
          <p:cNvPr id="42" name="Text Box 369"/>
          <p:cNvSpPr txBox="1">
            <a:spLocks noChangeArrowheads="1"/>
          </p:cNvSpPr>
          <p:nvPr/>
        </p:nvSpPr>
        <p:spPr bwMode="auto">
          <a:xfrm>
            <a:off x="4435475" y="1030288"/>
            <a:ext cx="433388" cy="246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000" b="1">
                <a:latin typeface="Arial" charset="0"/>
              </a:rPr>
              <a:t>LPS</a:t>
            </a:r>
          </a:p>
        </p:txBody>
      </p:sp>
      <p:sp>
        <p:nvSpPr>
          <p:cNvPr id="43" name="Text Box 370"/>
          <p:cNvSpPr txBox="1">
            <a:spLocks noChangeArrowheads="1"/>
          </p:cNvSpPr>
          <p:nvPr/>
        </p:nvSpPr>
        <p:spPr bwMode="auto">
          <a:xfrm>
            <a:off x="1843088" y="2009775"/>
            <a:ext cx="731837" cy="400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000" b="1">
                <a:latin typeface="Arial" charset="0"/>
              </a:rPr>
              <a:t>Prolactin</a:t>
            </a:r>
          </a:p>
          <a:p>
            <a:pPr eaLnBrk="1" hangingPunct="1"/>
            <a:r>
              <a:rPr lang="en-GB" sz="1000" b="1">
                <a:latin typeface="Arial" charset="0"/>
              </a:rPr>
              <a:t>buffer</a:t>
            </a:r>
          </a:p>
        </p:txBody>
      </p:sp>
      <p:sp>
        <p:nvSpPr>
          <p:cNvPr id="44" name="Text Box 371"/>
          <p:cNvSpPr txBox="1">
            <a:spLocks noChangeArrowheads="1"/>
          </p:cNvSpPr>
          <p:nvPr/>
        </p:nvSpPr>
        <p:spPr bwMode="auto">
          <a:xfrm>
            <a:off x="2943225" y="1030288"/>
            <a:ext cx="630238" cy="246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000" b="1">
                <a:latin typeface="Arial" charset="0"/>
              </a:rPr>
              <a:t>Vehicle</a:t>
            </a:r>
          </a:p>
        </p:txBody>
      </p:sp>
      <p:grpSp>
        <p:nvGrpSpPr>
          <p:cNvPr id="45" name="Group 5"/>
          <p:cNvGrpSpPr>
            <a:grpSpLocks/>
          </p:cNvGrpSpPr>
          <p:nvPr/>
        </p:nvGrpSpPr>
        <p:grpSpPr bwMode="auto">
          <a:xfrm>
            <a:off x="2492375" y="2954338"/>
            <a:ext cx="1295400" cy="1617662"/>
            <a:chOff x="2492896" y="2954338"/>
            <a:chExt cx="1295425" cy="1617662"/>
          </a:xfrm>
        </p:grpSpPr>
        <p:grpSp>
          <p:nvGrpSpPr>
            <p:cNvPr id="46" name="Group 3"/>
            <p:cNvGrpSpPr>
              <a:grpSpLocks/>
            </p:cNvGrpSpPr>
            <p:nvPr/>
          </p:nvGrpSpPr>
          <p:grpSpPr bwMode="auto">
            <a:xfrm>
              <a:off x="2575471" y="2954338"/>
              <a:ext cx="1212850" cy="1617662"/>
              <a:chOff x="7111975" y="2882330"/>
              <a:chExt cx="1212850" cy="1617662"/>
            </a:xfrm>
          </p:grpSpPr>
          <p:grpSp>
            <p:nvGrpSpPr>
              <p:cNvPr id="48" name="Group 167"/>
              <p:cNvGrpSpPr>
                <a:grpSpLocks/>
              </p:cNvGrpSpPr>
              <p:nvPr/>
            </p:nvGrpSpPr>
            <p:grpSpPr bwMode="auto">
              <a:xfrm>
                <a:off x="7111975" y="2882330"/>
                <a:ext cx="1212850" cy="1617662"/>
                <a:chOff x="1661" y="1519"/>
                <a:chExt cx="764" cy="1019"/>
              </a:xfrm>
            </p:grpSpPr>
            <p:pic>
              <p:nvPicPr>
                <p:cNvPr id="50" name="Picture 105"/>
                <p:cNvPicPr>
                  <a:picLocks noChangeAspect="1" noChangeArrowheads="1"/>
                </p:cNvPicPr>
                <p:nvPr/>
              </p:nvPicPr>
              <p:blipFill>
                <a:blip r:embed="rId2">
                  <a:lum bright="6000" contrast="6000"/>
                  <a:grayscl/>
                  <a:extLst>
                    <a:ext uri="{28A0092B-C50C-407E-A947-70E740481C1C}">
                      <a14:useLocalDpi xmlns:a14="http://schemas.microsoft.com/office/drawing/2010/main" val="0"/>
                    </a:ext>
                  </a:extLst>
                </a:blip>
                <a:srcRect/>
                <a:stretch>
                  <a:fillRect/>
                </a:stretch>
              </p:blipFill>
              <p:spPr bwMode="auto">
                <a:xfrm>
                  <a:off x="1661" y="1519"/>
                  <a:ext cx="764" cy="10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 name="Line 98"/>
                <p:cNvSpPr>
                  <a:spLocks noChangeShapeType="1"/>
                </p:cNvSpPr>
                <p:nvPr/>
              </p:nvSpPr>
              <p:spPr bwMode="auto">
                <a:xfrm flipH="1" flipV="1">
                  <a:off x="2251" y="1610"/>
                  <a:ext cx="0" cy="137"/>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49" name="Line 29"/>
              <p:cNvSpPr>
                <a:spLocks noChangeAspect="1" noChangeShapeType="1"/>
              </p:cNvSpPr>
              <p:nvPr/>
            </p:nvSpPr>
            <p:spPr bwMode="auto">
              <a:xfrm>
                <a:off x="8037512" y="2987824"/>
                <a:ext cx="236538"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47" name="Text Box 93"/>
            <p:cNvSpPr txBox="1">
              <a:spLocks noChangeAspect="1" noChangeArrowheads="1"/>
            </p:cNvSpPr>
            <p:nvPr/>
          </p:nvSpPr>
          <p:spPr bwMode="auto">
            <a:xfrm>
              <a:off x="2492896" y="3591570"/>
              <a:ext cx="355600" cy="260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100" b="1">
                  <a:latin typeface="Arial" charset="0"/>
                </a:rPr>
                <a:t>3V</a:t>
              </a:r>
            </a:p>
          </p:txBody>
        </p:sp>
      </p:grpSp>
      <p:grpSp>
        <p:nvGrpSpPr>
          <p:cNvPr id="52" name="Group 2"/>
          <p:cNvGrpSpPr>
            <a:grpSpLocks/>
          </p:cNvGrpSpPr>
          <p:nvPr/>
        </p:nvGrpSpPr>
        <p:grpSpPr bwMode="auto">
          <a:xfrm>
            <a:off x="4010025" y="1227138"/>
            <a:ext cx="1290638" cy="1617662"/>
            <a:chOff x="8546008" y="1226567"/>
            <a:chExt cx="1291704" cy="1617663"/>
          </a:xfrm>
        </p:grpSpPr>
        <p:grpSp>
          <p:nvGrpSpPr>
            <p:cNvPr id="53" name="Group 165"/>
            <p:cNvGrpSpPr>
              <a:grpSpLocks/>
            </p:cNvGrpSpPr>
            <p:nvPr/>
          </p:nvGrpSpPr>
          <p:grpSpPr bwMode="auto">
            <a:xfrm>
              <a:off x="8624862" y="1226567"/>
              <a:ext cx="1212850" cy="1617663"/>
              <a:chOff x="2614" y="476"/>
              <a:chExt cx="764" cy="1019"/>
            </a:xfrm>
          </p:grpSpPr>
          <p:pic>
            <p:nvPicPr>
              <p:cNvPr id="56" name="Picture 104"/>
              <p:cNvPicPr>
                <a:picLocks noChangeAspect="1" noChangeArrowheads="1"/>
              </p:cNvPicPr>
              <p:nvPr/>
            </p:nvPicPr>
            <p:blipFill>
              <a:blip r:embed="rId3">
                <a:lum bright="6000" contrast="12000"/>
                <a:grayscl/>
                <a:extLst>
                  <a:ext uri="{28A0092B-C50C-407E-A947-70E740481C1C}">
                    <a14:useLocalDpi xmlns:a14="http://schemas.microsoft.com/office/drawing/2010/main" val="0"/>
                  </a:ext>
                </a:extLst>
              </a:blip>
              <a:srcRect/>
              <a:stretch>
                <a:fillRect/>
              </a:stretch>
            </p:blipFill>
            <p:spPr bwMode="auto">
              <a:xfrm>
                <a:off x="2614" y="476"/>
                <a:ext cx="764" cy="10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7" name="Line 98"/>
              <p:cNvSpPr>
                <a:spLocks noChangeShapeType="1"/>
              </p:cNvSpPr>
              <p:nvPr/>
            </p:nvSpPr>
            <p:spPr bwMode="auto">
              <a:xfrm flipH="1">
                <a:off x="2899" y="671"/>
                <a:ext cx="136"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54" name="Text Box 93"/>
            <p:cNvSpPr txBox="1">
              <a:spLocks noChangeAspect="1" noChangeArrowheads="1"/>
            </p:cNvSpPr>
            <p:nvPr/>
          </p:nvSpPr>
          <p:spPr bwMode="auto">
            <a:xfrm>
              <a:off x="8546008" y="1935386"/>
              <a:ext cx="355600" cy="260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100" b="1">
                  <a:latin typeface="Arial" charset="0"/>
                </a:rPr>
                <a:t>3V</a:t>
              </a:r>
            </a:p>
          </p:txBody>
        </p:sp>
        <p:sp>
          <p:nvSpPr>
            <p:cNvPr id="55" name="Line 29"/>
            <p:cNvSpPr>
              <a:spLocks noChangeAspect="1" noChangeShapeType="1"/>
            </p:cNvSpPr>
            <p:nvPr/>
          </p:nvSpPr>
          <p:spPr bwMode="auto">
            <a:xfrm>
              <a:off x="9529166" y="1331640"/>
              <a:ext cx="236538"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58" name="Group 4"/>
          <p:cNvGrpSpPr>
            <a:grpSpLocks/>
          </p:cNvGrpSpPr>
          <p:nvPr/>
        </p:nvGrpSpPr>
        <p:grpSpPr bwMode="auto">
          <a:xfrm>
            <a:off x="2520950" y="1227138"/>
            <a:ext cx="1270000" cy="1617662"/>
            <a:chOff x="7058000" y="1226567"/>
            <a:chExt cx="1270000" cy="1617663"/>
          </a:xfrm>
        </p:grpSpPr>
        <p:grpSp>
          <p:nvGrpSpPr>
            <p:cNvPr id="59" name="Group 103"/>
            <p:cNvGrpSpPr>
              <a:grpSpLocks/>
            </p:cNvGrpSpPr>
            <p:nvPr/>
          </p:nvGrpSpPr>
          <p:grpSpPr bwMode="auto">
            <a:xfrm>
              <a:off x="7111975" y="1226567"/>
              <a:ext cx="1216025" cy="1617663"/>
              <a:chOff x="1661" y="1519"/>
              <a:chExt cx="766" cy="1019"/>
            </a:xfrm>
          </p:grpSpPr>
          <p:pic>
            <p:nvPicPr>
              <p:cNvPr id="62" name="Picture 89"/>
              <p:cNvPicPr>
                <a:picLocks noChangeAspect="1" noChangeArrowheads="1"/>
              </p:cNvPicPr>
              <p:nvPr/>
            </p:nvPicPr>
            <p:blipFill>
              <a:blip r:embed="rId4">
                <a:lum bright="12000" contrast="6000"/>
                <a:grayscl/>
                <a:extLst>
                  <a:ext uri="{28A0092B-C50C-407E-A947-70E740481C1C}">
                    <a14:useLocalDpi xmlns:a14="http://schemas.microsoft.com/office/drawing/2010/main" val="0"/>
                  </a:ext>
                </a:extLst>
              </a:blip>
              <a:srcRect/>
              <a:stretch>
                <a:fillRect/>
              </a:stretch>
            </p:blipFill>
            <p:spPr bwMode="auto">
              <a:xfrm>
                <a:off x="1661" y="1519"/>
                <a:ext cx="764" cy="10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63" name="Group 380"/>
              <p:cNvGrpSpPr>
                <a:grpSpLocks/>
              </p:cNvGrpSpPr>
              <p:nvPr/>
            </p:nvGrpSpPr>
            <p:grpSpPr bwMode="auto">
              <a:xfrm>
                <a:off x="1700" y="1564"/>
                <a:ext cx="727" cy="953"/>
                <a:chOff x="1706" y="521"/>
                <a:chExt cx="727" cy="840"/>
              </a:xfrm>
            </p:grpSpPr>
            <p:sp>
              <p:nvSpPr>
                <p:cNvPr id="64" name="Freeform 373"/>
                <p:cNvSpPr>
                  <a:spLocks/>
                </p:cNvSpPr>
                <p:nvPr/>
              </p:nvSpPr>
              <p:spPr bwMode="auto">
                <a:xfrm>
                  <a:off x="1842" y="521"/>
                  <a:ext cx="591" cy="840"/>
                </a:xfrm>
                <a:custGeom>
                  <a:avLst/>
                  <a:gdLst>
                    <a:gd name="T0" fmla="*/ 156 w 562"/>
                    <a:gd name="T1" fmla="*/ 1089 h 817"/>
                    <a:gd name="T2" fmla="*/ 193 w 562"/>
                    <a:gd name="T3" fmla="*/ 1062 h 817"/>
                    <a:gd name="T4" fmla="*/ 217 w 562"/>
                    <a:gd name="T5" fmla="*/ 1010 h 817"/>
                    <a:gd name="T6" fmla="*/ 256 w 562"/>
                    <a:gd name="T7" fmla="*/ 952 h 817"/>
                    <a:gd name="T8" fmla="*/ 278 w 562"/>
                    <a:gd name="T9" fmla="*/ 915 h 817"/>
                    <a:gd name="T10" fmla="*/ 325 w 562"/>
                    <a:gd name="T11" fmla="*/ 802 h 817"/>
                    <a:gd name="T12" fmla="*/ 348 w 562"/>
                    <a:gd name="T13" fmla="*/ 737 h 817"/>
                    <a:gd name="T14" fmla="*/ 366 w 562"/>
                    <a:gd name="T15" fmla="*/ 708 h 817"/>
                    <a:gd name="T16" fmla="*/ 395 w 562"/>
                    <a:gd name="T17" fmla="*/ 654 h 817"/>
                    <a:gd name="T18" fmla="*/ 405 w 562"/>
                    <a:gd name="T19" fmla="*/ 624 h 817"/>
                    <a:gd name="T20" fmla="*/ 399 w 562"/>
                    <a:gd name="T21" fmla="*/ 602 h 817"/>
                    <a:gd name="T22" fmla="*/ 442 w 562"/>
                    <a:gd name="T23" fmla="*/ 548 h 817"/>
                    <a:gd name="T24" fmla="*/ 469 w 562"/>
                    <a:gd name="T25" fmla="*/ 520 h 817"/>
                    <a:gd name="T26" fmla="*/ 513 w 562"/>
                    <a:gd name="T27" fmla="*/ 488 h 817"/>
                    <a:gd name="T28" fmla="*/ 533 w 562"/>
                    <a:gd name="T29" fmla="*/ 471 h 817"/>
                    <a:gd name="T30" fmla="*/ 609 w 562"/>
                    <a:gd name="T31" fmla="*/ 418 h 817"/>
                    <a:gd name="T32" fmla="*/ 705 w 562"/>
                    <a:gd name="T33" fmla="*/ 350 h 817"/>
                    <a:gd name="T34" fmla="*/ 783 w 562"/>
                    <a:gd name="T35" fmla="*/ 293 h 817"/>
                    <a:gd name="T36" fmla="*/ 833 w 562"/>
                    <a:gd name="T37" fmla="*/ 261 h 817"/>
                    <a:gd name="T38" fmla="*/ 857 w 562"/>
                    <a:gd name="T39" fmla="*/ 241 h 817"/>
                    <a:gd name="T40" fmla="*/ 926 w 562"/>
                    <a:gd name="T41" fmla="*/ 190 h 817"/>
                    <a:gd name="T42" fmla="*/ 969 w 562"/>
                    <a:gd name="T43" fmla="*/ 157 h 817"/>
                    <a:gd name="T44" fmla="*/ 931 w 562"/>
                    <a:gd name="T45" fmla="*/ 82 h 817"/>
                    <a:gd name="T46" fmla="*/ 881 w 562"/>
                    <a:gd name="T47" fmla="*/ 49 h 817"/>
                    <a:gd name="T48" fmla="*/ 762 w 562"/>
                    <a:gd name="T49" fmla="*/ 10 h 817"/>
                    <a:gd name="T50" fmla="*/ 638 w 562"/>
                    <a:gd name="T51" fmla="*/ 0 h 817"/>
                    <a:gd name="T52" fmla="*/ 392 w 562"/>
                    <a:gd name="T53" fmla="*/ 6 h 817"/>
                    <a:gd name="T54" fmla="*/ 308 w 562"/>
                    <a:gd name="T55" fmla="*/ 33 h 817"/>
                    <a:gd name="T56" fmla="*/ 203 w 562"/>
                    <a:gd name="T57" fmla="*/ 43 h 817"/>
                    <a:gd name="T58" fmla="*/ 134 w 562"/>
                    <a:gd name="T59" fmla="*/ 86 h 817"/>
                    <a:gd name="T60" fmla="*/ 58 w 562"/>
                    <a:gd name="T61" fmla="*/ 177 h 817"/>
                    <a:gd name="T62" fmla="*/ 30 w 562"/>
                    <a:gd name="T63" fmla="*/ 197 h 817"/>
                    <a:gd name="T64" fmla="*/ 30 w 562"/>
                    <a:gd name="T65" fmla="*/ 591 h 817"/>
                    <a:gd name="T66" fmla="*/ 38 w 562"/>
                    <a:gd name="T67" fmla="*/ 733 h 817"/>
                    <a:gd name="T68" fmla="*/ 64 w 562"/>
                    <a:gd name="T69" fmla="*/ 848 h 817"/>
                    <a:gd name="T70" fmla="*/ 61 w 562"/>
                    <a:gd name="T71" fmla="*/ 917 h 817"/>
                    <a:gd name="T72" fmla="*/ 93 w 562"/>
                    <a:gd name="T73" fmla="*/ 1083 h 817"/>
                    <a:gd name="T74" fmla="*/ 156 w 562"/>
                    <a:gd name="T75" fmla="*/ 1096 h 817"/>
                    <a:gd name="T76" fmla="*/ 180 w 562"/>
                    <a:gd name="T77" fmla="*/ 1078 h 817"/>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562" h="817">
                      <a:moveTo>
                        <a:pt x="89" y="802"/>
                      </a:moveTo>
                      <a:cubicBezTo>
                        <a:pt x="98" y="796"/>
                        <a:pt x="102" y="788"/>
                        <a:pt x="111" y="782"/>
                      </a:cubicBezTo>
                      <a:cubicBezTo>
                        <a:pt x="119" y="771"/>
                        <a:pt x="118" y="755"/>
                        <a:pt x="125" y="744"/>
                      </a:cubicBezTo>
                      <a:cubicBezTo>
                        <a:pt x="134" y="730"/>
                        <a:pt x="138" y="715"/>
                        <a:pt x="147" y="702"/>
                      </a:cubicBezTo>
                      <a:cubicBezTo>
                        <a:pt x="150" y="692"/>
                        <a:pt x="153" y="683"/>
                        <a:pt x="159" y="674"/>
                      </a:cubicBezTo>
                      <a:cubicBezTo>
                        <a:pt x="166" y="647"/>
                        <a:pt x="170" y="613"/>
                        <a:pt x="187" y="590"/>
                      </a:cubicBezTo>
                      <a:cubicBezTo>
                        <a:pt x="190" y="574"/>
                        <a:pt x="196" y="558"/>
                        <a:pt x="201" y="542"/>
                      </a:cubicBezTo>
                      <a:cubicBezTo>
                        <a:pt x="203" y="535"/>
                        <a:pt x="211" y="522"/>
                        <a:pt x="211" y="522"/>
                      </a:cubicBezTo>
                      <a:cubicBezTo>
                        <a:pt x="215" y="507"/>
                        <a:pt x="216" y="493"/>
                        <a:pt x="227" y="482"/>
                      </a:cubicBezTo>
                      <a:cubicBezTo>
                        <a:pt x="232" y="467"/>
                        <a:pt x="230" y="474"/>
                        <a:pt x="233" y="460"/>
                      </a:cubicBezTo>
                      <a:cubicBezTo>
                        <a:pt x="232" y="455"/>
                        <a:pt x="228" y="449"/>
                        <a:pt x="229" y="444"/>
                      </a:cubicBezTo>
                      <a:cubicBezTo>
                        <a:pt x="231" y="429"/>
                        <a:pt x="247" y="417"/>
                        <a:pt x="253" y="404"/>
                      </a:cubicBezTo>
                      <a:cubicBezTo>
                        <a:pt x="258" y="393"/>
                        <a:pt x="256" y="388"/>
                        <a:pt x="269" y="384"/>
                      </a:cubicBezTo>
                      <a:cubicBezTo>
                        <a:pt x="276" y="374"/>
                        <a:pt x="285" y="368"/>
                        <a:pt x="293" y="360"/>
                      </a:cubicBezTo>
                      <a:cubicBezTo>
                        <a:pt x="295" y="354"/>
                        <a:pt x="307" y="346"/>
                        <a:pt x="307" y="346"/>
                      </a:cubicBezTo>
                      <a:cubicBezTo>
                        <a:pt x="316" y="332"/>
                        <a:pt x="337" y="318"/>
                        <a:pt x="351" y="308"/>
                      </a:cubicBezTo>
                      <a:cubicBezTo>
                        <a:pt x="356" y="294"/>
                        <a:pt x="392" y="265"/>
                        <a:pt x="405" y="258"/>
                      </a:cubicBezTo>
                      <a:cubicBezTo>
                        <a:pt x="410" y="251"/>
                        <a:pt x="445" y="218"/>
                        <a:pt x="451" y="216"/>
                      </a:cubicBezTo>
                      <a:cubicBezTo>
                        <a:pt x="457" y="207"/>
                        <a:pt x="470" y="198"/>
                        <a:pt x="479" y="192"/>
                      </a:cubicBezTo>
                      <a:cubicBezTo>
                        <a:pt x="482" y="184"/>
                        <a:pt x="485" y="181"/>
                        <a:pt x="493" y="178"/>
                      </a:cubicBezTo>
                      <a:cubicBezTo>
                        <a:pt x="500" y="167"/>
                        <a:pt x="520" y="144"/>
                        <a:pt x="533" y="140"/>
                      </a:cubicBezTo>
                      <a:cubicBezTo>
                        <a:pt x="541" y="132"/>
                        <a:pt x="549" y="124"/>
                        <a:pt x="557" y="116"/>
                      </a:cubicBezTo>
                      <a:cubicBezTo>
                        <a:pt x="562" y="89"/>
                        <a:pt x="553" y="75"/>
                        <a:pt x="535" y="60"/>
                      </a:cubicBezTo>
                      <a:cubicBezTo>
                        <a:pt x="522" y="49"/>
                        <a:pt x="521" y="43"/>
                        <a:pt x="507" y="38"/>
                      </a:cubicBezTo>
                      <a:cubicBezTo>
                        <a:pt x="495" y="21"/>
                        <a:pt x="458" y="12"/>
                        <a:pt x="437" y="10"/>
                      </a:cubicBezTo>
                      <a:cubicBezTo>
                        <a:pt x="412" y="2"/>
                        <a:pt x="396" y="2"/>
                        <a:pt x="367" y="0"/>
                      </a:cubicBezTo>
                      <a:cubicBezTo>
                        <a:pt x="323" y="9"/>
                        <a:pt x="264" y="5"/>
                        <a:pt x="225" y="6"/>
                      </a:cubicBezTo>
                      <a:cubicBezTo>
                        <a:pt x="208" y="11"/>
                        <a:pt x="195" y="19"/>
                        <a:pt x="177" y="22"/>
                      </a:cubicBezTo>
                      <a:cubicBezTo>
                        <a:pt x="158" y="28"/>
                        <a:pt x="137" y="29"/>
                        <a:pt x="117" y="32"/>
                      </a:cubicBezTo>
                      <a:cubicBezTo>
                        <a:pt x="104" y="41"/>
                        <a:pt x="93" y="59"/>
                        <a:pt x="77" y="64"/>
                      </a:cubicBezTo>
                      <a:cubicBezTo>
                        <a:pt x="56" y="80"/>
                        <a:pt x="49" y="109"/>
                        <a:pt x="33" y="130"/>
                      </a:cubicBezTo>
                      <a:cubicBezTo>
                        <a:pt x="30" y="143"/>
                        <a:pt x="29" y="139"/>
                        <a:pt x="19" y="146"/>
                      </a:cubicBezTo>
                      <a:cubicBezTo>
                        <a:pt x="0" y="240"/>
                        <a:pt x="17" y="340"/>
                        <a:pt x="19" y="436"/>
                      </a:cubicBezTo>
                      <a:cubicBezTo>
                        <a:pt x="22" y="538"/>
                        <a:pt x="11" y="503"/>
                        <a:pt x="23" y="540"/>
                      </a:cubicBezTo>
                      <a:cubicBezTo>
                        <a:pt x="26" y="568"/>
                        <a:pt x="31" y="596"/>
                        <a:pt x="37" y="624"/>
                      </a:cubicBezTo>
                      <a:cubicBezTo>
                        <a:pt x="38" y="644"/>
                        <a:pt x="40" y="657"/>
                        <a:pt x="35" y="676"/>
                      </a:cubicBezTo>
                      <a:cubicBezTo>
                        <a:pt x="47" y="711"/>
                        <a:pt x="32" y="766"/>
                        <a:pt x="53" y="798"/>
                      </a:cubicBezTo>
                      <a:cubicBezTo>
                        <a:pt x="58" y="817"/>
                        <a:pt x="68" y="809"/>
                        <a:pt x="89" y="808"/>
                      </a:cubicBezTo>
                      <a:cubicBezTo>
                        <a:pt x="94" y="803"/>
                        <a:pt x="98" y="799"/>
                        <a:pt x="103" y="794"/>
                      </a:cubicBezTo>
                    </a:path>
                  </a:pathLst>
                </a:custGeom>
                <a:noFill/>
                <a:ln w="9525" cap="flat">
                  <a:solidFill>
                    <a:schemeClr val="tx1"/>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65" name="Freeform 376"/>
                <p:cNvSpPr>
                  <a:spLocks/>
                </p:cNvSpPr>
                <p:nvPr/>
              </p:nvSpPr>
              <p:spPr bwMode="auto">
                <a:xfrm>
                  <a:off x="1938" y="564"/>
                  <a:ext cx="28" cy="770"/>
                </a:xfrm>
                <a:custGeom>
                  <a:avLst/>
                  <a:gdLst>
                    <a:gd name="T0" fmla="*/ 16 w 28"/>
                    <a:gd name="T1" fmla="*/ 770 h 770"/>
                    <a:gd name="T2" fmla="*/ 22 w 28"/>
                    <a:gd name="T3" fmla="*/ 708 h 770"/>
                    <a:gd name="T4" fmla="*/ 20 w 28"/>
                    <a:gd name="T5" fmla="*/ 658 h 770"/>
                    <a:gd name="T6" fmla="*/ 10 w 28"/>
                    <a:gd name="T7" fmla="*/ 640 h 770"/>
                    <a:gd name="T8" fmla="*/ 12 w 28"/>
                    <a:gd name="T9" fmla="*/ 442 h 770"/>
                    <a:gd name="T10" fmla="*/ 18 w 28"/>
                    <a:gd name="T11" fmla="*/ 348 h 770"/>
                    <a:gd name="T12" fmla="*/ 26 w 28"/>
                    <a:gd name="T13" fmla="*/ 236 h 770"/>
                    <a:gd name="T14" fmla="*/ 28 w 28"/>
                    <a:gd name="T15" fmla="*/ 0 h 77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8" h="770">
                      <a:moveTo>
                        <a:pt x="16" y="770"/>
                      </a:moveTo>
                      <a:cubicBezTo>
                        <a:pt x="23" y="750"/>
                        <a:pt x="21" y="729"/>
                        <a:pt x="22" y="708"/>
                      </a:cubicBezTo>
                      <a:cubicBezTo>
                        <a:pt x="21" y="691"/>
                        <a:pt x="21" y="675"/>
                        <a:pt x="20" y="658"/>
                      </a:cubicBezTo>
                      <a:cubicBezTo>
                        <a:pt x="20" y="651"/>
                        <a:pt x="10" y="640"/>
                        <a:pt x="10" y="640"/>
                      </a:cubicBezTo>
                      <a:cubicBezTo>
                        <a:pt x="5" y="577"/>
                        <a:pt x="0" y="504"/>
                        <a:pt x="12" y="442"/>
                      </a:cubicBezTo>
                      <a:cubicBezTo>
                        <a:pt x="14" y="411"/>
                        <a:pt x="15" y="379"/>
                        <a:pt x="18" y="348"/>
                      </a:cubicBezTo>
                      <a:cubicBezTo>
                        <a:pt x="19" y="310"/>
                        <a:pt x="20" y="273"/>
                        <a:pt x="26" y="236"/>
                      </a:cubicBezTo>
                      <a:cubicBezTo>
                        <a:pt x="27" y="157"/>
                        <a:pt x="28" y="79"/>
                        <a:pt x="28" y="0"/>
                      </a:cubicBezTo>
                    </a:path>
                  </a:pathLst>
                </a:custGeom>
                <a:noFill/>
                <a:ln w="9525" cap="flat">
                  <a:solidFill>
                    <a:schemeClr val="tx1"/>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66" name="Text Box 377"/>
                <p:cNvSpPr txBox="1">
                  <a:spLocks noChangeArrowheads="1"/>
                </p:cNvSpPr>
                <p:nvPr/>
              </p:nvSpPr>
              <p:spPr bwMode="auto">
                <a:xfrm>
                  <a:off x="1706" y="521"/>
                  <a:ext cx="289" cy="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800" b="1" dirty="0" err="1">
                      <a:latin typeface="Arial" charset="0"/>
                    </a:rPr>
                    <a:t>pPVN</a:t>
                  </a:r>
                  <a:endParaRPr lang="en-GB" sz="800" b="1" dirty="0">
                    <a:latin typeface="Arial" charset="0"/>
                  </a:endParaRPr>
                </a:p>
              </p:txBody>
            </p:sp>
            <p:sp>
              <p:nvSpPr>
                <p:cNvPr id="67" name="Line 378"/>
                <p:cNvSpPr>
                  <a:spLocks noChangeShapeType="1"/>
                </p:cNvSpPr>
                <p:nvPr/>
              </p:nvSpPr>
              <p:spPr bwMode="auto">
                <a:xfrm flipH="1" flipV="1">
                  <a:off x="1842" y="612"/>
                  <a:ext cx="91" cy="45"/>
                </a:xfrm>
                <a:prstGeom prst="line">
                  <a:avLst/>
                </a:prstGeom>
                <a:noFill/>
                <a:ln w="31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68" name="Text Box 379"/>
                <p:cNvSpPr txBox="1">
                  <a:spLocks noChangeArrowheads="1"/>
                </p:cNvSpPr>
                <p:nvPr/>
              </p:nvSpPr>
              <p:spPr bwMode="auto">
                <a:xfrm>
                  <a:off x="2069" y="567"/>
                  <a:ext cx="307" cy="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800" b="1">
                      <a:latin typeface="Arial" charset="0"/>
                    </a:rPr>
                    <a:t>mPVN</a:t>
                  </a:r>
                </a:p>
              </p:txBody>
            </p:sp>
          </p:grpSp>
        </p:grpSp>
        <p:sp>
          <p:nvSpPr>
            <p:cNvPr id="60" name="Text Box 93"/>
            <p:cNvSpPr txBox="1">
              <a:spLocks noChangeAspect="1" noChangeArrowheads="1"/>
            </p:cNvSpPr>
            <p:nvPr/>
          </p:nvSpPr>
          <p:spPr bwMode="auto">
            <a:xfrm>
              <a:off x="7058000" y="1940942"/>
              <a:ext cx="355600" cy="260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100" b="1">
                  <a:latin typeface="Arial" charset="0"/>
                </a:rPr>
                <a:t>3V</a:t>
              </a:r>
            </a:p>
          </p:txBody>
        </p:sp>
        <p:sp>
          <p:nvSpPr>
            <p:cNvPr id="61" name="Line 29"/>
            <p:cNvSpPr>
              <a:spLocks noChangeAspect="1" noChangeShapeType="1"/>
            </p:cNvSpPr>
            <p:nvPr/>
          </p:nvSpPr>
          <p:spPr bwMode="auto">
            <a:xfrm>
              <a:off x="8037512" y="1331640"/>
              <a:ext cx="236538"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69" name="Group 1"/>
          <p:cNvGrpSpPr>
            <a:grpSpLocks/>
          </p:cNvGrpSpPr>
          <p:nvPr/>
        </p:nvGrpSpPr>
        <p:grpSpPr bwMode="auto">
          <a:xfrm>
            <a:off x="4010025" y="2954338"/>
            <a:ext cx="1290638" cy="1617662"/>
            <a:chOff x="8546008" y="2882330"/>
            <a:chExt cx="1291704" cy="1617662"/>
          </a:xfrm>
        </p:grpSpPr>
        <p:grpSp>
          <p:nvGrpSpPr>
            <p:cNvPr id="70" name="Group 166"/>
            <p:cNvGrpSpPr>
              <a:grpSpLocks/>
            </p:cNvGrpSpPr>
            <p:nvPr/>
          </p:nvGrpSpPr>
          <p:grpSpPr bwMode="auto">
            <a:xfrm>
              <a:off x="8624862" y="2882330"/>
              <a:ext cx="1212850" cy="1617662"/>
              <a:chOff x="2614" y="1519"/>
              <a:chExt cx="764" cy="1019"/>
            </a:xfrm>
          </p:grpSpPr>
          <p:pic>
            <p:nvPicPr>
              <p:cNvPr id="73" name="Picture 106"/>
              <p:cNvPicPr>
                <a:picLocks noChangeAspect="1" noChangeArrowheads="1"/>
              </p:cNvPicPr>
              <p:nvPr/>
            </p:nvPicPr>
            <p:blipFill>
              <a:blip r:embed="rId5">
                <a:lum bright="6000" contrast="6000"/>
                <a:grayscl/>
                <a:extLst>
                  <a:ext uri="{28A0092B-C50C-407E-A947-70E740481C1C}">
                    <a14:useLocalDpi xmlns:a14="http://schemas.microsoft.com/office/drawing/2010/main" val="0"/>
                  </a:ext>
                </a:extLst>
              </a:blip>
              <a:srcRect/>
              <a:stretch>
                <a:fillRect/>
              </a:stretch>
            </p:blipFill>
            <p:spPr bwMode="auto">
              <a:xfrm>
                <a:off x="2614" y="1519"/>
                <a:ext cx="764" cy="10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4" name="Line 98"/>
              <p:cNvSpPr>
                <a:spLocks noChangeShapeType="1"/>
              </p:cNvSpPr>
              <p:nvPr/>
            </p:nvSpPr>
            <p:spPr bwMode="auto">
              <a:xfrm flipH="1">
                <a:off x="2750" y="1610"/>
                <a:ext cx="136"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71" name="Text Box 93"/>
            <p:cNvSpPr txBox="1">
              <a:spLocks noChangeAspect="1" noChangeArrowheads="1"/>
            </p:cNvSpPr>
            <p:nvPr/>
          </p:nvSpPr>
          <p:spPr bwMode="auto">
            <a:xfrm>
              <a:off x="8546008" y="3519562"/>
              <a:ext cx="355600" cy="260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100" b="1">
                  <a:latin typeface="Arial" charset="0"/>
                </a:rPr>
                <a:t>3V</a:t>
              </a:r>
            </a:p>
          </p:txBody>
        </p:sp>
        <p:sp>
          <p:nvSpPr>
            <p:cNvPr id="72" name="Line 29"/>
            <p:cNvSpPr>
              <a:spLocks noChangeAspect="1" noChangeShapeType="1"/>
            </p:cNvSpPr>
            <p:nvPr/>
          </p:nvSpPr>
          <p:spPr bwMode="auto">
            <a:xfrm>
              <a:off x="9549680" y="2987824"/>
              <a:ext cx="236538"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75" name="Text Box 872"/>
          <p:cNvSpPr txBox="1">
            <a:spLocks noChangeArrowheads="1"/>
          </p:cNvSpPr>
          <p:nvPr/>
        </p:nvSpPr>
        <p:spPr bwMode="auto">
          <a:xfrm>
            <a:off x="1016000" y="4772980"/>
            <a:ext cx="5292725" cy="2275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lnSpc>
                <a:spcPct val="150000"/>
              </a:lnSpc>
            </a:pPr>
            <a:r>
              <a:rPr lang="en-US" sz="1200" dirty="0">
                <a:latin typeface="Times New Roman" pitchFamily="18" charset="0"/>
                <a:cs typeface="Times New Roman" pitchFamily="18" charset="0"/>
              </a:rPr>
              <a:t>d5.5 pregnant mice </a:t>
            </a:r>
            <a:r>
              <a:rPr lang="en-US" sz="1200" dirty="0" smtClean="0">
                <a:latin typeface="Times New Roman" pitchFamily="18" charset="0"/>
                <a:cs typeface="Times New Roman" pitchFamily="18" charset="0"/>
              </a:rPr>
              <a:t>were </a:t>
            </a:r>
            <a:r>
              <a:rPr lang="en-US" sz="1200" dirty="0">
                <a:latin typeface="Times New Roman" pitchFamily="18" charset="0"/>
                <a:cs typeface="Times New Roman" pitchFamily="18" charset="0"/>
              </a:rPr>
              <a:t>either injected with LPS (12.5 µg i.p) or saline. After </a:t>
            </a:r>
            <a:r>
              <a:rPr lang="en-US" sz="1200" dirty="0" smtClean="0">
                <a:latin typeface="Times New Roman" pitchFamily="18" charset="0"/>
                <a:cs typeface="Times New Roman" pitchFamily="18" charset="0"/>
              </a:rPr>
              <a:t>3h they </a:t>
            </a:r>
            <a:r>
              <a:rPr lang="en-US" sz="1200" dirty="0">
                <a:latin typeface="Times New Roman" pitchFamily="18" charset="0"/>
                <a:cs typeface="Times New Roman" pitchFamily="18" charset="0"/>
              </a:rPr>
              <a:t>were then injected with </a:t>
            </a:r>
            <a:r>
              <a:rPr lang="en-US" sz="1200" dirty="0" smtClean="0">
                <a:latin typeface="Times New Roman" pitchFamily="18" charset="0"/>
                <a:cs typeface="Times New Roman" pitchFamily="18" charset="0"/>
              </a:rPr>
              <a:t>ovine prolactin (</a:t>
            </a:r>
            <a:r>
              <a:rPr lang="en-US" sz="1200" dirty="0" err="1" smtClean="0">
                <a:latin typeface="Times New Roman" pitchFamily="18" charset="0"/>
                <a:cs typeface="Times New Roman" pitchFamily="18" charset="0"/>
              </a:rPr>
              <a:t>oPRL</a:t>
            </a:r>
            <a:r>
              <a:rPr lang="en-US" sz="1200" dirty="0" smtClean="0">
                <a:latin typeface="Times New Roman" pitchFamily="18" charset="0"/>
                <a:cs typeface="Times New Roman" pitchFamily="18" charset="0"/>
              </a:rPr>
              <a:t>; 1µg/g </a:t>
            </a:r>
            <a:r>
              <a:rPr lang="en-US" sz="1200" dirty="0">
                <a:latin typeface="Times New Roman" pitchFamily="18" charset="0"/>
                <a:cs typeface="Times New Roman" pitchFamily="18" charset="0"/>
              </a:rPr>
              <a:t>body weight i.p) or prolactin buffer and sacrificed 1h later. </a:t>
            </a:r>
            <a:r>
              <a:rPr lang="en-GB" sz="1200" dirty="0" smtClean="0">
                <a:latin typeface="Times New Roman" pitchFamily="18" charset="0"/>
                <a:cs typeface="Times New Roman" pitchFamily="18" charset="0"/>
              </a:rPr>
              <a:t>LPS and </a:t>
            </a:r>
            <a:r>
              <a:rPr lang="en-GB" sz="1200" dirty="0" err="1" smtClean="0">
                <a:latin typeface="Times New Roman" pitchFamily="18" charset="0"/>
                <a:cs typeface="Times New Roman" pitchFamily="18" charset="0"/>
              </a:rPr>
              <a:t>oPRL</a:t>
            </a:r>
            <a:r>
              <a:rPr lang="en-GB" sz="1200" dirty="0" smtClean="0">
                <a:latin typeface="Times New Roman" pitchFamily="18" charset="0"/>
                <a:cs typeface="Times New Roman" pitchFamily="18" charset="0"/>
              </a:rPr>
              <a:t> treatment-induced  </a:t>
            </a:r>
            <a:r>
              <a:rPr lang="en-GB" sz="1200" dirty="0">
                <a:latin typeface="Times New Roman" pitchFamily="18" charset="0"/>
                <a:cs typeface="Times New Roman" pitchFamily="18" charset="0"/>
              </a:rPr>
              <a:t>pSTAT5 expression in the paraventricular nucleus (PVN) of d5.5 pregnant mice are illustrated in the photomicrographs in A. </a:t>
            </a:r>
            <a:r>
              <a:rPr lang="en-US" sz="1200" dirty="0">
                <a:latin typeface="Times New Roman" pitchFamily="18" charset="0"/>
                <a:cs typeface="Times New Roman" pitchFamily="18" charset="0"/>
              </a:rPr>
              <a:t>A</a:t>
            </a:r>
            <a:r>
              <a:rPr lang="en-GB" sz="1200" dirty="0" err="1">
                <a:latin typeface="Times New Roman" pitchFamily="18" charset="0"/>
                <a:cs typeface="Times New Roman" pitchFamily="18" charset="0"/>
              </a:rPr>
              <a:t>rrows</a:t>
            </a:r>
            <a:r>
              <a:rPr lang="en-GB" sz="1200" dirty="0">
                <a:latin typeface="Times New Roman" pitchFamily="18" charset="0"/>
                <a:cs typeface="Times New Roman" pitchFamily="18" charset="0"/>
              </a:rPr>
              <a:t> indicate pSTAT5-positive nuclei. Scale bars represent 50</a:t>
            </a:r>
            <a:r>
              <a:rPr lang="en-US" sz="1200" dirty="0">
                <a:latin typeface="Times New Roman" pitchFamily="18" charset="0"/>
                <a:cs typeface="Times New Roman" pitchFamily="18" charset="0"/>
              </a:rPr>
              <a:t>µ</a:t>
            </a:r>
            <a:r>
              <a:rPr lang="en-GB" sz="1200" dirty="0">
                <a:latin typeface="Times New Roman" pitchFamily="18" charset="0"/>
                <a:cs typeface="Times New Roman" pitchFamily="18" charset="0"/>
              </a:rPr>
              <a:t>m, 3V=third ventricle.</a:t>
            </a:r>
          </a:p>
          <a:p>
            <a:pPr eaLnBrk="1" hangingPunct="1">
              <a:lnSpc>
                <a:spcPct val="150000"/>
              </a:lnSpc>
            </a:pPr>
            <a:r>
              <a:rPr lang="en-GB" sz="1200" dirty="0">
                <a:latin typeface="Times New Roman" pitchFamily="18" charset="0"/>
                <a:cs typeface="Times New Roman" pitchFamily="18" charset="0"/>
              </a:rPr>
              <a:t>(It should be noted these sections were also stained for tyrosine hydroxylase and the very dark neurones are tyrosine </a:t>
            </a:r>
            <a:r>
              <a:rPr lang="en-GB" sz="1200" dirty="0" smtClean="0">
                <a:latin typeface="Times New Roman" pitchFamily="18" charset="0"/>
                <a:cs typeface="Times New Roman" pitchFamily="18" charset="0"/>
              </a:rPr>
              <a:t>hydroxylase-positive </a:t>
            </a:r>
            <a:r>
              <a:rPr lang="en-GB" sz="1200" dirty="0">
                <a:latin typeface="Times New Roman" pitchFamily="18" charset="0"/>
                <a:cs typeface="Times New Roman" pitchFamily="18" charset="0"/>
              </a:rPr>
              <a:t>not </a:t>
            </a:r>
            <a:r>
              <a:rPr lang="en-GB" sz="1200" dirty="0" smtClean="0">
                <a:latin typeface="Times New Roman" pitchFamily="18" charset="0"/>
                <a:cs typeface="Times New Roman" pitchFamily="18" charset="0"/>
              </a:rPr>
              <a:t>pSTAT5-positive).</a:t>
            </a:r>
            <a:endParaRPr lang="en-GB" sz="1200" dirty="0">
              <a:latin typeface="Times New Roman" pitchFamily="18" charset="0"/>
              <a:cs typeface="Times New Roman" pitchFamily="18" charset="0"/>
            </a:endParaRPr>
          </a:p>
        </p:txBody>
      </p:sp>
      <p:sp>
        <p:nvSpPr>
          <p:cNvPr id="76" name="TextBox 75"/>
          <p:cNvSpPr txBox="1"/>
          <p:nvPr/>
        </p:nvSpPr>
        <p:spPr>
          <a:xfrm>
            <a:off x="5949280"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192</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291368199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 Box 100"/>
          <p:cNvSpPr txBox="1">
            <a:spLocks noChangeArrowheads="1"/>
          </p:cNvSpPr>
          <p:nvPr/>
        </p:nvSpPr>
        <p:spPr bwMode="auto">
          <a:xfrm>
            <a:off x="1628775" y="875792"/>
            <a:ext cx="355600"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B</a:t>
            </a:r>
          </a:p>
        </p:txBody>
      </p:sp>
      <p:sp>
        <p:nvSpPr>
          <p:cNvPr id="53" name="Text Box 100"/>
          <p:cNvSpPr txBox="1">
            <a:spLocks noChangeArrowheads="1"/>
          </p:cNvSpPr>
          <p:nvPr/>
        </p:nvSpPr>
        <p:spPr bwMode="auto">
          <a:xfrm>
            <a:off x="1628775" y="3285617"/>
            <a:ext cx="355600" cy="277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C</a:t>
            </a:r>
          </a:p>
        </p:txBody>
      </p:sp>
      <p:sp>
        <p:nvSpPr>
          <p:cNvPr id="54" name="Text Box 100"/>
          <p:cNvSpPr txBox="1">
            <a:spLocks noChangeArrowheads="1"/>
          </p:cNvSpPr>
          <p:nvPr/>
        </p:nvSpPr>
        <p:spPr bwMode="auto">
          <a:xfrm>
            <a:off x="2332038" y="875792"/>
            <a:ext cx="1212850"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mPVN</a:t>
            </a:r>
          </a:p>
        </p:txBody>
      </p:sp>
      <p:sp>
        <p:nvSpPr>
          <p:cNvPr id="55" name="Text Box 100"/>
          <p:cNvSpPr txBox="1">
            <a:spLocks noChangeArrowheads="1"/>
          </p:cNvSpPr>
          <p:nvPr/>
        </p:nvSpPr>
        <p:spPr bwMode="auto">
          <a:xfrm>
            <a:off x="2359025" y="3287204"/>
            <a:ext cx="1214438"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pPVN</a:t>
            </a:r>
          </a:p>
        </p:txBody>
      </p:sp>
      <p:sp>
        <p:nvSpPr>
          <p:cNvPr id="56" name="Rectangle 86"/>
          <p:cNvSpPr>
            <a:spLocks noChangeArrowheads="1"/>
          </p:cNvSpPr>
          <p:nvPr/>
        </p:nvSpPr>
        <p:spPr bwMode="auto">
          <a:xfrm>
            <a:off x="1125538" y="5896376"/>
            <a:ext cx="5111750" cy="17209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sz="1200" dirty="0">
                <a:latin typeface="Times New Roman" pitchFamily="18" charset="0"/>
                <a:cs typeface="Times New Roman" pitchFamily="18" charset="0"/>
              </a:rPr>
              <a:t>d5.5 pregnant mice </a:t>
            </a:r>
            <a:r>
              <a:rPr lang="en-US" sz="1200" dirty="0" smtClean="0">
                <a:latin typeface="Times New Roman" pitchFamily="18" charset="0"/>
                <a:cs typeface="Times New Roman" pitchFamily="18" charset="0"/>
              </a:rPr>
              <a:t>were </a:t>
            </a:r>
            <a:r>
              <a:rPr lang="en-US" sz="1200" dirty="0">
                <a:latin typeface="Times New Roman" pitchFamily="18" charset="0"/>
                <a:cs typeface="Times New Roman" pitchFamily="18" charset="0"/>
              </a:rPr>
              <a:t>either injected with LPS (i.p 12.5µg; black bars) or saline (white bars). After </a:t>
            </a:r>
            <a:r>
              <a:rPr lang="en-US" sz="1200" dirty="0" smtClean="0">
                <a:latin typeface="Times New Roman" pitchFamily="18" charset="0"/>
                <a:cs typeface="Times New Roman" pitchFamily="18" charset="0"/>
              </a:rPr>
              <a:t>3h </a:t>
            </a:r>
            <a:r>
              <a:rPr lang="en-US" sz="1200" dirty="0">
                <a:latin typeface="Times New Roman" pitchFamily="18" charset="0"/>
                <a:cs typeface="Times New Roman" pitchFamily="18" charset="0"/>
              </a:rPr>
              <a:t>they were then injected with </a:t>
            </a:r>
            <a:r>
              <a:rPr lang="en-US" sz="1200" dirty="0" smtClean="0">
                <a:latin typeface="Times New Roman" pitchFamily="18" charset="0"/>
                <a:cs typeface="Times New Roman" pitchFamily="18" charset="0"/>
              </a:rPr>
              <a:t>ovine prolactin (</a:t>
            </a:r>
            <a:r>
              <a:rPr lang="en-US" sz="1200" dirty="0" err="1" smtClean="0">
                <a:latin typeface="Times New Roman" pitchFamily="18" charset="0"/>
                <a:cs typeface="Times New Roman" pitchFamily="18" charset="0"/>
              </a:rPr>
              <a:t>oPRL</a:t>
            </a:r>
            <a:r>
              <a:rPr lang="en-US" sz="1200" dirty="0" smtClean="0">
                <a:latin typeface="Times New Roman" pitchFamily="18" charset="0"/>
                <a:cs typeface="Times New Roman" pitchFamily="18" charset="0"/>
              </a:rPr>
              <a:t>; 1µg/g </a:t>
            </a:r>
            <a:r>
              <a:rPr lang="en-US" sz="1200" dirty="0">
                <a:latin typeface="Times New Roman" pitchFamily="18" charset="0"/>
                <a:cs typeface="Times New Roman" pitchFamily="18" charset="0"/>
              </a:rPr>
              <a:t>body weight; dotted bars; vehicle n = 6,  LPS n = 7) or prolactin buffer (solid bars; </a:t>
            </a:r>
            <a:r>
              <a:rPr lang="en-US" sz="1200" dirty="0" smtClean="0">
                <a:latin typeface="Times New Roman" pitchFamily="18" charset="0"/>
                <a:cs typeface="Times New Roman" pitchFamily="18" charset="0"/>
              </a:rPr>
              <a:t>n = 5) </a:t>
            </a:r>
            <a:r>
              <a:rPr lang="en-US" sz="1200" dirty="0">
                <a:latin typeface="Times New Roman" pitchFamily="18" charset="0"/>
                <a:cs typeface="Times New Roman" pitchFamily="18" charset="0"/>
              </a:rPr>
              <a:t>and sacrificed 1h later. </a:t>
            </a:r>
            <a:r>
              <a:rPr lang="en-GB" sz="1200" dirty="0">
                <a:latin typeface="Times New Roman" pitchFamily="18" charset="0"/>
                <a:cs typeface="Times New Roman" pitchFamily="18" charset="0"/>
              </a:rPr>
              <a:t>Values are group means </a:t>
            </a:r>
            <a:r>
              <a:rPr lang="en-US" sz="1200" dirty="0">
                <a:latin typeface="Times New Roman" pitchFamily="18" charset="0"/>
                <a:cs typeface="Times New Roman" pitchFamily="18" charset="0"/>
              </a:rPr>
              <a:t>± SEM. B. pSTAT5 positive nuclei in the  </a:t>
            </a:r>
            <a:r>
              <a:rPr lang="en-US" sz="1200" dirty="0" err="1">
                <a:latin typeface="Times New Roman" pitchFamily="18" charset="0"/>
                <a:cs typeface="Times New Roman" pitchFamily="18" charset="0"/>
              </a:rPr>
              <a:t>mPVN</a:t>
            </a:r>
            <a:r>
              <a:rPr lang="en-US" sz="1200" dirty="0">
                <a:latin typeface="Times New Roman" pitchFamily="18" charset="0"/>
                <a:cs typeface="Times New Roman" pitchFamily="18" charset="0"/>
              </a:rPr>
              <a:t> (</a:t>
            </a:r>
            <a:r>
              <a:rPr lang="en-US" sz="1200" dirty="0" smtClean="0">
                <a:latin typeface="Times New Roman" pitchFamily="18" charset="0"/>
                <a:cs typeface="Times New Roman" pitchFamily="18" charset="0"/>
              </a:rPr>
              <a:t>2-way </a:t>
            </a:r>
            <a:r>
              <a:rPr lang="en-US" sz="1200" dirty="0">
                <a:latin typeface="Times New Roman" pitchFamily="18" charset="0"/>
                <a:cs typeface="Times New Roman" pitchFamily="18" charset="0"/>
              </a:rPr>
              <a:t>ANOVA, ns). C.  </a:t>
            </a:r>
            <a:r>
              <a:rPr lang="en-US" sz="1200" dirty="0" smtClean="0">
                <a:latin typeface="Times New Roman" pitchFamily="18" charset="0"/>
                <a:cs typeface="Times New Roman" pitchFamily="18" charset="0"/>
              </a:rPr>
              <a:t>pSTAT5-positive </a:t>
            </a:r>
            <a:r>
              <a:rPr lang="en-US" sz="1200" dirty="0">
                <a:latin typeface="Times New Roman" pitchFamily="18" charset="0"/>
                <a:cs typeface="Times New Roman" pitchFamily="18" charset="0"/>
              </a:rPr>
              <a:t>nuclei in </a:t>
            </a:r>
            <a:r>
              <a:rPr lang="en-US" sz="1200" dirty="0" err="1">
                <a:latin typeface="Times New Roman" pitchFamily="18" charset="0"/>
                <a:cs typeface="Times New Roman" pitchFamily="18" charset="0"/>
              </a:rPr>
              <a:t>pPVN</a:t>
            </a:r>
            <a:r>
              <a:rPr lang="en-US" sz="1200" dirty="0">
                <a:latin typeface="Times New Roman" pitchFamily="18" charset="0"/>
                <a:cs typeface="Times New Roman" pitchFamily="18" charset="0"/>
              </a:rPr>
              <a:t> (</a:t>
            </a:r>
            <a:r>
              <a:rPr lang="en-US" sz="1200" dirty="0" smtClean="0">
                <a:latin typeface="Times New Roman" pitchFamily="18" charset="0"/>
                <a:cs typeface="Times New Roman" pitchFamily="18" charset="0"/>
              </a:rPr>
              <a:t>2-way </a:t>
            </a:r>
            <a:r>
              <a:rPr lang="en-US" sz="1200" dirty="0">
                <a:latin typeface="Times New Roman" pitchFamily="18" charset="0"/>
                <a:cs typeface="Times New Roman" pitchFamily="18" charset="0"/>
              </a:rPr>
              <a:t>ANOVA, ns).</a:t>
            </a:r>
            <a:endParaRPr lang="en-GB" sz="1200" dirty="0">
              <a:latin typeface="Arial" charset="0"/>
            </a:endParaRPr>
          </a:p>
        </p:txBody>
      </p:sp>
      <p:grpSp>
        <p:nvGrpSpPr>
          <p:cNvPr id="57" name="Group 159"/>
          <p:cNvGrpSpPr>
            <a:grpSpLocks/>
          </p:cNvGrpSpPr>
          <p:nvPr/>
        </p:nvGrpSpPr>
        <p:grpSpPr bwMode="auto">
          <a:xfrm>
            <a:off x="2106613" y="3636454"/>
            <a:ext cx="2762250" cy="2208213"/>
            <a:chOff x="1563" y="2732"/>
            <a:chExt cx="1968" cy="1556"/>
          </a:xfrm>
        </p:grpSpPr>
        <p:sp>
          <p:nvSpPr>
            <p:cNvPr id="58" name="Rectangle 111"/>
            <p:cNvSpPr>
              <a:spLocks noChangeArrowheads="1"/>
            </p:cNvSpPr>
            <p:nvPr/>
          </p:nvSpPr>
          <p:spPr bwMode="auto">
            <a:xfrm>
              <a:off x="2065" y="3504"/>
              <a:ext cx="236" cy="648"/>
            </a:xfrm>
            <a:prstGeom prst="rect">
              <a:avLst/>
            </a:prstGeom>
            <a:solidFill>
              <a:srgbClr val="FFFFFF"/>
            </a:solidFill>
            <a:ln w="11113">
              <a:solidFill>
                <a:srgbClr val="000000"/>
              </a:solidFill>
              <a:miter lim="800000"/>
              <a:headEnd/>
              <a:tailEnd/>
            </a:ln>
          </p:spPr>
          <p:txBody>
            <a:bodyPr/>
            <a:lstStyle/>
            <a:p>
              <a:endParaRPr lang="en-US" sz="800">
                <a:latin typeface="Arial" charset="0"/>
              </a:endParaRPr>
            </a:p>
          </p:txBody>
        </p:sp>
        <p:sp>
          <p:nvSpPr>
            <p:cNvPr id="59" name="Rectangle 112"/>
            <p:cNvSpPr>
              <a:spLocks noChangeArrowheads="1"/>
            </p:cNvSpPr>
            <p:nvPr/>
          </p:nvSpPr>
          <p:spPr bwMode="auto">
            <a:xfrm>
              <a:off x="2886" y="3460"/>
              <a:ext cx="237" cy="692"/>
            </a:xfrm>
            <a:prstGeom prst="rect">
              <a:avLst/>
            </a:prstGeom>
            <a:pattFill prst="pct10">
              <a:fgClr>
                <a:schemeClr val="tx1"/>
              </a:fgClr>
              <a:bgClr>
                <a:schemeClr val="bg1"/>
              </a:bgClr>
            </a:pattFill>
            <a:ln w="11113">
              <a:solidFill>
                <a:srgbClr val="000000"/>
              </a:solidFill>
              <a:miter lim="800000"/>
              <a:headEnd/>
              <a:tailEnd/>
            </a:ln>
          </p:spPr>
          <p:txBody>
            <a:bodyPr/>
            <a:lstStyle/>
            <a:p>
              <a:endParaRPr lang="en-US" sz="800">
                <a:latin typeface="Arial" charset="0"/>
              </a:endParaRPr>
            </a:p>
          </p:txBody>
        </p:sp>
        <p:sp>
          <p:nvSpPr>
            <p:cNvPr id="60" name="Rectangle 113"/>
            <p:cNvSpPr>
              <a:spLocks noChangeArrowheads="1"/>
            </p:cNvSpPr>
            <p:nvPr/>
          </p:nvSpPr>
          <p:spPr bwMode="auto">
            <a:xfrm>
              <a:off x="2301" y="3905"/>
              <a:ext cx="230" cy="247"/>
            </a:xfrm>
            <a:prstGeom prst="rect">
              <a:avLst/>
            </a:prstGeom>
            <a:solidFill>
              <a:srgbClr val="000000"/>
            </a:solidFill>
            <a:ln w="11113">
              <a:solidFill>
                <a:srgbClr val="000000"/>
              </a:solidFill>
              <a:miter lim="800000"/>
              <a:headEnd/>
              <a:tailEnd/>
            </a:ln>
          </p:spPr>
          <p:txBody>
            <a:bodyPr/>
            <a:lstStyle/>
            <a:p>
              <a:endParaRPr lang="en-US" sz="800">
                <a:latin typeface="Arial" charset="0"/>
              </a:endParaRPr>
            </a:p>
          </p:txBody>
        </p:sp>
        <p:sp>
          <p:nvSpPr>
            <p:cNvPr id="61" name="Rectangle 114"/>
            <p:cNvSpPr>
              <a:spLocks noChangeArrowheads="1"/>
            </p:cNvSpPr>
            <p:nvPr/>
          </p:nvSpPr>
          <p:spPr bwMode="auto">
            <a:xfrm>
              <a:off x="3123" y="3901"/>
              <a:ext cx="230" cy="251"/>
            </a:xfrm>
            <a:prstGeom prst="rect">
              <a:avLst/>
            </a:prstGeom>
            <a:pattFill prst="pct80">
              <a:fgClr>
                <a:schemeClr val="tx1"/>
              </a:fgClr>
              <a:bgClr>
                <a:schemeClr val="bg1"/>
              </a:bgClr>
            </a:pattFill>
            <a:ln w="11113">
              <a:solidFill>
                <a:srgbClr val="000000"/>
              </a:solidFill>
              <a:miter lim="800000"/>
              <a:headEnd/>
              <a:tailEnd/>
            </a:ln>
          </p:spPr>
          <p:txBody>
            <a:bodyPr/>
            <a:lstStyle/>
            <a:p>
              <a:endParaRPr lang="en-US" sz="800">
                <a:latin typeface="Arial" charset="0"/>
              </a:endParaRPr>
            </a:p>
          </p:txBody>
        </p:sp>
        <p:sp>
          <p:nvSpPr>
            <p:cNvPr id="62" name="Line 115"/>
            <p:cNvSpPr>
              <a:spLocks noChangeShapeType="1"/>
            </p:cNvSpPr>
            <p:nvPr/>
          </p:nvSpPr>
          <p:spPr bwMode="auto">
            <a:xfrm flipV="1">
              <a:off x="2183" y="3187"/>
              <a:ext cx="1" cy="317"/>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3" name="Line 116"/>
            <p:cNvSpPr>
              <a:spLocks noChangeShapeType="1"/>
            </p:cNvSpPr>
            <p:nvPr/>
          </p:nvSpPr>
          <p:spPr bwMode="auto">
            <a:xfrm rot="-60000">
              <a:off x="2163" y="3187"/>
              <a:ext cx="46" cy="1"/>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4" name="Line 117"/>
            <p:cNvSpPr>
              <a:spLocks noChangeShapeType="1"/>
            </p:cNvSpPr>
            <p:nvPr/>
          </p:nvSpPr>
          <p:spPr bwMode="auto">
            <a:xfrm flipV="1">
              <a:off x="3005" y="3138"/>
              <a:ext cx="1" cy="322"/>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5" name="Line 118"/>
            <p:cNvSpPr>
              <a:spLocks noChangeShapeType="1"/>
            </p:cNvSpPr>
            <p:nvPr/>
          </p:nvSpPr>
          <p:spPr bwMode="auto">
            <a:xfrm>
              <a:off x="2985" y="3138"/>
              <a:ext cx="46" cy="1"/>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6" name="Line 119"/>
            <p:cNvSpPr>
              <a:spLocks noChangeShapeType="1"/>
            </p:cNvSpPr>
            <p:nvPr/>
          </p:nvSpPr>
          <p:spPr bwMode="auto">
            <a:xfrm rot="21480000" flipV="1">
              <a:off x="2413" y="3795"/>
              <a:ext cx="1" cy="110"/>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7" name="Line 120"/>
            <p:cNvSpPr>
              <a:spLocks noChangeShapeType="1"/>
            </p:cNvSpPr>
            <p:nvPr/>
          </p:nvSpPr>
          <p:spPr bwMode="auto">
            <a:xfrm>
              <a:off x="2387" y="3795"/>
              <a:ext cx="46" cy="1"/>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8" name="Line 121"/>
            <p:cNvSpPr>
              <a:spLocks noChangeShapeType="1"/>
            </p:cNvSpPr>
            <p:nvPr/>
          </p:nvSpPr>
          <p:spPr bwMode="auto">
            <a:xfrm flipV="1">
              <a:off x="3235" y="3742"/>
              <a:ext cx="1" cy="159"/>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9" name="Line 122"/>
            <p:cNvSpPr>
              <a:spLocks noChangeShapeType="1"/>
            </p:cNvSpPr>
            <p:nvPr/>
          </p:nvSpPr>
          <p:spPr bwMode="auto">
            <a:xfrm>
              <a:off x="3213" y="3742"/>
              <a:ext cx="46" cy="1"/>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70" name="Line 123"/>
            <p:cNvSpPr>
              <a:spLocks noChangeShapeType="1"/>
            </p:cNvSpPr>
            <p:nvPr/>
          </p:nvSpPr>
          <p:spPr bwMode="auto">
            <a:xfrm>
              <a:off x="1887" y="2768"/>
              <a:ext cx="1" cy="138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71" name="Line 124"/>
            <p:cNvSpPr>
              <a:spLocks noChangeShapeType="1"/>
            </p:cNvSpPr>
            <p:nvPr/>
          </p:nvSpPr>
          <p:spPr bwMode="auto">
            <a:xfrm>
              <a:off x="1861" y="4152"/>
              <a:ext cx="2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72" name="Line 125"/>
            <p:cNvSpPr>
              <a:spLocks noChangeShapeType="1"/>
            </p:cNvSpPr>
            <p:nvPr/>
          </p:nvSpPr>
          <p:spPr bwMode="auto">
            <a:xfrm>
              <a:off x="1861" y="4015"/>
              <a:ext cx="2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73" name="Line 126"/>
            <p:cNvSpPr>
              <a:spLocks noChangeShapeType="1"/>
            </p:cNvSpPr>
            <p:nvPr/>
          </p:nvSpPr>
          <p:spPr bwMode="auto">
            <a:xfrm>
              <a:off x="1861" y="3874"/>
              <a:ext cx="2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74" name="Line 127"/>
            <p:cNvSpPr>
              <a:spLocks noChangeShapeType="1"/>
            </p:cNvSpPr>
            <p:nvPr/>
          </p:nvSpPr>
          <p:spPr bwMode="auto">
            <a:xfrm>
              <a:off x="1861" y="3738"/>
              <a:ext cx="2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75" name="Line 128"/>
            <p:cNvSpPr>
              <a:spLocks noChangeShapeType="1"/>
            </p:cNvSpPr>
            <p:nvPr/>
          </p:nvSpPr>
          <p:spPr bwMode="auto">
            <a:xfrm>
              <a:off x="1861" y="3597"/>
              <a:ext cx="2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76" name="Line 129"/>
            <p:cNvSpPr>
              <a:spLocks noChangeShapeType="1"/>
            </p:cNvSpPr>
            <p:nvPr/>
          </p:nvSpPr>
          <p:spPr bwMode="auto">
            <a:xfrm>
              <a:off x="1861" y="3460"/>
              <a:ext cx="2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77" name="Line 130"/>
            <p:cNvSpPr>
              <a:spLocks noChangeShapeType="1"/>
            </p:cNvSpPr>
            <p:nvPr/>
          </p:nvSpPr>
          <p:spPr bwMode="auto">
            <a:xfrm>
              <a:off x="1861" y="3323"/>
              <a:ext cx="2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78" name="Line 131"/>
            <p:cNvSpPr>
              <a:spLocks noChangeShapeType="1"/>
            </p:cNvSpPr>
            <p:nvPr/>
          </p:nvSpPr>
          <p:spPr bwMode="auto">
            <a:xfrm>
              <a:off x="1861" y="3182"/>
              <a:ext cx="2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79" name="Line 132"/>
            <p:cNvSpPr>
              <a:spLocks noChangeShapeType="1"/>
            </p:cNvSpPr>
            <p:nvPr/>
          </p:nvSpPr>
          <p:spPr bwMode="auto">
            <a:xfrm>
              <a:off x="1861" y="3045"/>
              <a:ext cx="2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80" name="Line 133"/>
            <p:cNvSpPr>
              <a:spLocks noChangeShapeType="1"/>
            </p:cNvSpPr>
            <p:nvPr/>
          </p:nvSpPr>
          <p:spPr bwMode="auto">
            <a:xfrm>
              <a:off x="1861" y="2904"/>
              <a:ext cx="2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81" name="Line 134"/>
            <p:cNvSpPr>
              <a:spLocks noChangeShapeType="1"/>
            </p:cNvSpPr>
            <p:nvPr/>
          </p:nvSpPr>
          <p:spPr bwMode="auto">
            <a:xfrm>
              <a:off x="1861" y="2768"/>
              <a:ext cx="2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82" name="Line 135"/>
            <p:cNvSpPr>
              <a:spLocks noChangeShapeType="1"/>
            </p:cNvSpPr>
            <p:nvPr/>
          </p:nvSpPr>
          <p:spPr bwMode="auto">
            <a:xfrm>
              <a:off x="1887" y="4152"/>
              <a:ext cx="1643"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83" name="Line 136"/>
            <p:cNvSpPr>
              <a:spLocks noChangeShapeType="1"/>
            </p:cNvSpPr>
            <p:nvPr/>
          </p:nvSpPr>
          <p:spPr bwMode="auto">
            <a:xfrm flipV="1">
              <a:off x="1887" y="4152"/>
              <a:ext cx="1" cy="1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84" name="Line 137"/>
            <p:cNvSpPr>
              <a:spLocks noChangeShapeType="1"/>
            </p:cNvSpPr>
            <p:nvPr/>
          </p:nvSpPr>
          <p:spPr bwMode="auto">
            <a:xfrm flipV="1">
              <a:off x="2709" y="4152"/>
              <a:ext cx="1" cy="1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85" name="Line 138"/>
            <p:cNvSpPr>
              <a:spLocks noChangeShapeType="1"/>
            </p:cNvSpPr>
            <p:nvPr/>
          </p:nvSpPr>
          <p:spPr bwMode="auto">
            <a:xfrm flipV="1">
              <a:off x="3530" y="4152"/>
              <a:ext cx="1" cy="1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86" name="Rectangle 139"/>
            <p:cNvSpPr>
              <a:spLocks noChangeArrowheads="1"/>
            </p:cNvSpPr>
            <p:nvPr/>
          </p:nvSpPr>
          <p:spPr bwMode="auto">
            <a:xfrm>
              <a:off x="1776" y="4117"/>
              <a:ext cx="36"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0</a:t>
              </a:r>
              <a:endParaRPr lang="en-GB" sz="800">
                <a:latin typeface="Arial" charset="0"/>
              </a:endParaRPr>
            </a:p>
          </p:txBody>
        </p:sp>
        <p:sp>
          <p:nvSpPr>
            <p:cNvPr id="87" name="Rectangle 140"/>
            <p:cNvSpPr>
              <a:spLocks noChangeArrowheads="1"/>
            </p:cNvSpPr>
            <p:nvPr/>
          </p:nvSpPr>
          <p:spPr bwMode="auto">
            <a:xfrm>
              <a:off x="1703" y="3980"/>
              <a:ext cx="91"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0.1</a:t>
              </a:r>
              <a:endParaRPr lang="en-GB" sz="800">
                <a:latin typeface="Arial" charset="0"/>
              </a:endParaRPr>
            </a:p>
          </p:txBody>
        </p:sp>
        <p:sp>
          <p:nvSpPr>
            <p:cNvPr id="88" name="Rectangle 141"/>
            <p:cNvSpPr>
              <a:spLocks noChangeArrowheads="1"/>
            </p:cNvSpPr>
            <p:nvPr/>
          </p:nvSpPr>
          <p:spPr bwMode="auto">
            <a:xfrm>
              <a:off x="1703" y="3839"/>
              <a:ext cx="91"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0.2</a:t>
              </a:r>
              <a:endParaRPr lang="en-GB" sz="800">
                <a:latin typeface="Arial" charset="0"/>
              </a:endParaRPr>
            </a:p>
          </p:txBody>
        </p:sp>
        <p:sp>
          <p:nvSpPr>
            <p:cNvPr id="89" name="Rectangle 142"/>
            <p:cNvSpPr>
              <a:spLocks noChangeArrowheads="1"/>
            </p:cNvSpPr>
            <p:nvPr/>
          </p:nvSpPr>
          <p:spPr bwMode="auto">
            <a:xfrm>
              <a:off x="1703" y="3702"/>
              <a:ext cx="91"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0.3</a:t>
              </a:r>
              <a:endParaRPr lang="en-GB" sz="800">
                <a:latin typeface="Arial" charset="0"/>
              </a:endParaRPr>
            </a:p>
          </p:txBody>
        </p:sp>
        <p:sp>
          <p:nvSpPr>
            <p:cNvPr id="90" name="Rectangle 143"/>
            <p:cNvSpPr>
              <a:spLocks noChangeArrowheads="1"/>
            </p:cNvSpPr>
            <p:nvPr/>
          </p:nvSpPr>
          <p:spPr bwMode="auto">
            <a:xfrm>
              <a:off x="1703" y="3561"/>
              <a:ext cx="91"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0.4</a:t>
              </a:r>
              <a:endParaRPr lang="en-GB" sz="800">
                <a:latin typeface="Arial" charset="0"/>
              </a:endParaRPr>
            </a:p>
          </p:txBody>
        </p:sp>
        <p:sp>
          <p:nvSpPr>
            <p:cNvPr id="91" name="Rectangle 144"/>
            <p:cNvSpPr>
              <a:spLocks noChangeArrowheads="1"/>
            </p:cNvSpPr>
            <p:nvPr/>
          </p:nvSpPr>
          <p:spPr bwMode="auto">
            <a:xfrm>
              <a:off x="1703" y="3425"/>
              <a:ext cx="91"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0.5</a:t>
              </a:r>
              <a:endParaRPr lang="en-GB" sz="800">
                <a:latin typeface="Arial" charset="0"/>
              </a:endParaRPr>
            </a:p>
          </p:txBody>
        </p:sp>
        <p:sp>
          <p:nvSpPr>
            <p:cNvPr id="92" name="Rectangle 145"/>
            <p:cNvSpPr>
              <a:spLocks noChangeArrowheads="1"/>
            </p:cNvSpPr>
            <p:nvPr/>
          </p:nvSpPr>
          <p:spPr bwMode="auto">
            <a:xfrm>
              <a:off x="1703" y="3288"/>
              <a:ext cx="91"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0.6</a:t>
              </a:r>
              <a:endParaRPr lang="en-GB" sz="800">
                <a:latin typeface="Arial" charset="0"/>
              </a:endParaRPr>
            </a:p>
          </p:txBody>
        </p:sp>
        <p:sp>
          <p:nvSpPr>
            <p:cNvPr id="93" name="Rectangle 146"/>
            <p:cNvSpPr>
              <a:spLocks noChangeArrowheads="1"/>
            </p:cNvSpPr>
            <p:nvPr/>
          </p:nvSpPr>
          <p:spPr bwMode="auto">
            <a:xfrm>
              <a:off x="1703" y="3147"/>
              <a:ext cx="91"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0.7</a:t>
              </a:r>
              <a:endParaRPr lang="en-GB" sz="800">
                <a:latin typeface="Arial" charset="0"/>
              </a:endParaRPr>
            </a:p>
          </p:txBody>
        </p:sp>
        <p:sp>
          <p:nvSpPr>
            <p:cNvPr id="94" name="Rectangle 147"/>
            <p:cNvSpPr>
              <a:spLocks noChangeArrowheads="1"/>
            </p:cNvSpPr>
            <p:nvPr/>
          </p:nvSpPr>
          <p:spPr bwMode="auto">
            <a:xfrm>
              <a:off x="1703" y="3010"/>
              <a:ext cx="91"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0.8</a:t>
              </a:r>
              <a:endParaRPr lang="en-GB" sz="800">
                <a:latin typeface="Arial" charset="0"/>
              </a:endParaRPr>
            </a:p>
          </p:txBody>
        </p:sp>
        <p:sp>
          <p:nvSpPr>
            <p:cNvPr id="95" name="Rectangle 148"/>
            <p:cNvSpPr>
              <a:spLocks noChangeArrowheads="1"/>
            </p:cNvSpPr>
            <p:nvPr/>
          </p:nvSpPr>
          <p:spPr bwMode="auto">
            <a:xfrm>
              <a:off x="1703" y="2869"/>
              <a:ext cx="91"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0.9</a:t>
              </a:r>
              <a:endParaRPr lang="en-GB" sz="800">
                <a:latin typeface="Arial" charset="0"/>
              </a:endParaRPr>
            </a:p>
          </p:txBody>
        </p:sp>
        <p:sp>
          <p:nvSpPr>
            <p:cNvPr id="96" name="Rectangle 149"/>
            <p:cNvSpPr>
              <a:spLocks noChangeArrowheads="1"/>
            </p:cNvSpPr>
            <p:nvPr/>
          </p:nvSpPr>
          <p:spPr bwMode="auto">
            <a:xfrm>
              <a:off x="1776" y="2732"/>
              <a:ext cx="36"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1</a:t>
              </a:r>
              <a:endParaRPr lang="en-GB" sz="800">
                <a:latin typeface="Arial" charset="0"/>
              </a:endParaRPr>
            </a:p>
          </p:txBody>
        </p:sp>
        <p:sp>
          <p:nvSpPr>
            <p:cNvPr id="97" name="Rectangle 150"/>
            <p:cNvSpPr>
              <a:spLocks noChangeArrowheads="1"/>
            </p:cNvSpPr>
            <p:nvPr/>
          </p:nvSpPr>
          <p:spPr bwMode="auto">
            <a:xfrm>
              <a:off x="2196" y="4201"/>
              <a:ext cx="186" cy="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buffer</a:t>
              </a:r>
              <a:endParaRPr lang="en-GB" sz="800">
                <a:latin typeface="Arial" charset="0"/>
              </a:endParaRPr>
            </a:p>
          </p:txBody>
        </p:sp>
        <p:sp>
          <p:nvSpPr>
            <p:cNvPr id="98" name="Rectangle 151"/>
            <p:cNvSpPr>
              <a:spLocks noChangeArrowheads="1"/>
            </p:cNvSpPr>
            <p:nvPr/>
          </p:nvSpPr>
          <p:spPr bwMode="auto">
            <a:xfrm>
              <a:off x="2972" y="4201"/>
              <a:ext cx="202" cy="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 oPRL</a:t>
              </a:r>
              <a:endParaRPr lang="en-GB" sz="800">
                <a:latin typeface="Arial" charset="0"/>
              </a:endParaRPr>
            </a:p>
          </p:txBody>
        </p:sp>
        <p:sp>
          <p:nvSpPr>
            <p:cNvPr id="99" name="Rectangle 152"/>
            <p:cNvSpPr>
              <a:spLocks noChangeArrowheads="1"/>
            </p:cNvSpPr>
            <p:nvPr/>
          </p:nvSpPr>
          <p:spPr bwMode="auto">
            <a:xfrm rot="-5400000">
              <a:off x="1074" y="3344"/>
              <a:ext cx="1055"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1">
                  <a:solidFill>
                    <a:srgbClr val="000000"/>
                  </a:solidFill>
                  <a:latin typeface="Arial" charset="0"/>
                </a:rPr>
                <a:t>Number of pSTAT5 positive nuclei</a:t>
              </a:r>
              <a:endParaRPr lang="en-GB" sz="800" b="1">
                <a:latin typeface="Arial" charset="0"/>
              </a:endParaRPr>
            </a:p>
          </p:txBody>
        </p:sp>
      </p:grpSp>
      <p:sp>
        <p:nvSpPr>
          <p:cNvPr id="100" name="Text Box 44"/>
          <p:cNvSpPr txBox="1">
            <a:spLocks noChangeArrowheads="1"/>
          </p:cNvSpPr>
          <p:nvPr/>
        </p:nvSpPr>
        <p:spPr bwMode="auto">
          <a:xfrm>
            <a:off x="1052513" y="468313"/>
            <a:ext cx="4513262"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Times New Roman" pitchFamily="18" charset="0"/>
                <a:cs typeface="Times New Roman" pitchFamily="18" charset="0"/>
              </a:rPr>
              <a:t>Figure 4.5: Effect of LPS/oPRL on pSTAT5 expression in the PVN</a:t>
            </a:r>
          </a:p>
        </p:txBody>
      </p:sp>
      <p:graphicFrame>
        <p:nvGraphicFramePr>
          <p:cNvPr id="101" name="Chart 51"/>
          <p:cNvGraphicFramePr>
            <a:graphicFrameLocks/>
          </p:cNvGraphicFramePr>
          <p:nvPr>
            <p:extLst>
              <p:ext uri="{D42A27DB-BD31-4B8C-83A1-F6EECF244321}">
                <p14:modId xmlns:p14="http://schemas.microsoft.com/office/powerpoint/2010/main" val="1320777476"/>
              </p:ext>
            </p:extLst>
          </p:nvPr>
        </p:nvGraphicFramePr>
        <p:xfrm>
          <a:off x="1806575" y="1077404"/>
          <a:ext cx="3227388" cy="2209800"/>
        </p:xfrm>
        <a:graphic>
          <a:graphicData uri="http://schemas.openxmlformats.org/drawingml/2006/chart">
            <c:chart xmlns:c="http://schemas.openxmlformats.org/drawingml/2006/chart" xmlns:r="http://schemas.openxmlformats.org/officeDocument/2006/relationships" r:id="rId2"/>
          </a:graphicData>
        </a:graphic>
      </p:graphicFrame>
      <p:sp>
        <p:nvSpPr>
          <p:cNvPr id="102" name="TextBox 101"/>
          <p:cNvSpPr txBox="1"/>
          <p:nvPr/>
        </p:nvSpPr>
        <p:spPr>
          <a:xfrm>
            <a:off x="5949280"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193</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262277937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 Box 237"/>
          <p:cNvSpPr txBox="1">
            <a:spLocks noChangeArrowheads="1"/>
          </p:cNvSpPr>
          <p:nvPr/>
        </p:nvSpPr>
        <p:spPr bwMode="auto">
          <a:xfrm>
            <a:off x="1844675" y="1542604"/>
            <a:ext cx="62547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000" b="1">
                <a:latin typeface="Arial" charset="0"/>
              </a:rPr>
              <a:t>Vehicle</a:t>
            </a:r>
          </a:p>
        </p:txBody>
      </p:sp>
      <p:sp>
        <p:nvSpPr>
          <p:cNvPr id="53" name="Text Box 564"/>
          <p:cNvSpPr txBox="1">
            <a:spLocks noChangeArrowheads="1"/>
          </p:cNvSpPr>
          <p:nvPr/>
        </p:nvSpPr>
        <p:spPr bwMode="auto">
          <a:xfrm>
            <a:off x="1844675" y="3055491"/>
            <a:ext cx="430213"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000" b="1">
                <a:latin typeface="Arial" charset="0"/>
              </a:rPr>
              <a:t>LPS</a:t>
            </a:r>
          </a:p>
        </p:txBody>
      </p:sp>
      <p:sp>
        <p:nvSpPr>
          <p:cNvPr id="54" name="Text Box 565"/>
          <p:cNvSpPr txBox="1">
            <a:spLocks noChangeArrowheads="1"/>
          </p:cNvSpPr>
          <p:nvPr/>
        </p:nvSpPr>
        <p:spPr bwMode="auto">
          <a:xfrm>
            <a:off x="1831975" y="4495354"/>
            <a:ext cx="62547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000" b="1">
                <a:latin typeface="Arial" charset="0"/>
              </a:rPr>
              <a:t>Vehicle</a:t>
            </a:r>
          </a:p>
        </p:txBody>
      </p:sp>
      <p:sp>
        <p:nvSpPr>
          <p:cNvPr id="55" name="Text Box 564"/>
          <p:cNvSpPr txBox="1">
            <a:spLocks noChangeArrowheads="1"/>
          </p:cNvSpPr>
          <p:nvPr/>
        </p:nvSpPr>
        <p:spPr bwMode="auto">
          <a:xfrm>
            <a:off x="1844675" y="6078091"/>
            <a:ext cx="431800" cy="246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000" b="1">
                <a:latin typeface="Arial" charset="0"/>
              </a:rPr>
              <a:t>LPS</a:t>
            </a:r>
          </a:p>
        </p:txBody>
      </p:sp>
      <p:sp>
        <p:nvSpPr>
          <p:cNvPr id="56" name="Text Box 237"/>
          <p:cNvSpPr txBox="1">
            <a:spLocks noChangeArrowheads="1"/>
          </p:cNvSpPr>
          <p:nvPr/>
        </p:nvSpPr>
        <p:spPr bwMode="auto">
          <a:xfrm>
            <a:off x="1279525" y="2263329"/>
            <a:ext cx="7254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000" b="1">
                <a:latin typeface="Arial" charset="0"/>
              </a:rPr>
              <a:t>Prolactin</a:t>
            </a:r>
          </a:p>
          <a:p>
            <a:pPr eaLnBrk="1" hangingPunct="1"/>
            <a:r>
              <a:rPr lang="en-GB" sz="1000" b="1">
                <a:latin typeface="Arial" charset="0"/>
              </a:rPr>
              <a:t>buffer</a:t>
            </a:r>
          </a:p>
        </p:txBody>
      </p:sp>
      <p:sp>
        <p:nvSpPr>
          <p:cNvPr id="57" name="Text Box 237"/>
          <p:cNvSpPr txBox="1">
            <a:spLocks noChangeArrowheads="1"/>
          </p:cNvSpPr>
          <p:nvPr/>
        </p:nvSpPr>
        <p:spPr bwMode="auto">
          <a:xfrm>
            <a:off x="1268413" y="5287516"/>
            <a:ext cx="515937"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000" b="1">
                <a:latin typeface="Arial" charset="0"/>
              </a:rPr>
              <a:t>oPRL</a:t>
            </a:r>
          </a:p>
        </p:txBody>
      </p:sp>
      <p:sp>
        <p:nvSpPr>
          <p:cNvPr id="58" name="Text Box 74"/>
          <p:cNvSpPr txBox="1">
            <a:spLocks noChangeArrowheads="1"/>
          </p:cNvSpPr>
          <p:nvPr/>
        </p:nvSpPr>
        <p:spPr bwMode="auto">
          <a:xfrm>
            <a:off x="1022350" y="481013"/>
            <a:ext cx="4567238"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Times New Roman" pitchFamily="18" charset="0"/>
                <a:cs typeface="Times New Roman" pitchFamily="18" charset="0"/>
              </a:rPr>
              <a:t>Figure 4.6: Effect of LPS/oPRL on pSTAT5 expression in the VMH</a:t>
            </a:r>
          </a:p>
        </p:txBody>
      </p:sp>
      <p:sp>
        <p:nvSpPr>
          <p:cNvPr id="59" name="Text Box 872"/>
          <p:cNvSpPr txBox="1">
            <a:spLocks noChangeArrowheads="1"/>
          </p:cNvSpPr>
          <p:nvPr/>
        </p:nvSpPr>
        <p:spPr bwMode="auto">
          <a:xfrm>
            <a:off x="1016000" y="6832288"/>
            <a:ext cx="5375275" cy="1721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lnSpc>
                <a:spcPct val="150000"/>
              </a:lnSpc>
            </a:pPr>
            <a:r>
              <a:rPr lang="en-US" sz="1200" dirty="0">
                <a:latin typeface="Times New Roman" pitchFamily="18" charset="0"/>
                <a:cs typeface="Times New Roman" pitchFamily="18" charset="0"/>
              </a:rPr>
              <a:t>d5.5 pregnant mice were either injected with </a:t>
            </a:r>
            <a:r>
              <a:rPr lang="en-US" sz="1200" dirty="0" smtClean="0">
                <a:latin typeface="Times New Roman" pitchFamily="18" charset="0"/>
                <a:cs typeface="Times New Roman" pitchFamily="18" charset="0"/>
              </a:rPr>
              <a:t>LPS </a:t>
            </a:r>
            <a:r>
              <a:rPr lang="en-US" sz="1200" dirty="0">
                <a:latin typeface="Times New Roman" pitchFamily="18" charset="0"/>
                <a:cs typeface="Times New Roman" pitchFamily="18" charset="0"/>
              </a:rPr>
              <a:t>or saline. After 3h they were then injected with ovine prolactin (</a:t>
            </a:r>
            <a:r>
              <a:rPr lang="en-US" sz="1200" dirty="0" err="1" smtClean="0">
                <a:latin typeface="Times New Roman" pitchFamily="18" charset="0"/>
                <a:cs typeface="Times New Roman" pitchFamily="18" charset="0"/>
              </a:rPr>
              <a:t>oPRL</a:t>
            </a:r>
            <a:r>
              <a:rPr lang="en-US" sz="1200" dirty="0" smtClean="0">
                <a:latin typeface="Times New Roman" pitchFamily="18" charset="0"/>
                <a:cs typeface="Times New Roman" pitchFamily="18" charset="0"/>
              </a:rPr>
              <a:t>) or </a:t>
            </a:r>
            <a:r>
              <a:rPr lang="en-US" sz="1200" dirty="0">
                <a:latin typeface="Times New Roman" pitchFamily="18" charset="0"/>
                <a:cs typeface="Times New Roman" pitchFamily="18" charset="0"/>
              </a:rPr>
              <a:t>buffer and sacrificed 1h </a:t>
            </a:r>
            <a:r>
              <a:rPr lang="en-US" sz="1200" dirty="0" smtClean="0">
                <a:latin typeface="Times New Roman" pitchFamily="18" charset="0"/>
                <a:cs typeface="Times New Roman" pitchFamily="18" charset="0"/>
              </a:rPr>
              <a:t>later. </a:t>
            </a:r>
            <a:r>
              <a:rPr lang="en-GB" sz="1200" dirty="0" smtClean="0">
                <a:latin typeface="Times New Roman" pitchFamily="18" charset="0"/>
                <a:cs typeface="Times New Roman" pitchFamily="18" charset="0"/>
              </a:rPr>
              <a:t>LPS </a:t>
            </a:r>
            <a:r>
              <a:rPr lang="en-GB" sz="1200" dirty="0">
                <a:latin typeface="Times New Roman" pitchFamily="18" charset="0"/>
                <a:cs typeface="Times New Roman" pitchFamily="18" charset="0"/>
              </a:rPr>
              <a:t>and </a:t>
            </a:r>
            <a:r>
              <a:rPr lang="en-GB" sz="1200" dirty="0" err="1" smtClean="0">
                <a:latin typeface="Times New Roman" pitchFamily="18" charset="0"/>
                <a:cs typeface="Times New Roman" pitchFamily="18" charset="0"/>
              </a:rPr>
              <a:t>oPRL</a:t>
            </a:r>
            <a:r>
              <a:rPr lang="en-GB" sz="1200" dirty="0" smtClean="0">
                <a:latin typeface="Times New Roman" pitchFamily="18" charset="0"/>
                <a:cs typeface="Times New Roman" pitchFamily="18" charset="0"/>
              </a:rPr>
              <a:t> </a:t>
            </a:r>
            <a:r>
              <a:rPr lang="en-GB" sz="1200" dirty="0">
                <a:latin typeface="Times New Roman" pitchFamily="18" charset="0"/>
                <a:cs typeface="Times New Roman" pitchFamily="18" charset="0"/>
              </a:rPr>
              <a:t>treatment-induced  pSTAT5 expression in the ventromedial hypothalamus (VMH) of d5.5 pregnant mice are illustrated in the photomicrographs in A and B (magnification of highlighted areas in A). </a:t>
            </a:r>
            <a:r>
              <a:rPr lang="en-US" sz="1200" dirty="0">
                <a:latin typeface="Times New Roman" pitchFamily="18" charset="0"/>
                <a:cs typeface="Times New Roman" pitchFamily="18" charset="0"/>
              </a:rPr>
              <a:t>A</a:t>
            </a:r>
            <a:r>
              <a:rPr lang="en-GB" sz="1200" dirty="0" err="1">
                <a:latin typeface="Times New Roman" pitchFamily="18" charset="0"/>
                <a:cs typeface="Times New Roman" pitchFamily="18" charset="0"/>
              </a:rPr>
              <a:t>rrows</a:t>
            </a:r>
            <a:r>
              <a:rPr lang="en-GB" sz="1200" dirty="0">
                <a:latin typeface="Times New Roman" pitchFamily="18" charset="0"/>
                <a:cs typeface="Times New Roman" pitchFamily="18" charset="0"/>
              </a:rPr>
              <a:t> indicate pSTAT5-positive nuclei. Scale bars represent 100</a:t>
            </a:r>
            <a:r>
              <a:rPr lang="en-US" sz="1200" dirty="0">
                <a:latin typeface="Times New Roman" pitchFamily="18" charset="0"/>
                <a:cs typeface="Times New Roman" pitchFamily="18" charset="0"/>
              </a:rPr>
              <a:t>µ</a:t>
            </a:r>
            <a:r>
              <a:rPr lang="en-GB" sz="1200" dirty="0">
                <a:latin typeface="Times New Roman" pitchFamily="18" charset="0"/>
                <a:cs typeface="Times New Roman" pitchFamily="18" charset="0"/>
              </a:rPr>
              <a:t>m and 50</a:t>
            </a:r>
            <a:r>
              <a:rPr lang="en-US" sz="1200" dirty="0">
                <a:latin typeface="Times New Roman" pitchFamily="18" charset="0"/>
                <a:cs typeface="Times New Roman" pitchFamily="18" charset="0"/>
              </a:rPr>
              <a:t>µ</a:t>
            </a:r>
            <a:r>
              <a:rPr lang="en-GB" sz="1200" dirty="0">
                <a:latin typeface="Times New Roman" pitchFamily="18" charset="0"/>
                <a:cs typeface="Times New Roman" pitchFamily="18" charset="0"/>
              </a:rPr>
              <a:t>m in A and B </a:t>
            </a:r>
            <a:r>
              <a:rPr lang="en-GB" sz="1200" dirty="0" smtClean="0">
                <a:latin typeface="Times New Roman" pitchFamily="18" charset="0"/>
                <a:cs typeface="Times New Roman" pitchFamily="18" charset="0"/>
              </a:rPr>
              <a:t>respectively. 3V = third </a:t>
            </a:r>
            <a:r>
              <a:rPr lang="en-GB" sz="1200" dirty="0">
                <a:latin typeface="Times New Roman" pitchFamily="18" charset="0"/>
                <a:cs typeface="Times New Roman" pitchFamily="18" charset="0"/>
              </a:rPr>
              <a:t>ventricle.</a:t>
            </a:r>
          </a:p>
        </p:txBody>
      </p:sp>
      <p:grpSp>
        <p:nvGrpSpPr>
          <p:cNvPr id="60" name="Group 59"/>
          <p:cNvGrpSpPr>
            <a:grpSpLocks noChangeAspect="1"/>
          </p:cNvGrpSpPr>
          <p:nvPr/>
        </p:nvGrpSpPr>
        <p:grpSpPr>
          <a:xfrm>
            <a:off x="2384426" y="863156"/>
            <a:ext cx="3127248" cy="5864352"/>
            <a:chOff x="2384425" y="719138"/>
            <a:chExt cx="3257550" cy="6108700"/>
          </a:xfrm>
        </p:grpSpPr>
        <p:grpSp>
          <p:nvGrpSpPr>
            <p:cNvPr id="61" name="Group 62"/>
            <p:cNvGrpSpPr>
              <a:grpSpLocks/>
            </p:cNvGrpSpPr>
            <p:nvPr/>
          </p:nvGrpSpPr>
          <p:grpSpPr bwMode="auto">
            <a:xfrm>
              <a:off x="2655888" y="779463"/>
              <a:ext cx="1117600" cy="1489075"/>
              <a:chOff x="1389" y="567"/>
              <a:chExt cx="764" cy="1018"/>
            </a:xfrm>
          </p:grpSpPr>
          <p:pic>
            <p:nvPicPr>
              <p:cNvPr id="97" name="Picture 39" descr="E:\CIP PhD\My Experiments\Exp 20\Exp 20 pSTAT5_TH photos\exp 20 - SON, PVN, VMH photos\VMH\Exp20 pSTAT5 m1 VMH x10.tif"/>
              <p:cNvPicPr>
                <a:picLocks noChangeAspect="1" noChangeArrowheads="1"/>
              </p:cNvPicPr>
              <p:nvPr/>
            </p:nvPicPr>
            <p:blipFill>
              <a:blip r:embed="rId2" cstate="print">
                <a:grayscl/>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1389" y="567"/>
                <a:ext cx="764" cy="1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8" name="Rectangle 571"/>
              <p:cNvSpPr>
                <a:spLocks noChangeArrowheads="1"/>
              </p:cNvSpPr>
              <p:nvPr/>
            </p:nvSpPr>
            <p:spPr bwMode="auto">
              <a:xfrm>
                <a:off x="1654" y="1175"/>
                <a:ext cx="243" cy="32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Arial" charset="0"/>
                </a:endParaRPr>
              </a:p>
            </p:txBody>
          </p:sp>
          <p:sp>
            <p:nvSpPr>
              <p:cNvPr id="99" name="Text Box 570"/>
              <p:cNvSpPr txBox="1">
                <a:spLocks noChangeArrowheads="1"/>
              </p:cNvSpPr>
              <p:nvPr/>
            </p:nvSpPr>
            <p:spPr bwMode="auto">
              <a:xfrm>
                <a:off x="1696" y="998"/>
                <a:ext cx="319" cy="1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000" b="1">
                    <a:latin typeface="Arial" charset="0"/>
                  </a:rPr>
                  <a:t>VMH</a:t>
                </a:r>
              </a:p>
            </p:txBody>
          </p:sp>
          <p:sp>
            <p:nvSpPr>
              <p:cNvPr id="100" name="Oval 572"/>
              <p:cNvSpPr>
                <a:spLocks noChangeArrowheads="1"/>
              </p:cNvSpPr>
              <p:nvPr/>
            </p:nvSpPr>
            <p:spPr bwMode="auto">
              <a:xfrm rot="-1516184">
                <a:off x="1612" y="1120"/>
                <a:ext cx="305" cy="411"/>
              </a:xfrm>
              <a:prstGeom prst="ellipse">
                <a:avLst/>
              </a:prstGeom>
              <a:noFill/>
              <a:ln w="9525">
                <a:solidFill>
                  <a:schemeClr val="tx1"/>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Arial" charset="0"/>
                </a:endParaRPr>
              </a:p>
            </p:txBody>
          </p:sp>
          <p:sp>
            <p:nvSpPr>
              <p:cNvPr id="101" name="Line 568"/>
              <p:cNvSpPr>
                <a:spLocks noChangeAspect="1" noChangeShapeType="1"/>
              </p:cNvSpPr>
              <p:nvPr/>
            </p:nvSpPr>
            <p:spPr bwMode="auto">
              <a:xfrm>
                <a:off x="1966" y="623"/>
                <a:ext cx="154" cy="2"/>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62" name="Text Box 569"/>
            <p:cNvSpPr txBox="1">
              <a:spLocks noChangeAspect="1" noChangeArrowheads="1"/>
            </p:cNvSpPr>
            <p:nvPr/>
          </p:nvSpPr>
          <p:spPr bwMode="auto">
            <a:xfrm>
              <a:off x="2576513" y="1111250"/>
              <a:ext cx="373062"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000" b="1">
                  <a:latin typeface="Arial" charset="0"/>
                </a:rPr>
                <a:t> 3V</a:t>
              </a:r>
            </a:p>
          </p:txBody>
        </p:sp>
        <p:grpSp>
          <p:nvGrpSpPr>
            <p:cNvPr id="63" name="Group 49"/>
            <p:cNvGrpSpPr>
              <a:grpSpLocks/>
            </p:cNvGrpSpPr>
            <p:nvPr/>
          </p:nvGrpSpPr>
          <p:grpSpPr bwMode="auto">
            <a:xfrm>
              <a:off x="2655888" y="3825875"/>
              <a:ext cx="1117600" cy="1490663"/>
              <a:chOff x="1389" y="2859"/>
              <a:chExt cx="764" cy="1019"/>
            </a:xfrm>
          </p:grpSpPr>
          <p:pic>
            <p:nvPicPr>
              <p:cNvPr id="95" name="Picture 46"/>
              <p:cNvPicPr>
                <a:picLocks noChangeAspect="1" noChangeArrowheads="1"/>
              </p:cNvPicPr>
              <p:nvPr/>
            </p:nvPicPr>
            <p:blipFill>
              <a:blip r:embed="rId4" cstate="print">
                <a:lum contrast="6000"/>
                <a:grayscl/>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1389" y="2859"/>
                <a:ext cx="764" cy="10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6" name="Rectangle 571"/>
              <p:cNvSpPr>
                <a:spLocks noChangeArrowheads="1"/>
              </p:cNvSpPr>
              <p:nvPr/>
            </p:nvSpPr>
            <p:spPr bwMode="auto">
              <a:xfrm>
                <a:off x="1654" y="3420"/>
                <a:ext cx="243" cy="32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Arial" charset="0"/>
                </a:endParaRPr>
              </a:p>
            </p:txBody>
          </p:sp>
        </p:grpSp>
        <p:grpSp>
          <p:nvGrpSpPr>
            <p:cNvPr id="64" name="Group 63"/>
            <p:cNvGrpSpPr>
              <a:grpSpLocks/>
            </p:cNvGrpSpPr>
            <p:nvPr/>
          </p:nvGrpSpPr>
          <p:grpSpPr bwMode="auto">
            <a:xfrm>
              <a:off x="4524375" y="779463"/>
              <a:ext cx="1117600" cy="1489075"/>
              <a:chOff x="2659" y="567"/>
              <a:chExt cx="764" cy="1018"/>
            </a:xfrm>
          </p:grpSpPr>
          <p:pic>
            <p:nvPicPr>
              <p:cNvPr id="92" name="Picture 40" descr="E:\CIP PhD\My Experiments\Exp 20\Exp 20 pSTAT5_TH photos\exp 20 - SON, PVN, VMH photos\VMH\Exp20 pSTAT5 m1. C no prl VMH x20.tif"/>
              <p:cNvPicPr>
                <a:picLocks noChangeAspect="1" noChangeArrowheads="1"/>
              </p:cNvPicPr>
              <p:nvPr/>
            </p:nvPicPr>
            <p:blipFill>
              <a:blip r:embed="rId6" cstate="print">
                <a:grayscl/>
                <a:extLst>
                  <a:ext uri="{28A0092B-C50C-407E-A947-70E740481C1C}">
                    <a14:useLocalDpi xmlns:a14="http://schemas.microsoft.com/office/drawing/2010/main" val="0"/>
                  </a:ext>
                </a:extLst>
              </a:blip>
              <a:srcRect l="38255" t="22731" r="2209" b="17780"/>
              <a:stretch>
                <a:fillRect/>
              </a:stretch>
            </p:blipFill>
            <p:spPr bwMode="auto">
              <a:xfrm>
                <a:off x="2659" y="567"/>
                <a:ext cx="764" cy="1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3" name="Line 575"/>
              <p:cNvSpPr>
                <a:spLocks noChangeAspect="1" noChangeShapeType="1"/>
              </p:cNvSpPr>
              <p:nvPr/>
            </p:nvSpPr>
            <p:spPr bwMode="auto">
              <a:xfrm>
                <a:off x="3148" y="625"/>
                <a:ext cx="242"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94" name="Line 577"/>
              <p:cNvSpPr>
                <a:spLocks noChangeShapeType="1"/>
              </p:cNvSpPr>
              <p:nvPr/>
            </p:nvSpPr>
            <p:spPr bwMode="auto">
              <a:xfrm>
                <a:off x="3040" y="1361"/>
                <a:ext cx="0" cy="136"/>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65" name="Group 60"/>
            <p:cNvGrpSpPr>
              <a:grpSpLocks/>
            </p:cNvGrpSpPr>
            <p:nvPr/>
          </p:nvGrpSpPr>
          <p:grpSpPr bwMode="auto">
            <a:xfrm>
              <a:off x="4524375" y="3827463"/>
              <a:ext cx="1117600" cy="1489075"/>
              <a:chOff x="2666" y="2861"/>
              <a:chExt cx="764" cy="1017"/>
            </a:xfrm>
          </p:grpSpPr>
          <p:pic>
            <p:nvPicPr>
              <p:cNvPr id="87" name="Picture 48"/>
              <p:cNvPicPr>
                <a:picLocks noChangeArrowheads="1"/>
              </p:cNvPicPr>
              <p:nvPr/>
            </p:nvPicPr>
            <p:blipFill>
              <a:blip r:embed="rId7" cstate="print">
                <a:grayscl/>
                <a:extLst>
                  <a:ext uri="{BEBA8EAE-BF5A-486C-A8C5-ECC9F3942E4B}">
                    <a14:imgProps xmlns:a14="http://schemas.microsoft.com/office/drawing/2010/main">
                      <a14:imgLayer r:embed="rId8">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rcRect l="5295" t="20020" r="30708" b="15953"/>
              <a:stretch>
                <a:fillRect/>
              </a:stretch>
            </p:blipFill>
            <p:spPr bwMode="auto">
              <a:xfrm>
                <a:off x="2666" y="2861"/>
                <a:ext cx="764" cy="10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8" name="Line 577"/>
              <p:cNvSpPr>
                <a:spLocks noChangeShapeType="1"/>
              </p:cNvSpPr>
              <p:nvPr/>
            </p:nvSpPr>
            <p:spPr bwMode="auto">
              <a:xfrm>
                <a:off x="3008" y="3405"/>
                <a:ext cx="0" cy="136"/>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89" name="Line 577"/>
              <p:cNvSpPr>
                <a:spLocks noChangeShapeType="1"/>
              </p:cNvSpPr>
              <p:nvPr/>
            </p:nvSpPr>
            <p:spPr bwMode="auto">
              <a:xfrm>
                <a:off x="2795" y="3288"/>
                <a:ext cx="0" cy="136"/>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90" name="Line 578"/>
              <p:cNvSpPr>
                <a:spLocks noChangeShapeType="1"/>
              </p:cNvSpPr>
              <p:nvPr/>
            </p:nvSpPr>
            <p:spPr bwMode="auto">
              <a:xfrm flipV="1">
                <a:off x="3225" y="3515"/>
                <a:ext cx="0" cy="136"/>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91" name="Line 578"/>
              <p:cNvSpPr>
                <a:spLocks noChangeShapeType="1"/>
              </p:cNvSpPr>
              <p:nvPr/>
            </p:nvSpPr>
            <p:spPr bwMode="auto">
              <a:xfrm flipV="1">
                <a:off x="2908" y="3560"/>
                <a:ext cx="0" cy="136"/>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66" name="Group 36"/>
            <p:cNvGrpSpPr>
              <a:grpSpLocks/>
            </p:cNvGrpSpPr>
            <p:nvPr/>
          </p:nvGrpSpPr>
          <p:grpSpPr bwMode="auto">
            <a:xfrm>
              <a:off x="2667000" y="2289249"/>
              <a:ext cx="1117600" cy="1490663"/>
              <a:chOff x="1434" y="1882"/>
              <a:chExt cx="764" cy="1019"/>
            </a:xfrm>
          </p:grpSpPr>
          <p:pic>
            <p:nvPicPr>
              <p:cNvPr id="85" name="Picture 35"/>
              <p:cNvPicPr>
                <a:picLocks noChangeAspect="1" noChangeArrowheads="1"/>
              </p:cNvPicPr>
              <p:nvPr/>
            </p:nvPicPr>
            <p:blipFill>
              <a:blip r:embed="rId9" cstate="print">
                <a:lum bright="6000" contrast="6000"/>
                <a:grayscl/>
                <a:extLst>
                  <a:ext uri="{BEBA8EAE-BF5A-486C-A8C5-ECC9F3942E4B}">
                    <a14:imgProps xmlns:a14="http://schemas.microsoft.com/office/drawing/2010/main">
                      <a14:imgLayer r:embed="rId10">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1434" y="1882"/>
                <a:ext cx="764" cy="10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6" name="Rectangle 571"/>
              <p:cNvSpPr>
                <a:spLocks noChangeArrowheads="1"/>
              </p:cNvSpPr>
              <p:nvPr/>
            </p:nvSpPr>
            <p:spPr bwMode="auto">
              <a:xfrm>
                <a:off x="1706" y="2472"/>
                <a:ext cx="243" cy="32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Arial" charset="0"/>
                </a:endParaRPr>
              </a:p>
            </p:txBody>
          </p:sp>
        </p:grpSp>
        <p:pic>
          <p:nvPicPr>
            <p:cNvPr id="67" name="Picture 38"/>
            <p:cNvPicPr>
              <a:picLocks noChangeArrowheads="1"/>
            </p:cNvPicPr>
            <p:nvPr/>
          </p:nvPicPr>
          <p:blipFill>
            <a:blip r:embed="rId11" cstate="print">
              <a:lum bright="12000" contrast="6000"/>
              <a:grayscl/>
              <a:extLst>
                <a:ext uri="{28A0092B-C50C-407E-A947-70E740481C1C}">
                  <a14:useLocalDpi xmlns:a14="http://schemas.microsoft.com/office/drawing/2010/main" val="0"/>
                </a:ext>
              </a:extLst>
            </a:blip>
            <a:srcRect l="35619" t="57794" r="32858" b="10995"/>
            <a:stretch>
              <a:fillRect/>
            </a:stretch>
          </p:blipFill>
          <p:spPr bwMode="auto">
            <a:xfrm>
              <a:off x="4524375" y="2306638"/>
              <a:ext cx="1117600" cy="1489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68" name="Group 2"/>
            <p:cNvGrpSpPr>
              <a:grpSpLocks/>
            </p:cNvGrpSpPr>
            <p:nvPr/>
          </p:nvGrpSpPr>
          <p:grpSpPr bwMode="auto">
            <a:xfrm>
              <a:off x="2655888" y="5337175"/>
              <a:ext cx="1117600" cy="1490663"/>
              <a:chOff x="2787924" y="5583934"/>
              <a:chExt cx="1117762" cy="1490838"/>
            </a:xfrm>
          </p:grpSpPr>
          <p:pic>
            <p:nvPicPr>
              <p:cNvPr id="83" name="Picture 50"/>
              <p:cNvPicPr>
                <a:picLocks noChangeAspect="1" noChangeArrowheads="1"/>
              </p:cNvPicPr>
              <p:nvPr/>
            </p:nvPicPr>
            <p:blipFill>
              <a:blip r:embed="rId12" cstate="print">
                <a:lum bright="6000" contrast="6000"/>
                <a:grayscl/>
                <a:extLst>
                  <a:ext uri="{BEBA8EAE-BF5A-486C-A8C5-ECC9F3942E4B}">
                    <a14:imgProps xmlns:a14="http://schemas.microsoft.com/office/drawing/2010/main">
                      <a14:imgLayer r:embed="rId13">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2787924" y="5583934"/>
                <a:ext cx="1117762" cy="1490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4" name="Rectangle 571"/>
              <p:cNvSpPr>
                <a:spLocks noChangeArrowheads="1"/>
              </p:cNvSpPr>
              <p:nvPr/>
            </p:nvSpPr>
            <p:spPr bwMode="auto">
              <a:xfrm>
                <a:off x="3120034" y="6477852"/>
                <a:ext cx="355519" cy="471099"/>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Arial" charset="0"/>
                </a:endParaRPr>
              </a:p>
            </p:txBody>
          </p:sp>
        </p:grpSp>
        <p:grpSp>
          <p:nvGrpSpPr>
            <p:cNvPr id="69" name="Group 59"/>
            <p:cNvGrpSpPr>
              <a:grpSpLocks/>
            </p:cNvGrpSpPr>
            <p:nvPr/>
          </p:nvGrpSpPr>
          <p:grpSpPr bwMode="auto">
            <a:xfrm>
              <a:off x="4524375" y="5337175"/>
              <a:ext cx="1117600" cy="1490663"/>
              <a:chOff x="2666" y="3923"/>
              <a:chExt cx="764" cy="1019"/>
            </a:xfrm>
          </p:grpSpPr>
          <p:pic>
            <p:nvPicPr>
              <p:cNvPr id="78" name="Picture 51"/>
              <p:cNvPicPr>
                <a:picLocks noChangeArrowheads="1"/>
              </p:cNvPicPr>
              <p:nvPr/>
            </p:nvPicPr>
            <p:blipFill>
              <a:blip r:embed="rId14" cstate="print">
                <a:lum bright="12000" contrast="12000"/>
                <a:grayscl/>
                <a:extLst>
                  <a:ext uri="{BEBA8EAE-BF5A-486C-A8C5-ECC9F3942E4B}">
                    <a14:imgProps xmlns:a14="http://schemas.microsoft.com/office/drawing/2010/main">
                      <a14:imgLayer r:embed="rId15">
                        <a14:imgEffect>
                          <a14:sharpenSoften amount="50000"/>
                        </a14:imgEffect>
                      </a14:imgLayer>
                    </a14:imgProps>
                  </a:ext>
                  <a:ext uri="{28A0092B-C50C-407E-A947-70E740481C1C}">
                    <a14:useLocalDpi xmlns:a14="http://schemas.microsoft.com/office/drawing/2010/main" val="0"/>
                  </a:ext>
                </a:extLst>
              </a:blip>
              <a:srcRect l="31190" t="19995" r="4909" b="16626"/>
              <a:stretch>
                <a:fillRect/>
              </a:stretch>
            </p:blipFill>
            <p:spPr bwMode="auto">
              <a:xfrm>
                <a:off x="2666" y="3923"/>
                <a:ext cx="764" cy="10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9" name="Line 578"/>
              <p:cNvSpPr>
                <a:spLocks noChangeShapeType="1"/>
              </p:cNvSpPr>
              <p:nvPr/>
            </p:nvSpPr>
            <p:spPr bwMode="auto">
              <a:xfrm flipV="1">
                <a:off x="2886" y="4640"/>
                <a:ext cx="0" cy="136"/>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80" name="Line 577"/>
              <p:cNvSpPr>
                <a:spLocks noChangeShapeType="1"/>
              </p:cNvSpPr>
              <p:nvPr/>
            </p:nvSpPr>
            <p:spPr bwMode="auto">
              <a:xfrm>
                <a:off x="3062" y="4357"/>
                <a:ext cx="0" cy="136"/>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81" name="Line 577"/>
              <p:cNvSpPr>
                <a:spLocks noChangeShapeType="1"/>
              </p:cNvSpPr>
              <p:nvPr/>
            </p:nvSpPr>
            <p:spPr bwMode="auto">
              <a:xfrm>
                <a:off x="3015" y="4694"/>
                <a:ext cx="0" cy="136"/>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82" name="Line 578"/>
              <p:cNvSpPr>
                <a:spLocks noChangeShapeType="1"/>
              </p:cNvSpPr>
              <p:nvPr/>
            </p:nvSpPr>
            <p:spPr bwMode="auto">
              <a:xfrm flipV="1">
                <a:off x="3169" y="4495"/>
                <a:ext cx="0" cy="136"/>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70" name="Text Box 242"/>
            <p:cNvSpPr txBox="1">
              <a:spLocks noChangeArrowheads="1"/>
            </p:cNvSpPr>
            <p:nvPr/>
          </p:nvSpPr>
          <p:spPr bwMode="auto">
            <a:xfrm>
              <a:off x="2384425" y="719138"/>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A</a:t>
              </a:r>
            </a:p>
          </p:txBody>
        </p:sp>
        <p:sp>
          <p:nvSpPr>
            <p:cNvPr id="71" name="Text Box 247"/>
            <p:cNvSpPr txBox="1">
              <a:spLocks noChangeArrowheads="1"/>
            </p:cNvSpPr>
            <p:nvPr/>
          </p:nvSpPr>
          <p:spPr bwMode="auto">
            <a:xfrm>
              <a:off x="4257675" y="719138"/>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B</a:t>
              </a:r>
            </a:p>
          </p:txBody>
        </p:sp>
        <p:sp>
          <p:nvSpPr>
            <p:cNvPr id="72" name="Line 568"/>
            <p:cNvSpPr>
              <a:spLocks noChangeAspect="1" noChangeShapeType="1"/>
            </p:cNvSpPr>
            <p:nvPr/>
          </p:nvSpPr>
          <p:spPr bwMode="auto">
            <a:xfrm>
              <a:off x="3501008" y="2375756"/>
              <a:ext cx="225275" cy="2925"/>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73" name="Line 568"/>
            <p:cNvSpPr>
              <a:spLocks noChangeAspect="1" noChangeShapeType="1"/>
            </p:cNvSpPr>
            <p:nvPr/>
          </p:nvSpPr>
          <p:spPr bwMode="auto">
            <a:xfrm>
              <a:off x="3501008" y="5414400"/>
              <a:ext cx="225275" cy="2925"/>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74" name="Line 568"/>
            <p:cNvSpPr>
              <a:spLocks noChangeAspect="1" noChangeShapeType="1"/>
            </p:cNvSpPr>
            <p:nvPr/>
          </p:nvSpPr>
          <p:spPr bwMode="auto">
            <a:xfrm>
              <a:off x="3501008" y="3909600"/>
              <a:ext cx="225275" cy="2925"/>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75" name="Line 575"/>
            <p:cNvSpPr>
              <a:spLocks noChangeAspect="1" noChangeShapeType="1"/>
            </p:cNvSpPr>
            <p:nvPr/>
          </p:nvSpPr>
          <p:spPr bwMode="auto">
            <a:xfrm>
              <a:off x="5265204" y="5414400"/>
              <a:ext cx="354004"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76" name="Line 575"/>
            <p:cNvSpPr>
              <a:spLocks noChangeAspect="1" noChangeShapeType="1"/>
            </p:cNvSpPr>
            <p:nvPr/>
          </p:nvSpPr>
          <p:spPr bwMode="auto">
            <a:xfrm>
              <a:off x="5265204" y="2411760"/>
              <a:ext cx="354004"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77" name="Line 575"/>
            <p:cNvSpPr>
              <a:spLocks noChangeAspect="1" noChangeShapeType="1"/>
            </p:cNvSpPr>
            <p:nvPr/>
          </p:nvSpPr>
          <p:spPr bwMode="auto">
            <a:xfrm>
              <a:off x="5265204" y="3909600"/>
              <a:ext cx="354004"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102" name="TextBox 101"/>
          <p:cNvSpPr txBox="1"/>
          <p:nvPr/>
        </p:nvSpPr>
        <p:spPr>
          <a:xfrm>
            <a:off x="5949280"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194</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339953575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Text Box 4"/>
          <p:cNvSpPr txBox="1">
            <a:spLocks noChangeArrowheads="1"/>
          </p:cNvSpPr>
          <p:nvPr/>
        </p:nvSpPr>
        <p:spPr bwMode="auto">
          <a:xfrm>
            <a:off x="1655763" y="1177925"/>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C</a:t>
            </a:r>
          </a:p>
        </p:txBody>
      </p:sp>
      <p:sp>
        <p:nvSpPr>
          <p:cNvPr id="46" name="Rectangle 86"/>
          <p:cNvSpPr>
            <a:spLocks noChangeArrowheads="1"/>
          </p:cNvSpPr>
          <p:nvPr/>
        </p:nvSpPr>
        <p:spPr bwMode="auto">
          <a:xfrm>
            <a:off x="1052513" y="4094163"/>
            <a:ext cx="5221287" cy="17209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sz="1200" dirty="0">
                <a:latin typeface="Times New Roman" pitchFamily="18" charset="0"/>
                <a:cs typeface="Times New Roman" pitchFamily="18" charset="0"/>
              </a:rPr>
              <a:t>d5.5 pregnant mice were </a:t>
            </a:r>
            <a:r>
              <a:rPr lang="en-US" sz="1200" dirty="0" smtClean="0">
                <a:latin typeface="Times New Roman" pitchFamily="18" charset="0"/>
                <a:cs typeface="Times New Roman" pitchFamily="18" charset="0"/>
              </a:rPr>
              <a:t>either </a:t>
            </a:r>
            <a:r>
              <a:rPr lang="en-US" sz="1200" dirty="0">
                <a:latin typeface="Times New Roman" pitchFamily="18" charset="0"/>
                <a:cs typeface="Times New Roman" pitchFamily="18" charset="0"/>
              </a:rPr>
              <a:t>injected with LPS (i.p 12.5µg; black bars) or saline (white bars). After </a:t>
            </a:r>
            <a:r>
              <a:rPr lang="en-US" sz="1200" dirty="0" smtClean="0">
                <a:latin typeface="Times New Roman" pitchFamily="18" charset="0"/>
                <a:cs typeface="Times New Roman" pitchFamily="18" charset="0"/>
              </a:rPr>
              <a:t>3h </a:t>
            </a:r>
            <a:r>
              <a:rPr lang="en-US" sz="1200" dirty="0">
                <a:latin typeface="Times New Roman" pitchFamily="18" charset="0"/>
                <a:cs typeface="Times New Roman" pitchFamily="18" charset="0"/>
              </a:rPr>
              <a:t>they were then injected with </a:t>
            </a:r>
            <a:r>
              <a:rPr lang="en-US" sz="1200" dirty="0" smtClean="0">
                <a:latin typeface="Times New Roman" pitchFamily="18" charset="0"/>
                <a:cs typeface="Times New Roman" pitchFamily="18" charset="0"/>
              </a:rPr>
              <a:t>ovine prolactin (</a:t>
            </a:r>
            <a:r>
              <a:rPr lang="en-US" sz="1200" dirty="0" err="1" smtClean="0">
                <a:latin typeface="Times New Roman" pitchFamily="18" charset="0"/>
                <a:cs typeface="Times New Roman" pitchFamily="18" charset="0"/>
              </a:rPr>
              <a:t>oPRL</a:t>
            </a:r>
            <a:r>
              <a:rPr lang="en-US" sz="1200" dirty="0" smtClean="0">
                <a:latin typeface="Times New Roman" pitchFamily="18" charset="0"/>
                <a:cs typeface="Times New Roman" pitchFamily="18" charset="0"/>
              </a:rPr>
              <a:t>; 1µg/g </a:t>
            </a:r>
            <a:r>
              <a:rPr lang="en-US" sz="1200" dirty="0">
                <a:latin typeface="Times New Roman" pitchFamily="18" charset="0"/>
                <a:cs typeface="Times New Roman" pitchFamily="18" charset="0"/>
              </a:rPr>
              <a:t>body weight; dotted bars; n = </a:t>
            </a:r>
            <a:r>
              <a:rPr lang="en-US" sz="1200" dirty="0" smtClean="0">
                <a:latin typeface="Times New Roman" pitchFamily="18" charset="0"/>
                <a:cs typeface="Times New Roman" pitchFamily="18" charset="0"/>
              </a:rPr>
              <a:t>4) </a:t>
            </a:r>
            <a:r>
              <a:rPr lang="en-US" sz="1200" dirty="0">
                <a:latin typeface="Times New Roman" pitchFamily="18" charset="0"/>
                <a:cs typeface="Times New Roman" pitchFamily="18" charset="0"/>
              </a:rPr>
              <a:t>or prolactin buffer (solid bars; vehicle n = 5, LPS n = 6) and sacrificed 1h later. </a:t>
            </a:r>
            <a:r>
              <a:rPr lang="en-GB" sz="1200" dirty="0">
                <a:latin typeface="Times New Roman" pitchFamily="18" charset="0"/>
                <a:cs typeface="Times New Roman" pitchFamily="18" charset="0"/>
              </a:rPr>
              <a:t>Values are group means </a:t>
            </a:r>
            <a:r>
              <a:rPr lang="en-US" sz="1200" dirty="0">
                <a:latin typeface="Times New Roman" pitchFamily="18" charset="0"/>
                <a:cs typeface="Times New Roman" pitchFamily="18" charset="0"/>
              </a:rPr>
              <a:t>± SEM. C. </a:t>
            </a:r>
            <a:r>
              <a:rPr lang="en-US" sz="1200" dirty="0" smtClean="0">
                <a:latin typeface="Times New Roman" pitchFamily="18" charset="0"/>
                <a:cs typeface="Times New Roman" pitchFamily="18" charset="0"/>
              </a:rPr>
              <a:t>pSTAT5-positive nuclei </a:t>
            </a:r>
            <a:r>
              <a:rPr lang="en-US" sz="1200" dirty="0">
                <a:latin typeface="Times New Roman" pitchFamily="18" charset="0"/>
                <a:cs typeface="Times New Roman" pitchFamily="18" charset="0"/>
              </a:rPr>
              <a:t>in </a:t>
            </a:r>
            <a:r>
              <a:rPr lang="en-US" sz="1200" dirty="0" smtClean="0">
                <a:latin typeface="Times New Roman" pitchFamily="18" charset="0"/>
                <a:cs typeface="Times New Roman" pitchFamily="18" charset="0"/>
              </a:rPr>
              <a:t>the VMH </a:t>
            </a:r>
            <a:r>
              <a:rPr lang="en-US" sz="1200" dirty="0">
                <a:latin typeface="Times New Roman" pitchFamily="18" charset="0"/>
                <a:cs typeface="Times New Roman" pitchFamily="18" charset="0"/>
              </a:rPr>
              <a:t>(</a:t>
            </a:r>
            <a:r>
              <a:rPr lang="en-US" sz="1200" dirty="0" smtClean="0">
                <a:latin typeface="Times New Roman" pitchFamily="18" charset="0"/>
                <a:cs typeface="Times New Roman" pitchFamily="18" charset="0"/>
              </a:rPr>
              <a:t>2-way </a:t>
            </a:r>
            <a:r>
              <a:rPr lang="en-US" sz="1200" dirty="0">
                <a:latin typeface="Times New Roman" pitchFamily="18" charset="0"/>
                <a:cs typeface="Times New Roman" pitchFamily="18" charset="0"/>
              </a:rPr>
              <a:t>ANOVA, p&lt;0.01 across prolactin </a:t>
            </a:r>
            <a:r>
              <a:rPr lang="en-US" sz="1200" dirty="0" smtClean="0">
                <a:latin typeface="Times New Roman" pitchFamily="18" charset="0"/>
                <a:cs typeface="Times New Roman" pitchFamily="18" charset="0"/>
              </a:rPr>
              <a:t>treatment; Holm-</a:t>
            </a:r>
            <a:r>
              <a:rPr lang="en-US" sz="1200" dirty="0" err="1" smtClean="0">
                <a:latin typeface="Times New Roman" pitchFamily="18" charset="0"/>
                <a:cs typeface="Times New Roman" pitchFamily="18" charset="0"/>
              </a:rPr>
              <a:t>Sidak</a:t>
            </a:r>
            <a:r>
              <a:rPr lang="en-US" sz="1200" dirty="0" smtClean="0">
                <a:latin typeface="Times New Roman" pitchFamily="18" charset="0"/>
                <a:cs typeface="Times New Roman" pitchFamily="18" charset="0"/>
              </a:rPr>
              <a:t> post hoc test </a:t>
            </a:r>
            <a:r>
              <a:rPr lang="en-GB" sz="1200" dirty="0">
                <a:latin typeface="Times New Roman" pitchFamily="18" charset="0"/>
                <a:cs typeface="Times New Roman" pitchFamily="18" charset="0"/>
              </a:rPr>
              <a:t>+p&lt;0.05 vs. no </a:t>
            </a:r>
            <a:r>
              <a:rPr lang="en-GB" sz="1200" dirty="0" err="1" smtClean="0">
                <a:latin typeface="Times New Roman" pitchFamily="18" charset="0"/>
                <a:cs typeface="Times New Roman" pitchFamily="18" charset="0"/>
              </a:rPr>
              <a:t>oPRL</a:t>
            </a:r>
            <a:r>
              <a:rPr lang="en-GB" sz="1200" dirty="0" smtClean="0">
                <a:latin typeface="Times New Roman" pitchFamily="18" charset="0"/>
                <a:cs typeface="Times New Roman" pitchFamily="18" charset="0"/>
              </a:rPr>
              <a:t>).</a:t>
            </a:r>
            <a:endParaRPr lang="en-GB" sz="1200" dirty="0">
              <a:latin typeface="Arial" charset="0"/>
              <a:cs typeface="Times New Roman" pitchFamily="18" charset="0"/>
            </a:endParaRPr>
          </a:p>
        </p:txBody>
      </p:sp>
      <p:sp>
        <p:nvSpPr>
          <p:cNvPr id="47" name="Text Box 74"/>
          <p:cNvSpPr txBox="1">
            <a:spLocks noChangeArrowheads="1"/>
          </p:cNvSpPr>
          <p:nvPr/>
        </p:nvSpPr>
        <p:spPr bwMode="auto">
          <a:xfrm>
            <a:off x="1016000" y="503238"/>
            <a:ext cx="4567238"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Times New Roman" pitchFamily="18" charset="0"/>
                <a:cs typeface="Times New Roman" pitchFamily="18" charset="0"/>
              </a:rPr>
              <a:t>Figure 4.6: Effect of LPS/oPRL on pSTAT5 expression in the VMH</a:t>
            </a:r>
          </a:p>
        </p:txBody>
      </p:sp>
      <p:grpSp>
        <p:nvGrpSpPr>
          <p:cNvPr id="48" name="Group 3"/>
          <p:cNvGrpSpPr>
            <a:grpSpLocks/>
          </p:cNvGrpSpPr>
          <p:nvPr/>
        </p:nvGrpSpPr>
        <p:grpSpPr bwMode="auto">
          <a:xfrm>
            <a:off x="1951038" y="1420813"/>
            <a:ext cx="3889375" cy="2597150"/>
            <a:chOff x="1951038" y="1420813"/>
            <a:chExt cx="3889375" cy="2597150"/>
          </a:xfrm>
        </p:grpSpPr>
        <p:grpSp>
          <p:nvGrpSpPr>
            <p:cNvPr id="49" name="Group 148"/>
            <p:cNvGrpSpPr>
              <a:grpSpLocks/>
            </p:cNvGrpSpPr>
            <p:nvPr/>
          </p:nvGrpSpPr>
          <p:grpSpPr bwMode="auto">
            <a:xfrm>
              <a:off x="1951038" y="1420813"/>
              <a:ext cx="3889375" cy="2597150"/>
              <a:chOff x="1298" y="881"/>
              <a:chExt cx="2450" cy="1636"/>
            </a:xfrm>
          </p:grpSpPr>
          <p:grpSp>
            <p:nvGrpSpPr>
              <p:cNvPr id="51" name="Group 140"/>
              <p:cNvGrpSpPr>
                <a:grpSpLocks/>
              </p:cNvGrpSpPr>
              <p:nvPr/>
            </p:nvGrpSpPr>
            <p:grpSpPr bwMode="auto">
              <a:xfrm>
                <a:off x="1298" y="881"/>
                <a:ext cx="2450" cy="1636"/>
                <a:chOff x="1298" y="881"/>
                <a:chExt cx="2450" cy="1636"/>
              </a:xfrm>
            </p:grpSpPr>
            <p:sp>
              <p:nvSpPr>
                <p:cNvPr id="53" name="AutoShape 98"/>
                <p:cNvSpPr>
                  <a:spLocks noChangeAspect="1" noChangeArrowheads="1" noTextEdit="1"/>
                </p:cNvSpPr>
                <p:nvPr/>
              </p:nvSpPr>
              <p:spPr bwMode="auto">
                <a:xfrm>
                  <a:off x="1298" y="881"/>
                  <a:ext cx="2450" cy="1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p>
              </p:txBody>
            </p:sp>
            <p:sp>
              <p:nvSpPr>
                <p:cNvPr id="54" name="Rectangle 100"/>
                <p:cNvSpPr>
                  <a:spLocks noChangeArrowheads="1"/>
                </p:cNvSpPr>
                <p:nvPr/>
              </p:nvSpPr>
              <p:spPr bwMode="auto">
                <a:xfrm>
                  <a:off x="1329" y="902"/>
                  <a:ext cx="2388" cy="159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sz="800">
                    <a:latin typeface="Arial" charset="0"/>
                  </a:endParaRPr>
                </a:p>
              </p:txBody>
            </p:sp>
            <p:sp>
              <p:nvSpPr>
                <p:cNvPr id="55" name="Rectangle 101"/>
                <p:cNvSpPr>
                  <a:spLocks noChangeArrowheads="1"/>
                </p:cNvSpPr>
                <p:nvPr/>
              </p:nvSpPr>
              <p:spPr bwMode="auto">
                <a:xfrm>
                  <a:off x="1903" y="2157"/>
                  <a:ext cx="222" cy="165"/>
                </a:xfrm>
                <a:prstGeom prst="rect">
                  <a:avLst/>
                </a:prstGeom>
                <a:solidFill>
                  <a:srgbClr val="FFFFFF"/>
                </a:solidFill>
                <a:ln w="9525">
                  <a:solidFill>
                    <a:srgbClr val="000000"/>
                  </a:solidFill>
                  <a:miter lim="800000"/>
                  <a:headEnd/>
                  <a:tailEnd/>
                </a:ln>
              </p:spPr>
              <p:txBody>
                <a:bodyPr/>
                <a:lstStyle/>
                <a:p>
                  <a:endParaRPr lang="en-US" sz="800">
                    <a:latin typeface="Arial" charset="0"/>
                  </a:endParaRPr>
                </a:p>
              </p:txBody>
            </p:sp>
            <p:sp>
              <p:nvSpPr>
                <p:cNvPr id="56" name="Rectangle 102"/>
                <p:cNvSpPr>
                  <a:spLocks noChangeArrowheads="1"/>
                </p:cNvSpPr>
                <p:nvPr/>
              </p:nvSpPr>
              <p:spPr bwMode="auto">
                <a:xfrm>
                  <a:off x="2668" y="1525"/>
                  <a:ext cx="216" cy="797"/>
                </a:xfrm>
                <a:prstGeom prst="rect">
                  <a:avLst/>
                </a:prstGeom>
                <a:pattFill prst="pct10">
                  <a:fgClr>
                    <a:schemeClr val="tx1"/>
                  </a:fgClr>
                  <a:bgClr>
                    <a:schemeClr val="bg1"/>
                  </a:bgClr>
                </a:pattFill>
                <a:ln w="9525">
                  <a:solidFill>
                    <a:srgbClr val="000000"/>
                  </a:solidFill>
                  <a:miter lim="800000"/>
                  <a:headEnd/>
                  <a:tailEnd/>
                </a:ln>
              </p:spPr>
              <p:txBody>
                <a:bodyPr/>
                <a:lstStyle/>
                <a:p>
                  <a:endParaRPr lang="en-US" sz="800">
                    <a:latin typeface="Arial" charset="0"/>
                  </a:endParaRPr>
                </a:p>
              </p:txBody>
            </p:sp>
            <p:sp>
              <p:nvSpPr>
                <p:cNvPr id="57" name="Rectangle 103"/>
                <p:cNvSpPr>
                  <a:spLocks noChangeArrowheads="1"/>
                </p:cNvSpPr>
                <p:nvPr/>
              </p:nvSpPr>
              <p:spPr bwMode="auto">
                <a:xfrm>
                  <a:off x="2125" y="2288"/>
                  <a:ext cx="216" cy="34"/>
                </a:xfrm>
                <a:prstGeom prst="rect">
                  <a:avLst/>
                </a:prstGeom>
                <a:solidFill>
                  <a:srgbClr val="000000"/>
                </a:solidFill>
                <a:ln w="9525">
                  <a:solidFill>
                    <a:srgbClr val="000000"/>
                  </a:solidFill>
                  <a:miter lim="800000"/>
                  <a:headEnd/>
                  <a:tailEnd/>
                </a:ln>
              </p:spPr>
              <p:txBody>
                <a:bodyPr/>
                <a:lstStyle/>
                <a:p>
                  <a:endParaRPr lang="en-US" sz="800">
                    <a:latin typeface="Arial" charset="0"/>
                  </a:endParaRPr>
                </a:p>
              </p:txBody>
            </p:sp>
            <p:sp>
              <p:nvSpPr>
                <p:cNvPr id="58" name="Rectangle 104"/>
                <p:cNvSpPr>
                  <a:spLocks noChangeArrowheads="1"/>
                </p:cNvSpPr>
                <p:nvPr/>
              </p:nvSpPr>
              <p:spPr bwMode="auto">
                <a:xfrm>
                  <a:off x="2884" y="1877"/>
                  <a:ext cx="216" cy="445"/>
                </a:xfrm>
                <a:prstGeom prst="rect">
                  <a:avLst/>
                </a:prstGeom>
                <a:pattFill prst="pct80">
                  <a:fgClr>
                    <a:schemeClr val="tx1"/>
                  </a:fgClr>
                  <a:bgClr>
                    <a:schemeClr val="bg1"/>
                  </a:bgClr>
                </a:pattFill>
                <a:ln w="9525">
                  <a:solidFill>
                    <a:srgbClr val="000000"/>
                  </a:solidFill>
                  <a:miter lim="800000"/>
                  <a:headEnd/>
                  <a:tailEnd/>
                </a:ln>
              </p:spPr>
              <p:txBody>
                <a:bodyPr/>
                <a:lstStyle/>
                <a:p>
                  <a:endParaRPr lang="en-US" sz="800">
                    <a:latin typeface="Arial" charset="0"/>
                  </a:endParaRPr>
                </a:p>
              </p:txBody>
            </p:sp>
            <p:sp>
              <p:nvSpPr>
                <p:cNvPr id="59" name="Line 105"/>
                <p:cNvSpPr>
                  <a:spLocks noChangeShapeType="1"/>
                </p:cNvSpPr>
                <p:nvPr/>
              </p:nvSpPr>
              <p:spPr bwMode="auto">
                <a:xfrm rot="21540000" flipV="1">
                  <a:off x="2014" y="2047"/>
                  <a:ext cx="1" cy="11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0" name="Line 106"/>
                <p:cNvSpPr>
                  <a:spLocks noChangeShapeType="1"/>
                </p:cNvSpPr>
                <p:nvPr/>
              </p:nvSpPr>
              <p:spPr bwMode="auto">
                <a:xfrm>
                  <a:off x="1992" y="2047"/>
                  <a:ext cx="44"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1" name="Line 107"/>
                <p:cNvSpPr>
                  <a:spLocks noChangeShapeType="1"/>
                </p:cNvSpPr>
                <p:nvPr/>
              </p:nvSpPr>
              <p:spPr bwMode="auto">
                <a:xfrm rot="21540000" flipV="1">
                  <a:off x="2773" y="1161"/>
                  <a:ext cx="1" cy="36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2" name="Line 108"/>
                <p:cNvSpPr>
                  <a:spLocks noChangeShapeType="1"/>
                </p:cNvSpPr>
                <p:nvPr/>
              </p:nvSpPr>
              <p:spPr bwMode="auto">
                <a:xfrm>
                  <a:off x="2749" y="1161"/>
                  <a:ext cx="44"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3" name="Line 109"/>
                <p:cNvSpPr>
                  <a:spLocks noChangeShapeType="1"/>
                </p:cNvSpPr>
                <p:nvPr/>
              </p:nvSpPr>
              <p:spPr bwMode="auto">
                <a:xfrm flipV="1">
                  <a:off x="2230" y="2267"/>
                  <a:ext cx="1" cy="2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4" name="Line 111"/>
                <p:cNvSpPr>
                  <a:spLocks noChangeShapeType="1"/>
                </p:cNvSpPr>
                <p:nvPr/>
              </p:nvSpPr>
              <p:spPr bwMode="auto">
                <a:xfrm flipV="1">
                  <a:off x="2989" y="1508"/>
                  <a:ext cx="1" cy="369"/>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5" name="Line 112"/>
                <p:cNvSpPr>
                  <a:spLocks noChangeShapeType="1"/>
                </p:cNvSpPr>
                <p:nvPr/>
              </p:nvSpPr>
              <p:spPr bwMode="auto">
                <a:xfrm rot="-120000">
                  <a:off x="2970" y="1508"/>
                  <a:ext cx="44" cy="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6" name="Line 113"/>
                <p:cNvSpPr>
                  <a:spLocks noChangeShapeType="1"/>
                </p:cNvSpPr>
                <p:nvPr/>
              </p:nvSpPr>
              <p:spPr bwMode="auto">
                <a:xfrm>
                  <a:off x="1742" y="991"/>
                  <a:ext cx="1" cy="133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7" name="Line 114"/>
                <p:cNvSpPr>
                  <a:spLocks noChangeShapeType="1"/>
                </p:cNvSpPr>
                <p:nvPr/>
              </p:nvSpPr>
              <p:spPr bwMode="auto">
                <a:xfrm>
                  <a:off x="1718" y="2322"/>
                  <a:ext cx="2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8" name="Line 115"/>
                <p:cNvSpPr>
                  <a:spLocks noChangeShapeType="1"/>
                </p:cNvSpPr>
                <p:nvPr/>
              </p:nvSpPr>
              <p:spPr bwMode="auto">
                <a:xfrm>
                  <a:off x="1718" y="2102"/>
                  <a:ext cx="24"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9" name="Line 116"/>
                <p:cNvSpPr>
                  <a:spLocks noChangeShapeType="1"/>
                </p:cNvSpPr>
                <p:nvPr/>
              </p:nvSpPr>
              <p:spPr bwMode="auto">
                <a:xfrm>
                  <a:off x="1718" y="1877"/>
                  <a:ext cx="2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70" name="Line 117"/>
                <p:cNvSpPr>
                  <a:spLocks noChangeShapeType="1"/>
                </p:cNvSpPr>
                <p:nvPr/>
              </p:nvSpPr>
              <p:spPr bwMode="auto">
                <a:xfrm>
                  <a:off x="1718" y="1657"/>
                  <a:ext cx="24"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71" name="Line 118"/>
                <p:cNvSpPr>
                  <a:spLocks noChangeShapeType="1"/>
                </p:cNvSpPr>
                <p:nvPr/>
              </p:nvSpPr>
              <p:spPr bwMode="auto">
                <a:xfrm>
                  <a:off x="1718" y="1436"/>
                  <a:ext cx="2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72" name="Line 119"/>
                <p:cNvSpPr>
                  <a:spLocks noChangeShapeType="1"/>
                </p:cNvSpPr>
                <p:nvPr/>
              </p:nvSpPr>
              <p:spPr bwMode="auto">
                <a:xfrm>
                  <a:off x="1718" y="1212"/>
                  <a:ext cx="24"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73" name="Line 120"/>
                <p:cNvSpPr>
                  <a:spLocks noChangeShapeType="1"/>
                </p:cNvSpPr>
                <p:nvPr/>
              </p:nvSpPr>
              <p:spPr bwMode="auto">
                <a:xfrm>
                  <a:off x="1718" y="991"/>
                  <a:ext cx="2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74" name="Line 121"/>
                <p:cNvSpPr>
                  <a:spLocks noChangeShapeType="1"/>
                </p:cNvSpPr>
                <p:nvPr/>
              </p:nvSpPr>
              <p:spPr bwMode="auto">
                <a:xfrm>
                  <a:off x="1742" y="2322"/>
                  <a:ext cx="1525"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75" name="Line 122"/>
                <p:cNvSpPr>
                  <a:spLocks noChangeShapeType="1"/>
                </p:cNvSpPr>
                <p:nvPr/>
              </p:nvSpPr>
              <p:spPr bwMode="auto">
                <a:xfrm flipV="1">
                  <a:off x="1742" y="2322"/>
                  <a:ext cx="1" cy="17"/>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76" name="Line 123"/>
                <p:cNvSpPr>
                  <a:spLocks noChangeShapeType="1"/>
                </p:cNvSpPr>
                <p:nvPr/>
              </p:nvSpPr>
              <p:spPr bwMode="auto">
                <a:xfrm flipV="1">
                  <a:off x="2508" y="2322"/>
                  <a:ext cx="1" cy="17"/>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77" name="Line 124"/>
                <p:cNvSpPr>
                  <a:spLocks noChangeShapeType="1"/>
                </p:cNvSpPr>
                <p:nvPr/>
              </p:nvSpPr>
              <p:spPr bwMode="auto">
                <a:xfrm flipV="1">
                  <a:off x="3267" y="2322"/>
                  <a:ext cx="1" cy="17"/>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78" name="Rectangle 125"/>
                <p:cNvSpPr>
                  <a:spLocks noChangeArrowheads="1"/>
                </p:cNvSpPr>
                <p:nvPr/>
              </p:nvSpPr>
              <p:spPr bwMode="auto">
                <a:xfrm>
                  <a:off x="1637" y="2288"/>
                  <a:ext cx="36"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0</a:t>
                  </a:r>
                  <a:endParaRPr lang="en-GB" sz="800">
                    <a:latin typeface="Arial" charset="0"/>
                  </a:endParaRPr>
                </a:p>
              </p:txBody>
            </p:sp>
            <p:sp>
              <p:nvSpPr>
                <p:cNvPr id="79" name="Rectangle 126"/>
                <p:cNvSpPr>
                  <a:spLocks noChangeArrowheads="1"/>
                </p:cNvSpPr>
                <p:nvPr/>
              </p:nvSpPr>
              <p:spPr bwMode="auto">
                <a:xfrm>
                  <a:off x="1594" y="2067"/>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20</a:t>
                  </a:r>
                  <a:endParaRPr lang="en-GB" sz="800">
                    <a:latin typeface="Arial" charset="0"/>
                  </a:endParaRPr>
                </a:p>
              </p:txBody>
            </p:sp>
            <p:sp>
              <p:nvSpPr>
                <p:cNvPr id="80" name="Rectangle 127"/>
                <p:cNvSpPr>
                  <a:spLocks noChangeArrowheads="1"/>
                </p:cNvSpPr>
                <p:nvPr/>
              </p:nvSpPr>
              <p:spPr bwMode="auto">
                <a:xfrm>
                  <a:off x="1594" y="1844"/>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40</a:t>
                  </a:r>
                  <a:endParaRPr lang="en-GB" sz="800">
                    <a:latin typeface="Arial" charset="0"/>
                  </a:endParaRPr>
                </a:p>
              </p:txBody>
            </p:sp>
            <p:sp>
              <p:nvSpPr>
                <p:cNvPr id="81" name="Rectangle 128"/>
                <p:cNvSpPr>
                  <a:spLocks noChangeArrowheads="1"/>
                </p:cNvSpPr>
                <p:nvPr/>
              </p:nvSpPr>
              <p:spPr bwMode="auto">
                <a:xfrm>
                  <a:off x="1594" y="1623"/>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60</a:t>
                  </a:r>
                  <a:endParaRPr lang="en-GB" sz="800">
                    <a:latin typeface="Arial" charset="0"/>
                  </a:endParaRPr>
                </a:p>
              </p:txBody>
            </p:sp>
            <p:sp>
              <p:nvSpPr>
                <p:cNvPr id="82" name="Rectangle 129"/>
                <p:cNvSpPr>
                  <a:spLocks noChangeArrowheads="1"/>
                </p:cNvSpPr>
                <p:nvPr/>
              </p:nvSpPr>
              <p:spPr bwMode="auto">
                <a:xfrm>
                  <a:off x="1594" y="1402"/>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80</a:t>
                  </a:r>
                  <a:endParaRPr lang="en-GB" sz="800">
                    <a:latin typeface="Arial" charset="0"/>
                  </a:endParaRPr>
                </a:p>
              </p:txBody>
            </p:sp>
            <p:sp>
              <p:nvSpPr>
                <p:cNvPr id="83" name="Rectangle 130"/>
                <p:cNvSpPr>
                  <a:spLocks noChangeArrowheads="1"/>
                </p:cNvSpPr>
                <p:nvPr/>
              </p:nvSpPr>
              <p:spPr bwMode="auto">
                <a:xfrm>
                  <a:off x="1551" y="1178"/>
                  <a:ext cx="108"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100</a:t>
                  </a:r>
                  <a:endParaRPr lang="en-GB" sz="800">
                    <a:latin typeface="Arial" charset="0"/>
                  </a:endParaRPr>
                </a:p>
              </p:txBody>
            </p:sp>
            <p:sp>
              <p:nvSpPr>
                <p:cNvPr id="84" name="Rectangle 131"/>
                <p:cNvSpPr>
                  <a:spLocks noChangeArrowheads="1"/>
                </p:cNvSpPr>
                <p:nvPr/>
              </p:nvSpPr>
              <p:spPr bwMode="auto">
                <a:xfrm>
                  <a:off x="1551" y="957"/>
                  <a:ext cx="108"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120</a:t>
                  </a:r>
                  <a:endParaRPr lang="en-GB" sz="800">
                    <a:latin typeface="Arial" charset="0"/>
                  </a:endParaRPr>
                </a:p>
              </p:txBody>
            </p:sp>
            <p:sp>
              <p:nvSpPr>
                <p:cNvPr id="85" name="Rectangle 132"/>
                <p:cNvSpPr>
                  <a:spLocks noChangeArrowheads="1"/>
                </p:cNvSpPr>
                <p:nvPr/>
              </p:nvSpPr>
              <p:spPr bwMode="auto">
                <a:xfrm>
                  <a:off x="2026" y="2369"/>
                  <a:ext cx="165"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buffer</a:t>
                  </a:r>
                  <a:endParaRPr lang="en-GB" sz="800">
                    <a:latin typeface="Arial" charset="0"/>
                  </a:endParaRPr>
                </a:p>
              </p:txBody>
            </p:sp>
            <p:sp>
              <p:nvSpPr>
                <p:cNvPr id="86" name="Rectangle 133"/>
                <p:cNvSpPr>
                  <a:spLocks noChangeArrowheads="1"/>
                </p:cNvSpPr>
                <p:nvPr/>
              </p:nvSpPr>
              <p:spPr bwMode="auto">
                <a:xfrm>
                  <a:off x="2742" y="2369"/>
                  <a:ext cx="161"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oPRL</a:t>
                  </a:r>
                  <a:endParaRPr lang="en-GB" sz="800">
                    <a:latin typeface="Arial" charset="0"/>
                  </a:endParaRPr>
                </a:p>
              </p:txBody>
            </p:sp>
            <p:sp>
              <p:nvSpPr>
                <p:cNvPr id="87" name="Rectangle 134"/>
                <p:cNvSpPr>
                  <a:spLocks noChangeArrowheads="1"/>
                </p:cNvSpPr>
                <p:nvPr/>
              </p:nvSpPr>
              <p:spPr bwMode="auto">
                <a:xfrm rot="16200000">
                  <a:off x="948" y="1593"/>
                  <a:ext cx="1076"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1" dirty="0">
                      <a:solidFill>
                        <a:srgbClr val="000000"/>
                      </a:solidFill>
                      <a:latin typeface="Arial" charset="0"/>
                    </a:rPr>
                    <a:t>Number of </a:t>
                  </a:r>
                  <a:r>
                    <a:rPr lang="en-GB" sz="800" b="1" dirty="0" smtClean="0">
                      <a:solidFill>
                        <a:srgbClr val="000000"/>
                      </a:solidFill>
                      <a:latin typeface="Arial" charset="0"/>
                    </a:rPr>
                    <a:t>pSTAT5-positive </a:t>
                  </a:r>
                  <a:r>
                    <a:rPr lang="en-GB" sz="800" b="1" dirty="0">
                      <a:solidFill>
                        <a:srgbClr val="000000"/>
                      </a:solidFill>
                      <a:latin typeface="Arial" charset="0"/>
                    </a:rPr>
                    <a:t>nuclei</a:t>
                  </a:r>
                  <a:endParaRPr lang="en-GB" sz="800" b="1" dirty="0">
                    <a:latin typeface="Arial" charset="0"/>
                  </a:endParaRPr>
                </a:p>
              </p:txBody>
            </p:sp>
          </p:grpSp>
          <p:sp>
            <p:nvSpPr>
              <p:cNvPr id="52" name="Text Box 146"/>
              <p:cNvSpPr txBox="1">
                <a:spLocks noChangeArrowheads="1"/>
              </p:cNvSpPr>
              <p:nvPr/>
            </p:nvSpPr>
            <p:spPr bwMode="auto">
              <a:xfrm>
                <a:off x="2750" y="930"/>
                <a:ext cx="172"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b="1" baseline="-25000">
                    <a:latin typeface="Arial" charset="0"/>
                  </a:rPr>
                  <a:t>+</a:t>
                </a:r>
                <a:endParaRPr lang="en-GB" b="1">
                  <a:latin typeface="Arial" charset="0"/>
                </a:endParaRPr>
              </a:p>
            </p:txBody>
          </p:sp>
        </p:grpSp>
        <p:sp>
          <p:nvSpPr>
            <p:cNvPr id="50" name="Line 106"/>
            <p:cNvSpPr>
              <a:spLocks noChangeShapeType="1"/>
            </p:cNvSpPr>
            <p:nvPr/>
          </p:nvSpPr>
          <p:spPr bwMode="auto">
            <a:xfrm>
              <a:off x="3395154" y="3621600"/>
              <a:ext cx="6985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grpSp>
      <p:sp>
        <p:nvSpPr>
          <p:cNvPr id="88" name="TextBox 87"/>
          <p:cNvSpPr txBox="1"/>
          <p:nvPr/>
        </p:nvSpPr>
        <p:spPr>
          <a:xfrm>
            <a:off x="5949280"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195</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1960412320"/>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Box 4"/>
          <p:cNvSpPr txBox="1">
            <a:spLocks noChangeArrowheads="1"/>
          </p:cNvSpPr>
          <p:nvPr/>
        </p:nvSpPr>
        <p:spPr bwMode="auto">
          <a:xfrm>
            <a:off x="981075" y="481013"/>
            <a:ext cx="5186363"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Times New Roman" pitchFamily="18" charset="0"/>
                <a:cs typeface="Times New Roman" pitchFamily="18" charset="0"/>
              </a:rPr>
              <a:t>Figure 4.7: Effect of 24h fast and ovine prolactin on murine plasma prolactin</a:t>
            </a:r>
          </a:p>
        </p:txBody>
      </p:sp>
      <p:sp>
        <p:nvSpPr>
          <p:cNvPr id="11" name="Rectangle 57"/>
          <p:cNvSpPr>
            <a:spLocks noChangeArrowheads="1"/>
          </p:cNvSpPr>
          <p:nvPr/>
        </p:nvSpPr>
        <p:spPr bwMode="auto">
          <a:xfrm>
            <a:off x="1052513" y="3851275"/>
            <a:ext cx="5256212" cy="2585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sz="1200" dirty="0">
                <a:latin typeface="Times New Roman" pitchFamily="18" charset="0"/>
                <a:cs typeface="Times New Roman" pitchFamily="18" charset="0"/>
              </a:rPr>
              <a:t>Virgin and d5.5 pregnant mice were </a:t>
            </a:r>
            <a:r>
              <a:rPr lang="en-US" sz="1200" dirty="0" smtClean="0">
                <a:latin typeface="Times New Roman" pitchFamily="18" charset="0"/>
                <a:cs typeface="Times New Roman" pitchFamily="18" charset="0"/>
              </a:rPr>
              <a:t>either </a:t>
            </a:r>
            <a:r>
              <a:rPr lang="en-US" sz="1200" dirty="0">
                <a:latin typeface="Times New Roman" pitchFamily="18" charset="0"/>
                <a:cs typeface="Times New Roman" pitchFamily="18" charset="0"/>
              </a:rPr>
              <a:t>fasted for 24h (grey bars) or allowed to feed normally </a:t>
            </a:r>
            <a:r>
              <a:rPr lang="en-US" sz="1200" dirty="0" smtClean="0">
                <a:latin typeface="Times New Roman" pitchFamily="18" charset="0"/>
                <a:cs typeface="Times New Roman" pitchFamily="18" charset="0"/>
              </a:rPr>
              <a:t>(non-fast control; </a:t>
            </a:r>
            <a:r>
              <a:rPr lang="en-US" sz="1200" dirty="0">
                <a:latin typeface="Times New Roman" pitchFamily="18" charset="0"/>
                <a:cs typeface="Times New Roman" pitchFamily="18" charset="0"/>
              </a:rPr>
              <a:t>white bars). After </a:t>
            </a:r>
            <a:r>
              <a:rPr lang="en-US" sz="1200" dirty="0" smtClean="0">
                <a:latin typeface="Times New Roman" pitchFamily="18" charset="0"/>
                <a:cs typeface="Times New Roman" pitchFamily="18" charset="0"/>
              </a:rPr>
              <a:t>23h </a:t>
            </a:r>
            <a:r>
              <a:rPr lang="en-US" sz="1200" dirty="0">
                <a:latin typeface="Times New Roman" pitchFamily="18" charset="0"/>
                <a:cs typeface="Times New Roman" pitchFamily="18" charset="0"/>
              </a:rPr>
              <a:t>they were then injected with </a:t>
            </a:r>
            <a:r>
              <a:rPr lang="en-US" sz="1200" dirty="0" smtClean="0">
                <a:latin typeface="Times New Roman" pitchFamily="18" charset="0"/>
                <a:cs typeface="Times New Roman" pitchFamily="18" charset="0"/>
              </a:rPr>
              <a:t>ovine prolactin (</a:t>
            </a:r>
            <a:r>
              <a:rPr lang="en-US" sz="1200" dirty="0" err="1" smtClean="0">
                <a:latin typeface="Times New Roman" pitchFamily="18" charset="0"/>
                <a:cs typeface="Times New Roman" pitchFamily="18" charset="0"/>
              </a:rPr>
              <a:t>oPRL</a:t>
            </a:r>
            <a:r>
              <a:rPr lang="en-US" sz="1200" dirty="0" smtClean="0">
                <a:latin typeface="Times New Roman" pitchFamily="18" charset="0"/>
                <a:cs typeface="Times New Roman" pitchFamily="18" charset="0"/>
              </a:rPr>
              <a:t>; dotted </a:t>
            </a:r>
            <a:r>
              <a:rPr lang="en-US" sz="1200" dirty="0">
                <a:latin typeface="Times New Roman" pitchFamily="18" charset="0"/>
                <a:cs typeface="Times New Roman" pitchFamily="18" charset="0"/>
              </a:rPr>
              <a:t>bars; virgin </a:t>
            </a:r>
            <a:r>
              <a:rPr lang="en-US" sz="1200" dirty="0" smtClean="0">
                <a:latin typeface="Times New Roman" pitchFamily="18" charset="0"/>
                <a:cs typeface="Times New Roman" pitchFamily="18" charset="0"/>
              </a:rPr>
              <a:t>non-fast n = 6 </a:t>
            </a:r>
            <a:r>
              <a:rPr lang="en-US" sz="1200" dirty="0">
                <a:latin typeface="Times New Roman" pitchFamily="18" charset="0"/>
                <a:cs typeface="Times New Roman" pitchFamily="18" charset="0"/>
              </a:rPr>
              <a:t>and </a:t>
            </a:r>
            <a:r>
              <a:rPr lang="en-US" sz="1200" dirty="0" smtClean="0">
                <a:latin typeface="Times New Roman" pitchFamily="18" charset="0"/>
                <a:cs typeface="Times New Roman" pitchFamily="18" charset="0"/>
              </a:rPr>
              <a:t>fast n = 8</a:t>
            </a:r>
            <a:r>
              <a:rPr lang="en-US" sz="1200" dirty="0">
                <a:latin typeface="Times New Roman" pitchFamily="18" charset="0"/>
                <a:cs typeface="Times New Roman" pitchFamily="18" charset="0"/>
              </a:rPr>
              <a:t>, pregnant </a:t>
            </a:r>
            <a:r>
              <a:rPr lang="en-US" sz="1200" dirty="0" smtClean="0">
                <a:latin typeface="Times New Roman" pitchFamily="18" charset="0"/>
                <a:cs typeface="Times New Roman" pitchFamily="18" charset="0"/>
              </a:rPr>
              <a:t>non-fast </a:t>
            </a:r>
            <a:r>
              <a:rPr lang="en-US" sz="1200" dirty="0">
                <a:latin typeface="Times New Roman" pitchFamily="18" charset="0"/>
                <a:cs typeface="Times New Roman" pitchFamily="18" charset="0"/>
              </a:rPr>
              <a:t>n </a:t>
            </a:r>
            <a:r>
              <a:rPr lang="en-US" sz="1200" dirty="0" smtClean="0">
                <a:latin typeface="Times New Roman" pitchFamily="18" charset="0"/>
                <a:cs typeface="Times New Roman" pitchFamily="18" charset="0"/>
              </a:rPr>
              <a:t>= 8 </a:t>
            </a:r>
            <a:r>
              <a:rPr lang="en-US" sz="1200" dirty="0">
                <a:latin typeface="Times New Roman" pitchFamily="18" charset="0"/>
                <a:cs typeface="Times New Roman" pitchFamily="18" charset="0"/>
              </a:rPr>
              <a:t>and </a:t>
            </a:r>
            <a:r>
              <a:rPr lang="en-US" sz="1200" dirty="0" smtClean="0">
                <a:latin typeface="Times New Roman" pitchFamily="18" charset="0"/>
                <a:cs typeface="Times New Roman" pitchFamily="18" charset="0"/>
              </a:rPr>
              <a:t>fast </a:t>
            </a:r>
            <a:r>
              <a:rPr lang="en-US" sz="1200" dirty="0">
                <a:latin typeface="Times New Roman" pitchFamily="18" charset="0"/>
                <a:cs typeface="Times New Roman" pitchFamily="18" charset="0"/>
              </a:rPr>
              <a:t>n = 10) or prolactin buffer (vehicle; solid bars; virgin </a:t>
            </a:r>
            <a:r>
              <a:rPr lang="en-US" sz="1200" dirty="0" smtClean="0">
                <a:latin typeface="Times New Roman" pitchFamily="18" charset="0"/>
                <a:cs typeface="Times New Roman" pitchFamily="18" charset="0"/>
              </a:rPr>
              <a:t>non-fast </a:t>
            </a:r>
            <a:r>
              <a:rPr lang="en-US" sz="1200" dirty="0">
                <a:latin typeface="Times New Roman" pitchFamily="18" charset="0"/>
                <a:cs typeface="Times New Roman" pitchFamily="18" charset="0"/>
              </a:rPr>
              <a:t>and </a:t>
            </a:r>
            <a:r>
              <a:rPr lang="en-US" sz="1200" dirty="0" smtClean="0">
                <a:latin typeface="Times New Roman" pitchFamily="18" charset="0"/>
                <a:cs typeface="Times New Roman" pitchFamily="18" charset="0"/>
              </a:rPr>
              <a:t>fast n =</a:t>
            </a:r>
            <a:r>
              <a:rPr lang="en-US" sz="1200" dirty="0">
                <a:latin typeface="Times New Roman" pitchFamily="18" charset="0"/>
                <a:cs typeface="Times New Roman" pitchFamily="18" charset="0"/>
              </a:rPr>
              <a:t>7, pregnant </a:t>
            </a:r>
            <a:r>
              <a:rPr lang="en-US" sz="1200" dirty="0" smtClean="0">
                <a:latin typeface="Times New Roman" pitchFamily="18" charset="0"/>
                <a:cs typeface="Times New Roman" pitchFamily="18" charset="0"/>
              </a:rPr>
              <a:t>non-fast </a:t>
            </a:r>
            <a:r>
              <a:rPr lang="en-US" sz="1200" dirty="0">
                <a:latin typeface="Times New Roman" pitchFamily="18" charset="0"/>
                <a:cs typeface="Times New Roman" pitchFamily="18" charset="0"/>
              </a:rPr>
              <a:t>n </a:t>
            </a:r>
            <a:r>
              <a:rPr lang="en-US" sz="1200" dirty="0" smtClean="0">
                <a:latin typeface="Times New Roman" pitchFamily="18" charset="0"/>
                <a:cs typeface="Times New Roman" pitchFamily="18" charset="0"/>
              </a:rPr>
              <a:t>= 6 </a:t>
            </a:r>
            <a:r>
              <a:rPr lang="en-US" sz="1200" dirty="0">
                <a:latin typeface="Times New Roman" pitchFamily="18" charset="0"/>
                <a:cs typeface="Times New Roman" pitchFamily="18" charset="0"/>
              </a:rPr>
              <a:t>and </a:t>
            </a:r>
            <a:r>
              <a:rPr lang="en-US" sz="1200" dirty="0" smtClean="0">
                <a:latin typeface="Times New Roman" pitchFamily="18" charset="0"/>
                <a:cs typeface="Times New Roman" pitchFamily="18" charset="0"/>
              </a:rPr>
              <a:t>fast </a:t>
            </a:r>
            <a:r>
              <a:rPr lang="en-US" sz="1200" dirty="0">
                <a:latin typeface="Times New Roman" pitchFamily="18" charset="0"/>
                <a:cs typeface="Times New Roman" pitchFamily="18" charset="0"/>
              </a:rPr>
              <a:t>n = 7) and sacrificed 1h later. </a:t>
            </a:r>
            <a:r>
              <a:rPr lang="en-GB" sz="1200" dirty="0">
                <a:latin typeface="Times New Roman" pitchFamily="18" charset="0"/>
                <a:cs typeface="Times New Roman" pitchFamily="18" charset="0"/>
              </a:rPr>
              <a:t>Values are group means </a:t>
            </a:r>
            <a:r>
              <a:rPr lang="en-US" sz="1200" dirty="0">
                <a:latin typeface="Times New Roman" pitchFamily="18" charset="0"/>
                <a:cs typeface="Times New Roman" pitchFamily="18" charset="0"/>
              </a:rPr>
              <a:t>± SEM murine plasma prolactin  (</a:t>
            </a:r>
            <a:r>
              <a:rPr lang="en-US" sz="1200" dirty="0" smtClean="0">
                <a:latin typeface="Times New Roman" pitchFamily="18" charset="0"/>
                <a:cs typeface="Times New Roman" pitchFamily="18" charset="0"/>
              </a:rPr>
              <a:t>3-way </a:t>
            </a:r>
            <a:r>
              <a:rPr lang="en-US" sz="1200" dirty="0">
                <a:latin typeface="Times New Roman" pitchFamily="18" charset="0"/>
                <a:cs typeface="Times New Roman" pitchFamily="18" charset="0"/>
              </a:rPr>
              <a:t>ANOVA,</a:t>
            </a:r>
            <a:r>
              <a:rPr lang="en-GB" sz="1200" dirty="0">
                <a:latin typeface="Times New Roman" pitchFamily="18" charset="0"/>
                <a:cs typeface="Times New Roman" pitchFamily="18" charset="0"/>
              </a:rPr>
              <a:t> interaction </a:t>
            </a:r>
            <a:r>
              <a:rPr lang="en-GB" sz="1200" dirty="0" err="1" smtClean="0">
                <a:latin typeface="Times New Roman" pitchFamily="18" charset="0"/>
                <a:cs typeface="Times New Roman" pitchFamily="18" charset="0"/>
              </a:rPr>
              <a:t>groupxfast</a:t>
            </a:r>
            <a:r>
              <a:rPr lang="en-GB" sz="1200" dirty="0" smtClean="0">
                <a:latin typeface="Times New Roman" pitchFamily="18" charset="0"/>
                <a:cs typeface="Times New Roman" pitchFamily="18" charset="0"/>
              </a:rPr>
              <a:t> </a:t>
            </a:r>
            <a:r>
              <a:rPr lang="en-GB" sz="1200" dirty="0">
                <a:latin typeface="Times New Roman" pitchFamily="18" charset="0"/>
                <a:cs typeface="Times New Roman" pitchFamily="18" charset="0"/>
              </a:rPr>
              <a:t>treatment p&lt;0.01).</a:t>
            </a:r>
            <a:r>
              <a:rPr lang="en-GB" sz="1200" dirty="0">
                <a:solidFill>
                  <a:srgbClr val="FF0000"/>
                </a:solidFill>
                <a:latin typeface="Times New Roman" pitchFamily="18" charset="0"/>
                <a:cs typeface="Times New Roman" pitchFamily="18" charset="0"/>
              </a:rPr>
              <a:t> </a:t>
            </a:r>
            <a:r>
              <a:rPr lang="en-US" sz="1200" dirty="0">
                <a:latin typeface="Times New Roman" pitchFamily="18" charset="0"/>
              </a:rPr>
              <a:t>Holm-</a:t>
            </a:r>
            <a:r>
              <a:rPr lang="en-US" sz="1200" dirty="0" err="1">
                <a:latin typeface="Times New Roman" pitchFamily="18" charset="0"/>
              </a:rPr>
              <a:t>Sidak</a:t>
            </a:r>
            <a:r>
              <a:rPr lang="en-US" sz="1200" dirty="0">
                <a:latin typeface="Times New Roman" pitchFamily="18" charset="0"/>
              </a:rPr>
              <a:t> post hoc tests following individual </a:t>
            </a:r>
            <a:r>
              <a:rPr lang="en-US" sz="1200" dirty="0" smtClean="0">
                <a:latin typeface="Times New Roman" pitchFamily="18" charset="0"/>
              </a:rPr>
              <a:t>2-way </a:t>
            </a:r>
            <a:r>
              <a:rPr lang="en-US" sz="1200" dirty="0">
                <a:latin typeface="Times New Roman" pitchFamily="18" charset="0"/>
              </a:rPr>
              <a:t>ANOVAs for virgin and d5.5, *p&lt;0.05 vs. </a:t>
            </a:r>
            <a:r>
              <a:rPr lang="en-US" sz="1200" dirty="0" smtClean="0">
                <a:latin typeface="Times New Roman" pitchFamily="18" charset="0"/>
              </a:rPr>
              <a:t>non-fast, </a:t>
            </a:r>
            <a:r>
              <a:rPr lang="en-US" sz="1200" dirty="0">
                <a:latin typeface="Times New Roman" pitchFamily="18" charset="0"/>
              </a:rPr>
              <a:t>+p&lt;0.05 vs. buffer.</a:t>
            </a:r>
            <a:endParaRPr lang="en-GB" sz="1200" dirty="0"/>
          </a:p>
        </p:txBody>
      </p:sp>
      <p:grpSp>
        <p:nvGrpSpPr>
          <p:cNvPr id="12" name="Group 1"/>
          <p:cNvGrpSpPr>
            <a:grpSpLocks/>
          </p:cNvGrpSpPr>
          <p:nvPr/>
        </p:nvGrpSpPr>
        <p:grpSpPr bwMode="auto">
          <a:xfrm>
            <a:off x="1704975" y="1060450"/>
            <a:ext cx="3956050" cy="2719388"/>
            <a:chOff x="5447637" y="751396"/>
            <a:chExt cx="3955932" cy="2718741"/>
          </a:xfrm>
        </p:grpSpPr>
        <p:graphicFrame>
          <p:nvGraphicFramePr>
            <p:cNvPr id="13" name="Chart 12"/>
            <p:cNvGraphicFramePr>
              <a:graphicFrameLocks/>
            </p:cNvGraphicFramePr>
            <p:nvPr>
              <p:extLst>
                <p:ext uri="{D42A27DB-BD31-4B8C-83A1-F6EECF244321}">
                  <p14:modId xmlns:p14="http://schemas.microsoft.com/office/powerpoint/2010/main" val="1408584823"/>
                </p:ext>
              </p:extLst>
            </p:nvPr>
          </p:nvGraphicFramePr>
          <p:xfrm>
            <a:off x="5445224" y="754317"/>
            <a:ext cx="3960441" cy="2716138"/>
          </p:xfrm>
          <a:graphic>
            <a:graphicData uri="http://schemas.openxmlformats.org/drawingml/2006/chart">
              <c:chart xmlns:c="http://schemas.openxmlformats.org/drawingml/2006/chart" xmlns:r="http://schemas.openxmlformats.org/officeDocument/2006/relationships" r:id="rId2"/>
            </a:graphicData>
          </a:graphic>
        </p:graphicFrame>
        <p:sp>
          <p:nvSpPr>
            <p:cNvPr id="14" name="Text Box 209"/>
            <p:cNvSpPr txBox="1">
              <a:spLocks noChangeArrowheads="1"/>
            </p:cNvSpPr>
            <p:nvPr/>
          </p:nvSpPr>
          <p:spPr bwMode="auto">
            <a:xfrm>
              <a:off x="7893902" y="2421049"/>
              <a:ext cx="273041" cy="366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b="1">
                  <a:latin typeface="Arial" charset="0"/>
                </a:rPr>
                <a:t>*</a:t>
              </a:r>
            </a:p>
          </p:txBody>
        </p:sp>
        <p:sp>
          <p:nvSpPr>
            <p:cNvPr id="15" name="Text Box 8"/>
            <p:cNvSpPr txBox="1">
              <a:spLocks noChangeArrowheads="1"/>
            </p:cNvSpPr>
            <p:nvPr/>
          </p:nvSpPr>
          <p:spPr bwMode="auto">
            <a:xfrm>
              <a:off x="8469561" y="1558528"/>
              <a:ext cx="677751" cy="276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 +</a:t>
              </a:r>
            </a:p>
          </p:txBody>
        </p:sp>
        <p:sp>
          <p:nvSpPr>
            <p:cNvPr id="16" name="Text Box 209"/>
            <p:cNvSpPr txBox="1">
              <a:spLocks noChangeArrowheads="1"/>
            </p:cNvSpPr>
            <p:nvPr/>
          </p:nvSpPr>
          <p:spPr bwMode="auto">
            <a:xfrm>
              <a:off x="8670721" y="2430671"/>
              <a:ext cx="273025" cy="3667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b="1">
                  <a:latin typeface="Arial" charset="0"/>
                </a:rPr>
                <a:t>*</a:t>
              </a:r>
            </a:p>
          </p:txBody>
        </p:sp>
      </p:grpSp>
      <p:sp>
        <p:nvSpPr>
          <p:cNvPr id="17" name="TextBox 16"/>
          <p:cNvSpPr txBox="1"/>
          <p:nvPr/>
        </p:nvSpPr>
        <p:spPr>
          <a:xfrm>
            <a:off x="5949280"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198</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364198102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 name="Text Box 113"/>
          <p:cNvSpPr txBox="1">
            <a:spLocks noChangeArrowheads="1"/>
          </p:cNvSpPr>
          <p:nvPr/>
        </p:nvSpPr>
        <p:spPr bwMode="auto">
          <a:xfrm>
            <a:off x="2166938" y="979550"/>
            <a:ext cx="3148012"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000" b="1">
                <a:latin typeface="Arial" charset="0"/>
              </a:rPr>
              <a:t>Prolactin buffer	                       oPRL</a:t>
            </a:r>
          </a:p>
        </p:txBody>
      </p:sp>
      <p:sp>
        <p:nvSpPr>
          <p:cNvPr id="121" name="Text Box 270"/>
          <p:cNvSpPr txBox="1">
            <a:spLocks noChangeArrowheads="1"/>
          </p:cNvSpPr>
          <p:nvPr/>
        </p:nvSpPr>
        <p:spPr bwMode="auto">
          <a:xfrm>
            <a:off x="981075" y="481013"/>
            <a:ext cx="4973638" cy="461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Times New Roman" pitchFamily="18" charset="0"/>
                <a:cs typeface="Times New Roman" pitchFamily="18" charset="0"/>
              </a:rPr>
              <a:t>Figure 4.8: Effects of fast/oPRL on pSTAT5/TH expression in the arcuate</a:t>
            </a:r>
          </a:p>
          <a:p>
            <a:pPr eaLnBrk="1" hangingPunct="1"/>
            <a:r>
              <a:rPr lang="en-GB" sz="1200" b="1">
                <a:latin typeface="Times New Roman" pitchFamily="18" charset="0"/>
                <a:cs typeface="Times New Roman" pitchFamily="18" charset="0"/>
              </a:rPr>
              <a:t>                   nucleus</a:t>
            </a:r>
          </a:p>
        </p:txBody>
      </p:sp>
      <p:sp>
        <p:nvSpPr>
          <p:cNvPr id="122" name="Text Box 872"/>
          <p:cNvSpPr txBox="1">
            <a:spLocks noChangeArrowheads="1"/>
          </p:cNvSpPr>
          <p:nvPr/>
        </p:nvSpPr>
        <p:spPr bwMode="auto">
          <a:xfrm>
            <a:off x="981075" y="6206282"/>
            <a:ext cx="5375275" cy="2275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lnSpc>
                <a:spcPct val="150000"/>
              </a:lnSpc>
            </a:pPr>
            <a:r>
              <a:rPr lang="en-GB" sz="1200" dirty="0">
                <a:latin typeface="Times New Roman" pitchFamily="18" charset="0"/>
                <a:cs typeface="Times New Roman" pitchFamily="18" charset="0"/>
              </a:rPr>
              <a:t>24h fast and </a:t>
            </a:r>
            <a:r>
              <a:rPr lang="en-GB" sz="1200" dirty="0" err="1">
                <a:latin typeface="Times New Roman" pitchFamily="18" charset="0"/>
                <a:cs typeface="Times New Roman" pitchFamily="18" charset="0"/>
              </a:rPr>
              <a:t>oPRL</a:t>
            </a:r>
            <a:r>
              <a:rPr lang="en-GB" sz="1200" dirty="0">
                <a:latin typeface="Times New Roman" pitchFamily="18" charset="0"/>
                <a:cs typeface="Times New Roman" pitchFamily="18" charset="0"/>
              </a:rPr>
              <a:t> treatment-induced  pSTAT5 expression in the arcuate nucleus of virgin and d5.5 pregnant mice are illustrated in the photomicrographs in A </a:t>
            </a:r>
            <a:r>
              <a:rPr lang="en-GB" sz="1200" dirty="0" smtClean="0">
                <a:latin typeface="Times New Roman" pitchFamily="18" charset="0"/>
                <a:cs typeface="Times New Roman" pitchFamily="18" charset="0"/>
              </a:rPr>
              <a:t>-D </a:t>
            </a:r>
            <a:r>
              <a:rPr lang="en-GB" sz="1200" dirty="0">
                <a:latin typeface="Times New Roman" pitchFamily="18" charset="0"/>
                <a:cs typeface="Times New Roman" pitchFamily="18" charset="0"/>
              </a:rPr>
              <a:t>(B and D are magnifications of highlighted areas in A and C respectively). </a:t>
            </a:r>
            <a:r>
              <a:rPr lang="en-US" sz="1200" dirty="0">
                <a:latin typeface="Times New Roman" pitchFamily="18" charset="0"/>
                <a:cs typeface="Times New Roman" pitchFamily="18" charset="0"/>
              </a:rPr>
              <a:t>Solid </a:t>
            </a:r>
            <a:r>
              <a:rPr lang="en-GB" sz="1200" dirty="0">
                <a:latin typeface="Times New Roman" pitchFamily="18" charset="0"/>
                <a:cs typeface="Times New Roman" pitchFamily="18" charset="0"/>
              </a:rPr>
              <a:t>arrows indicate pSTAT5-positive tyrosine hydroxylase </a:t>
            </a:r>
            <a:r>
              <a:rPr lang="en-GB" sz="1200" dirty="0" smtClean="0">
                <a:latin typeface="Times New Roman" pitchFamily="18" charset="0"/>
                <a:cs typeface="Times New Roman" pitchFamily="18" charset="0"/>
              </a:rPr>
              <a:t>(TH) neurones </a:t>
            </a:r>
            <a:r>
              <a:rPr lang="en-GB" sz="1200" dirty="0">
                <a:latin typeface="Times New Roman" pitchFamily="18" charset="0"/>
                <a:cs typeface="Times New Roman" pitchFamily="18" charset="0"/>
              </a:rPr>
              <a:t>and hollow arrows indicate pSTAT5-negative tyrosine hydroxylase </a:t>
            </a:r>
            <a:r>
              <a:rPr lang="en-GB" sz="1200" dirty="0" smtClean="0">
                <a:latin typeface="Times New Roman" pitchFamily="18" charset="0"/>
                <a:cs typeface="Times New Roman" pitchFamily="18" charset="0"/>
              </a:rPr>
              <a:t>neurones </a:t>
            </a:r>
            <a:r>
              <a:rPr lang="en-GB" sz="1200" dirty="0">
                <a:latin typeface="Times New Roman" pitchFamily="18" charset="0"/>
                <a:cs typeface="Times New Roman" pitchFamily="18" charset="0"/>
              </a:rPr>
              <a:t>(pSTAT5 = black nuclear stain, tyrosine hydroxylase = brown cytoplasmic stain). Scale bars represent 50</a:t>
            </a:r>
            <a:r>
              <a:rPr lang="en-US" sz="1200" dirty="0">
                <a:latin typeface="Times New Roman" pitchFamily="18" charset="0"/>
                <a:cs typeface="Times New Roman" pitchFamily="18" charset="0"/>
              </a:rPr>
              <a:t>µ</a:t>
            </a:r>
            <a:r>
              <a:rPr lang="en-GB" sz="1200" dirty="0">
                <a:latin typeface="Times New Roman" pitchFamily="18" charset="0"/>
                <a:cs typeface="Times New Roman" pitchFamily="18" charset="0"/>
              </a:rPr>
              <a:t>m. </a:t>
            </a:r>
            <a:r>
              <a:rPr lang="en-GB" sz="1200" dirty="0" smtClean="0">
                <a:latin typeface="Times New Roman" pitchFamily="18" charset="0"/>
                <a:cs typeface="Times New Roman" pitchFamily="18" charset="0"/>
              </a:rPr>
              <a:t>3V = third </a:t>
            </a:r>
            <a:r>
              <a:rPr lang="en-GB" sz="1200" dirty="0">
                <a:latin typeface="Times New Roman" pitchFamily="18" charset="0"/>
                <a:cs typeface="Times New Roman" pitchFamily="18" charset="0"/>
              </a:rPr>
              <a:t>ventricle.</a:t>
            </a:r>
          </a:p>
          <a:p>
            <a:pPr eaLnBrk="1" hangingPunct="1">
              <a:lnSpc>
                <a:spcPct val="150000"/>
              </a:lnSpc>
            </a:pPr>
            <a:endParaRPr lang="en-GB" sz="1200" dirty="0">
              <a:latin typeface="Times New Roman" pitchFamily="18" charset="0"/>
              <a:cs typeface="Times New Roman" pitchFamily="18" charset="0"/>
            </a:endParaRPr>
          </a:p>
        </p:txBody>
      </p:sp>
      <p:grpSp>
        <p:nvGrpSpPr>
          <p:cNvPr id="123" name="Group 122"/>
          <p:cNvGrpSpPr/>
          <p:nvPr/>
        </p:nvGrpSpPr>
        <p:grpSpPr>
          <a:xfrm>
            <a:off x="1052513" y="1127187"/>
            <a:ext cx="5054600" cy="4992688"/>
            <a:chOff x="1052513" y="1019175"/>
            <a:chExt cx="5054600" cy="4992688"/>
          </a:xfrm>
        </p:grpSpPr>
        <p:sp>
          <p:nvSpPr>
            <p:cNvPr id="124" name="Text Box 616"/>
            <p:cNvSpPr txBox="1">
              <a:spLocks noChangeArrowheads="1"/>
            </p:cNvSpPr>
            <p:nvPr/>
          </p:nvSpPr>
          <p:spPr bwMode="auto">
            <a:xfrm>
              <a:off x="1168400" y="1751013"/>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A</a:t>
              </a:r>
            </a:p>
          </p:txBody>
        </p:sp>
        <p:sp>
          <p:nvSpPr>
            <p:cNvPr id="125" name="Text Box 617"/>
            <p:cNvSpPr txBox="1">
              <a:spLocks noChangeArrowheads="1"/>
            </p:cNvSpPr>
            <p:nvPr/>
          </p:nvSpPr>
          <p:spPr bwMode="auto">
            <a:xfrm>
              <a:off x="1168400" y="3108325"/>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B</a:t>
              </a:r>
            </a:p>
          </p:txBody>
        </p:sp>
        <p:sp>
          <p:nvSpPr>
            <p:cNvPr id="126" name="Text Box 751"/>
            <p:cNvSpPr txBox="1">
              <a:spLocks noChangeArrowheads="1"/>
            </p:cNvSpPr>
            <p:nvPr/>
          </p:nvSpPr>
          <p:spPr bwMode="auto">
            <a:xfrm>
              <a:off x="1168400" y="5602288"/>
              <a:ext cx="293688"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D</a:t>
              </a:r>
            </a:p>
          </p:txBody>
        </p:sp>
        <p:sp>
          <p:nvSpPr>
            <p:cNvPr id="127" name="Text Box 882"/>
            <p:cNvSpPr txBox="1">
              <a:spLocks noChangeArrowheads="1"/>
            </p:cNvSpPr>
            <p:nvPr/>
          </p:nvSpPr>
          <p:spPr bwMode="auto">
            <a:xfrm>
              <a:off x="1168400" y="4343400"/>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C</a:t>
              </a:r>
            </a:p>
          </p:txBody>
        </p:sp>
        <p:sp>
          <p:nvSpPr>
            <p:cNvPr id="128" name="Text Box 1233"/>
            <p:cNvSpPr txBox="1">
              <a:spLocks noChangeArrowheads="1"/>
            </p:cNvSpPr>
            <p:nvPr/>
          </p:nvSpPr>
          <p:spPr bwMode="auto">
            <a:xfrm>
              <a:off x="1085850" y="3756025"/>
              <a:ext cx="531813"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u="sng">
                  <a:latin typeface="Arial" charset="0"/>
                </a:rPr>
                <a:t>d5.5 </a:t>
              </a:r>
            </a:p>
          </p:txBody>
        </p:sp>
        <p:sp>
          <p:nvSpPr>
            <p:cNvPr id="129" name="Text Box 1234"/>
            <p:cNvSpPr txBox="1">
              <a:spLocks noChangeArrowheads="1"/>
            </p:cNvSpPr>
            <p:nvPr/>
          </p:nvSpPr>
          <p:spPr bwMode="auto">
            <a:xfrm>
              <a:off x="1052513" y="1246188"/>
              <a:ext cx="617537"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u="sng">
                  <a:latin typeface="Arial" charset="0"/>
                </a:rPr>
                <a:t>Virgin</a:t>
              </a:r>
            </a:p>
          </p:txBody>
        </p:sp>
        <p:sp>
          <p:nvSpPr>
            <p:cNvPr id="130" name="Text Box 111"/>
            <p:cNvSpPr txBox="1">
              <a:spLocks noChangeArrowheads="1"/>
            </p:cNvSpPr>
            <p:nvPr/>
          </p:nvSpPr>
          <p:spPr bwMode="auto">
            <a:xfrm>
              <a:off x="1592796" y="1019175"/>
              <a:ext cx="4365298"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000" b="1" dirty="0" smtClean="0">
                  <a:latin typeface="Arial" charset="0"/>
                </a:rPr>
                <a:t>Non-fast control         </a:t>
              </a:r>
              <a:r>
                <a:rPr lang="en-GB" sz="1000" b="1" dirty="0">
                  <a:latin typeface="Arial" charset="0"/>
                </a:rPr>
                <a:t>24h fast       </a:t>
              </a:r>
              <a:r>
                <a:rPr lang="en-GB" sz="1000" b="1" dirty="0" smtClean="0">
                  <a:latin typeface="Arial" charset="0"/>
                </a:rPr>
                <a:t>      Non-fast control          </a:t>
              </a:r>
              <a:r>
                <a:rPr lang="en-GB" sz="1000" b="1" dirty="0">
                  <a:latin typeface="Arial" charset="0"/>
                </a:rPr>
                <a:t>24h fast</a:t>
              </a:r>
            </a:p>
          </p:txBody>
        </p:sp>
        <p:grpSp>
          <p:nvGrpSpPr>
            <p:cNvPr id="131" name="Group 1"/>
            <p:cNvGrpSpPr>
              <a:grpSpLocks noChangeAspect="1"/>
            </p:cNvGrpSpPr>
            <p:nvPr/>
          </p:nvGrpSpPr>
          <p:grpSpPr bwMode="auto">
            <a:xfrm>
              <a:off x="1555750" y="1308100"/>
              <a:ext cx="4551363" cy="4703763"/>
              <a:chOff x="1482725" y="1417638"/>
              <a:chExt cx="4791075" cy="4951412"/>
            </a:xfrm>
          </p:grpSpPr>
          <p:grpSp>
            <p:nvGrpSpPr>
              <p:cNvPr id="142" name="Group 1268"/>
              <p:cNvGrpSpPr>
                <a:grpSpLocks/>
              </p:cNvGrpSpPr>
              <p:nvPr/>
            </p:nvGrpSpPr>
            <p:grpSpPr bwMode="auto">
              <a:xfrm>
                <a:off x="1535113" y="5568950"/>
                <a:ext cx="1130300" cy="800100"/>
                <a:chOff x="663" y="3606"/>
                <a:chExt cx="754" cy="544"/>
              </a:xfrm>
            </p:grpSpPr>
            <p:pic>
              <p:nvPicPr>
                <p:cNvPr id="233" name="Picture 1156" descr="Exp14b pSTAT5_TH m2 new"/>
                <p:cNvPicPr>
                  <a:picLocks noChangeArrowheads="1"/>
                </p:cNvPicPr>
                <p:nvPr/>
              </p:nvPicPr>
              <p:blipFill>
                <a:blip r:embed="rId2">
                  <a:extLst>
                    <a:ext uri="{28A0092B-C50C-407E-A947-70E740481C1C}">
                      <a14:useLocalDpi xmlns:a14="http://schemas.microsoft.com/office/drawing/2010/main" val="0"/>
                    </a:ext>
                  </a:extLst>
                </a:blip>
                <a:srcRect l="41624" t="48923" r="16890" b="28787"/>
                <a:stretch>
                  <a:fillRect/>
                </a:stretch>
              </p:blipFill>
              <p:spPr bwMode="auto">
                <a:xfrm>
                  <a:off x="663" y="3606"/>
                  <a:ext cx="754"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4" name="AutoShape 1123"/>
                <p:cNvSpPr>
                  <a:spLocks noChangeArrowheads="1"/>
                </p:cNvSpPr>
                <p:nvPr/>
              </p:nvSpPr>
              <p:spPr bwMode="auto">
                <a:xfrm rot="16200000" flipV="1">
                  <a:off x="644" y="3898"/>
                  <a:ext cx="185" cy="56"/>
                </a:xfrm>
                <a:prstGeom prst="rightArrow">
                  <a:avLst>
                    <a:gd name="adj1" fmla="val 50000"/>
                    <a:gd name="adj2" fmla="val 82589"/>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Arial" charset="0"/>
                  </a:endParaRPr>
                </a:p>
              </p:txBody>
            </p:sp>
            <p:sp>
              <p:nvSpPr>
                <p:cNvPr id="235" name="AutoShape 1124"/>
                <p:cNvSpPr>
                  <a:spLocks noChangeArrowheads="1"/>
                </p:cNvSpPr>
                <p:nvPr/>
              </p:nvSpPr>
              <p:spPr bwMode="auto">
                <a:xfrm rot="16200000" flipV="1">
                  <a:off x="1097" y="3988"/>
                  <a:ext cx="185" cy="56"/>
                </a:xfrm>
                <a:prstGeom prst="rightArrow">
                  <a:avLst>
                    <a:gd name="adj1" fmla="val 50000"/>
                    <a:gd name="adj2" fmla="val 82589"/>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Arial" charset="0"/>
                  </a:endParaRPr>
                </a:p>
              </p:txBody>
            </p:sp>
          </p:grpSp>
          <p:grpSp>
            <p:nvGrpSpPr>
              <p:cNvPr id="143" name="Group 1267"/>
              <p:cNvGrpSpPr>
                <a:grpSpLocks/>
              </p:cNvGrpSpPr>
              <p:nvPr/>
            </p:nvGrpSpPr>
            <p:grpSpPr bwMode="auto">
              <a:xfrm>
                <a:off x="2759075" y="5568950"/>
                <a:ext cx="1130300" cy="800100"/>
                <a:chOff x="1480" y="3606"/>
                <a:chExt cx="754" cy="544"/>
              </a:xfrm>
            </p:grpSpPr>
            <p:pic>
              <p:nvPicPr>
                <p:cNvPr id="230" name="Picture 1162" descr="Exp14b pSTAT5_TH m13 P"/>
                <p:cNvPicPr>
                  <a:picLocks noChangeArrowheads="1"/>
                </p:cNvPicPr>
                <p:nvPr/>
              </p:nvPicPr>
              <p:blipFill>
                <a:blip r:embed="rId3">
                  <a:extLst>
                    <a:ext uri="{28A0092B-C50C-407E-A947-70E740481C1C}">
                      <a14:useLocalDpi xmlns:a14="http://schemas.microsoft.com/office/drawing/2010/main" val="0"/>
                    </a:ext>
                  </a:extLst>
                </a:blip>
                <a:srcRect l="41486" t="44499" r="16890" b="33199"/>
                <a:stretch>
                  <a:fillRect/>
                </a:stretch>
              </p:blipFill>
              <p:spPr bwMode="auto">
                <a:xfrm>
                  <a:off x="1480" y="3606"/>
                  <a:ext cx="754"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1" name="AutoShape 1209"/>
                <p:cNvSpPr>
                  <a:spLocks noChangeArrowheads="1"/>
                </p:cNvSpPr>
                <p:nvPr/>
              </p:nvSpPr>
              <p:spPr bwMode="auto">
                <a:xfrm flipV="1">
                  <a:off x="1839" y="4003"/>
                  <a:ext cx="185" cy="56"/>
                </a:xfrm>
                <a:prstGeom prst="rightArrow">
                  <a:avLst>
                    <a:gd name="adj1" fmla="val 50000"/>
                    <a:gd name="adj2" fmla="val 82589"/>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endParaRPr lang="en-US">
                    <a:latin typeface="Arial" charset="0"/>
                  </a:endParaRPr>
                </a:p>
              </p:txBody>
            </p:sp>
            <p:sp>
              <p:nvSpPr>
                <p:cNvPr id="232" name="AutoShape 1210"/>
                <p:cNvSpPr>
                  <a:spLocks noChangeArrowheads="1"/>
                </p:cNvSpPr>
                <p:nvPr/>
              </p:nvSpPr>
              <p:spPr bwMode="auto">
                <a:xfrm rot="16200000" flipV="1">
                  <a:off x="1868" y="3806"/>
                  <a:ext cx="185" cy="56"/>
                </a:xfrm>
                <a:prstGeom prst="rightArrow">
                  <a:avLst>
                    <a:gd name="adj1" fmla="val 50000"/>
                    <a:gd name="adj2" fmla="val 82589"/>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Arial" charset="0"/>
                  </a:endParaRPr>
                </a:p>
              </p:txBody>
            </p:sp>
          </p:grpSp>
          <p:grpSp>
            <p:nvGrpSpPr>
              <p:cNvPr id="144" name="Group 1266"/>
              <p:cNvGrpSpPr>
                <a:grpSpLocks/>
              </p:cNvGrpSpPr>
              <p:nvPr/>
            </p:nvGrpSpPr>
            <p:grpSpPr bwMode="auto">
              <a:xfrm>
                <a:off x="3932238" y="5568950"/>
                <a:ext cx="1130300" cy="800100"/>
                <a:chOff x="2387" y="3606"/>
                <a:chExt cx="754" cy="544"/>
              </a:xfrm>
            </p:grpSpPr>
            <p:pic>
              <p:nvPicPr>
                <p:cNvPr id="228" name="Picture 1174" descr="Exp14 pSTAT5_TH m35 sec3"/>
                <p:cNvPicPr>
                  <a:picLocks noChangeArrowheads="1"/>
                </p:cNvPicPr>
                <p:nvPr/>
              </p:nvPicPr>
              <p:blipFill>
                <a:blip r:embed="rId4">
                  <a:lum contrast="12000"/>
                  <a:extLst>
                    <a:ext uri="{28A0092B-C50C-407E-A947-70E740481C1C}">
                      <a14:useLocalDpi xmlns:a14="http://schemas.microsoft.com/office/drawing/2010/main" val="0"/>
                    </a:ext>
                  </a:extLst>
                </a:blip>
                <a:srcRect l="23822" t="57959" r="34680" b="19746"/>
                <a:stretch>
                  <a:fillRect/>
                </a:stretch>
              </p:blipFill>
              <p:spPr bwMode="auto">
                <a:xfrm>
                  <a:off x="2387" y="3606"/>
                  <a:ext cx="754"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9" name="AutoShape 1211"/>
                <p:cNvSpPr>
                  <a:spLocks noChangeArrowheads="1"/>
                </p:cNvSpPr>
                <p:nvPr/>
              </p:nvSpPr>
              <p:spPr bwMode="auto">
                <a:xfrm rot="16200000" flipV="1">
                  <a:off x="2503" y="3852"/>
                  <a:ext cx="185" cy="56"/>
                </a:xfrm>
                <a:prstGeom prst="rightArrow">
                  <a:avLst>
                    <a:gd name="adj1" fmla="val 50000"/>
                    <a:gd name="adj2" fmla="val 82589"/>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Arial" charset="0"/>
                  </a:endParaRPr>
                </a:p>
              </p:txBody>
            </p:sp>
          </p:grpSp>
          <p:grpSp>
            <p:nvGrpSpPr>
              <p:cNvPr id="145" name="Group 1265"/>
              <p:cNvGrpSpPr>
                <a:grpSpLocks/>
              </p:cNvGrpSpPr>
              <p:nvPr/>
            </p:nvGrpSpPr>
            <p:grpSpPr bwMode="auto">
              <a:xfrm>
                <a:off x="5129213" y="5568950"/>
                <a:ext cx="1144587" cy="800100"/>
                <a:chOff x="3249" y="3606"/>
                <a:chExt cx="764" cy="544"/>
              </a:xfrm>
            </p:grpSpPr>
            <p:pic>
              <p:nvPicPr>
                <p:cNvPr id="224" name="Picture 1189"/>
                <p:cNvPicPr>
                  <a:picLocks noChangeArrowheads="1"/>
                </p:cNvPicPr>
                <p:nvPr/>
              </p:nvPicPr>
              <p:blipFill>
                <a:blip r:embed="rId5">
                  <a:lum bright="10000" contrast="6000"/>
                  <a:extLst>
                    <a:ext uri="{28A0092B-C50C-407E-A947-70E740481C1C}">
                      <a14:useLocalDpi xmlns:a14="http://schemas.microsoft.com/office/drawing/2010/main" val="0"/>
                    </a:ext>
                  </a:extLst>
                </a:blip>
                <a:srcRect l="5904" t="49013" r="52496" b="28680"/>
                <a:stretch>
                  <a:fillRect/>
                </a:stretch>
              </p:blipFill>
              <p:spPr bwMode="auto">
                <a:xfrm>
                  <a:off x="3249" y="3606"/>
                  <a:ext cx="764"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 name="Line 1212"/>
                <p:cNvSpPr>
                  <a:spLocks noChangeShapeType="1"/>
                </p:cNvSpPr>
                <p:nvPr/>
              </p:nvSpPr>
              <p:spPr bwMode="auto">
                <a:xfrm flipH="1">
                  <a:off x="3521" y="3742"/>
                  <a:ext cx="136"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226" name="Line 1213"/>
                <p:cNvSpPr>
                  <a:spLocks noChangeShapeType="1"/>
                </p:cNvSpPr>
                <p:nvPr/>
              </p:nvSpPr>
              <p:spPr bwMode="auto">
                <a:xfrm rot="5400000" flipH="1">
                  <a:off x="3317" y="4037"/>
                  <a:ext cx="136"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227" name="Line 1214"/>
                <p:cNvSpPr>
                  <a:spLocks noChangeShapeType="1"/>
                </p:cNvSpPr>
                <p:nvPr/>
              </p:nvSpPr>
              <p:spPr bwMode="auto">
                <a:xfrm rot="5400000" flipH="1">
                  <a:off x="3797" y="3764"/>
                  <a:ext cx="136"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146" name="Group 1261"/>
              <p:cNvGrpSpPr>
                <a:grpSpLocks/>
              </p:cNvGrpSpPr>
              <p:nvPr/>
            </p:nvGrpSpPr>
            <p:grpSpPr bwMode="auto">
              <a:xfrm>
                <a:off x="5056188" y="3937000"/>
                <a:ext cx="1214437" cy="1531938"/>
                <a:chOff x="3203" y="2517"/>
                <a:chExt cx="810" cy="1043"/>
              </a:xfrm>
            </p:grpSpPr>
            <p:grpSp>
              <p:nvGrpSpPr>
                <p:cNvPr id="215" name="Group 1237"/>
                <p:cNvGrpSpPr>
                  <a:grpSpLocks/>
                </p:cNvGrpSpPr>
                <p:nvPr/>
              </p:nvGrpSpPr>
              <p:grpSpPr bwMode="auto">
                <a:xfrm>
                  <a:off x="3249" y="2542"/>
                  <a:ext cx="764" cy="1018"/>
                  <a:chOff x="3249" y="2542"/>
                  <a:chExt cx="764" cy="1018"/>
                </a:xfrm>
              </p:grpSpPr>
              <p:pic>
                <p:nvPicPr>
                  <p:cNvPr id="218" name="Picture 1109"/>
                  <p:cNvPicPr>
                    <a:picLocks noChangeArrowheads="1"/>
                  </p:cNvPicPr>
                  <p:nvPr/>
                </p:nvPicPr>
                <p:blipFill>
                  <a:blip r:embed="rId6">
                    <a:lum bright="-2000"/>
                    <a:extLst>
                      <a:ext uri="{28A0092B-C50C-407E-A947-70E740481C1C}">
                        <a14:useLocalDpi xmlns:a14="http://schemas.microsoft.com/office/drawing/2010/main" val="0"/>
                      </a:ext>
                    </a:extLst>
                  </a:blip>
                  <a:srcRect/>
                  <a:stretch>
                    <a:fillRect/>
                  </a:stretch>
                </p:blipFill>
                <p:spPr bwMode="auto">
                  <a:xfrm>
                    <a:off x="3249" y="2542"/>
                    <a:ext cx="764" cy="1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9" name="Line 1113"/>
                  <p:cNvSpPr>
                    <a:spLocks noChangeAspect="1" noChangeShapeType="1"/>
                  </p:cNvSpPr>
                  <p:nvPr/>
                </p:nvSpPr>
                <p:spPr bwMode="auto">
                  <a:xfrm flipH="1">
                    <a:off x="3411" y="3089"/>
                    <a:ext cx="111" cy="2"/>
                  </a:xfrm>
                  <a:prstGeom prst="line">
                    <a:avLst/>
                  </a:prstGeom>
                  <a:noFill/>
                  <a:ln w="6350">
                    <a:solidFill>
                      <a:schemeClr val="tx1"/>
                    </a:solidFill>
                    <a:round/>
                    <a:headEnd/>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220" name="Rectangle 1175"/>
                  <p:cNvSpPr>
                    <a:spLocks noChangeArrowheads="1"/>
                  </p:cNvSpPr>
                  <p:nvPr/>
                </p:nvSpPr>
                <p:spPr bwMode="auto">
                  <a:xfrm>
                    <a:off x="3294" y="3037"/>
                    <a:ext cx="317" cy="22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Arial" charset="0"/>
                    </a:endParaRPr>
                  </a:p>
                </p:txBody>
              </p:sp>
              <p:sp>
                <p:nvSpPr>
                  <p:cNvPr id="221" name="Line 1186"/>
                  <p:cNvSpPr>
                    <a:spLocks noChangeAspect="1" noChangeShapeType="1"/>
                  </p:cNvSpPr>
                  <p:nvPr/>
                </p:nvSpPr>
                <p:spPr bwMode="auto">
                  <a:xfrm rot="5400000" flipH="1">
                    <a:off x="3738" y="3275"/>
                    <a:ext cx="111" cy="2"/>
                  </a:xfrm>
                  <a:prstGeom prst="line">
                    <a:avLst/>
                  </a:prstGeom>
                  <a:noFill/>
                  <a:ln w="6350">
                    <a:solidFill>
                      <a:schemeClr val="tx1"/>
                    </a:solidFill>
                    <a:round/>
                    <a:headEnd/>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222" name="Line 1188"/>
                  <p:cNvSpPr>
                    <a:spLocks noChangeAspect="1" noChangeShapeType="1"/>
                  </p:cNvSpPr>
                  <p:nvPr/>
                </p:nvSpPr>
                <p:spPr bwMode="auto">
                  <a:xfrm flipH="1">
                    <a:off x="3350" y="3180"/>
                    <a:ext cx="110" cy="2"/>
                  </a:xfrm>
                  <a:prstGeom prst="line">
                    <a:avLst/>
                  </a:prstGeom>
                  <a:noFill/>
                  <a:ln w="6350">
                    <a:solidFill>
                      <a:schemeClr val="tx1"/>
                    </a:solidFill>
                    <a:round/>
                    <a:headEnd/>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223" name="Line 1190"/>
                  <p:cNvSpPr>
                    <a:spLocks noChangeAspect="1" noChangeShapeType="1"/>
                  </p:cNvSpPr>
                  <p:nvPr/>
                </p:nvSpPr>
                <p:spPr bwMode="auto">
                  <a:xfrm rot="5400000" flipH="1">
                    <a:off x="3497" y="3128"/>
                    <a:ext cx="111" cy="2"/>
                  </a:xfrm>
                  <a:prstGeom prst="line">
                    <a:avLst/>
                  </a:prstGeom>
                  <a:noFill/>
                  <a:ln w="6350">
                    <a:solidFill>
                      <a:schemeClr val="tx1"/>
                    </a:solidFill>
                    <a:round/>
                    <a:headEnd/>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216" name="Text Box 1198"/>
                <p:cNvSpPr txBox="1">
                  <a:spLocks noChangeArrowheads="1"/>
                </p:cNvSpPr>
                <p:nvPr/>
              </p:nvSpPr>
              <p:spPr bwMode="auto">
                <a:xfrm>
                  <a:off x="3203" y="2517"/>
                  <a:ext cx="250" cy="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100" b="1">
                      <a:latin typeface="Arial" charset="0"/>
                    </a:rPr>
                    <a:t>3V</a:t>
                  </a:r>
                </a:p>
              </p:txBody>
            </p:sp>
            <p:sp>
              <p:nvSpPr>
                <p:cNvPr id="217" name="Line 1239"/>
                <p:cNvSpPr>
                  <a:spLocks noChangeAspect="1" noChangeShapeType="1"/>
                </p:cNvSpPr>
                <p:nvPr/>
              </p:nvSpPr>
              <p:spPr bwMode="auto">
                <a:xfrm>
                  <a:off x="3819" y="2595"/>
                  <a:ext cx="149"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147" name="Group 1260"/>
              <p:cNvGrpSpPr>
                <a:grpSpLocks/>
              </p:cNvGrpSpPr>
              <p:nvPr/>
            </p:nvGrpSpPr>
            <p:grpSpPr bwMode="auto">
              <a:xfrm>
                <a:off x="3863975" y="3937000"/>
                <a:ext cx="1198563" cy="1531938"/>
                <a:chOff x="2341" y="2517"/>
                <a:chExt cx="800" cy="1043"/>
              </a:xfrm>
            </p:grpSpPr>
            <p:grpSp>
              <p:nvGrpSpPr>
                <p:cNvPr id="210" name="Group 1236"/>
                <p:cNvGrpSpPr>
                  <a:grpSpLocks/>
                </p:cNvGrpSpPr>
                <p:nvPr/>
              </p:nvGrpSpPr>
              <p:grpSpPr bwMode="auto">
                <a:xfrm>
                  <a:off x="2387" y="2542"/>
                  <a:ext cx="754" cy="1018"/>
                  <a:chOff x="2387" y="2542"/>
                  <a:chExt cx="754" cy="1018"/>
                </a:xfrm>
              </p:grpSpPr>
              <p:pic>
                <p:nvPicPr>
                  <p:cNvPr id="213" name="Picture 1170" descr="Exp14 pSTAT5_TH m35 sec3"/>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387" y="2542"/>
                    <a:ext cx="754" cy="1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4" name="Rectangle 1171"/>
                  <p:cNvSpPr>
                    <a:spLocks noChangeArrowheads="1"/>
                  </p:cNvSpPr>
                  <p:nvPr/>
                </p:nvSpPr>
                <p:spPr bwMode="auto">
                  <a:xfrm>
                    <a:off x="2568" y="3130"/>
                    <a:ext cx="317" cy="22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Arial" charset="0"/>
                    </a:endParaRPr>
                  </a:p>
                </p:txBody>
              </p:sp>
            </p:grpSp>
            <p:sp>
              <p:nvSpPr>
                <p:cNvPr id="211" name="Text Box 1197"/>
                <p:cNvSpPr txBox="1">
                  <a:spLocks noChangeArrowheads="1"/>
                </p:cNvSpPr>
                <p:nvPr/>
              </p:nvSpPr>
              <p:spPr bwMode="auto">
                <a:xfrm>
                  <a:off x="2341" y="2517"/>
                  <a:ext cx="250" cy="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100" b="1">
                      <a:latin typeface="Arial" charset="0"/>
                    </a:rPr>
                    <a:t>3V</a:t>
                  </a:r>
                </a:p>
              </p:txBody>
            </p:sp>
            <p:sp>
              <p:nvSpPr>
                <p:cNvPr id="212" name="Line 1240"/>
                <p:cNvSpPr>
                  <a:spLocks noChangeAspect="1" noChangeShapeType="1"/>
                </p:cNvSpPr>
                <p:nvPr/>
              </p:nvSpPr>
              <p:spPr bwMode="auto">
                <a:xfrm>
                  <a:off x="2951" y="2595"/>
                  <a:ext cx="149"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148" name="Group 1259"/>
              <p:cNvGrpSpPr>
                <a:grpSpLocks/>
              </p:cNvGrpSpPr>
              <p:nvPr/>
            </p:nvGrpSpPr>
            <p:grpSpPr bwMode="auto">
              <a:xfrm>
                <a:off x="2679700" y="3937000"/>
                <a:ext cx="1214438" cy="1531938"/>
                <a:chOff x="1434" y="2517"/>
                <a:chExt cx="810" cy="1043"/>
              </a:xfrm>
            </p:grpSpPr>
            <p:grpSp>
              <p:nvGrpSpPr>
                <p:cNvPr id="205" name="Group 1166"/>
                <p:cNvGrpSpPr>
                  <a:grpSpLocks/>
                </p:cNvGrpSpPr>
                <p:nvPr/>
              </p:nvGrpSpPr>
              <p:grpSpPr bwMode="auto">
                <a:xfrm>
                  <a:off x="1480" y="2542"/>
                  <a:ext cx="764" cy="1018"/>
                  <a:chOff x="1480" y="2542"/>
                  <a:chExt cx="764" cy="1018"/>
                </a:xfrm>
              </p:grpSpPr>
              <p:pic>
                <p:nvPicPr>
                  <p:cNvPr id="208" name="Picture 1164" descr="Exp14b pSTAT5_TH m13 P"/>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480" y="2542"/>
                    <a:ext cx="764" cy="1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9" name="Rectangle 1165"/>
                  <p:cNvSpPr>
                    <a:spLocks noChangeArrowheads="1"/>
                  </p:cNvSpPr>
                  <p:nvPr/>
                </p:nvSpPr>
                <p:spPr bwMode="auto">
                  <a:xfrm>
                    <a:off x="1797" y="2994"/>
                    <a:ext cx="317" cy="22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Arial" charset="0"/>
                    </a:endParaRPr>
                  </a:p>
                </p:txBody>
              </p:sp>
            </p:grpSp>
            <p:sp>
              <p:nvSpPr>
                <p:cNvPr id="206" name="Text Box 1196"/>
                <p:cNvSpPr txBox="1">
                  <a:spLocks noChangeArrowheads="1"/>
                </p:cNvSpPr>
                <p:nvPr/>
              </p:nvSpPr>
              <p:spPr bwMode="auto">
                <a:xfrm>
                  <a:off x="1434" y="2517"/>
                  <a:ext cx="250" cy="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100" b="1">
                      <a:latin typeface="Arial" charset="0"/>
                    </a:rPr>
                    <a:t>3V</a:t>
                  </a:r>
                </a:p>
              </p:txBody>
            </p:sp>
            <p:sp>
              <p:nvSpPr>
                <p:cNvPr id="207" name="Line 1241"/>
                <p:cNvSpPr>
                  <a:spLocks noChangeAspect="1" noChangeShapeType="1"/>
                </p:cNvSpPr>
                <p:nvPr/>
              </p:nvSpPr>
              <p:spPr bwMode="auto">
                <a:xfrm>
                  <a:off x="2031" y="2595"/>
                  <a:ext cx="149"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149" name="Group 1264"/>
              <p:cNvGrpSpPr>
                <a:grpSpLocks/>
              </p:cNvGrpSpPr>
              <p:nvPr/>
            </p:nvGrpSpPr>
            <p:grpSpPr bwMode="auto">
              <a:xfrm>
                <a:off x="1482725" y="3937000"/>
                <a:ext cx="1192213" cy="1512888"/>
                <a:chOff x="621" y="2517"/>
                <a:chExt cx="796" cy="1030"/>
              </a:xfrm>
            </p:grpSpPr>
            <p:grpSp>
              <p:nvGrpSpPr>
                <p:cNvPr id="200" name="Group 1235"/>
                <p:cNvGrpSpPr>
                  <a:grpSpLocks/>
                </p:cNvGrpSpPr>
                <p:nvPr/>
              </p:nvGrpSpPr>
              <p:grpSpPr bwMode="auto">
                <a:xfrm>
                  <a:off x="663" y="2542"/>
                  <a:ext cx="754" cy="1005"/>
                  <a:chOff x="663" y="2542"/>
                  <a:chExt cx="754" cy="1005"/>
                </a:xfrm>
              </p:grpSpPr>
              <p:pic>
                <p:nvPicPr>
                  <p:cNvPr id="203" name="Picture 1152" descr="Exp14b pSTAT5_TH m2 new"/>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63" y="2542"/>
                    <a:ext cx="754" cy="10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 name="Rectangle 1153"/>
                  <p:cNvSpPr>
                    <a:spLocks noChangeArrowheads="1"/>
                  </p:cNvSpPr>
                  <p:nvPr/>
                </p:nvSpPr>
                <p:spPr bwMode="auto">
                  <a:xfrm>
                    <a:off x="981" y="3046"/>
                    <a:ext cx="317" cy="22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Arial" charset="0"/>
                    </a:endParaRPr>
                  </a:p>
                </p:txBody>
              </p:sp>
            </p:grpSp>
            <p:sp>
              <p:nvSpPr>
                <p:cNvPr id="201" name="Text Box 752"/>
                <p:cNvSpPr txBox="1">
                  <a:spLocks noChangeArrowheads="1"/>
                </p:cNvSpPr>
                <p:nvPr/>
              </p:nvSpPr>
              <p:spPr bwMode="auto">
                <a:xfrm>
                  <a:off x="621" y="2517"/>
                  <a:ext cx="250" cy="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100" b="1">
                      <a:latin typeface="Arial" charset="0"/>
                    </a:rPr>
                    <a:t>3V</a:t>
                  </a:r>
                </a:p>
              </p:txBody>
            </p:sp>
            <p:sp>
              <p:nvSpPr>
                <p:cNvPr id="202" name="Line 1242"/>
                <p:cNvSpPr>
                  <a:spLocks noChangeAspect="1" noChangeShapeType="1"/>
                </p:cNvSpPr>
                <p:nvPr/>
              </p:nvSpPr>
              <p:spPr bwMode="auto">
                <a:xfrm>
                  <a:off x="1221" y="2595"/>
                  <a:ext cx="149"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150" name="Group 1221"/>
              <p:cNvGrpSpPr>
                <a:grpSpLocks/>
              </p:cNvGrpSpPr>
              <p:nvPr/>
            </p:nvGrpSpPr>
            <p:grpSpPr bwMode="auto">
              <a:xfrm>
                <a:off x="1552575" y="3025775"/>
                <a:ext cx="1127125" cy="803275"/>
                <a:chOff x="663" y="1746"/>
                <a:chExt cx="764" cy="544"/>
              </a:xfrm>
            </p:grpSpPr>
            <p:pic>
              <p:nvPicPr>
                <p:cNvPr id="197" name="Picture 1120" descr="Exp14b pSTAT5_TH m8 V"/>
                <p:cNvPicPr>
                  <a:picLocks noChangeArrowheads="1"/>
                </p:cNvPicPr>
                <p:nvPr/>
              </p:nvPicPr>
              <p:blipFill>
                <a:blip r:embed="rId10">
                  <a:extLst>
                    <a:ext uri="{BEBA8EAE-BF5A-486C-A8C5-ECC9F3942E4B}">
                      <a14:imgProps xmlns:a14="http://schemas.microsoft.com/office/drawing/2010/main">
                        <a14:imgLayer r:embed="rId11">
                          <a14:imgEffect>
                            <a14:sharpenSoften amount="50000"/>
                          </a14:imgEffect>
                        </a14:imgLayer>
                      </a14:imgProps>
                    </a:ext>
                    <a:ext uri="{28A0092B-C50C-407E-A947-70E740481C1C}">
                      <a14:useLocalDpi xmlns:a14="http://schemas.microsoft.com/office/drawing/2010/main" val="0"/>
                    </a:ext>
                  </a:extLst>
                </a:blip>
                <a:srcRect l="23822" t="44592" r="34692" b="33105"/>
                <a:stretch>
                  <a:fillRect/>
                </a:stretch>
              </p:blipFill>
              <p:spPr bwMode="auto">
                <a:xfrm>
                  <a:off x="663" y="1746"/>
                  <a:ext cx="764"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8" name="AutoShape 904"/>
                <p:cNvSpPr>
                  <a:spLocks noChangeArrowheads="1"/>
                </p:cNvSpPr>
                <p:nvPr/>
              </p:nvSpPr>
              <p:spPr bwMode="auto">
                <a:xfrm rot="16200000" flipV="1">
                  <a:off x="661" y="1886"/>
                  <a:ext cx="185" cy="56"/>
                </a:xfrm>
                <a:prstGeom prst="rightArrow">
                  <a:avLst>
                    <a:gd name="adj1" fmla="val 50000"/>
                    <a:gd name="adj2" fmla="val 82589"/>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Arial" charset="0"/>
                  </a:endParaRPr>
                </a:p>
              </p:txBody>
            </p:sp>
            <p:sp>
              <p:nvSpPr>
                <p:cNvPr id="199" name="AutoShape 905"/>
                <p:cNvSpPr>
                  <a:spLocks noChangeArrowheads="1"/>
                </p:cNvSpPr>
                <p:nvPr/>
              </p:nvSpPr>
              <p:spPr bwMode="auto">
                <a:xfrm rot="16200000" flipV="1">
                  <a:off x="1006" y="1992"/>
                  <a:ext cx="185" cy="56"/>
                </a:xfrm>
                <a:prstGeom prst="rightArrow">
                  <a:avLst>
                    <a:gd name="adj1" fmla="val 50000"/>
                    <a:gd name="adj2" fmla="val 82589"/>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Arial" charset="0"/>
                  </a:endParaRPr>
                </a:p>
              </p:txBody>
            </p:sp>
          </p:grpSp>
          <p:grpSp>
            <p:nvGrpSpPr>
              <p:cNvPr id="151" name="Group 1220"/>
              <p:cNvGrpSpPr>
                <a:grpSpLocks/>
              </p:cNvGrpSpPr>
              <p:nvPr/>
            </p:nvGrpSpPr>
            <p:grpSpPr bwMode="auto">
              <a:xfrm>
                <a:off x="2751138" y="3025775"/>
                <a:ext cx="1128712" cy="803275"/>
                <a:chOff x="1502" y="1746"/>
                <a:chExt cx="764" cy="544"/>
              </a:xfrm>
            </p:grpSpPr>
            <p:pic>
              <p:nvPicPr>
                <p:cNvPr id="194" name="Picture 1129" descr="Exp14c pSTAT5_TH M10 V"/>
                <p:cNvPicPr>
                  <a:picLocks noChangeArrowheads="1"/>
                </p:cNvPicPr>
                <p:nvPr/>
              </p:nvPicPr>
              <p:blipFill>
                <a:blip r:embed="rId12">
                  <a:extLst>
                    <a:ext uri="{BEBA8EAE-BF5A-486C-A8C5-ECC9F3942E4B}">
                      <a14:imgProps xmlns:a14="http://schemas.microsoft.com/office/drawing/2010/main">
                        <a14:imgLayer r:embed="rId13">
                          <a14:imgEffect>
                            <a14:sharpenSoften amount="50000"/>
                          </a14:imgEffect>
                        </a14:imgLayer>
                      </a14:imgProps>
                    </a:ext>
                    <a:ext uri="{28A0092B-C50C-407E-A947-70E740481C1C}">
                      <a14:useLocalDpi xmlns:a14="http://schemas.microsoft.com/office/drawing/2010/main" val="0"/>
                    </a:ext>
                  </a:extLst>
                </a:blip>
                <a:srcRect l="23700" t="4424" r="34692" b="73286"/>
                <a:stretch>
                  <a:fillRect/>
                </a:stretch>
              </p:blipFill>
              <p:spPr bwMode="auto">
                <a:xfrm>
                  <a:off x="1502" y="1746"/>
                  <a:ext cx="764"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5" name="Line 815"/>
                <p:cNvSpPr>
                  <a:spLocks noChangeShapeType="1"/>
                </p:cNvSpPr>
                <p:nvPr/>
              </p:nvSpPr>
              <p:spPr bwMode="auto">
                <a:xfrm flipH="1">
                  <a:off x="1868" y="2018"/>
                  <a:ext cx="136"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96" name="AutoShape 1122"/>
                <p:cNvSpPr>
                  <a:spLocks noChangeArrowheads="1"/>
                </p:cNvSpPr>
                <p:nvPr/>
              </p:nvSpPr>
              <p:spPr bwMode="auto">
                <a:xfrm rot="16200000" flipV="1">
                  <a:off x="1585" y="1947"/>
                  <a:ext cx="185" cy="56"/>
                </a:xfrm>
                <a:prstGeom prst="rightArrow">
                  <a:avLst>
                    <a:gd name="adj1" fmla="val 50000"/>
                    <a:gd name="adj2" fmla="val 82589"/>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Arial" charset="0"/>
                  </a:endParaRPr>
                </a:p>
              </p:txBody>
            </p:sp>
          </p:grpSp>
          <p:grpSp>
            <p:nvGrpSpPr>
              <p:cNvPr id="152" name="Group 1256"/>
              <p:cNvGrpSpPr>
                <a:grpSpLocks/>
              </p:cNvGrpSpPr>
              <p:nvPr/>
            </p:nvGrpSpPr>
            <p:grpSpPr bwMode="auto">
              <a:xfrm>
                <a:off x="2655888" y="1417638"/>
                <a:ext cx="1223962" cy="1503362"/>
                <a:chOff x="1437" y="703"/>
                <a:chExt cx="829" cy="1018"/>
              </a:xfrm>
            </p:grpSpPr>
            <p:grpSp>
              <p:nvGrpSpPr>
                <p:cNvPr id="187" name="Group 1225"/>
                <p:cNvGrpSpPr>
                  <a:grpSpLocks/>
                </p:cNvGrpSpPr>
                <p:nvPr/>
              </p:nvGrpSpPr>
              <p:grpSpPr bwMode="auto">
                <a:xfrm>
                  <a:off x="1502" y="703"/>
                  <a:ext cx="764" cy="1018"/>
                  <a:chOff x="1502" y="703"/>
                  <a:chExt cx="764" cy="1018"/>
                </a:xfrm>
              </p:grpSpPr>
              <p:grpSp>
                <p:nvGrpSpPr>
                  <p:cNvPr id="190" name="Group 1127"/>
                  <p:cNvGrpSpPr>
                    <a:grpSpLocks/>
                  </p:cNvGrpSpPr>
                  <p:nvPr/>
                </p:nvGrpSpPr>
                <p:grpSpPr bwMode="auto">
                  <a:xfrm>
                    <a:off x="1502" y="703"/>
                    <a:ext cx="764" cy="1018"/>
                    <a:chOff x="1502" y="703"/>
                    <a:chExt cx="764" cy="1018"/>
                  </a:xfrm>
                </p:grpSpPr>
                <p:pic>
                  <p:nvPicPr>
                    <p:cNvPr id="192" name="Picture 1125" descr="Exp14c pSTAT5_TH M10 V"/>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02" y="703"/>
                      <a:ext cx="764" cy="1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3" name="Rectangle 1126"/>
                    <p:cNvSpPr>
                      <a:spLocks noChangeArrowheads="1"/>
                    </p:cNvSpPr>
                    <p:nvPr/>
                  </p:nvSpPr>
                  <p:spPr bwMode="auto">
                    <a:xfrm>
                      <a:off x="1661" y="748"/>
                      <a:ext cx="317" cy="22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Arial" charset="0"/>
                      </a:endParaRPr>
                    </a:p>
                  </p:txBody>
                </p:sp>
              </p:grpSp>
              <p:sp>
                <p:nvSpPr>
                  <p:cNvPr id="191" name="Line 1224"/>
                  <p:cNvSpPr>
                    <a:spLocks noChangeAspect="1" noChangeShapeType="1"/>
                  </p:cNvSpPr>
                  <p:nvPr/>
                </p:nvSpPr>
                <p:spPr bwMode="auto">
                  <a:xfrm flipH="1">
                    <a:off x="1813" y="861"/>
                    <a:ext cx="110" cy="2"/>
                  </a:xfrm>
                  <a:prstGeom prst="line">
                    <a:avLst/>
                  </a:prstGeom>
                  <a:noFill/>
                  <a:ln w="6350">
                    <a:solidFill>
                      <a:schemeClr val="tx1"/>
                    </a:solidFill>
                    <a:round/>
                    <a:headEnd/>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188" name="Line 810"/>
                <p:cNvSpPr>
                  <a:spLocks noChangeAspect="1" noChangeShapeType="1"/>
                </p:cNvSpPr>
                <p:nvPr/>
              </p:nvSpPr>
              <p:spPr bwMode="auto">
                <a:xfrm>
                  <a:off x="2040" y="757"/>
                  <a:ext cx="149"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89" name="Text Box 1193"/>
                <p:cNvSpPr txBox="1">
                  <a:spLocks noChangeArrowheads="1"/>
                </p:cNvSpPr>
                <p:nvPr/>
              </p:nvSpPr>
              <p:spPr bwMode="auto">
                <a:xfrm>
                  <a:off x="1437" y="703"/>
                  <a:ext cx="254" cy="1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100" b="1">
                      <a:latin typeface="Arial" charset="0"/>
                    </a:rPr>
                    <a:t>3V</a:t>
                  </a:r>
                </a:p>
              </p:txBody>
            </p:sp>
          </p:grpSp>
          <p:grpSp>
            <p:nvGrpSpPr>
              <p:cNvPr id="153" name="Group 1257"/>
              <p:cNvGrpSpPr>
                <a:grpSpLocks/>
              </p:cNvGrpSpPr>
              <p:nvPr/>
            </p:nvGrpSpPr>
            <p:grpSpPr bwMode="auto">
              <a:xfrm>
                <a:off x="3832225" y="1417638"/>
                <a:ext cx="1222375" cy="1503362"/>
                <a:chOff x="2341" y="703"/>
                <a:chExt cx="827" cy="1018"/>
              </a:xfrm>
            </p:grpSpPr>
            <p:grpSp>
              <p:nvGrpSpPr>
                <p:cNvPr id="176" name="Group 1232"/>
                <p:cNvGrpSpPr>
                  <a:grpSpLocks/>
                </p:cNvGrpSpPr>
                <p:nvPr/>
              </p:nvGrpSpPr>
              <p:grpSpPr bwMode="auto">
                <a:xfrm>
                  <a:off x="2404" y="703"/>
                  <a:ext cx="764" cy="1018"/>
                  <a:chOff x="2404" y="703"/>
                  <a:chExt cx="764" cy="1018"/>
                </a:xfrm>
              </p:grpSpPr>
              <p:grpSp>
                <p:nvGrpSpPr>
                  <p:cNvPr id="179" name="Group 1218"/>
                  <p:cNvGrpSpPr>
                    <a:grpSpLocks/>
                  </p:cNvGrpSpPr>
                  <p:nvPr/>
                </p:nvGrpSpPr>
                <p:grpSpPr bwMode="auto">
                  <a:xfrm>
                    <a:off x="2404" y="703"/>
                    <a:ext cx="764" cy="1018"/>
                    <a:chOff x="2358" y="703"/>
                    <a:chExt cx="764" cy="1018"/>
                  </a:xfrm>
                </p:grpSpPr>
                <p:sp>
                  <p:nvSpPr>
                    <p:cNvPr id="181" name="Rectangle 1130"/>
                    <p:cNvSpPr>
                      <a:spLocks noChangeArrowheads="1"/>
                    </p:cNvSpPr>
                    <p:nvPr/>
                  </p:nvSpPr>
                  <p:spPr bwMode="auto">
                    <a:xfrm>
                      <a:off x="2659" y="1338"/>
                      <a:ext cx="317" cy="22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Arial" charset="0"/>
                      </a:endParaRPr>
                    </a:p>
                  </p:txBody>
                </p:sp>
                <p:grpSp>
                  <p:nvGrpSpPr>
                    <p:cNvPr id="182" name="Group 1133"/>
                    <p:cNvGrpSpPr>
                      <a:grpSpLocks/>
                    </p:cNvGrpSpPr>
                    <p:nvPr/>
                  </p:nvGrpSpPr>
                  <p:grpSpPr bwMode="auto">
                    <a:xfrm>
                      <a:off x="2358" y="703"/>
                      <a:ext cx="764" cy="1018"/>
                      <a:chOff x="2358" y="703"/>
                      <a:chExt cx="764" cy="1018"/>
                    </a:xfrm>
                  </p:grpSpPr>
                  <p:pic>
                    <p:nvPicPr>
                      <p:cNvPr id="185" name="Picture 1131" descr="Exp14 pSTAT5_TH m42 V"/>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2358" y="703"/>
                        <a:ext cx="764" cy="1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6" name="Rectangle 1132"/>
                      <p:cNvSpPr>
                        <a:spLocks noChangeArrowheads="1"/>
                      </p:cNvSpPr>
                      <p:nvPr/>
                    </p:nvSpPr>
                    <p:spPr bwMode="auto">
                      <a:xfrm>
                        <a:off x="2659" y="1338"/>
                        <a:ext cx="317" cy="22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Arial" charset="0"/>
                        </a:endParaRPr>
                      </a:p>
                    </p:txBody>
                  </p:sp>
                </p:grpSp>
                <p:sp>
                  <p:nvSpPr>
                    <p:cNvPr id="183" name="Line 1215"/>
                    <p:cNvSpPr>
                      <a:spLocks noChangeAspect="1" noChangeShapeType="1"/>
                    </p:cNvSpPr>
                    <p:nvPr/>
                  </p:nvSpPr>
                  <p:spPr bwMode="auto">
                    <a:xfrm rot="16200000" flipH="1">
                      <a:off x="2808" y="1428"/>
                      <a:ext cx="111" cy="2"/>
                    </a:xfrm>
                    <a:prstGeom prst="line">
                      <a:avLst/>
                    </a:prstGeom>
                    <a:noFill/>
                    <a:ln w="6350">
                      <a:solidFill>
                        <a:schemeClr val="tx1"/>
                      </a:solidFill>
                      <a:round/>
                      <a:headEnd/>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84" name="Line 1216"/>
                    <p:cNvSpPr>
                      <a:spLocks noChangeAspect="1" noChangeShapeType="1"/>
                    </p:cNvSpPr>
                    <p:nvPr/>
                  </p:nvSpPr>
                  <p:spPr bwMode="auto">
                    <a:xfrm rot="16200000" flipH="1">
                      <a:off x="2720" y="1414"/>
                      <a:ext cx="111" cy="2"/>
                    </a:xfrm>
                    <a:prstGeom prst="line">
                      <a:avLst/>
                    </a:prstGeom>
                    <a:noFill/>
                    <a:ln w="6350">
                      <a:solidFill>
                        <a:schemeClr val="tx1"/>
                      </a:solidFill>
                      <a:round/>
                      <a:headEnd/>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180" name="Line 1231"/>
                  <p:cNvSpPr>
                    <a:spLocks noChangeAspect="1" noChangeShapeType="1"/>
                  </p:cNvSpPr>
                  <p:nvPr/>
                </p:nvSpPr>
                <p:spPr bwMode="auto">
                  <a:xfrm rot="16200000" flipH="1">
                    <a:off x="2573" y="1446"/>
                    <a:ext cx="111" cy="2"/>
                  </a:xfrm>
                  <a:prstGeom prst="line">
                    <a:avLst/>
                  </a:prstGeom>
                  <a:noFill/>
                  <a:ln w="6350">
                    <a:solidFill>
                      <a:schemeClr val="tx1"/>
                    </a:solidFill>
                    <a:round/>
                    <a:headEnd/>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177" name="Line 1191"/>
                <p:cNvSpPr>
                  <a:spLocks noChangeAspect="1" noChangeShapeType="1"/>
                </p:cNvSpPr>
                <p:nvPr/>
              </p:nvSpPr>
              <p:spPr bwMode="auto">
                <a:xfrm>
                  <a:off x="2944" y="757"/>
                  <a:ext cx="149"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78" name="Text Box 1194"/>
                <p:cNvSpPr txBox="1">
                  <a:spLocks noChangeArrowheads="1"/>
                </p:cNvSpPr>
                <p:nvPr/>
              </p:nvSpPr>
              <p:spPr bwMode="auto">
                <a:xfrm>
                  <a:off x="2341" y="703"/>
                  <a:ext cx="253" cy="1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100" b="1">
                      <a:latin typeface="Arial" charset="0"/>
                    </a:rPr>
                    <a:t>3V</a:t>
                  </a:r>
                </a:p>
              </p:txBody>
            </p:sp>
          </p:grpSp>
          <p:grpSp>
            <p:nvGrpSpPr>
              <p:cNvPr id="154" name="Group 1262"/>
              <p:cNvGrpSpPr>
                <a:grpSpLocks/>
              </p:cNvGrpSpPr>
              <p:nvPr/>
            </p:nvGrpSpPr>
            <p:grpSpPr bwMode="auto">
              <a:xfrm>
                <a:off x="5056188" y="1417638"/>
                <a:ext cx="1195387" cy="1503362"/>
                <a:chOff x="3294" y="703"/>
                <a:chExt cx="809" cy="1018"/>
              </a:xfrm>
            </p:grpSpPr>
            <p:grpSp>
              <p:nvGrpSpPr>
                <p:cNvPr id="169" name="Group 1238"/>
                <p:cNvGrpSpPr>
                  <a:grpSpLocks/>
                </p:cNvGrpSpPr>
                <p:nvPr/>
              </p:nvGrpSpPr>
              <p:grpSpPr bwMode="auto">
                <a:xfrm>
                  <a:off x="3339" y="703"/>
                  <a:ext cx="764" cy="1018"/>
                  <a:chOff x="3339" y="703"/>
                  <a:chExt cx="764" cy="1018"/>
                </a:xfrm>
              </p:grpSpPr>
              <p:pic>
                <p:nvPicPr>
                  <p:cNvPr id="172" name="Picture 1096" descr="Exp14 pSTAT5_TH 9"/>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3339" y="703"/>
                    <a:ext cx="764" cy="1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3" name="Rectangle 265"/>
                  <p:cNvSpPr>
                    <a:spLocks noChangeArrowheads="1"/>
                  </p:cNvSpPr>
                  <p:nvPr/>
                </p:nvSpPr>
                <p:spPr bwMode="auto">
                  <a:xfrm>
                    <a:off x="3612" y="1338"/>
                    <a:ext cx="317" cy="22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Arial" charset="0"/>
                    </a:endParaRPr>
                  </a:p>
                </p:txBody>
              </p:sp>
              <p:sp>
                <p:nvSpPr>
                  <p:cNvPr id="174" name="Line 1229"/>
                  <p:cNvSpPr>
                    <a:spLocks noChangeAspect="1" noChangeShapeType="1"/>
                  </p:cNvSpPr>
                  <p:nvPr/>
                </p:nvSpPr>
                <p:spPr bwMode="auto">
                  <a:xfrm rot="16200000" flipH="1">
                    <a:off x="3751" y="1421"/>
                    <a:ext cx="111" cy="2"/>
                  </a:xfrm>
                  <a:prstGeom prst="line">
                    <a:avLst/>
                  </a:prstGeom>
                  <a:noFill/>
                  <a:ln w="6350">
                    <a:solidFill>
                      <a:schemeClr val="tx1"/>
                    </a:solidFill>
                    <a:round/>
                    <a:headEnd/>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75" name="Line 1230"/>
                  <p:cNvSpPr>
                    <a:spLocks noChangeAspect="1" noChangeShapeType="1"/>
                  </p:cNvSpPr>
                  <p:nvPr/>
                </p:nvSpPr>
                <p:spPr bwMode="auto">
                  <a:xfrm rot="16200000" flipH="1">
                    <a:off x="3670" y="1473"/>
                    <a:ext cx="111" cy="2"/>
                  </a:xfrm>
                  <a:prstGeom prst="line">
                    <a:avLst/>
                  </a:prstGeom>
                  <a:noFill/>
                  <a:ln w="6350">
                    <a:solidFill>
                      <a:schemeClr val="tx1"/>
                    </a:solidFill>
                    <a:round/>
                    <a:headEnd/>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170" name="Line 1192"/>
                <p:cNvSpPr>
                  <a:spLocks noChangeAspect="1" noChangeShapeType="1"/>
                </p:cNvSpPr>
                <p:nvPr/>
              </p:nvSpPr>
              <p:spPr bwMode="auto">
                <a:xfrm>
                  <a:off x="3901" y="757"/>
                  <a:ext cx="149"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71" name="Text Box 1195"/>
                <p:cNvSpPr txBox="1">
                  <a:spLocks noChangeArrowheads="1"/>
                </p:cNvSpPr>
                <p:nvPr/>
              </p:nvSpPr>
              <p:spPr bwMode="auto">
                <a:xfrm>
                  <a:off x="3294" y="703"/>
                  <a:ext cx="253" cy="1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100" b="1">
                      <a:latin typeface="Arial" charset="0"/>
                    </a:rPr>
                    <a:t>3V</a:t>
                  </a:r>
                </a:p>
              </p:txBody>
            </p:sp>
          </p:grpSp>
          <p:grpSp>
            <p:nvGrpSpPr>
              <p:cNvPr id="155" name="Group 1219"/>
              <p:cNvGrpSpPr>
                <a:grpSpLocks/>
              </p:cNvGrpSpPr>
              <p:nvPr/>
            </p:nvGrpSpPr>
            <p:grpSpPr bwMode="auto">
              <a:xfrm>
                <a:off x="3925888" y="3025775"/>
                <a:ext cx="1128712" cy="803275"/>
                <a:chOff x="2341" y="1746"/>
                <a:chExt cx="809" cy="544"/>
              </a:xfrm>
            </p:grpSpPr>
            <p:pic>
              <p:nvPicPr>
                <p:cNvPr id="166" name="Picture 1135" descr="Exp14 pSTAT5_TH m42 V"/>
                <p:cNvPicPr>
                  <a:picLocks noChangeArrowheads="1"/>
                </p:cNvPicPr>
                <p:nvPr/>
              </p:nvPicPr>
              <p:blipFill>
                <a:blip r:embed="rId17">
                  <a:extLst>
                    <a:ext uri="{28A0092B-C50C-407E-A947-70E740481C1C}">
                      <a14:useLocalDpi xmlns:a14="http://schemas.microsoft.com/office/drawing/2010/main" val="0"/>
                    </a:ext>
                  </a:extLst>
                </a:blip>
                <a:srcRect l="41624" t="62378" r="16890" b="15320"/>
                <a:stretch>
                  <a:fillRect/>
                </a:stretch>
              </p:blipFill>
              <p:spPr bwMode="auto">
                <a:xfrm>
                  <a:off x="2341" y="1746"/>
                  <a:ext cx="809"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7" name="Line 1199"/>
                <p:cNvSpPr>
                  <a:spLocks noChangeShapeType="1"/>
                </p:cNvSpPr>
                <p:nvPr/>
              </p:nvSpPr>
              <p:spPr bwMode="auto">
                <a:xfrm rot="16200000" flipH="1">
                  <a:off x="2591" y="1995"/>
                  <a:ext cx="136"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68" name="Line 1205"/>
                <p:cNvSpPr>
                  <a:spLocks noChangeShapeType="1"/>
                </p:cNvSpPr>
                <p:nvPr/>
              </p:nvSpPr>
              <p:spPr bwMode="auto">
                <a:xfrm rot="16200000" flipH="1">
                  <a:off x="2802" y="2041"/>
                  <a:ext cx="136"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156" name="Group 1263"/>
              <p:cNvGrpSpPr>
                <a:grpSpLocks/>
              </p:cNvGrpSpPr>
              <p:nvPr/>
            </p:nvGrpSpPr>
            <p:grpSpPr bwMode="auto">
              <a:xfrm>
                <a:off x="5129213" y="3025775"/>
                <a:ext cx="1128712" cy="803275"/>
                <a:chOff x="3346" y="1746"/>
                <a:chExt cx="764" cy="544"/>
              </a:xfrm>
            </p:grpSpPr>
            <p:pic>
              <p:nvPicPr>
                <p:cNvPr id="163" name="Picture 1141" descr="Exp14 pSTAT5_TH 9"/>
                <p:cNvPicPr>
                  <a:picLocks noChangeArrowheads="1"/>
                </p:cNvPicPr>
                <p:nvPr/>
              </p:nvPicPr>
              <p:blipFill>
                <a:blip r:embed="rId18">
                  <a:extLst>
                    <a:ext uri="{BEBA8EAE-BF5A-486C-A8C5-ECC9F3942E4B}">
                      <a14:imgProps xmlns:a14="http://schemas.microsoft.com/office/drawing/2010/main">
                        <a14:imgLayer r:embed="rId19">
                          <a14:imgEffect>
                            <a14:sharpenSoften amount="50000"/>
                          </a14:imgEffect>
                        </a14:imgLayer>
                      </a14:imgProps>
                    </a:ext>
                    <a:ext uri="{28A0092B-C50C-407E-A947-70E740481C1C}">
                      <a14:useLocalDpi xmlns:a14="http://schemas.microsoft.com/office/drawing/2010/main" val="0"/>
                    </a:ext>
                  </a:extLst>
                </a:blip>
                <a:srcRect l="35727" t="62378" r="22772" b="15320"/>
                <a:stretch>
                  <a:fillRect/>
                </a:stretch>
              </p:blipFill>
              <p:spPr bwMode="auto">
                <a:xfrm>
                  <a:off x="3346" y="1746"/>
                  <a:ext cx="764"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4" name="Line 1204"/>
                <p:cNvSpPr>
                  <a:spLocks noChangeShapeType="1"/>
                </p:cNvSpPr>
                <p:nvPr/>
              </p:nvSpPr>
              <p:spPr bwMode="auto">
                <a:xfrm rot="16200000" flipH="1">
                  <a:off x="3544" y="2132"/>
                  <a:ext cx="136"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65" name="Line 1206"/>
                <p:cNvSpPr>
                  <a:spLocks noChangeShapeType="1"/>
                </p:cNvSpPr>
                <p:nvPr/>
              </p:nvSpPr>
              <p:spPr bwMode="auto">
                <a:xfrm rot="16200000" flipH="1">
                  <a:off x="3770" y="2041"/>
                  <a:ext cx="136"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157" name="Group 1255"/>
              <p:cNvGrpSpPr>
                <a:grpSpLocks/>
              </p:cNvGrpSpPr>
              <p:nvPr/>
            </p:nvGrpSpPr>
            <p:grpSpPr bwMode="auto">
              <a:xfrm>
                <a:off x="1485900" y="1417638"/>
                <a:ext cx="1193800" cy="1503362"/>
                <a:chOff x="618" y="703"/>
                <a:chExt cx="809" cy="1018"/>
              </a:xfrm>
            </p:grpSpPr>
            <p:grpSp>
              <p:nvGrpSpPr>
                <p:cNvPr id="158" name="Group 1118"/>
                <p:cNvGrpSpPr>
                  <a:grpSpLocks/>
                </p:cNvGrpSpPr>
                <p:nvPr/>
              </p:nvGrpSpPr>
              <p:grpSpPr bwMode="auto">
                <a:xfrm>
                  <a:off x="663" y="703"/>
                  <a:ext cx="764" cy="1018"/>
                  <a:chOff x="663" y="703"/>
                  <a:chExt cx="764" cy="1018"/>
                </a:xfrm>
              </p:grpSpPr>
              <p:pic>
                <p:nvPicPr>
                  <p:cNvPr id="161" name="Picture 1116" descr="Exp14b pSTAT5_TH m8 V"/>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663" y="703"/>
                    <a:ext cx="764" cy="1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2" name="Rectangle 1117"/>
                  <p:cNvSpPr>
                    <a:spLocks noChangeArrowheads="1"/>
                  </p:cNvSpPr>
                  <p:nvPr/>
                </p:nvSpPr>
                <p:spPr bwMode="auto">
                  <a:xfrm>
                    <a:off x="845" y="1156"/>
                    <a:ext cx="317" cy="22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Arial" charset="0"/>
                    </a:endParaRPr>
                  </a:p>
                </p:txBody>
              </p:sp>
            </p:grpSp>
            <p:sp>
              <p:nvSpPr>
                <p:cNvPr id="159" name="Text Box 755"/>
                <p:cNvSpPr txBox="1">
                  <a:spLocks noChangeArrowheads="1"/>
                </p:cNvSpPr>
                <p:nvPr/>
              </p:nvSpPr>
              <p:spPr bwMode="auto">
                <a:xfrm>
                  <a:off x="618" y="703"/>
                  <a:ext cx="254" cy="1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100" b="1">
                      <a:latin typeface="Arial" charset="0"/>
                    </a:rPr>
                    <a:t>3V</a:t>
                  </a:r>
                </a:p>
              </p:txBody>
            </p:sp>
            <p:sp>
              <p:nvSpPr>
                <p:cNvPr id="160" name="Line 1247"/>
                <p:cNvSpPr>
                  <a:spLocks noChangeAspect="1" noChangeShapeType="1"/>
                </p:cNvSpPr>
                <p:nvPr/>
              </p:nvSpPr>
              <p:spPr bwMode="auto">
                <a:xfrm>
                  <a:off x="1222" y="757"/>
                  <a:ext cx="149"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sp>
          <p:nvSpPr>
            <p:cNvPr id="132" name="Line 763"/>
            <p:cNvSpPr>
              <a:spLocks noChangeAspect="1" noChangeShapeType="1"/>
            </p:cNvSpPr>
            <p:nvPr/>
          </p:nvSpPr>
          <p:spPr bwMode="auto">
            <a:xfrm>
              <a:off x="2140112" y="2915816"/>
              <a:ext cx="496800"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33" name="Line 763"/>
            <p:cNvSpPr>
              <a:spLocks noChangeAspect="1" noChangeShapeType="1"/>
            </p:cNvSpPr>
            <p:nvPr/>
          </p:nvSpPr>
          <p:spPr bwMode="auto">
            <a:xfrm>
              <a:off x="3284984" y="2915816"/>
              <a:ext cx="496800"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34" name="Line 763"/>
            <p:cNvSpPr>
              <a:spLocks noChangeAspect="1" noChangeShapeType="1"/>
            </p:cNvSpPr>
            <p:nvPr/>
          </p:nvSpPr>
          <p:spPr bwMode="auto">
            <a:xfrm>
              <a:off x="4408364" y="2915816"/>
              <a:ext cx="496800"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35" name="Line 763"/>
            <p:cNvSpPr>
              <a:spLocks noChangeAspect="1" noChangeShapeType="1"/>
            </p:cNvSpPr>
            <p:nvPr/>
          </p:nvSpPr>
          <p:spPr bwMode="auto">
            <a:xfrm>
              <a:off x="5553236" y="2915816"/>
              <a:ext cx="496800"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36" name="Line 1229"/>
            <p:cNvSpPr>
              <a:spLocks noChangeAspect="1" noChangeShapeType="1"/>
            </p:cNvSpPr>
            <p:nvPr/>
          </p:nvSpPr>
          <p:spPr bwMode="auto">
            <a:xfrm rot="16200000" flipH="1">
              <a:off x="5725998" y="2344203"/>
              <a:ext cx="155724" cy="2807"/>
            </a:xfrm>
            <a:prstGeom prst="line">
              <a:avLst/>
            </a:prstGeom>
            <a:noFill/>
            <a:ln w="6350">
              <a:solidFill>
                <a:schemeClr val="tx1"/>
              </a:solidFill>
              <a:round/>
              <a:headEnd/>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37" name="Line 1206"/>
            <p:cNvSpPr>
              <a:spLocks noChangeShapeType="1"/>
            </p:cNvSpPr>
            <p:nvPr/>
          </p:nvSpPr>
          <p:spPr bwMode="auto">
            <a:xfrm rot="16200000" flipH="1">
              <a:off x="5889896" y="3252476"/>
              <a:ext cx="190775"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38" name="Line 763"/>
            <p:cNvSpPr>
              <a:spLocks noChangeAspect="1" noChangeShapeType="1"/>
            </p:cNvSpPr>
            <p:nvPr/>
          </p:nvSpPr>
          <p:spPr bwMode="auto">
            <a:xfrm>
              <a:off x="2132856" y="5328084"/>
              <a:ext cx="496800"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b="1" dirty="0"/>
            </a:p>
          </p:txBody>
        </p:sp>
        <p:sp>
          <p:nvSpPr>
            <p:cNvPr id="139" name="Line 763"/>
            <p:cNvSpPr>
              <a:spLocks noChangeAspect="1" noChangeShapeType="1"/>
            </p:cNvSpPr>
            <p:nvPr/>
          </p:nvSpPr>
          <p:spPr bwMode="auto">
            <a:xfrm>
              <a:off x="3292240" y="5328084"/>
              <a:ext cx="496800"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40" name="Line 763"/>
            <p:cNvSpPr>
              <a:spLocks noChangeAspect="1" noChangeShapeType="1"/>
            </p:cNvSpPr>
            <p:nvPr/>
          </p:nvSpPr>
          <p:spPr bwMode="auto">
            <a:xfrm>
              <a:off x="4408364" y="5328084"/>
              <a:ext cx="496800"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41" name="Line 763"/>
            <p:cNvSpPr>
              <a:spLocks noChangeAspect="1" noChangeShapeType="1"/>
            </p:cNvSpPr>
            <p:nvPr/>
          </p:nvSpPr>
          <p:spPr bwMode="auto">
            <a:xfrm>
              <a:off x="5524488" y="5328084"/>
              <a:ext cx="496800"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236" name="TextBox 235"/>
          <p:cNvSpPr txBox="1"/>
          <p:nvPr/>
        </p:nvSpPr>
        <p:spPr>
          <a:xfrm>
            <a:off x="5949280"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199</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73939637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6" name="Group 136"/>
          <p:cNvGrpSpPr>
            <a:grpSpLocks/>
          </p:cNvGrpSpPr>
          <p:nvPr/>
        </p:nvGrpSpPr>
        <p:grpSpPr bwMode="auto">
          <a:xfrm>
            <a:off x="1602520" y="2987861"/>
            <a:ext cx="3657600" cy="1927225"/>
            <a:chOff x="896" y="1383"/>
            <a:chExt cx="2304" cy="1351"/>
          </a:xfrm>
        </p:grpSpPr>
        <p:sp>
          <p:nvSpPr>
            <p:cNvPr id="137" name="Text Box 882"/>
            <p:cNvSpPr txBox="1">
              <a:spLocks noChangeArrowheads="1"/>
            </p:cNvSpPr>
            <p:nvPr/>
          </p:nvSpPr>
          <p:spPr bwMode="auto">
            <a:xfrm>
              <a:off x="896" y="1383"/>
              <a:ext cx="175" cy="1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F</a:t>
              </a:r>
            </a:p>
          </p:txBody>
        </p:sp>
        <p:grpSp>
          <p:nvGrpSpPr>
            <p:cNvPr id="138" name="Group 98"/>
            <p:cNvGrpSpPr>
              <a:grpSpLocks noChangeAspect="1"/>
            </p:cNvGrpSpPr>
            <p:nvPr/>
          </p:nvGrpSpPr>
          <p:grpSpPr bwMode="auto">
            <a:xfrm>
              <a:off x="1209" y="1474"/>
              <a:ext cx="1938" cy="1260"/>
              <a:chOff x="549" y="748"/>
              <a:chExt cx="2427" cy="1703"/>
            </a:xfrm>
          </p:grpSpPr>
          <p:sp>
            <p:nvSpPr>
              <p:cNvPr id="142" name="Rectangle 32"/>
              <p:cNvSpPr>
                <a:spLocks noChangeArrowheads="1"/>
              </p:cNvSpPr>
              <p:nvPr/>
            </p:nvSpPr>
            <p:spPr bwMode="auto">
              <a:xfrm>
                <a:off x="1004" y="2088"/>
                <a:ext cx="152" cy="66"/>
              </a:xfrm>
              <a:prstGeom prst="rect">
                <a:avLst/>
              </a:prstGeom>
              <a:solidFill>
                <a:srgbClr val="FFFFFF"/>
              </a:solidFill>
              <a:ln w="7938">
                <a:solidFill>
                  <a:srgbClr val="000000"/>
                </a:solidFill>
                <a:miter lim="800000"/>
                <a:headEnd/>
                <a:tailEnd/>
              </a:ln>
            </p:spPr>
            <p:txBody>
              <a:bodyPr/>
              <a:lstStyle/>
              <a:p>
                <a:endParaRPr lang="en-US" sz="800">
                  <a:latin typeface="Arial" charset="0"/>
                </a:endParaRPr>
              </a:p>
            </p:txBody>
          </p:sp>
          <p:sp>
            <p:nvSpPr>
              <p:cNvPr id="143" name="Rectangle 33"/>
              <p:cNvSpPr>
                <a:spLocks noChangeArrowheads="1"/>
              </p:cNvSpPr>
              <p:nvPr/>
            </p:nvSpPr>
            <p:spPr bwMode="auto">
              <a:xfrm>
                <a:off x="1527" y="1911"/>
                <a:ext cx="148" cy="243"/>
              </a:xfrm>
              <a:prstGeom prst="rect">
                <a:avLst/>
              </a:prstGeom>
              <a:pattFill prst="pct10">
                <a:fgClr>
                  <a:srgbClr val="000000"/>
                </a:fgClr>
                <a:bgClr>
                  <a:schemeClr val="bg1"/>
                </a:bgClr>
              </a:pattFill>
              <a:ln w="7938">
                <a:solidFill>
                  <a:srgbClr val="000000"/>
                </a:solidFill>
                <a:miter lim="800000"/>
                <a:headEnd/>
                <a:tailEnd/>
              </a:ln>
            </p:spPr>
            <p:txBody>
              <a:bodyPr/>
              <a:lstStyle/>
              <a:p>
                <a:endParaRPr lang="en-US" sz="800">
                  <a:latin typeface="Arial" charset="0"/>
                </a:endParaRPr>
              </a:p>
            </p:txBody>
          </p:sp>
          <p:sp>
            <p:nvSpPr>
              <p:cNvPr id="144" name="Rectangle 34"/>
              <p:cNvSpPr>
                <a:spLocks noChangeArrowheads="1"/>
              </p:cNvSpPr>
              <p:nvPr/>
            </p:nvSpPr>
            <p:spPr bwMode="auto">
              <a:xfrm>
                <a:off x="2046" y="2140"/>
                <a:ext cx="151" cy="14"/>
              </a:xfrm>
              <a:prstGeom prst="rect">
                <a:avLst/>
              </a:prstGeom>
              <a:solidFill>
                <a:srgbClr val="FFFFFF"/>
              </a:solidFill>
              <a:ln w="7938">
                <a:solidFill>
                  <a:srgbClr val="000000"/>
                </a:solidFill>
                <a:miter lim="800000"/>
                <a:headEnd/>
                <a:tailEnd/>
              </a:ln>
            </p:spPr>
            <p:txBody>
              <a:bodyPr/>
              <a:lstStyle/>
              <a:p>
                <a:endParaRPr lang="en-US" sz="800">
                  <a:latin typeface="Arial" charset="0"/>
                </a:endParaRPr>
              </a:p>
            </p:txBody>
          </p:sp>
          <p:sp>
            <p:nvSpPr>
              <p:cNvPr id="145" name="Rectangle 35"/>
              <p:cNvSpPr>
                <a:spLocks noChangeArrowheads="1"/>
              </p:cNvSpPr>
              <p:nvPr/>
            </p:nvSpPr>
            <p:spPr bwMode="auto">
              <a:xfrm>
                <a:off x="2568" y="2055"/>
                <a:ext cx="148" cy="99"/>
              </a:xfrm>
              <a:prstGeom prst="rect">
                <a:avLst/>
              </a:prstGeom>
              <a:pattFill prst="pct10">
                <a:fgClr>
                  <a:srgbClr val="000000"/>
                </a:fgClr>
                <a:bgClr>
                  <a:schemeClr val="bg1"/>
                </a:bgClr>
              </a:pattFill>
              <a:ln w="7938">
                <a:solidFill>
                  <a:srgbClr val="000000"/>
                </a:solidFill>
                <a:miter lim="800000"/>
                <a:headEnd/>
                <a:tailEnd/>
              </a:ln>
            </p:spPr>
            <p:txBody>
              <a:bodyPr/>
              <a:lstStyle/>
              <a:p>
                <a:endParaRPr lang="en-US" sz="800">
                  <a:latin typeface="Arial" charset="0"/>
                </a:endParaRPr>
              </a:p>
            </p:txBody>
          </p:sp>
          <p:sp>
            <p:nvSpPr>
              <p:cNvPr id="146" name="Rectangle 36"/>
              <p:cNvSpPr>
                <a:spLocks noChangeArrowheads="1"/>
              </p:cNvSpPr>
              <p:nvPr/>
            </p:nvSpPr>
            <p:spPr bwMode="auto">
              <a:xfrm>
                <a:off x="1156" y="1994"/>
                <a:ext cx="149" cy="161"/>
              </a:xfrm>
              <a:prstGeom prst="rect">
                <a:avLst/>
              </a:prstGeom>
              <a:solidFill>
                <a:schemeClr val="bg1">
                  <a:lumMod val="65000"/>
                </a:schemeClr>
              </a:solidFill>
              <a:ln w="7938">
                <a:solidFill>
                  <a:srgbClr val="000000"/>
                </a:solidFill>
                <a:miter lim="800000"/>
                <a:headEnd/>
                <a:tailEnd/>
              </a:ln>
            </p:spPr>
            <p:txBody>
              <a:bodyPr/>
              <a:lstStyle/>
              <a:p>
                <a:pPr>
                  <a:defRPr/>
                </a:pPr>
                <a:endParaRPr lang="en-GB" sz="800">
                  <a:latin typeface="Arial" charset="0"/>
                  <a:cs typeface="+mn-cs"/>
                </a:endParaRPr>
              </a:p>
            </p:txBody>
          </p:sp>
          <p:sp>
            <p:nvSpPr>
              <p:cNvPr id="147" name="Rectangle 37"/>
              <p:cNvSpPr>
                <a:spLocks noChangeArrowheads="1"/>
              </p:cNvSpPr>
              <p:nvPr/>
            </p:nvSpPr>
            <p:spPr bwMode="auto">
              <a:xfrm>
                <a:off x="1676" y="1663"/>
                <a:ext cx="145" cy="492"/>
              </a:xfrm>
              <a:prstGeom prst="rect">
                <a:avLst/>
              </a:prstGeom>
              <a:pattFill prst="pct10">
                <a:fgClr>
                  <a:schemeClr val="tx1"/>
                </a:fgClr>
                <a:bgClr>
                  <a:schemeClr val="bg1">
                    <a:lumMod val="65000"/>
                  </a:schemeClr>
                </a:bgClr>
              </a:pattFill>
              <a:ln w="7938">
                <a:solidFill>
                  <a:srgbClr val="000000"/>
                </a:solidFill>
                <a:miter lim="800000"/>
                <a:headEnd/>
                <a:tailEnd/>
              </a:ln>
            </p:spPr>
            <p:txBody>
              <a:bodyPr/>
              <a:lstStyle/>
              <a:p>
                <a:pPr>
                  <a:defRPr/>
                </a:pPr>
                <a:endParaRPr lang="en-GB" sz="800">
                  <a:latin typeface="Arial" charset="0"/>
                  <a:cs typeface="+mn-cs"/>
                </a:endParaRPr>
              </a:p>
            </p:txBody>
          </p:sp>
          <p:sp>
            <p:nvSpPr>
              <p:cNvPr id="148" name="Rectangle 38"/>
              <p:cNvSpPr>
                <a:spLocks noChangeArrowheads="1"/>
              </p:cNvSpPr>
              <p:nvPr/>
            </p:nvSpPr>
            <p:spPr bwMode="auto">
              <a:xfrm>
                <a:off x="2716" y="1093"/>
                <a:ext cx="149" cy="1062"/>
              </a:xfrm>
              <a:prstGeom prst="rect">
                <a:avLst/>
              </a:prstGeom>
              <a:pattFill prst="pct10">
                <a:fgClr>
                  <a:srgbClr val="000000"/>
                </a:fgClr>
                <a:bgClr>
                  <a:schemeClr val="bg1">
                    <a:lumMod val="65000"/>
                  </a:schemeClr>
                </a:bgClr>
              </a:pattFill>
              <a:ln w="7938">
                <a:solidFill>
                  <a:srgbClr val="000000"/>
                </a:solidFill>
                <a:miter lim="800000"/>
                <a:headEnd/>
                <a:tailEnd/>
              </a:ln>
            </p:spPr>
            <p:txBody>
              <a:bodyPr/>
              <a:lstStyle/>
              <a:p>
                <a:pPr>
                  <a:defRPr/>
                </a:pPr>
                <a:endParaRPr lang="en-GB" sz="800">
                  <a:latin typeface="Arial" charset="0"/>
                  <a:cs typeface="+mn-cs"/>
                </a:endParaRPr>
              </a:p>
            </p:txBody>
          </p:sp>
          <p:sp>
            <p:nvSpPr>
              <p:cNvPr id="149" name="Line 39"/>
              <p:cNvSpPr>
                <a:spLocks noChangeShapeType="1"/>
              </p:cNvSpPr>
              <p:nvPr/>
            </p:nvSpPr>
            <p:spPr bwMode="auto">
              <a:xfrm flipV="1">
                <a:off x="1080" y="2055"/>
                <a:ext cx="1" cy="33"/>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0" name="Line 40"/>
              <p:cNvSpPr>
                <a:spLocks noChangeShapeType="1"/>
              </p:cNvSpPr>
              <p:nvPr/>
            </p:nvSpPr>
            <p:spPr bwMode="auto">
              <a:xfrm>
                <a:off x="1067" y="2055"/>
                <a:ext cx="31" cy="0"/>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1" name="Line 41"/>
              <p:cNvSpPr>
                <a:spLocks noChangeShapeType="1"/>
              </p:cNvSpPr>
              <p:nvPr/>
            </p:nvSpPr>
            <p:spPr bwMode="auto">
              <a:xfrm flipV="1">
                <a:off x="1598" y="1754"/>
                <a:ext cx="1" cy="157"/>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2" name="Line 42"/>
              <p:cNvSpPr>
                <a:spLocks noChangeShapeType="1"/>
              </p:cNvSpPr>
              <p:nvPr/>
            </p:nvSpPr>
            <p:spPr bwMode="auto">
              <a:xfrm>
                <a:off x="1585" y="1754"/>
                <a:ext cx="32" cy="1"/>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3" name="Line 43"/>
              <p:cNvSpPr>
                <a:spLocks noChangeShapeType="1"/>
              </p:cNvSpPr>
              <p:nvPr/>
            </p:nvSpPr>
            <p:spPr bwMode="auto">
              <a:xfrm flipV="1">
                <a:off x="2122" y="2126"/>
                <a:ext cx="1" cy="14"/>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4" name="Line 44"/>
              <p:cNvSpPr>
                <a:spLocks noChangeShapeType="1"/>
              </p:cNvSpPr>
              <p:nvPr/>
            </p:nvSpPr>
            <p:spPr bwMode="auto">
              <a:xfrm>
                <a:off x="2108" y="2126"/>
                <a:ext cx="31" cy="1"/>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5" name="Line 45"/>
              <p:cNvSpPr>
                <a:spLocks noChangeShapeType="1"/>
              </p:cNvSpPr>
              <p:nvPr/>
            </p:nvSpPr>
            <p:spPr bwMode="auto">
              <a:xfrm flipV="1">
                <a:off x="2641" y="1997"/>
                <a:ext cx="0" cy="58"/>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6" name="Line 46"/>
              <p:cNvSpPr>
                <a:spLocks noChangeShapeType="1"/>
              </p:cNvSpPr>
              <p:nvPr/>
            </p:nvSpPr>
            <p:spPr bwMode="auto">
              <a:xfrm>
                <a:off x="2626" y="1997"/>
                <a:ext cx="32" cy="1"/>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7" name="Line 47"/>
              <p:cNvSpPr>
                <a:spLocks noChangeShapeType="1"/>
              </p:cNvSpPr>
              <p:nvPr/>
            </p:nvSpPr>
            <p:spPr bwMode="auto">
              <a:xfrm flipV="1">
                <a:off x="1227" y="1921"/>
                <a:ext cx="1" cy="72"/>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8" name="Line 48"/>
              <p:cNvSpPr>
                <a:spLocks noChangeShapeType="1"/>
              </p:cNvSpPr>
              <p:nvPr/>
            </p:nvSpPr>
            <p:spPr bwMode="auto">
              <a:xfrm>
                <a:off x="1214" y="1921"/>
                <a:ext cx="32" cy="1"/>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9" name="Line 49"/>
              <p:cNvSpPr>
                <a:spLocks noChangeShapeType="1"/>
              </p:cNvSpPr>
              <p:nvPr/>
            </p:nvSpPr>
            <p:spPr bwMode="auto">
              <a:xfrm flipV="1">
                <a:off x="1746" y="1530"/>
                <a:ext cx="1" cy="133"/>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0" name="Line 50"/>
              <p:cNvSpPr>
                <a:spLocks noChangeShapeType="1"/>
              </p:cNvSpPr>
              <p:nvPr/>
            </p:nvSpPr>
            <p:spPr bwMode="auto">
              <a:xfrm>
                <a:off x="1733" y="1530"/>
                <a:ext cx="31" cy="1"/>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1" name="Line 51"/>
              <p:cNvSpPr>
                <a:spLocks noChangeShapeType="1"/>
              </p:cNvSpPr>
              <p:nvPr/>
            </p:nvSpPr>
            <p:spPr bwMode="auto">
              <a:xfrm>
                <a:off x="2269" y="2154"/>
                <a:ext cx="1" cy="1"/>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2" name="Line 52"/>
              <p:cNvSpPr>
                <a:spLocks noChangeShapeType="1"/>
              </p:cNvSpPr>
              <p:nvPr/>
            </p:nvSpPr>
            <p:spPr bwMode="auto">
              <a:xfrm>
                <a:off x="2256" y="2154"/>
                <a:ext cx="31" cy="1"/>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3" name="Line 53"/>
              <p:cNvSpPr>
                <a:spLocks noChangeShapeType="1"/>
              </p:cNvSpPr>
              <p:nvPr/>
            </p:nvSpPr>
            <p:spPr bwMode="auto">
              <a:xfrm rot="21540000" flipV="1">
                <a:off x="2788" y="939"/>
                <a:ext cx="1" cy="153"/>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4" name="Line 54"/>
              <p:cNvSpPr>
                <a:spLocks noChangeShapeType="1"/>
              </p:cNvSpPr>
              <p:nvPr/>
            </p:nvSpPr>
            <p:spPr bwMode="auto">
              <a:xfrm>
                <a:off x="2775" y="939"/>
                <a:ext cx="30" cy="1"/>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5" name="Line 55"/>
              <p:cNvSpPr>
                <a:spLocks noChangeShapeType="1"/>
              </p:cNvSpPr>
              <p:nvPr/>
            </p:nvSpPr>
            <p:spPr bwMode="auto">
              <a:xfrm>
                <a:off x="893" y="786"/>
                <a:ext cx="0" cy="136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6" name="Line 56"/>
              <p:cNvSpPr>
                <a:spLocks noChangeShapeType="1"/>
              </p:cNvSpPr>
              <p:nvPr/>
            </p:nvSpPr>
            <p:spPr bwMode="auto">
              <a:xfrm>
                <a:off x="874" y="2154"/>
                <a:ext cx="1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7" name="Line 57"/>
              <p:cNvSpPr>
                <a:spLocks noChangeShapeType="1"/>
              </p:cNvSpPr>
              <p:nvPr/>
            </p:nvSpPr>
            <p:spPr bwMode="auto">
              <a:xfrm>
                <a:off x="874" y="1959"/>
                <a:ext cx="1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8" name="Line 58"/>
              <p:cNvSpPr>
                <a:spLocks noChangeShapeType="1"/>
              </p:cNvSpPr>
              <p:nvPr/>
            </p:nvSpPr>
            <p:spPr bwMode="auto">
              <a:xfrm>
                <a:off x="874" y="1764"/>
                <a:ext cx="1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9" name="Line 59"/>
              <p:cNvSpPr>
                <a:spLocks noChangeShapeType="1"/>
              </p:cNvSpPr>
              <p:nvPr/>
            </p:nvSpPr>
            <p:spPr bwMode="auto">
              <a:xfrm>
                <a:off x="874" y="1568"/>
                <a:ext cx="1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0" name="Line 60"/>
              <p:cNvSpPr>
                <a:spLocks noChangeShapeType="1"/>
              </p:cNvSpPr>
              <p:nvPr/>
            </p:nvSpPr>
            <p:spPr bwMode="auto">
              <a:xfrm>
                <a:off x="874" y="1373"/>
                <a:ext cx="19"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1" name="Line 61"/>
              <p:cNvSpPr>
                <a:spLocks noChangeShapeType="1"/>
              </p:cNvSpPr>
              <p:nvPr/>
            </p:nvSpPr>
            <p:spPr bwMode="auto">
              <a:xfrm>
                <a:off x="874" y="1177"/>
                <a:ext cx="1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2" name="Line 62"/>
              <p:cNvSpPr>
                <a:spLocks noChangeShapeType="1"/>
              </p:cNvSpPr>
              <p:nvPr/>
            </p:nvSpPr>
            <p:spPr bwMode="auto">
              <a:xfrm>
                <a:off x="874" y="982"/>
                <a:ext cx="1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3" name="Line 63"/>
              <p:cNvSpPr>
                <a:spLocks noChangeShapeType="1"/>
              </p:cNvSpPr>
              <p:nvPr/>
            </p:nvSpPr>
            <p:spPr bwMode="auto">
              <a:xfrm>
                <a:off x="874" y="786"/>
                <a:ext cx="1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4" name="Line 64"/>
              <p:cNvSpPr>
                <a:spLocks noChangeShapeType="1"/>
              </p:cNvSpPr>
              <p:nvPr/>
            </p:nvSpPr>
            <p:spPr bwMode="auto">
              <a:xfrm>
                <a:off x="893" y="2154"/>
                <a:ext cx="2082"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5" name="Line 65"/>
              <p:cNvSpPr>
                <a:spLocks noChangeShapeType="1"/>
              </p:cNvSpPr>
              <p:nvPr/>
            </p:nvSpPr>
            <p:spPr bwMode="auto">
              <a:xfrm flipV="1">
                <a:off x="893" y="2154"/>
                <a:ext cx="0" cy="2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6" name="Line 66"/>
              <p:cNvSpPr>
                <a:spLocks noChangeShapeType="1"/>
              </p:cNvSpPr>
              <p:nvPr/>
            </p:nvSpPr>
            <p:spPr bwMode="auto">
              <a:xfrm flipV="1">
                <a:off x="1415" y="2154"/>
                <a:ext cx="1" cy="2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7" name="Line 67"/>
              <p:cNvSpPr>
                <a:spLocks noChangeShapeType="1"/>
              </p:cNvSpPr>
              <p:nvPr/>
            </p:nvSpPr>
            <p:spPr bwMode="auto">
              <a:xfrm flipV="1">
                <a:off x="1934" y="2154"/>
                <a:ext cx="1" cy="2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8" name="Line 68"/>
              <p:cNvSpPr>
                <a:spLocks noChangeShapeType="1"/>
              </p:cNvSpPr>
              <p:nvPr/>
            </p:nvSpPr>
            <p:spPr bwMode="auto">
              <a:xfrm flipV="1">
                <a:off x="2457" y="2154"/>
                <a:ext cx="0" cy="2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9" name="Line 69"/>
              <p:cNvSpPr>
                <a:spLocks noChangeShapeType="1"/>
              </p:cNvSpPr>
              <p:nvPr/>
            </p:nvSpPr>
            <p:spPr bwMode="auto">
              <a:xfrm flipV="1">
                <a:off x="2975" y="2154"/>
                <a:ext cx="1" cy="2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80" name="Rectangle 70"/>
              <p:cNvSpPr>
                <a:spLocks noChangeArrowheads="1"/>
              </p:cNvSpPr>
              <p:nvPr/>
            </p:nvSpPr>
            <p:spPr bwMode="auto">
              <a:xfrm>
                <a:off x="814" y="2116"/>
                <a:ext cx="46"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0</a:t>
                </a:r>
                <a:endParaRPr lang="en-GB" sz="800">
                  <a:latin typeface="Arial" charset="0"/>
                </a:endParaRPr>
              </a:p>
            </p:txBody>
          </p:sp>
          <p:sp>
            <p:nvSpPr>
              <p:cNvPr id="181" name="Rectangle 71"/>
              <p:cNvSpPr>
                <a:spLocks noChangeArrowheads="1"/>
              </p:cNvSpPr>
              <p:nvPr/>
            </p:nvSpPr>
            <p:spPr bwMode="auto">
              <a:xfrm>
                <a:off x="814" y="1921"/>
                <a:ext cx="46" cy="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5</a:t>
                </a:r>
                <a:endParaRPr lang="en-GB" sz="800">
                  <a:latin typeface="Arial" charset="0"/>
                </a:endParaRPr>
              </a:p>
            </p:txBody>
          </p:sp>
          <p:sp>
            <p:nvSpPr>
              <p:cNvPr id="182" name="Rectangle 72"/>
              <p:cNvSpPr>
                <a:spLocks noChangeArrowheads="1"/>
              </p:cNvSpPr>
              <p:nvPr/>
            </p:nvSpPr>
            <p:spPr bwMode="auto">
              <a:xfrm>
                <a:off x="784" y="1724"/>
                <a:ext cx="91" cy="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10</a:t>
                </a:r>
                <a:endParaRPr lang="en-GB" sz="800">
                  <a:latin typeface="Arial" charset="0"/>
                </a:endParaRPr>
              </a:p>
            </p:txBody>
          </p:sp>
          <p:sp>
            <p:nvSpPr>
              <p:cNvPr id="183" name="Rectangle 73"/>
              <p:cNvSpPr>
                <a:spLocks noChangeArrowheads="1"/>
              </p:cNvSpPr>
              <p:nvPr/>
            </p:nvSpPr>
            <p:spPr bwMode="auto">
              <a:xfrm>
                <a:off x="784" y="1530"/>
                <a:ext cx="91" cy="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15</a:t>
                </a:r>
                <a:endParaRPr lang="en-GB" sz="800">
                  <a:latin typeface="Arial" charset="0"/>
                </a:endParaRPr>
              </a:p>
            </p:txBody>
          </p:sp>
          <p:sp>
            <p:nvSpPr>
              <p:cNvPr id="184" name="Rectangle 74"/>
              <p:cNvSpPr>
                <a:spLocks noChangeArrowheads="1"/>
              </p:cNvSpPr>
              <p:nvPr/>
            </p:nvSpPr>
            <p:spPr bwMode="auto">
              <a:xfrm>
                <a:off x="784" y="1335"/>
                <a:ext cx="91" cy="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20</a:t>
                </a:r>
                <a:endParaRPr lang="en-GB" sz="800">
                  <a:latin typeface="Arial" charset="0"/>
                </a:endParaRPr>
              </a:p>
            </p:txBody>
          </p:sp>
          <p:sp>
            <p:nvSpPr>
              <p:cNvPr id="185" name="Rectangle 75"/>
              <p:cNvSpPr>
                <a:spLocks noChangeArrowheads="1"/>
              </p:cNvSpPr>
              <p:nvPr/>
            </p:nvSpPr>
            <p:spPr bwMode="auto">
              <a:xfrm>
                <a:off x="784" y="1139"/>
                <a:ext cx="91" cy="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25</a:t>
                </a:r>
                <a:endParaRPr lang="en-GB" sz="800">
                  <a:latin typeface="Arial" charset="0"/>
                </a:endParaRPr>
              </a:p>
            </p:txBody>
          </p:sp>
          <p:sp>
            <p:nvSpPr>
              <p:cNvPr id="186" name="Rectangle 76"/>
              <p:cNvSpPr>
                <a:spLocks noChangeArrowheads="1"/>
              </p:cNvSpPr>
              <p:nvPr/>
            </p:nvSpPr>
            <p:spPr bwMode="auto">
              <a:xfrm>
                <a:off x="784" y="944"/>
                <a:ext cx="91"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30</a:t>
                </a:r>
                <a:endParaRPr lang="en-GB" sz="800">
                  <a:latin typeface="Arial" charset="0"/>
                </a:endParaRPr>
              </a:p>
            </p:txBody>
          </p:sp>
          <p:sp>
            <p:nvSpPr>
              <p:cNvPr id="187" name="Rectangle 77"/>
              <p:cNvSpPr>
                <a:spLocks noChangeArrowheads="1"/>
              </p:cNvSpPr>
              <p:nvPr/>
            </p:nvSpPr>
            <p:spPr bwMode="auto">
              <a:xfrm>
                <a:off x="784" y="748"/>
                <a:ext cx="91" cy="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35</a:t>
                </a:r>
                <a:endParaRPr lang="en-GB" sz="800">
                  <a:latin typeface="Arial" charset="0"/>
                </a:endParaRPr>
              </a:p>
            </p:txBody>
          </p:sp>
          <p:sp>
            <p:nvSpPr>
              <p:cNvPr id="188" name="Rectangle 78"/>
              <p:cNvSpPr>
                <a:spLocks noChangeArrowheads="1"/>
              </p:cNvSpPr>
              <p:nvPr/>
            </p:nvSpPr>
            <p:spPr bwMode="auto">
              <a:xfrm>
                <a:off x="1077" y="2207"/>
                <a:ext cx="207" cy="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buffer</a:t>
                </a:r>
                <a:endParaRPr lang="en-GB" sz="800">
                  <a:latin typeface="Arial" charset="0"/>
                </a:endParaRPr>
              </a:p>
            </p:txBody>
          </p:sp>
          <p:sp>
            <p:nvSpPr>
              <p:cNvPr id="189" name="Rectangle 79"/>
              <p:cNvSpPr>
                <a:spLocks noChangeArrowheads="1"/>
              </p:cNvSpPr>
              <p:nvPr/>
            </p:nvSpPr>
            <p:spPr bwMode="auto">
              <a:xfrm>
                <a:off x="1572" y="2207"/>
                <a:ext cx="226" cy="1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 oPRL</a:t>
                </a:r>
                <a:endParaRPr lang="en-GB" sz="800">
                  <a:latin typeface="Arial" charset="0"/>
                </a:endParaRPr>
              </a:p>
            </p:txBody>
          </p:sp>
          <p:sp>
            <p:nvSpPr>
              <p:cNvPr id="190" name="Rectangle 80"/>
              <p:cNvSpPr>
                <a:spLocks noChangeArrowheads="1"/>
              </p:cNvSpPr>
              <p:nvPr/>
            </p:nvSpPr>
            <p:spPr bwMode="auto">
              <a:xfrm>
                <a:off x="2099" y="2207"/>
                <a:ext cx="207" cy="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latin typeface="Arial" charset="0"/>
                  </a:rPr>
                  <a:t>buffer</a:t>
                </a:r>
              </a:p>
            </p:txBody>
          </p:sp>
          <p:sp>
            <p:nvSpPr>
              <p:cNvPr id="191" name="Rectangle 81"/>
              <p:cNvSpPr>
                <a:spLocks noChangeArrowheads="1"/>
              </p:cNvSpPr>
              <p:nvPr/>
            </p:nvSpPr>
            <p:spPr bwMode="auto">
              <a:xfrm>
                <a:off x="2615" y="2207"/>
                <a:ext cx="202" cy="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oPRL</a:t>
                </a:r>
                <a:endParaRPr lang="en-GB" sz="800">
                  <a:latin typeface="Arial" charset="0"/>
                </a:endParaRPr>
              </a:p>
            </p:txBody>
          </p:sp>
          <p:sp>
            <p:nvSpPr>
              <p:cNvPr id="192" name="Line 82"/>
              <p:cNvSpPr>
                <a:spLocks noChangeShapeType="1"/>
              </p:cNvSpPr>
              <p:nvPr/>
            </p:nvSpPr>
            <p:spPr bwMode="auto">
              <a:xfrm>
                <a:off x="1415" y="2154"/>
                <a:ext cx="1" cy="13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93" name="Line 83"/>
              <p:cNvSpPr>
                <a:spLocks noChangeShapeType="1"/>
              </p:cNvSpPr>
              <p:nvPr/>
            </p:nvSpPr>
            <p:spPr bwMode="auto">
              <a:xfrm>
                <a:off x="2457" y="2154"/>
                <a:ext cx="0" cy="13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94" name="Rectangle 84"/>
              <p:cNvSpPr>
                <a:spLocks noChangeArrowheads="1"/>
              </p:cNvSpPr>
              <p:nvPr/>
            </p:nvSpPr>
            <p:spPr bwMode="auto">
              <a:xfrm>
                <a:off x="1344" y="2335"/>
                <a:ext cx="206" cy="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Virgin</a:t>
                </a:r>
                <a:endParaRPr lang="en-GB" sz="800">
                  <a:latin typeface="Arial" charset="0"/>
                </a:endParaRPr>
              </a:p>
            </p:txBody>
          </p:sp>
          <p:sp>
            <p:nvSpPr>
              <p:cNvPr id="195" name="Rectangle 85"/>
              <p:cNvSpPr>
                <a:spLocks noChangeArrowheads="1"/>
              </p:cNvSpPr>
              <p:nvPr/>
            </p:nvSpPr>
            <p:spPr bwMode="auto">
              <a:xfrm>
                <a:off x="2342" y="2335"/>
                <a:ext cx="328" cy="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Pregnant</a:t>
                </a:r>
                <a:endParaRPr lang="en-GB" sz="800">
                  <a:latin typeface="Arial" charset="0"/>
                </a:endParaRPr>
              </a:p>
            </p:txBody>
          </p:sp>
          <p:sp>
            <p:nvSpPr>
              <p:cNvPr id="196" name="Line 86"/>
              <p:cNvSpPr>
                <a:spLocks noChangeShapeType="1"/>
              </p:cNvSpPr>
              <p:nvPr/>
            </p:nvSpPr>
            <p:spPr bwMode="auto">
              <a:xfrm>
                <a:off x="893" y="2154"/>
                <a:ext cx="0" cy="263"/>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97" name="Line 87"/>
              <p:cNvSpPr>
                <a:spLocks noChangeShapeType="1"/>
              </p:cNvSpPr>
              <p:nvPr/>
            </p:nvSpPr>
            <p:spPr bwMode="auto">
              <a:xfrm>
                <a:off x="2975" y="2154"/>
                <a:ext cx="1" cy="263"/>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98" name="Line 88"/>
              <p:cNvSpPr>
                <a:spLocks noChangeShapeType="1"/>
              </p:cNvSpPr>
              <p:nvPr/>
            </p:nvSpPr>
            <p:spPr bwMode="auto">
              <a:xfrm>
                <a:off x="1934" y="2154"/>
                <a:ext cx="1" cy="263"/>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99" name="Rectangle 89"/>
              <p:cNvSpPr>
                <a:spLocks noChangeArrowheads="1"/>
              </p:cNvSpPr>
              <p:nvPr/>
            </p:nvSpPr>
            <p:spPr bwMode="auto">
              <a:xfrm rot="16200000">
                <a:off x="248" y="1415"/>
                <a:ext cx="796" cy="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GB" sz="800" b="1" dirty="0">
                    <a:solidFill>
                      <a:srgbClr val="000000"/>
                    </a:solidFill>
                    <a:latin typeface="Arial" charset="0"/>
                  </a:rPr>
                  <a:t>pSTAT5 </a:t>
                </a:r>
                <a:r>
                  <a:rPr lang="en-GB" sz="800" b="1" dirty="0" smtClean="0">
                    <a:solidFill>
                      <a:srgbClr val="000000"/>
                    </a:solidFill>
                    <a:latin typeface="Arial" charset="0"/>
                  </a:rPr>
                  <a:t>positive-</a:t>
                </a:r>
                <a:endParaRPr lang="en-GB" sz="800" b="1" dirty="0">
                  <a:solidFill>
                    <a:srgbClr val="000000"/>
                  </a:solidFill>
                  <a:latin typeface="Arial" charset="0"/>
                </a:endParaRPr>
              </a:p>
              <a:p>
                <a:pPr algn="ctr"/>
                <a:r>
                  <a:rPr lang="en-GB" sz="800" b="1" dirty="0">
                    <a:solidFill>
                      <a:srgbClr val="000000"/>
                    </a:solidFill>
                    <a:latin typeface="Arial" charset="0"/>
                  </a:rPr>
                  <a:t>TH neurones (%)</a:t>
                </a:r>
                <a:endParaRPr lang="en-GB" sz="800" dirty="0">
                  <a:latin typeface="Arial" charset="0"/>
                </a:endParaRPr>
              </a:p>
            </p:txBody>
          </p:sp>
        </p:grpSp>
        <p:sp>
          <p:nvSpPr>
            <p:cNvPr id="139" name="Text Box 220"/>
            <p:cNvSpPr txBox="1">
              <a:spLocks noChangeArrowheads="1"/>
            </p:cNvSpPr>
            <p:nvPr/>
          </p:nvSpPr>
          <p:spPr bwMode="auto">
            <a:xfrm>
              <a:off x="3028" y="1432"/>
              <a:ext cx="172"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a:t>
              </a:r>
            </a:p>
          </p:txBody>
        </p:sp>
        <p:sp>
          <p:nvSpPr>
            <p:cNvPr id="140" name="Text Box 191"/>
            <p:cNvSpPr txBox="1">
              <a:spLocks noChangeArrowheads="1"/>
            </p:cNvSpPr>
            <p:nvPr/>
          </p:nvSpPr>
          <p:spPr bwMode="auto">
            <a:xfrm>
              <a:off x="2937" y="1470"/>
              <a:ext cx="172" cy="2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a:latin typeface="Arial" charset="0"/>
                </a:rPr>
                <a:t>*</a:t>
              </a:r>
            </a:p>
          </p:txBody>
        </p:sp>
        <p:sp>
          <p:nvSpPr>
            <p:cNvPr id="141" name="Text Box 223"/>
            <p:cNvSpPr txBox="1">
              <a:spLocks noChangeArrowheads="1"/>
            </p:cNvSpPr>
            <p:nvPr/>
          </p:nvSpPr>
          <p:spPr bwMode="auto">
            <a:xfrm>
              <a:off x="2166" y="1936"/>
              <a:ext cx="172" cy="1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a:t>
              </a:r>
            </a:p>
          </p:txBody>
        </p:sp>
      </p:grpSp>
      <p:sp>
        <p:nvSpPr>
          <p:cNvPr id="200" name="Rectangle 57"/>
          <p:cNvSpPr>
            <a:spLocks noChangeArrowheads="1"/>
          </p:cNvSpPr>
          <p:nvPr/>
        </p:nvSpPr>
        <p:spPr bwMode="auto">
          <a:xfrm>
            <a:off x="1016732" y="5087253"/>
            <a:ext cx="5400675" cy="3139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sz="1200" dirty="0">
                <a:latin typeface="Times New Roman" pitchFamily="18" charset="0"/>
                <a:cs typeface="Times New Roman" pitchFamily="18" charset="0"/>
              </a:rPr>
              <a:t>Virgin and d5.5 pregnant mice were  fasted for 24h (grey bars) or allowed to feed normally </a:t>
            </a:r>
            <a:r>
              <a:rPr lang="en-US" sz="1200" dirty="0" smtClean="0">
                <a:latin typeface="Times New Roman" pitchFamily="18" charset="0"/>
                <a:cs typeface="Times New Roman" pitchFamily="18" charset="0"/>
              </a:rPr>
              <a:t>(non-fast control</a:t>
            </a:r>
            <a:r>
              <a:rPr lang="en-US" sz="1200" dirty="0">
                <a:latin typeface="Times New Roman" pitchFamily="18" charset="0"/>
                <a:cs typeface="Times New Roman" pitchFamily="18" charset="0"/>
              </a:rPr>
              <a:t>; white bars). After </a:t>
            </a:r>
            <a:r>
              <a:rPr lang="en-US" sz="1200" dirty="0" smtClean="0">
                <a:latin typeface="Times New Roman" pitchFamily="18" charset="0"/>
                <a:cs typeface="Times New Roman" pitchFamily="18" charset="0"/>
              </a:rPr>
              <a:t>23h they </a:t>
            </a:r>
            <a:r>
              <a:rPr lang="en-US" sz="1200" dirty="0">
                <a:latin typeface="Times New Roman" pitchFamily="18" charset="0"/>
                <a:cs typeface="Times New Roman" pitchFamily="18" charset="0"/>
              </a:rPr>
              <a:t>were injected with </a:t>
            </a:r>
            <a:r>
              <a:rPr lang="en-US" sz="1200" dirty="0" smtClean="0">
                <a:latin typeface="Times New Roman" pitchFamily="18" charset="0"/>
                <a:cs typeface="Times New Roman" pitchFamily="18" charset="0"/>
              </a:rPr>
              <a:t>ovine prolactin (</a:t>
            </a:r>
            <a:r>
              <a:rPr lang="en-US" sz="1200" dirty="0" err="1" smtClean="0">
                <a:latin typeface="Times New Roman" pitchFamily="18" charset="0"/>
                <a:cs typeface="Times New Roman" pitchFamily="18" charset="0"/>
              </a:rPr>
              <a:t>oPRL</a:t>
            </a:r>
            <a:r>
              <a:rPr lang="en-US" sz="1200" dirty="0" smtClean="0">
                <a:latin typeface="Times New Roman" pitchFamily="18" charset="0"/>
                <a:cs typeface="Times New Roman" pitchFamily="18" charset="0"/>
              </a:rPr>
              <a:t>; dotted </a:t>
            </a:r>
            <a:r>
              <a:rPr lang="en-US" sz="1200" dirty="0">
                <a:latin typeface="Times New Roman" pitchFamily="18" charset="0"/>
                <a:cs typeface="Times New Roman" pitchFamily="18" charset="0"/>
              </a:rPr>
              <a:t>bars; virgin </a:t>
            </a:r>
            <a:r>
              <a:rPr lang="en-US" sz="1200" dirty="0" smtClean="0">
                <a:latin typeface="Times New Roman" pitchFamily="18" charset="0"/>
                <a:cs typeface="Times New Roman" pitchFamily="18" charset="0"/>
              </a:rPr>
              <a:t>non-fast n = 6 </a:t>
            </a:r>
            <a:r>
              <a:rPr lang="en-US" sz="1200" dirty="0">
                <a:latin typeface="Times New Roman" pitchFamily="18" charset="0"/>
                <a:cs typeface="Times New Roman" pitchFamily="18" charset="0"/>
              </a:rPr>
              <a:t>and fast </a:t>
            </a:r>
            <a:r>
              <a:rPr lang="en-US" sz="1200" dirty="0" smtClean="0">
                <a:latin typeface="Times New Roman" pitchFamily="18" charset="0"/>
                <a:cs typeface="Times New Roman" pitchFamily="18" charset="0"/>
              </a:rPr>
              <a:t>n = 8</a:t>
            </a:r>
            <a:r>
              <a:rPr lang="en-US" sz="1200" dirty="0">
                <a:latin typeface="Times New Roman" pitchFamily="18" charset="0"/>
                <a:cs typeface="Times New Roman" pitchFamily="18" charset="0"/>
              </a:rPr>
              <a:t>, pregnant </a:t>
            </a:r>
            <a:r>
              <a:rPr lang="en-US" sz="1200" dirty="0" smtClean="0">
                <a:latin typeface="Times New Roman" pitchFamily="18" charset="0"/>
                <a:cs typeface="Times New Roman" pitchFamily="18" charset="0"/>
              </a:rPr>
              <a:t>non-fast</a:t>
            </a:r>
          </a:p>
          <a:p>
            <a:pPr>
              <a:lnSpc>
                <a:spcPct val="150000"/>
              </a:lnSpc>
            </a:pPr>
            <a:r>
              <a:rPr lang="en-US" sz="1200" dirty="0" smtClean="0">
                <a:latin typeface="Times New Roman" pitchFamily="18" charset="0"/>
                <a:cs typeface="Times New Roman" pitchFamily="18" charset="0"/>
              </a:rPr>
              <a:t> n = 8 </a:t>
            </a:r>
            <a:r>
              <a:rPr lang="en-US" sz="1200" dirty="0">
                <a:latin typeface="Times New Roman" pitchFamily="18" charset="0"/>
                <a:cs typeface="Times New Roman" pitchFamily="18" charset="0"/>
              </a:rPr>
              <a:t>and fast </a:t>
            </a:r>
            <a:r>
              <a:rPr lang="en-US" sz="1200" dirty="0" smtClean="0">
                <a:latin typeface="Times New Roman" pitchFamily="18" charset="0"/>
                <a:cs typeface="Times New Roman" pitchFamily="18" charset="0"/>
              </a:rPr>
              <a:t>n = 7</a:t>
            </a:r>
            <a:r>
              <a:rPr lang="en-US" sz="1200" dirty="0">
                <a:latin typeface="Times New Roman" pitchFamily="18" charset="0"/>
                <a:cs typeface="Times New Roman" pitchFamily="18" charset="0"/>
              </a:rPr>
              <a:t>) or prolactin buffer (vehicle; solid bars; virgin </a:t>
            </a:r>
            <a:r>
              <a:rPr lang="en-US" sz="1200" dirty="0" smtClean="0">
                <a:latin typeface="Times New Roman" pitchFamily="18" charset="0"/>
                <a:cs typeface="Times New Roman" pitchFamily="18" charset="0"/>
              </a:rPr>
              <a:t>non-fast n = 6 </a:t>
            </a:r>
            <a:r>
              <a:rPr lang="en-US" sz="1200" dirty="0">
                <a:latin typeface="Times New Roman" pitchFamily="18" charset="0"/>
                <a:cs typeface="Times New Roman" pitchFamily="18" charset="0"/>
              </a:rPr>
              <a:t>and fast </a:t>
            </a:r>
            <a:r>
              <a:rPr lang="en-US" sz="1200" dirty="0" smtClean="0">
                <a:latin typeface="Times New Roman" pitchFamily="18" charset="0"/>
                <a:cs typeface="Times New Roman" pitchFamily="18" charset="0"/>
              </a:rPr>
              <a:t>n = 8</a:t>
            </a:r>
            <a:r>
              <a:rPr lang="en-US" sz="1200" dirty="0">
                <a:latin typeface="Times New Roman" pitchFamily="18" charset="0"/>
                <a:cs typeface="Times New Roman" pitchFamily="18" charset="0"/>
              </a:rPr>
              <a:t>, pregnant </a:t>
            </a:r>
            <a:r>
              <a:rPr lang="en-US" sz="1200" dirty="0" smtClean="0">
                <a:latin typeface="Times New Roman" pitchFamily="18" charset="0"/>
                <a:cs typeface="Times New Roman" pitchFamily="18" charset="0"/>
              </a:rPr>
              <a:t>non-fast </a:t>
            </a:r>
            <a:r>
              <a:rPr lang="en-US" sz="1200" dirty="0">
                <a:latin typeface="Times New Roman" pitchFamily="18" charset="0"/>
                <a:cs typeface="Times New Roman" pitchFamily="18" charset="0"/>
              </a:rPr>
              <a:t>and fast </a:t>
            </a:r>
            <a:r>
              <a:rPr lang="en-US" sz="1200" dirty="0" smtClean="0">
                <a:latin typeface="Times New Roman" pitchFamily="18" charset="0"/>
                <a:cs typeface="Times New Roman" pitchFamily="18" charset="0"/>
              </a:rPr>
              <a:t>n = 7</a:t>
            </a:r>
            <a:r>
              <a:rPr lang="en-US" sz="1200" dirty="0">
                <a:latin typeface="Times New Roman" pitchFamily="18" charset="0"/>
                <a:cs typeface="Times New Roman" pitchFamily="18" charset="0"/>
              </a:rPr>
              <a:t>) and sacrificed 1h later. </a:t>
            </a:r>
            <a:r>
              <a:rPr lang="en-GB" sz="1200" dirty="0">
                <a:latin typeface="Times New Roman" pitchFamily="18" charset="0"/>
                <a:cs typeface="Times New Roman" pitchFamily="18" charset="0"/>
              </a:rPr>
              <a:t>Values are group means </a:t>
            </a:r>
            <a:r>
              <a:rPr lang="en-US" sz="1200" dirty="0">
                <a:latin typeface="Times New Roman" pitchFamily="18" charset="0"/>
                <a:cs typeface="Times New Roman" pitchFamily="18" charset="0"/>
              </a:rPr>
              <a:t>± SEM. E. Number of pSTAT5-positive nuclei in the arcuate nucleus  (</a:t>
            </a:r>
            <a:r>
              <a:rPr lang="en-US" sz="1200" dirty="0" smtClean="0">
                <a:latin typeface="Times New Roman" pitchFamily="18" charset="0"/>
                <a:cs typeface="Times New Roman" pitchFamily="18" charset="0"/>
              </a:rPr>
              <a:t>3-way </a:t>
            </a:r>
            <a:r>
              <a:rPr lang="en-US" sz="1200" dirty="0">
                <a:latin typeface="Times New Roman" pitchFamily="18" charset="0"/>
                <a:cs typeface="Times New Roman" pitchFamily="18" charset="0"/>
              </a:rPr>
              <a:t>ANOVA,</a:t>
            </a:r>
            <a:r>
              <a:rPr lang="en-GB" sz="1200" dirty="0">
                <a:latin typeface="Times New Roman" pitchFamily="18" charset="0"/>
                <a:cs typeface="Times New Roman" pitchFamily="18" charset="0"/>
              </a:rPr>
              <a:t> interactions: </a:t>
            </a:r>
            <a:r>
              <a:rPr lang="en-GB" sz="1200" dirty="0" err="1">
                <a:latin typeface="Times New Roman" pitchFamily="18" charset="0"/>
                <a:cs typeface="Times New Roman" pitchFamily="18" charset="0"/>
              </a:rPr>
              <a:t>groupxprolactin</a:t>
            </a:r>
            <a:r>
              <a:rPr lang="en-GB" sz="1200" dirty="0">
                <a:latin typeface="Times New Roman" pitchFamily="18" charset="0"/>
                <a:cs typeface="Times New Roman" pitchFamily="18" charset="0"/>
              </a:rPr>
              <a:t> treatment p&lt;0.01, </a:t>
            </a:r>
            <a:r>
              <a:rPr lang="en-GB" sz="1200" dirty="0" err="1">
                <a:latin typeface="Times New Roman" pitchFamily="18" charset="0"/>
                <a:cs typeface="Times New Roman" pitchFamily="18" charset="0"/>
              </a:rPr>
              <a:t>fastxprolactin</a:t>
            </a:r>
            <a:r>
              <a:rPr lang="en-GB" sz="1200" dirty="0">
                <a:latin typeface="Times New Roman" pitchFamily="18" charset="0"/>
                <a:cs typeface="Times New Roman" pitchFamily="18" charset="0"/>
              </a:rPr>
              <a:t> treatments p=0.001</a:t>
            </a:r>
            <a:r>
              <a:rPr lang="en-GB" sz="1200" dirty="0" smtClean="0">
                <a:latin typeface="Times New Roman" pitchFamily="18" charset="0"/>
                <a:cs typeface="Times New Roman" pitchFamily="18" charset="0"/>
              </a:rPr>
              <a:t>)</a:t>
            </a:r>
            <a:r>
              <a:rPr lang="en-GB" sz="1200" dirty="0" smtClean="0">
                <a:solidFill>
                  <a:srgbClr val="FF0000"/>
                </a:solidFill>
                <a:latin typeface="Times New Roman" pitchFamily="18" charset="0"/>
                <a:cs typeface="Times New Roman" pitchFamily="18" charset="0"/>
              </a:rPr>
              <a:t>. </a:t>
            </a:r>
            <a:r>
              <a:rPr lang="en-US" sz="1200" dirty="0" smtClean="0">
                <a:latin typeface="Times New Roman" pitchFamily="18" charset="0"/>
                <a:cs typeface="Times New Roman" pitchFamily="18" charset="0"/>
              </a:rPr>
              <a:t>F</a:t>
            </a:r>
            <a:r>
              <a:rPr lang="en-US" sz="1200" dirty="0">
                <a:latin typeface="Times New Roman" pitchFamily="18" charset="0"/>
                <a:cs typeface="Times New Roman" pitchFamily="18" charset="0"/>
              </a:rPr>
              <a:t>. % pSTAT5-positive tyrosine hydroxylase (TH) neurones in the arcuate nucleus (</a:t>
            </a:r>
            <a:r>
              <a:rPr lang="en-US" sz="1200" dirty="0" smtClean="0">
                <a:latin typeface="Times New Roman" pitchFamily="18" charset="0"/>
                <a:cs typeface="Times New Roman" pitchFamily="18" charset="0"/>
              </a:rPr>
              <a:t>3-way </a:t>
            </a:r>
            <a:r>
              <a:rPr lang="en-US" sz="1200" dirty="0">
                <a:latin typeface="Times New Roman" pitchFamily="18" charset="0"/>
                <a:cs typeface="Times New Roman" pitchFamily="18" charset="0"/>
              </a:rPr>
              <a:t>ANOVA, interaction group</a:t>
            </a:r>
            <a:r>
              <a:rPr lang="en-GB" sz="1200" dirty="0" err="1">
                <a:latin typeface="Times New Roman" pitchFamily="18" charset="0"/>
                <a:cs typeface="Times New Roman" pitchFamily="18" charset="0"/>
              </a:rPr>
              <a:t>xfastxprolactin</a:t>
            </a:r>
            <a:r>
              <a:rPr lang="en-GB" sz="1200" dirty="0">
                <a:latin typeface="Times New Roman" pitchFamily="18" charset="0"/>
                <a:cs typeface="Times New Roman" pitchFamily="18" charset="0"/>
              </a:rPr>
              <a:t> treatments p=0.001).</a:t>
            </a:r>
            <a:r>
              <a:rPr lang="en-GB" sz="1200" dirty="0">
                <a:solidFill>
                  <a:srgbClr val="FF0000"/>
                </a:solidFill>
                <a:latin typeface="Times New Roman" pitchFamily="18" charset="0"/>
                <a:cs typeface="Times New Roman" pitchFamily="18" charset="0"/>
              </a:rPr>
              <a:t> </a:t>
            </a:r>
            <a:r>
              <a:rPr lang="en-US" sz="1200" dirty="0">
                <a:latin typeface="Times New Roman" pitchFamily="18" charset="0"/>
                <a:cs typeface="Times New Roman" pitchFamily="18" charset="0"/>
              </a:rPr>
              <a:t>Holm-</a:t>
            </a:r>
            <a:r>
              <a:rPr lang="en-US" sz="1200" dirty="0" err="1">
                <a:latin typeface="Times New Roman" pitchFamily="18" charset="0"/>
                <a:cs typeface="Times New Roman" pitchFamily="18" charset="0"/>
              </a:rPr>
              <a:t>Sidak</a:t>
            </a:r>
            <a:r>
              <a:rPr lang="en-US" sz="1200" dirty="0">
                <a:latin typeface="Times New Roman" pitchFamily="18" charset="0"/>
                <a:cs typeface="Times New Roman" pitchFamily="18" charset="0"/>
              </a:rPr>
              <a:t> post hoc tests following individual </a:t>
            </a:r>
            <a:r>
              <a:rPr lang="en-US" sz="1200" dirty="0" smtClean="0">
                <a:latin typeface="Times New Roman" pitchFamily="18" charset="0"/>
                <a:cs typeface="Times New Roman" pitchFamily="18" charset="0"/>
              </a:rPr>
              <a:t>2-way </a:t>
            </a:r>
            <a:r>
              <a:rPr lang="en-US" sz="1200" dirty="0">
                <a:latin typeface="Times New Roman" pitchFamily="18" charset="0"/>
                <a:cs typeface="Times New Roman" pitchFamily="18" charset="0"/>
              </a:rPr>
              <a:t>ANOVAs for virgin and d5.5, *p&lt;0.05 vs. </a:t>
            </a:r>
            <a:r>
              <a:rPr lang="en-US" sz="1200" dirty="0" smtClean="0">
                <a:latin typeface="Times New Roman" pitchFamily="18" charset="0"/>
                <a:cs typeface="Times New Roman" pitchFamily="18" charset="0"/>
              </a:rPr>
              <a:t>non-fast, </a:t>
            </a:r>
            <a:r>
              <a:rPr lang="en-US" sz="1200" dirty="0">
                <a:latin typeface="Times New Roman" pitchFamily="18" charset="0"/>
                <a:cs typeface="Times New Roman" pitchFamily="18" charset="0"/>
              </a:rPr>
              <a:t>+p&lt;0.05 vs. buffer. </a:t>
            </a:r>
          </a:p>
        </p:txBody>
      </p:sp>
      <p:sp>
        <p:nvSpPr>
          <p:cNvPr id="201" name="Text Box 882"/>
          <p:cNvSpPr txBox="1">
            <a:spLocks noChangeArrowheads="1"/>
          </p:cNvSpPr>
          <p:nvPr/>
        </p:nvSpPr>
        <p:spPr bwMode="auto">
          <a:xfrm>
            <a:off x="1601788" y="1116075"/>
            <a:ext cx="28575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E</a:t>
            </a:r>
          </a:p>
        </p:txBody>
      </p:sp>
      <p:grpSp>
        <p:nvGrpSpPr>
          <p:cNvPr id="202" name="Group 70"/>
          <p:cNvGrpSpPr>
            <a:grpSpLocks/>
          </p:cNvGrpSpPr>
          <p:nvPr/>
        </p:nvGrpSpPr>
        <p:grpSpPr bwMode="auto">
          <a:xfrm>
            <a:off x="2092325" y="900175"/>
            <a:ext cx="3533776" cy="1931987"/>
            <a:chOff x="1205" y="574"/>
            <a:chExt cx="2226" cy="1217"/>
          </a:xfrm>
        </p:grpSpPr>
        <p:grpSp>
          <p:nvGrpSpPr>
            <p:cNvPr id="203" name="Group 1"/>
            <p:cNvGrpSpPr>
              <a:grpSpLocks noChangeAspect="1"/>
            </p:cNvGrpSpPr>
            <p:nvPr/>
          </p:nvGrpSpPr>
          <p:grpSpPr bwMode="auto">
            <a:xfrm>
              <a:off x="1205" y="657"/>
              <a:ext cx="2226" cy="1134"/>
              <a:chOff x="1079436" y="863600"/>
              <a:chExt cx="4402202" cy="2782888"/>
            </a:xfrm>
          </p:grpSpPr>
          <p:sp>
            <p:nvSpPr>
              <p:cNvPr id="211" name="Rectangle 109"/>
              <p:cNvSpPr>
                <a:spLocks noChangeArrowheads="1"/>
              </p:cNvSpPr>
              <p:nvPr/>
            </p:nvSpPr>
            <p:spPr bwMode="auto">
              <a:xfrm>
                <a:off x="1231900" y="863600"/>
                <a:ext cx="4249738" cy="278288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latin typeface="Arial" charset="0"/>
                </a:endParaRPr>
              </a:p>
            </p:txBody>
          </p:sp>
          <p:sp>
            <p:nvSpPr>
              <p:cNvPr id="212" name="Rectangle 110"/>
              <p:cNvSpPr>
                <a:spLocks noChangeArrowheads="1"/>
              </p:cNvSpPr>
              <p:nvPr/>
            </p:nvSpPr>
            <p:spPr bwMode="auto">
              <a:xfrm>
                <a:off x="1828800" y="2843213"/>
                <a:ext cx="238125" cy="295275"/>
              </a:xfrm>
              <a:prstGeom prst="rect">
                <a:avLst/>
              </a:prstGeom>
              <a:solidFill>
                <a:srgbClr val="FFFFFF"/>
              </a:solidFill>
              <a:ln w="6350">
                <a:solidFill>
                  <a:srgbClr val="000000"/>
                </a:solidFill>
                <a:miter lim="800000"/>
                <a:headEnd/>
                <a:tailEnd/>
              </a:ln>
            </p:spPr>
            <p:txBody>
              <a:bodyPr/>
              <a:lstStyle/>
              <a:p>
                <a:endParaRPr lang="en-US">
                  <a:latin typeface="Arial" charset="0"/>
                </a:endParaRPr>
              </a:p>
            </p:txBody>
          </p:sp>
          <p:sp>
            <p:nvSpPr>
              <p:cNvPr id="213" name="Rectangle 111"/>
              <p:cNvSpPr>
                <a:spLocks noChangeArrowheads="1"/>
              </p:cNvSpPr>
              <p:nvPr/>
            </p:nvSpPr>
            <p:spPr bwMode="auto">
              <a:xfrm>
                <a:off x="2647950" y="2606675"/>
                <a:ext cx="231775" cy="531813"/>
              </a:xfrm>
              <a:prstGeom prst="rect">
                <a:avLst/>
              </a:prstGeom>
              <a:pattFill prst="pct10">
                <a:fgClr>
                  <a:srgbClr val="000000"/>
                </a:fgClr>
                <a:bgClr>
                  <a:schemeClr val="bg1"/>
                </a:bgClr>
              </a:pattFill>
              <a:ln w="6350">
                <a:solidFill>
                  <a:srgbClr val="000000"/>
                </a:solidFill>
                <a:miter lim="800000"/>
                <a:headEnd/>
                <a:tailEnd/>
              </a:ln>
            </p:spPr>
            <p:txBody>
              <a:bodyPr/>
              <a:lstStyle/>
              <a:p>
                <a:endParaRPr lang="en-US">
                  <a:latin typeface="Arial" charset="0"/>
                </a:endParaRPr>
              </a:p>
            </p:txBody>
          </p:sp>
          <p:sp>
            <p:nvSpPr>
              <p:cNvPr id="214" name="Rectangle 112"/>
              <p:cNvSpPr>
                <a:spLocks noChangeArrowheads="1"/>
              </p:cNvSpPr>
              <p:nvPr/>
            </p:nvSpPr>
            <p:spPr bwMode="auto">
              <a:xfrm>
                <a:off x="3462338" y="2687638"/>
                <a:ext cx="238125" cy="450850"/>
              </a:xfrm>
              <a:prstGeom prst="rect">
                <a:avLst/>
              </a:prstGeom>
              <a:solidFill>
                <a:schemeClr val="bg1"/>
              </a:solidFill>
              <a:ln w="6350">
                <a:solidFill>
                  <a:srgbClr val="000000"/>
                </a:solidFill>
                <a:miter lim="800000"/>
                <a:headEnd/>
                <a:tailEnd/>
              </a:ln>
            </p:spPr>
            <p:txBody>
              <a:bodyPr/>
              <a:lstStyle/>
              <a:p>
                <a:endParaRPr lang="en-US">
                  <a:latin typeface="Arial" charset="0"/>
                </a:endParaRPr>
              </a:p>
            </p:txBody>
          </p:sp>
          <p:sp>
            <p:nvSpPr>
              <p:cNvPr id="215" name="Rectangle 113"/>
              <p:cNvSpPr>
                <a:spLocks noChangeArrowheads="1"/>
              </p:cNvSpPr>
              <p:nvPr/>
            </p:nvSpPr>
            <p:spPr bwMode="auto">
              <a:xfrm>
                <a:off x="4283075" y="2044700"/>
                <a:ext cx="230188" cy="1093788"/>
              </a:xfrm>
              <a:prstGeom prst="rect">
                <a:avLst/>
              </a:prstGeom>
              <a:pattFill prst="pct10">
                <a:fgClr>
                  <a:srgbClr val="000000"/>
                </a:fgClr>
                <a:bgClr>
                  <a:schemeClr val="bg1"/>
                </a:bgClr>
              </a:pattFill>
              <a:ln w="6350">
                <a:solidFill>
                  <a:srgbClr val="000000"/>
                </a:solidFill>
                <a:miter lim="800000"/>
                <a:headEnd/>
                <a:tailEnd/>
              </a:ln>
            </p:spPr>
            <p:txBody>
              <a:bodyPr/>
              <a:lstStyle/>
              <a:p>
                <a:endParaRPr lang="en-US">
                  <a:latin typeface="Arial" charset="0"/>
                </a:endParaRPr>
              </a:p>
            </p:txBody>
          </p:sp>
          <p:sp>
            <p:nvSpPr>
              <p:cNvPr id="216" name="Rectangle 114"/>
              <p:cNvSpPr>
                <a:spLocks noChangeArrowheads="1"/>
              </p:cNvSpPr>
              <p:nvPr/>
            </p:nvSpPr>
            <p:spPr bwMode="auto">
              <a:xfrm>
                <a:off x="2071515" y="2961810"/>
                <a:ext cx="231429" cy="176691"/>
              </a:xfrm>
              <a:prstGeom prst="rect">
                <a:avLst/>
              </a:prstGeom>
              <a:solidFill>
                <a:schemeClr val="bg1">
                  <a:lumMod val="65000"/>
                </a:schemeClr>
              </a:solidFill>
              <a:ln w="6350">
                <a:solidFill>
                  <a:srgbClr val="000000"/>
                </a:solidFill>
                <a:miter lim="800000"/>
                <a:headEnd/>
                <a:tailEnd/>
              </a:ln>
            </p:spPr>
            <p:txBody>
              <a:bodyPr/>
              <a:lstStyle/>
              <a:p>
                <a:pPr>
                  <a:defRPr/>
                </a:pPr>
                <a:endParaRPr lang="en-GB">
                  <a:latin typeface="Arial" charset="0"/>
                  <a:cs typeface="+mn-cs"/>
                </a:endParaRPr>
              </a:p>
            </p:txBody>
          </p:sp>
          <p:sp>
            <p:nvSpPr>
              <p:cNvPr id="217" name="Rectangle 115"/>
              <p:cNvSpPr>
                <a:spLocks noChangeArrowheads="1"/>
              </p:cNvSpPr>
              <p:nvPr/>
            </p:nvSpPr>
            <p:spPr bwMode="auto">
              <a:xfrm>
                <a:off x="2878551" y="2176515"/>
                <a:ext cx="231429" cy="961986"/>
              </a:xfrm>
              <a:prstGeom prst="rect">
                <a:avLst/>
              </a:prstGeom>
              <a:pattFill prst="pct10">
                <a:fgClr>
                  <a:schemeClr val="tx1"/>
                </a:fgClr>
                <a:bgClr>
                  <a:schemeClr val="bg1">
                    <a:lumMod val="65000"/>
                  </a:schemeClr>
                </a:bgClr>
              </a:pattFill>
              <a:ln w="6350">
                <a:solidFill>
                  <a:srgbClr val="000000"/>
                </a:solidFill>
                <a:miter lim="800000"/>
                <a:headEnd/>
                <a:tailEnd/>
              </a:ln>
            </p:spPr>
            <p:txBody>
              <a:bodyPr/>
              <a:lstStyle/>
              <a:p>
                <a:pPr>
                  <a:defRPr/>
                </a:pPr>
                <a:endParaRPr lang="en-GB">
                  <a:latin typeface="Arial" charset="0"/>
                  <a:cs typeface="+mn-cs"/>
                </a:endParaRPr>
              </a:p>
            </p:txBody>
          </p:sp>
          <p:sp>
            <p:nvSpPr>
              <p:cNvPr id="218" name="Rectangle 116"/>
              <p:cNvSpPr>
                <a:spLocks noChangeArrowheads="1"/>
              </p:cNvSpPr>
              <p:nvPr/>
            </p:nvSpPr>
            <p:spPr bwMode="auto">
              <a:xfrm>
                <a:off x="3699432" y="2821929"/>
                <a:ext cx="233408" cy="316573"/>
              </a:xfrm>
              <a:prstGeom prst="rect">
                <a:avLst/>
              </a:prstGeom>
              <a:solidFill>
                <a:schemeClr val="bg1">
                  <a:lumMod val="65000"/>
                </a:schemeClr>
              </a:solidFill>
              <a:ln w="6350">
                <a:solidFill>
                  <a:srgbClr val="000000"/>
                </a:solidFill>
                <a:miter lim="800000"/>
                <a:headEnd/>
                <a:tailEnd/>
              </a:ln>
            </p:spPr>
            <p:txBody>
              <a:bodyPr/>
              <a:lstStyle/>
              <a:p>
                <a:pPr>
                  <a:defRPr/>
                </a:pPr>
                <a:endParaRPr lang="en-GB">
                  <a:latin typeface="Arial" charset="0"/>
                  <a:cs typeface="+mn-cs"/>
                </a:endParaRPr>
              </a:p>
            </p:txBody>
          </p:sp>
          <p:sp>
            <p:nvSpPr>
              <p:cNvPr id="219" name="Rectangle 117"/>
              <p:cNvSpPr>
                <a:spLocks noChangeArrowheads="1"/>
              </p:cNvSpPr>
              <p:nvPr/>
            </p:nvSpPr>
            <p:spPr bwMode="auto">
              <a:xfrm>
                <a:off x="4512403" y="1327415"/>
                <a:ext cx="233408" cy="1811086"/>
              </a:xfrm>
              <a:prstGeom prst="rect">
                <a:avLst/>
              </a:prstGeom>
              <a:pattFill prst="pct10">
                <a:fgClr>
                  <a:schemeClr val="tx1"/>
                </a:fgClr>
                <a:bgClr>
                  <a:schemeClr val="bg1">
                    <a:lumMod val="65000"/>
                  </a:schemeClr>
                </a:bgClr>
              </a:pattFill>
              <a:ln w="6350">
                <a:solidFill>
                  <a:srgbClr val="000000"/>
                </a:solidFill>
                <a:miter lim="800000"/>
                <a:headEnd/>
                <a:tailEnd/>
              </a:ln>
            </p:spPr>
            <p:txBody>
              <a:bodyPr/>
              <a:lstStyle/>
              <a:p>
                <a:pPr>
                  <a:defRPr/>
                </a:pPr>
                <a:endParaRPr lang="en-GB">
                  <a:latin typeface="Arial" charset="0"/>
                  <a:cs typeface="+mn-cs"/>
                </a:endParaRPr>
              </a:p>
            </p:txBody>
          </p:sp>
          <p:sp>
            <p:nvSpPr>
              <p:cNvPr id="220" name="Line 118"/>
              <p:cNvSpPr>
                <a:spLocks noChangeShapeType="1"/>
              </p:cNvSpPr>
              <p:nvPr/>
            </p:nvSpPr>
            <p:spPr bwMode="auto">
              <a:xfrm rot="21540000" flipV="1">
                <a:off x="1947863" y="2798764"/>
                <a:ext cx="1588" cy="4445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21" name="Line 119"/>
              <p:cNvSpPr>
                <a:spLocks noChangeShapeType="1"/>
              </p:cNvSpPr>
              <p:nvPr/>
            </p:nvSpPr>
            <p:spPr bwMode="auto">
              <a:xfrm>
                <a:off x="1925638" y="2798763"/>
                <a:ext cx="49213" cy="1588"/>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22" name="Line 120"/>
              <p:cNvSpPr>
                <a:spLocks noChangeShapeType="1"/>
              </p:cNvSpPr>
              <p:nvPr/>
            </p:nvSpPr>
            <p:spPr bwMode="auto">
              <a:xfrm rot="21540000" flipV="1">
                <a:off x="2760663" y="2406650"/>
                <a:ext cx="1588" cy="200025"/>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23" name="Line 121"/>
              <p:cNvSpPr>
                <a:spLocks noChangeShapeType="1"/>
              </p:cNvSpPr>
              <p:nvPr/>
            </p:nvSpPr>
            <p:spPr bwMode="auto">
              <a:xfrm rot="-60000">
                <a:off x="2733339" y="2406650"/>
                <a:ext cx="49212" cy="158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24" name="Line 122"/>
              <p:cNvSpPr>
                <a:spLocks noChangeShapeType="1"/>
              </p:cNvSpPr>
              <p:nvPr/>
            </p:nvSpPr>
            <p:spPr bwMode="auto">
              <a:xfrm flipV="1">
                <a:off x="3581400" y="2473325"/>
                <a:ext cx="1588" cy="214313"/>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25" name="Line 123"/>
              <p:cNvSpPr>
                <a:spLocks noChangeShapeType="1"/>
              </p:cNvSpPr>
              <p:nvPr/>
            </p:nvSpPr>
            <p:spPr bwMode="auto">
              <a:xfrm>
                <a:off x="3554003" y="2473325"/>
                <a:ext cx="49212" cy="158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26" name="Line 124"/>
              <p:cNvSpPr>
                <a:spLocks noChangeShapeType="1"/>
              </p:cNvSpPr>
              <p:nvPr/>
            </p:nvSpPr>
            <p:spPr bwMode="auto">
              <a:xfrm flipV="1">
                <a:off x="4394200" y="1874838"/>
                <a:ext cx="1588" cy="169863"/>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27" name="Line 125"/>
              <p:cNvSpPr>
                <a:spLocks noChangeShapeType="1"/>
              </p:cNvSpPr>
              <p:nvPr/>
            </p:nvSpPr>
            <p:spPr bwMode="auto">
              <a:xfrm>
                <a:off x="4370183" y="1874838"/>
                <a:ext cx="49212" cy="158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28" name="Line 126"/>
              <p:cNvSpPr>
                <a:spLocks noChangeShapeType="1"/>
              </p:cNvSpPr>
              <p:nvPr/>
            </p:nvSpPr>
            <p:spPr bwMode="auto">
              <a:xfrm flipV="1">
                <a:off x="2178050" y="2894013"/>
                <a:ext cx="1588" cy="66675"/>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29" name="Line 127"/>
              <p:cNvSpPr>
                <a:spLocks noChangeShapeType="1"/>
              </p:cNvSpPr>
              <p:nvPr/>
            </p:nvSpPr>
            <p:spPr bwMode="auto">
              <a:xfrm rot="-60000">
                <a:off x="2157414" y="2894013"/>
                <a:ext cx="49212" cy="158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30" name="Line 128"/>
              <p:cNvSpPr>
                <a:spLocks noChangeShapeType="1"/>
              </p:cNvSpPr>
              <p:nvPr/>
            </p:nvSpPr>
            <p:spPr bwMode="auto">
              <a:xfrm flipV="1">
                <a:off x="2992438" y="2008188"/>
                <a:ext cx="1588" cy="169863"/>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31" name="Line 129"/>
              <p:cNvSpPr>
                <a:spLocks noChangeShapeType="1"/>
              </p:cNvSpPr>
              <p:nvPr/>
            </p:nvSpPr>
            <p:spPr bwMode="auto">
              <a:xfrm>
                <a:off x="2966533" y="2008188"/>
                <a:ext cx="47625" cy="158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32" name="Line 130"/>
              <p:cNvSpPr>
                <a:spLocks noChangeShapeType="1"/>
              </p:cNvSpPr>
              <p:nvPr/>
            </p:nvSpPr>
            <p:spPr bwMode="auto">
              <a:xfrm flipV="1">
                <a:off x="3813175" y="2665413"/>
                <a:ext cx="1588" cy="155575"/>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33" name="Line 131"/>
              <p:cNvSpPr>
                <a:spLocks noChangeShapeType="1"/>
              </p:cNvSpPr>
              <p:nvPr/>
            </p:nvSpPr>
            <p:spPr bwMode="auto">
              <a:xfrm rot="-60000">
                <a:off x="3790949" y="2665413"/>
                <a:ext cx="49212" cy="158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34" name="Line 132"/>
              <p:cNvSpPr>
                <a:spLocks noChangeShapeType="1"/>
              </p:cNvSpPr>
              <p:nvPr/>
            </p:nvSpPr>
            <p:spPr bwMode="auto">
              <a:xfrm rot="21540000" flipV="1">
                <a:off x="4625974" y="1189038"/>
                <a:ext cx="1588" cy="13970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35" name="Line 133"/>
              <p:cNvSpPr>
                <a:spLocks noChangeShapeType="1"/>
              </p:cNvSpPr>
              <p:nvPr/>
            </p:nvSpPr>
            <p:spPr bwMode="auto">
              <a:xfrm rot="-60000">
                <a:off x="4603377" y="1189038"/>
                <a:ext cx="49212" cy="1589"/>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36" name="Line 134"/>
              <p:cNvSpPr>
                <a:spLocks noChangeShapeType="1"/>
              </p:cNvSpPr>
              <p:nvPr/>
            </p:nvSpPr>
            <p:spPr bwMode="auto">
              <a:xfrm>
                <a:off x="1652588" y="1019175"/>
                <a:ext cx="1588" cy="2119313"/>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37" name="Line 135"/>
              <p:cNvSpPr>
                <a:spLocks noChangeShapeType="1"/>
              </p:cNvSpPr>
              <p:nvPr/>
            </p:nvSpPr>
            <p:spPr bwMode="auto">
              <a:xfrm>
                <a:off x="1624013" y="3138488"/>
                <a:ext cx="28575" cy="158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38" name="Line 136"/>
              <p:cNvSpPr>
                <a:spLocks noChangeShapeType="1"/>
              </p:cNvSpPr>
              <p:nvPr/>
            </p:nvSpPr>
            <p:spPr bwMode="auto">
              <a:xfrm>
                <a:off x="1624013" y="2871788"/>
                <a:ext cx="28575" cy="158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39" name="Line 137"/>
              <p:cNvSpPr>
                <a:spLocks noChangeShapeType="1"/>
              </p:cNvSpPr>
              <p:nvPr/>
            </p:nvSpPr>
            <p:spPr bwMode="auto">
              <a:xfrm>
                <a:off x="1624013" y="2606675"/>
                <a:ext cx="28575" cy="158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40" name="Line 138"/>
              <p:cNvSpPr>
                <a:spLocks noChangeShapeType="1"/>
              </p:cNvSpPr>
              <p:nvPr/>
            </p:nvSpPr>
            <p:spPr bwMode="auto">
              <a:xfrm>
                <a:off x="1624013" y="2339975"/>
                <a:ext cx="28575" cy="158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41" name="Line 139"/>
              <p:cNvSpPr>
                <a:spLocks noChangeShapeType="1"/>
              </p:cNvSpPr>
              <p:nvPr/>
            </p:nvSpPr>
            <p:spPr bwMode="auto">
              <a:xfrm>
                <a:off x="1624013" y="2082800"/>
                <a:ext cx="28575" cy="158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42" name="Line 140"/>
              <p:cNvSpPr>
                <a:spLocks noChangeShapeType="1"/>
              </p:cNvSpPr>
              <p:nvPr/>
            </p:nvSpPr>
            <p:spPr bwMode="auto">
              <a:xfrm>
                <a:off x="1624013" y="1816100"/>
                <a:ext cx="28575" cy="158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43" name="Line 141"/>
              <p:cNvSpPr>
                <a:spLocks noChangeShapeType="1"/>
              </p:cNvSpPr>
              <p:nvPr/>
            </p:nvSpPr>
            <p:spPr bwMode="auto">
              <a:xfrm>
                <a:off x="1624013" y="1550988"/>
                <a:ext cx="28575" cy="158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44" name="Line 142"/>
              <p:cNvSpPr>
                <a:spLocks noChangeShapeType="1"/>
              </p:cNvSpPr>
              <p:nvPr/>
            </p:nvSpPr>
            <p:spPr bwMode="auto">
              <a:xfrm>
                <a:off x="1624013" y="1284288"/>
                <a:ext cx="28575" cy="158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45" name="Line 143"/>
              <p:cNvSpPr>
                <a:spLocks noChangeShapeType="1"/>
              </p:cNvSpPr>
              <p:nvPr/>
            </p:nvSpPr>
            <p:spPr bwMode="auto">
              <a:xfrm>
                <a:off x="1624013" y="1019175"/>
                <a:ext cx="28575" cy="158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46" name="Line 144"/>
              <p:cNvSpPr>
                <a:spLocks noChangeShapeType="1"/>
              </p:cNvSpPr>
              <p:nvPr/>
            </p:nvSpPr>
            <p:spPr bwMode="auto">
              <a:xfrm>
                <a:off x="1652588" y="3138488"/>
                <a:ext cx="3268663" cy="158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47" name="Line 145"/>
              <p:cNvSpPr>
                <a:spLocks noChangeShapeType="1"/>
              </p:cNvSpPr>
              <p:nvPr/>
            </p:nvSpPr>
            <p:spPr bwMode="auto">
              <a:xfrm flipV="1">
                <a:off x="1652588" y="3138488"/>
                <a:ext cx="1588" cy="2857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48" name="Line 146"/>
              <p:cNvSpPr>
                <a:spLocks noChangeShapeType="1"/>
              </p:cNvSpPr>
              <p:nvPr/>
            </p:nvSpPr>
            <p:spPr bwMode="auto">
              <a:xfrm flipV="1">
                <a:off x="2473325" y="3138488"/>
                <a:ext cx="1588" cy="2857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49" name="Line 149"/>
              <p:cNvSpPr>
                <a:spLocks noChangeShapeType="1"/>
              </p:cNvSpPr>
              <p:nvPr/>
            </p:nvSpPr>
            <p:spPr bwMode="auto">
              <a:xfrm flipV="1">
                <a:off x="4921250" y="3138488"/>
                <a:ext cx="1588" cy="2857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50" name="Rectangle 150"/>
              <p:cNvSpPr>
                <a:spLocks noChangeArrowheads="1"/>
              </p:cNvSpPr>
              <p:nvPr/>
            </p:nvSpPr>
            <p:spPr bwMode="auto">
              <a:xfrm>
                <a:off x="1533490" y="3077149"/>
                <a:ext cx="71209" cy="188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0</a:t>
                </a:r>
                <a:endParaRPr lang="en-GB" sz="800">
                  <a:latin typeface="Arial" charset="0"/>
                </a:endParaRPr>
              </a:p>
            </p:txBody>
          </p:sp>
          <p:sp>
            <p:nvSpPr>
              <p:cNvPr id="251" name="Rectangle 151"/>
              <p:cNvSpPr>
                <a:spLocks noChangeArrowheads="1"/>
              </p:cNvSpPr>
              <p:nvPr/>
            </p:nvSpPr>
            <p:spPr bwMode="auto">
              <a:xfrm>
                <a:off x="1484039" y="2812112"/>
                <a:ext cx="142418" cy="188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10</a:t>
                </a:r>
                <a:endParaRPr lang="en-GB" sz="800">
                  <a:latin typeface="Arial" charset="0"/>
                </a:endParaRPr>
              </a:p>
            </p:txBody>
          </p:sp>
          <p:sp>
            <p:nvSpPr>
              <p:cNvPr id="252" name="Rectangle 152"/>
              <p:cNvSpPr>
                <a:spLocks noChangeArrowheads="1"/>
              </p:cNvSpPr>
              <p:nvPr/>
            </p:nvSpPr>
            <p:spPr bwMode="auto">
              <a:xfrm>
                <a:off x="1484039" y="2549530"/>
                <a:ext cx="142418" cy="1889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20</a:t>
                </a:r>
                <a:endParaRPr lang="en-GB" sz="800">
                  <a:latin typeface="Arial" charset="0"/>
                </a:endParaRPr>
              </a:p>
            </p:txBody>
          </p:sp>
          <p:sp>
            <p:nvSpPr>
              <p:cNvPr id="253" name="Rectangle 153"/>
              <p:cNvSpPr>
                <a:spLocks noChangeArrowheads="1"/>
              </p:cNvSpPr>
              <p:nvPr/>
            </p:nvSpPr>
            <p:spPr bwMode="auto">
              <a:xfrm>
                <a:off x="1484039" y="2282039"/>
                <a:ext cx="142418" cy="1889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30</a:t>
                </a:r>
                <a:endParaRPr lang="en-GB" sz="800">
                  <a:latin typeface="Arial" charset="0"/>
                </a:endParaRPr>
              </a:p>
            </p:txBody>
          </p:sp>
          <p:sp>
            <p:nvSpPr>
              <p:cNvPr id="254" name="Rectangle 154"/>
              <p:cNvSpPr>
                <a:spLocks noChangeArrowheads="1"/>
              </p:cNvSpPr>
              <p:nvPr/>
            </p:nvSpPr>
            <p:spPr bwMode="auto">
              <a:xfrm>
                <a:off x="1484039" y="2021910"/>
                <a:ext cx="142418" cy="1889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40</a:t>
                </a:r>
                <a:endParaRPr lang="en-GB" sz="800">
                  <a:latin typeface="Arial" charset="0"/>
                </a:endParaRPr>
              </a:p>
            </p:txBody>
          </p:sp>
          <p:sp>
            <p:nvSpPr>
              <p:cNvPr id="255" name="Rectangle 155"/>
              <p:cNvSpPr>
                <a:spLocks noChangeArrowheads="1"/>
              </p:cNvSpPr>
              <p:nvPr/>
            </p:nvSpPr>
            <p:spPr bwMode="auto">
              <a:xfrm>
                <a:off x="1484039" y="1756873"/>
                <a:ext cx="142418" cy="1889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50</a:t>
                </a:r>
                <a:endParaRPr lang="en-GB" sz="800">
                  <a:latin typeface="Arial" charset="0"/>
                </a:endParaRPr>
              </a:p>
            </p:txBody>
          </p:sp>
          <p:sp>
            <p:nvSpPr>
              <p:cNvPr id="256" name="Rectangle 156"/>
              <p:cNvSpPr>
                <a:spLocks noChangeArrowheads="1"/>
              </p:cNvSpPr>
              <p:nvPr/>
            </p:nvSpPr>
            <p:spPr bwMode="auto">
              <a:xfrm>
                <a:off x="1484039" y="1491836"/>
                <a:ext cx="142418" cy="1889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60</a:t>
                </a:r>
                <a:endParaRPr lang="en-GB" sz="800">
                  <a:latin typeface="Arial" charset="0"/>
                </a:endParaRPr>
              </a:p>
            </p:txBody>
          </p:sp>
          <p:sp>
            <p:nvSpPr>
              <p:cNvPr id="257" name="Rectangle 157"/>
              <p:cNvSpPr>
                <a:spLocks noChangeArrowheads="1"/>
              </p:cNvSpPr>
              <p:nvPr/>
            </p:nvSpPr>
            <p:spPr bwMode="auto">
              <a:xfrm>
                <a:off x="1484039" y="1226799"/>
                <a:ext cx="142418" cy="1889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70</a:t>
                </a:r>
                <a:endParaRPr lang="en-GB" sz="800">
                  <a:latin typeface="Arial" charset="0"/>
                </a:endParaRPr>
              </a:p>
            </p:txBody>
          </p:sp>
          <p:sp>
            <p:nvSpPr>
              <p:cNvPr id="258" name="Rectangle 158"/>
              <p:cNvSpPr>
                <a:spLocks noChangeArrowheads="1"/>
              </p:cNvSpPr>
              <p:nvPr/>
            </p:nvSpPr>
            <p:spPr bwMode="auto">
              <a:xfrm>
                <a:off x="1484039" y="961762"/>
                <a:ext cx="142418" cy="1889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80</a:t>
                </a:r>
                <a:endParaRPr lang="en-GB" sz="800">
                  <a:latin typeface="Arial" charset="0"/>
                </a:endParaRPr>
              </a:p>
            </p:txBody>
          </p:sp>
          <p:sp>
            <p:nvSpPr>
              <p:cNvPr id="259" name="Rectangle 159"/>
              <p:cNvSpPr>
                <a:spLocks noChangeArrowheads="1"/>
              </p:cNvSpPr>
              <p:nvPr/>
            </p:nvSpPr>
            <p:spPr bwMode="auto">
              <a:xfrm>
                <a:off x="1922199" y="3218351"/>
                <a:ext cx="329563" cy="190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buffer</a:t>
                </a:r>
                <a:endParaRPr lang="en-GB" sz="800">
                  <a:latin typeface="Arial" charset="0"/>
                </a:endParaRPr>
              </a:p>
            </p:txBody>
          </p:sp>
          <p:sp>
            <p:nvSpPr>
              <p:cNvPr id="260" name="Rectangle 160"/>
              <p:cNvSpPr>
                <a:spLocks noChangeArrowheads="1"/>
              </p:cNvSpPr>
              <p:nvPr/>
            </p:nvSpPr>
            <p:spPr bwMode="auto">
              <a:xfrm>
                <a:off x="2701736" y="3218351"/>
                <a:ext cx="357526" cy="190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 oPRL</a:t>
                </a:r>
                <a:endParaRPr lang="en-GB" sz="800">
                  <a:latin typeface="Arial" charset="0"/>
                </a:endParaRPr>
              </a:p>
            </p:txBody>
          </p:sp>
          <p:sp>
            <p:nvSpPr>
              <p:cNvPr id="261" name="Rectangle 161"/>
              <p:cNvSpPr>
                <a:spLocks noChangeArrowheads="1"/>
              </p:cNvSpPr>
              <p:nvPr/>
            </p:nvSpPr>
            <p:spPr bwMode="auto">
              <a:xfrm>
                <a:off x="3537234" y="3219484"/>
                <a:ext cx="326375" cy="188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buffer</a:t>
                </a:r>
                <a:endParaRPr lang="en-GB" sz="800">
                  <a:latin typeface="Arial" charset="0"/>
                </a:endParaRPr>
              </a:p>
            </p:txBody>
          </p:sp>
          <p:sp>
            <p:nvSpPr>
              <p:cNvPr id="262" name="Rectangle 162"/>
              <p:cNvSpPr>
                <a:spLocks noChangeArrowheads="1"/>
              </p:cNvSpPr>
              <p:nvPr/>
            </p:nvSpPr>
            <p:spPr bwMode="auto">
              <a:xfrm>
                <a:off x="4352183" y="3219484"/>
                <a:ext cx="318463" cy="188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latin typeface="Arial" charset="0"/>
                  </a:rPr>
                  <a:t>oPRL</a:t>
                </a:r>
              </a:p>
            </p:txBody>
          </p:sp>
          <p:sp>
            <p:nvSpPr>
              <p:cNvPr id="263" name="Line 163"/>
              <p:cNvSpPr>
                <a:spLocks noChangeShapeType="1"/>
              </p:cNvSpPr>
              <p:nvPr/>
            </p:nvSpPr>
            <p:spPr bwMode="auto">
              <a:xfrm>
                <a:off x="2473325" y="3138488"/>
                <a:ext cx="1588" cy="20637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64" name="Rectangle 165"/>
              <p:cNvSpPr>
                <a:spLocks noChangeArrowheads="1"/>
              </p:cNvSpPr>
              <p:nvPr/>
            </p:nvSpPr>
            <p:spPr bwMode="auto">
              <a:xfrm>
                <a:off x="2360306" y="3418262"/>
                <a:ext cx="324397" cy="1889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Virgin</a:t>
                </a:r>
                <a:endParaRPr lang="en-GB" sz="800">
                  <a:latin typeface="Arial" charset="0"/>
                </a:endParaRPr>
              </a:p>
            </p:txBody>
          </p:sp>
          <p:sp>
            <p:nvSpPr>
              <p:cNvPr id="265" name="Rectangle 166"/>
              <p:cNvSpPr>
                <a:spLocks noChangeArrowheads="1"/>
              </p:cNvSpPr>
              <p:nvPr/>
            </p:nvSpPr>
            <p:spPr bwMode="auto">
              <a:xfrm>
                <a:off x="3922950" y="3418262"/>
                <a:ext cx="518244" cy="1889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Pregnant</a:t>
                </a:r>
                <a:endParaRPr lang="en-GB" sz="800">
                  <a:latin typeface="Arial" charset="0"/>
                </a:endParaRPr>
              </a:p>
            </p:txBody>
          </p:sp>
          <p:sp>
            <p:nvSpPr>
              <p:cNvPr id="266" name="Line 167"/>
              <p:cNvSpPr>
                <a:spLocks noChangeShapeType="1"/>
              </p:cNvSpPr>
              <p:nvPr/>
            </p:nvSpPr>
            <p:spPr bwMode="auto">
              <a:xfrm>
                <a:off x="1652588" y="3138488"/>
                <a:ext cx="1588" cy="404813"/>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67" name="Line 168"/>
              <p:cNvSpPr>
                <a:spLocks noChangeShapeType="1"/>
              </p:cNvSpPr>
              <p:nvPr/>
            </p:nvSpPr>
            <p:spPr bwMode="auto">
              <a:xfrm>
                <a:off x="4921250" y="3138488"/>
                <a:ext cx="1588" cy="404813"/>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68" name="Rectangle 170"/>
              <p:cNvSpPr>
                <a:spLocks noChangeArrowheads="1"/>
              </p:cNvSpPr>
              <p:nvPr/>
            </p:nvSpPr>
            <p:spPr bwMode="auto">
              <a:xfrm rot="16200000">
                <a:off x="153052" y="1888145"/>
                <a:ext cx="2159560" cy="306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GB" sz="800" b="1" dirty="0">
                    <a:solidFill>
                      <a:srgbClr val="000000"/>
                    </a:solidFill>
                    <a:latin typeface="Arial" charset="0"/>
                  </a:rPr>
                  <a:t>Number of </a:t>
                </a:r>
                <a:r>
                  <a:rPr lang="en-GB" sz="800" b="1" dirty="0" smtClean="0">
                    <a:solidFill>
                      <a:srgbClr val="000000"/>
                    </a:solidFill>
                    <a:latin typeface="Arial" charset="0"/>
                  </a:rPr>
                  <a:t>pSTAT5- </a:t>
                </a:r>
                <a:endParaRPr lang="en-GB" sz="800" b="1" dirty="0">
                  <a:solidFill>
                    <a:srgbClr val="000000"/>
                  </a:solidFill>
                  <a:latin typeface="Arial" charset="0"/>
                </a:endParaRPr>
              </a:p>
              <a:p>
                <a:pPr algn="ctr"/>
                <a:r>
                  <a:rPr lang="en-GB" sz="800" b="1" dirty="0">
                    <a:solidFill>
                      <a:srgbClr val="000000"/>
                    </a:solidFill>
                    <a:latin typeface="Arial" charset="0"/>
                  </a:rPr>
                  <a:t>positive nuclei</a:t>
                </a:r>
                <a:endParaRPr lang="en-GB" sz="800" dirty="0">
                  <a:latin typeface="Arial" charset="0"/>
                </a:endParaRPr>
              </a:p>
            </p:txBody>
          </p:sp>
        </p:grpSp>
        <p:sp>
          <p:nvSpPr>
            <p:cNvPr id="204" name="Text Box 191"/>
            <p:cNvSpPr txBox="1">
              <a:spLocks noChangeArrowheads="1"/>
            </p:cNvSpPr>
            <p:nvPr/>
          </p:nvSpPr>
          <p:spPr bwMode="auto">
            <a:xfrm>
              <a:off x="2947" y="608"/>
              <a:ext cx="172"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a:latin typeface="Arial" charset="0"/>
                </a:rPr>
                <a:t>*</a:t>
              </a:r>
            </a:p>
          </p:txBody>
        </p:sp>
        <p:sp>
          <p:nvSpPr>
            <p:cNvPr id="205" name="Text Box 192"/>
            <p:cNvSpPr txBox="1">
              <a:spLocks noChangeArrowheads="1"/>
            </p:cNvSpPr>
            <p:nvPr/>
          </p:nvSpPr>
          <p:spPr bwMode="auto">
            <a:xfrm>
              <a:off x="2121" y="983"/>
              <a:ext cx="172"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a:latin typeface="Arial" charset="0"/>
                </a:rPr>
                <a:t>*</a:t>
              </a:r>
            </a:p>
          </p:txBody>
        </p:sp>
        <p:sp>
          <p:nvSpPr>
            <p:cNvPr id="206" name="Text Box 220"/>
            <p:cNvSpPr txBox="1">
              <a:spLocks noChangeArrowheads="1"/>
            </p:cNvSpPr>
            <p:nvPr/>
          </p:nvSpPr>
          <p:spPr bwMode="auto">
            <a:xfrm>
              <a:off x="3028" y="574"/>
              <a:ext cx="172"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a:t>
              </a:r>
            </a:p>
          </p:txBody>
        </p:sp>
        <p:sp>
          <p:nvSpPr>
            <p:cNvPr id="207" name="Text Box 223"/>
            <p:cNvSpPr txBox="1">
              <a:spLocks noChangeArrowheads="1"/>
            </p:cNvSpPr>
            <p:nvPr/>
          </p:nvSpPr>
          <p:spPr bwMode="auto">
            <a:xfrm>
              <a:off x="2211" y="945"/>
              <a:ext cx="172"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a:t>
              </a:r>
            </a:p>
          </p:txBody>
        </p:sp>
        <p:sp>
          <p:nvSpPr>
            <p:cNvPr id="208" name="Line 167"/>
            <p:cNvSpPr>
              <a:spLocks noChangeShapeType="1"/>
            </p:cNvSpPr>
            <p:nvPr/>
          </p:nvSpPr>
          <p:spPr bwMode="auto">
            <a:xfrm>
              <a:off x="2319" y="1577"/>
              <a:ext cx="1" cy="18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09" name="Line 163"/>
            <p:cNvSpPr>
              <a:spLocks noChangeShapeType="1"/>
            </p:cNvSpPr>
            <p:nvPr/>
          </p:nvSpPr>
          <p:spPr bwMode="auto">
            <a:xfrm>
              <a:off x="2734" y="1577"/>
              <a:ext cx="1" cy="9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10" name="Text Box 220"/>
            <p:cNvSpPr txBox="1">
              <a:spLocks noChangeArrowheads="1"/>
            </p:cNvSpPr>
            <p:nvPr/>
          </p:nvSpPr>
          <p:spPr bwMode="auto">
            <a:xfrm>
              <a:off x="2804" y="911"/>
              <a:ext cx="172"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a:t>
              </a:r>
            </a:p>
          </p:txBody>
        </p:sp>
      </p:grpSp>
      <p:sp>
        <p:nvSpPr>
          <p:cNvPr id="269" name="Text Box 270"/>
          <p:cNvSpPr txBox="1">
            <a:spLocks noChangeArrowheads="1"/>
          </p:cNvSpPr>
          <p:nvPr/>
        </p:nvSpPr>
        <p:spPr bwMode="auto">
          <a:xfrm>
            <a:off x="1016000" y="503238"/>
            <a:ext cx="5011738" cy="461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Times New Roman" pitchFamily="18" charset="0"/>
                <a:cs typeface="Times New Roman" pitchFamily="18" charset="0"/>
              </a:rPr>
              <a:t>Figure 4.8: Effects of fast/oPRL on pSTAT5/TH expression in the arcuate </a:t>
            </a:r>
          </a:p>
          <a:p>
            <a:pPr eaLnBrk="1" hangingPunct="1"/>
            <a:r>
              <a:rPr lang="en-GB" sz="1200" b="1">
                <a:latin typeface="Times New Roman" pitchFamily="18" charset="0"/>
                <a:cs typeface="Times New Roman" pitchFamily="18" charset="0"/>
              </a:rPr>
              <a:t>                   nucleus</a:t>
            </a:r>
          </a:p>
        </p:txBody>
      </p:sp>
      <p:sp>
        <p:nvSpPr>
          <p:cNvPr id="270" name="TextBox 269"/>
          <p:cNvSpPr txBox="1"/>
          <p:nvPr/>
        </p:nvSpPr>
        <p:spPr>
          <a:xfrm>
            <a:off x="5965830"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200</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3216427752"/>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 name="Rectangle 57"/>
          <p:cNvSpPr>
            <a:spLocks noChangeArrowheads="1"/>
          </p:cNvSpPr>
          <p:nvPr/>
        </p:nvSpPr>
        <p:spPr bwMode="auto">
          <a:xfrm>
            <a:off x="1020763" y="4222795"/>
            <a:ext cx="5287962" cy="2585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sz="1200" dirty="0">
                <a:latin typeface="Times New Roman" pitchFamily="18" charset="0"/>
                <a:cs typeface="Times New Roman" pitchFamily="18" charset="0"/>
              </a:rPr>
              <a:t>Virgin (triangles) and d5.5 pregnant (circles) mice were </a:t>
            </a:r>
            <a:r>
              <a:rPr lang="en-US" sz="1200" dirty="0" smtClean="0">
                <a:latin typeface="Times New Roman" pitchFamily="18" charset="0"/>
                <a:cs typeface="Times New Roman" pitchFamily="18" charset="0"/>
              </a:rPr>
              <a:t>either </a:t>
            </a:r>
            <a:r>
              <a:rPr lang="en-US" sz="1200" dirty="0">
                <a:latin typeface="Times New Roman" pitchFamily="18" charset="0"/>
                <a:cs typeface="Times New Roman" pitchFamily="18" charset="0"/>
              </a:rPr>
              <a:t>fasted for 24h (grey) or allowed to feed normally </a:t>
            </a:r>
            <a:r>
              <a:rPr lang="en-US" sz="1200" dirty="0" smtClean="0">
                <a:latin typeface="Times New Roman" pitchFamily="18" charset="0"/>
                <a:cs typeface="Times New Roman" pitchFamily="18" charset="0"/>
              </a:rPr>
              <a:t>(non-fast control</a:t>
            </a:r>
            <a:r>
              <a:rPr lang="en-US" sz="1200" dirty="0">
                <a:latin typeface="Times New Roman" pitchFamily="18" charset="0"/>
                <a:cs typeface="Times New Roman" pitchFamily="18" charset="0"/>
              </a:rPr>
              <a:t>; white). After </a:t>
            </a:r>
            <a:r>
              <a:rPr lang="en-US" sz="1200" dirty="0" smtClean="0">
                <a:latin typeface="Times New Roman" pitchFamily="18" charset="0"/>
                <a:cs typeface="Times New Roman" pitchFamily="18" charset="0"/>
              </a:rPr>
              <a:t>23h they </a:t>
            </a:r>
            <a:r>
              <a:rPr lang="en-US" sz="1200" dirty="0">
                <a:latin typeface="Times New Roman" pitchFamily="18" charset="0"/>
                <a:cs typeface="Times New Roman" pitchFamily="18" charset="0"/>
              </a:rPr>
              <a:t>were injected with </a:t>
            </a:r>
            <a:r>
              <a:rPr lang="en-US" sz="1200" dirty="0" err="1">
                <a:latin typeface="Times New Roman" pitchFamily="18" charset="0"/>
                <a:cs typeface="Times New Roman" pitchFamily="18" charset="0"/>
              </a:rPr>
              <a:t>oPRL</a:t>
            </a:r>
            <a:r>
              <a:rPr lang="en-US" sz="1200" dirty="0">
                <a:latin typeface="Times New Roman" pitchFamily="18" charset="0"/>
                <a:cs typeface="Times New Roman" pitchFamily="18" charset="0"/>
              </a:rPr>
              <a:t> (red error bars; virgin </a:t>
            </a:r>
            <a:r>
              <a:rPr lang="en-US" sz="1200" dirty="0" smtClean="0">
                <a:latin typeface="Times New Roman" pitchFamily="18" charset="0"/>
                <a:cs typeface="Times New Roman" pitchFamily="18" charset="0"/>
              </a:rPr>
              <a:t>non-fast n = 6 </a:t>
            </a:r>
            <a:r>
              <a:rPr lang="en-US" sz="1200" dirty="0">
                <a:latin typeface="Times New Roman" pitchFamily="18" charset="0"/>
                <a:cs typeface="Times New Roman" pitchFamily="18" charset="0"/>
              </a:rPr>
              <a:t>and fast </a:t>
            </a:r>
            <a:r>
              <a:rPr lang="en-US" sz="1200" dirty="0" smtClean="0">
                <a:latin typeface="Times New Roman" pitchFamily="18" charset="0"/>
                <a:cs typeface="Times New Roman" pitchFamily="18" charset="0"/>
              </a:rPr>
              <a:t>n = 8</a:t>
            </a:r>
            <a:r>
              <a:rPr lang="en-US" sz="1200" dirty="0">
                <a:latin typeface="Times New Roman" pitchFamily="18" charset="0"/>
                <a:cs typeface="Times New Roman" pitchFamily="18" charset="0"/>
              </a:rPr>
              <a:t>, pregnant </a:t>
            </a:r>
            <a:r>
              <a:rPr lang="en-US" sz="1200" dirty="0" smtClean="0">
                <a:latin typeface="Times New Roman" pitchFamily="18" charset="0"/>
                <a:cs typeface="Times New Roman" pitchFamily="18" charset="0"/>
              </a:rPr>
              <a:t>non-fast</a:t>
            </a:r>
          </a:p>
          <a:p>
            <a:pPr>
              <a:lnSpc>
                <a:spcPct val="150000"/>
              </a:lnSpc>
            </a:pPr>
            <a:r>
              <a:rPr lang="en-US" sz="1200" dirty="0" smtClean="0">
                <a:latin typeface="Times New Roman" pitchFamily="18" charset="0"/>
                <a:cs typeface="Times New Roman" pitchFamily="18" charset="0"/>
              </a:rPr>
              <a:t> </a:t>
            </a:r>
            <a:r>
              <a:rPr lang="en-US" sz="1200" dirty="0">
                <a:latin typeface="Times New Roman" pitchFamily="18" charset="0"/>
                <a:cs typeface="Times New Roman" pitchFamily="18" charset="0"/>
              </a:rPr>
              <a:t>n </a:t>
            </a:r>
            <a:r>
              <a:rPr lang="en-US" sz="1200" dirty="0" smtClean="0">
                <a:latin typeface="Times New Roman" pitchFamily="18" charset="0"/>
                <a:cs typeface="Times New Roman" pitchFamily="18" charset="0"/>
              </a:rPr>
              <a:t>= 8 </a:t>
            </a:r>
            <a:r>
              <a:rPr lang="en-US" sz="1200" dirty="0">
                <a:latin typeface="Times New Roman" pitchFamily="18" charset="0"/>
                <a:cs typeface="Times New Roman" pitchFamily="18" charset="0"/>
              </a:rPr>
              <a:t>and fast n = 7) or prolactin buffer (green error bars; virgin </a:t>
            </a:r>
            <a:r>
              <a:rPr lang="en-US" sz="1200" dirty="0" smtClean="0">
                <a:latin typeface="Times New Roman" pitchFamily="18" charset="0"/>
                <a:cs typeface="Times New Roman" pitchFamily="18" charset="0"/>
              </a:rPr>
              <a:t>non-fast n = 6 </a:t>
            </a:r>
            <a:r>
              <a:rPr lang="en-US" sz="1200" dirty="0">
                <a:latin typeface="Times New Roman" pitchFamily="18" charset="0"/>
                <a:cs typeface="Times New Roman" pitchFamily="18" charset="0"/>
              </a:rPr>
              <a:t>and fast </a:t>
            </a:r>
            <a:r>
              <a:rPr lang="en-US" sz="1200" dirty="0" smtClean="0">
                <a:latin typeface="Times New Roman" pitchFamily="18" charset="0"/>
                <a:cs typeface="Times New Roman" pitchFamily="18" charset="0"/>
              </a:rPr>
              <a:t>n = 8</a:t>
            </a:r>
            <a:r>
              <a:rPr lang="en-US" sz="1200" dirty="0">
                <a:latin typeface="Times New Roman" pitchFamily="18" charset="0"/>
                <a:cs typeface="Times New Roman" pitchFamily="18" charset="0"/>
              </a:rPr>
              <a:t>, pregnant </a:t>
            </a:r>
            <a:r>
              <a:rPr lang="en-US" sz="1200" dirty="0" smtClean="0">
                <a:latin typeface="Times New Roman" pitchFamily="18" charset="0"/>
                <a:cs typeface="Times New Roman" pitchFamily="18" charset="0"/>
              </a:rPr>
              <a:t>non-fast </a:t>
            </a:r>
            <a:r>
              <a:rPr lang="en-US" sz="1200" dirty="0">
                <a:latin typeface="Times New Roman" pitchFamily="18" charset="0"/>
                <a:cs typeface="Times New Roman" pitchFamily="18" charset="0"/>
              </a:rPr>
              <a:t>and fast n = 7) and sacrificed 1h later. </a:t>
            </a:r>
            <a:r>
              <a:rPr lang="en-GB" sz="1200" dirty="0">
                <a:latin typeface="Times New Roman" pitchFamily="18" charset="0"/>
                <a:cs typeface="Times New Roman" pitchFamily="18" charset="0"/>
              </a:rPr>
              <a:t>Values are group means </a:t>
            </a:r>
            <a:r>
              <a:rPr lang="en-US" sz="1200" dirty="0">
                <a:latin typeface="Times New Roman" pitchFamily="18" charset="0"/>
                <a:cs typeface="Times New Roman" pitchFamily="18" charset="0"/>
              </a:rPr>
              <a:t>± SEM. Graph shows mean plasma prolactin concentration plotted against the percentage pSTAT5-positive tyrosine hydroxylase </a:t>
            </a:r>
            <a:r>
              <a:rPr lang="en-US" sz="1200" dirty="0" smtClean="0">
                <a:latin typeface="Times New Roman" pitchFamily="18" charset="0"/>
                <a:cs typeface="Times New Roman" pitchFamily="18" charset="0"/>
              </a:rPr>
              <a:t>neurones</a:t>
            </a:r>
            <a:r>
              <a:rPr lang="en-US" sz="1200" dirty="0">
                <a:latin typeface="Times New Roman" pitchFamily="18" charset="0"/>
                <a:cs typeface="Times New Roman" pitchFamily="18" charset="0"/>
              </a:rPr>
              <a:t>. An inverse relationship seems apparent in most groups (7 out of 8). The pregnant fasted group treated with prolactin buffer appears to be an  outlier (indicated by an arrow).</a:t>
            </a:r>
          </a:p>
        </p:txBody>
      </p:sp>
      <p:sp>
        <p:nvSpPr>
          <p:cNvPr id="111" name="Text Box 270"/>
          <p:cNvSpPr txBox="1">
            <a:spLocks noChangeArrowheads="1"/>
          </p:cNvSpPr>
          <p:nvPr/>
        </p:nvSpPr>
        <p:spPr bwMode="auto">
          <a:xfrm>
            <a:off x="981075" y="481013"/>
            <a:ext cx="4148138"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Times New Roman" pitchFamily="18" charset="0"/>
                <a:cs typeface="Times New Roman" pitchFamily="18" charset="0"/>
              </a:rPr>
              <a:t>Figure 4.9: Effects of fast/oPRL on pSTAT5/TH vs. prolactin</a:t>
            </a:r>
          </a:p>
        </p:txBody>
      </p:sp>
      <p:grpSp>
        <p:nvGrpSpPr>
          <p:cNvPr id="112" name="Group 248"/>
          <p:cNvGrpSpPr>
            <a:grpSpLocks/>
          </p:cNvGrpSpPr>
          <p:nvPr/>
        </p:nvGrpSpPr>
        <p:grpSpPr bwMode="auto">
          <a:xfrm>
            <a:off x="1285877" y="1100572"/>
            <a:ext cx="4448176" cy="3001963"/>
            <a:chOff x="641" y="793"/>
            <a:chExt cx="2802" cy="1891"/>
          </a:xfrm>
        </p:grpSpPr>
        <p:sp>
          <p:nvSpPr>
            <p:cNvPr id="113" name="Line 136"/>
            <p:cNvSpPr>
              <a:spLocks noChangeShapeType="1"/>
            </p:cNvSpPr>
            <p:nvPr/>
          </p:nvSpPr>
          <p:spPr bwMode="auto">
            <a:xfrm>
              <a:off x="881" y="835"/>
              <a:ext cx="1" cy="159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4" name="Line 137"/>
            <p:cNvSpPr>
              <a:spLocks noChangeShapeType="1"/>
            </p:cNvSpPr>
            <p:nvPr/>
          </p:nvSpPr>
          <p:spPr bwMode="auto">
            <a:xfrm>
              <a:off x="863" y="2426"/>
              <a:ext cx="18"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5" name="Line 138"/>
            <p:cNvSpPr>
              <a:spLocks noChangeShapeType="1"/>
            </p:cNvSpPr>
            <p:nvPr/>
          </p:nvSpPr>
          <p:spPr bwMode="auto">
            <a:xfrm>
              <a:off x="863" y="2149"/>
              <a:ext cx="18"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6" name="Line 139"/>
            <p:cNvSpPr>
              <a:spLocks noChangeShapeType="1"/>
            </p:cNvSpPr>
            <p:nvPr/>
          </p:nvSpPr>
          <p:spPr bwMode="auto">
            <a:xfrm>
              <a:off x="863" y="1933"/>
              <a:ext cx="18"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7" name="Line 140"/>
            <p:cNvSpPr>
              <a:spLocks noChangeShapeType="1"/>
            </p:cNvSpPr>
            <p:nvPr/>
          </p:nvSpPr>
          <p:spPr bwMode="auto">
            <a:xfrm>
              <a:off x="863" y="1711"/>
              <a:ext cx="18"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8" name="Line 141"/>
            <p:cNvSpPr>
              <a:spLocks noChangeShapeType="1"/>
            </p:cNvSpPr>
            <p:nvPr/>
          </p:nvSpPr>
          <p:spPr bwMode="auto">
            <a:xfrm>
              <a:off x="863" y="1495"/>
              <a:ext cx="18"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9" name="Line 142"/>
            <p:cNvSpPr>
              <a:spLocks noChangeShapeType="1"/>
            </p:cNvSpPr>
            <p:nvPr/>
          </p:nvSpPr>
          <p:spPr bwMode="auto">
            <a:xfrm>
              <a:off x="863" y="1273"/>
              <a:ext cx="18"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20" name="Line 143"/>
            <p:cNvSpPr>
              <a:spLocks noChangeShapeType="1"/>
            </p:cNvSpPr>
            <p:nvPr/>
          </p:nvSpPr>
          <p:spPr bwMode="auto">
            <a:xfrm>
              <a:off x="863" y="1057"/>
              <a:ext cx="18"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21" name="Line 144"/>
            <p:cNvSpPr>
              <a:spLocks noChangeShapeType="1"/>
            </p:cNvSpPr>
            <p:nvPr/>
          </p:nvSpPr>
          <p:spPr bwMode="auto">
            <a:xfrm>
              <a:off x="863" y="835"/>
              <a:ext cx="18"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22" name="Line 145"/>
            <p:cNvSpPr>
              <a:spLocks noChangeShapeType="1"/>
            </p:cNvSpPr>
            <p:nvPr/>
          </p:nvSpPr>
          <p:spPr bwMode="auto">
            <a:xfrm>
              <a:off x="881" y="2426"/>
              <a:ext cx="2508"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23" name="Line 146"/>
            <p:cNvSpPr>
              <a:spLocks noChangeShapeType="1"/>
            </p:cNvSpPr>
            <p:nvPr/>
          </p:nvSpPr>
          <p:spPr bwMode="auto">
            <a:xfrm flipV="1">
              <a:off x="881" y="2426"/>
              <a:ext cx="1" cy="1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24" name="Line 147"/>
            <p:cNvSpPr>
              <a:spLocks noChangeShapeType="1"/>
            </p:cNvSpPr>
            <p:nvPr/>
          </p:nvSpPr>
          <p:spPr bwMode="auto">
            <a:xfrm flipV="1">
              <a:off x="1241" y="2426"/>
              <a:ext cx="1" cy="1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25" name="Line 148"/>
            <p:cNvSpPr>
              <a:spLocks noChangeShapeType="1"/>
            </p:cNvSpPr>
            <p:nvPr/>
          </p:nvSpPr>
          <p:spPr bwMode="auto">
            <a:xfrm flipV="1">
              <a:off x="1595" y="2426"/>
              <a:ext cx="1" cy="1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26" name="Line 149"/>
            <p:cNvSpPr>
              <a:spLocks noChangeShapeType="1"/>
            </p:cNvSpPr>
            <p:nvPr/>
          </p:nvSpPr>
          <p:spPr bwMode="auto">
            <a:xfrm flipV="1">
              <a:off x="1955" y="2426"/>
              <a:ext cx="1" cy="1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27" name="Line 150"/>
            <p:cNvSpPr>
              <a:spLocks noChangeShapeType="1"/>
            </p:cNvSpPr>
            <p:nvPr/>
          </p:nvSpPr>
          <p:spPr bwMode="auto">
            <a:xfrm flipV="1">
              <a:off x="2315" y="2426"/>
              <a:ext cx="1" cy="1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28" name="Line 151"/>
            <p:cNvSpPr>
              <a:spLocks noChangeShapeType="1"/>
            </p:cNvSpPr>
            <p:nvPr/>
          </p:nvSpPr>
          <p:spPr bwMode="auto">
            <a:xfrm flipV="1">
              <a:off x="2675" y="2426"/>
              <a:ext cx="1" cy="1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29" name="Line 152"/>
            <p:cNvSpPr>
              <a:spLocks noChangeShapeType="1"/>
            </p:cNvSpPr>
            <p:nvPr/>
          </p:nvSpPr>
          <p:spPr bwMode="auto">
            <a:xfrm flipV="1">
              <a:off x="3029" y="2426"/>
              <a:ext cx="1" cy="1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0" name="Line 153"/>
            <p:cNvSpPr>
              <a:spLocks noChangeShapeType="1"/>
            </p:cNvSpPr>
            <p:nvPr/>
          </p:nvSpPr>
          <p:spPr bwMode="auto">
            <a:xfrm flipV="1">
              <a:off x="3389" y="2426"/>
              <a:ext cx="1" cy="1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1" name="Line 154"/>
            <p:cNvSpPr>
              <a:spLocks noChangeShapeType="1"/>
            </p:cNvSpPr>
            <p:nvPr/>
          </p:nvSpPr>
          <p:spPr bwMode="auto">
            <a:xfrm>
              <a:off x="1889" y="2293"/>
              <a:ext cx="198" cy="1"/>
            </a:xfrm>
            <a:prstGeom prst="line">
              <a:avLst/>
            </a:prstGeom>
            <a:noFill/>
            <a:ln w="12700">
              <a:solidFill>
                <a:srgbClr val="008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2" name="Line 155"/>
            <p:cNvSpPr>
              <a:spLocks noChangeShapeType="1"/>
            </p:cNvSpPr>
            <p:nvPr/>
          </p:nvSpPr>
          <p:spPr bwMode="auto">
            <a:xfrm>
              <a:off x="2087" y="2275"/>
              <a:ext cx="1" cy="42"/>
            </a:xfrm>
            <a:prstGeom prst="line">
              <a:avLst/>
            </a:prstGeom>
            <a:noFill/>
            <a:ln w="12700">
              <a:solidFill>
                <a:srgbClr val="008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3" name="Line 156"/>
            <p:cNvSpPr>
              <a:spLocks noChangeShapeType="1"/>
            </p:cNvSpPr>
            <p:nvPr/>
          </p:nvSpPr>
          <p:spPr bwMode="auto">
            <a:xfrm>
              <a:off x="1835" y="2191"/>
              <a:ext cx="312" cy="1"/>
            </a:xfrm>
            <a:prstGeom prst="line">
              <a:avLst/>
            </a:prstGeom>
            <a:noFill/>
            <a:ln w="12700">
              <a:solidFill>
                <a:srgbClr val="008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4" name="Line 157"/>
            <p:cNvSpPr>
              <a:spLocks noChangeShapeType="1"/>
            </p:cNvSpPr>
            <p:nvPr/>
          </p:nvSpPr>
          <p:spPr bwMode="auto">
            <a:xfrm>
              <a:off x="2147" y="2173"/>
              <a:ext cx="1" cy="42"/>
            </a:xfrm>
            <a:prstGeom prst="line">
              <a:avLst/>
            </a:prstGeom>
            <a:noFill/>
            <a:ln w="12700">
              <a:solidFill>
                <a:srgbClr val="008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5" name="Line 158"/>
            <p:cNvSpPr>
              <a:spLocks noChangeShapeType="1"/>
            </p:cNvSpPr>
            <p:nvPr/>
          </p:nvSpPr>
          <p:spPr bwMode="auto">
            <a:xfrm>
              <a:off x="1649" y="2095"/>
              <a:ext cx="114" cy="1"/>
            </a:xfrm>
            <a:prstGeom prst="line">
              <a:avLst/>
            </a:prstGeom>
            <a:noFill/>
            <a:ln w="12700">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6" name="Line 159"/>
            <p:cNvSpPr>
              <a:spLocks noChangeShapeType="1"/>
            </p:cNvSpPr>
            <p:nvPr/>
          </p:nvSpPr>
          <p:spPr bwMode="auto">
            <a:xfrm>
              <a:off x="1763" y="2077"/>
              <a:ext cx="1" cy="42"/>
            </a:xfrm>
            <a:prstGeom prst="line">
              <a:avLst/>
            </a:prstGeom>
            <a:noFill/>
            <a:ln w="12700">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7" name="Line 160"/>
            <p:cNvSpPr>
              <a:spLocks noChangeShapeType="1"/>
            </p:cNvSpPr>
            <p:nvPr/>
          </p:nvSpPr>
          <p:spPr bwMode="auto">
            <a:xfrm>
              <a:off x="1487" y="1819"/>
              <a:ext cx="90" cy="1"/>
            </a:xfrm>
            <a:prstGeom prst="line">
              <a:avLst/>
            </a:prstGeom>
            <a:noFill/>
            <a:ln w="12700">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8" name="Line 161"/>
            <p:cNvSpPr>
              <a:spLocks noChangeShapeType="1"/>
            </p:cNvSpPr>
            <p:nvPr/>
          </p:nvSpPr>
          <p:spPr bwMode="auto">
            <a:xfrm>
              <a:off x="1577" y="1801"/>
              <a:ext cx="1" cy="42"/>
            </a:xfrm>
            <a:prstGeom prst="line">
              <a:avLst/>
            </a:prstGeom>
            <a:noFill/>
            <a:ln w="12700">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9" name="Line 162"/>
            <p:cNvSpPr>
              <a:spLocks noChangeShapeType="1"/>
            </p:cNvSpPr>
            <p:nvPr/>
          </p:nvSpPr>
          <p:spPr bwMode="auto">
            <a:xfrm>
              <a:off x="3149" y="2353"/>
              <a:ext cx="114" cy="1"/>
            </a:xfrm>
            <a:prstGeom prst="line">
              <a:avLst/>
            </a:prstGeom>
            <a:noFill/>
            <a:ln w="12700">
              <a:solidFill>
                <a:srgbClr val="008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0" name="Line 163"/>
            <p:cNvSpPr>
              <a:spLocks noChangeShapeType="1"/>
            </p:cNvSpPr>
            <p:nvPr/>
          </p:nvSpPr>
          <p:spPr bwMode="auto">
            <a:xfrm>
              <a:off x="3263" y="2335"/>
              <a:ext cx="1" cy="42"/>
            </a:xfrm>
            <a:prstGeom prst="line">
              <a:avLst/>
            </a:prstGeom>
            <a:noFill/>
            <a:ln w="12700">
              <a:solidFill>
                <a:srgbClr val="008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1" name="Line 164"/>
            <p:cNvSpPr>
              <a:spLocks noChangeShapeType="1"/>
            </p:cNvSpPr>
            <p:nvPr/>
          </p:nvSpPr>
          <p:spPr bwMode="auto">
            <a:xfrm>
              <a:off x="1259" y="2371"/>
              <a:ext cx="96" cy="1"/>
            </a:xfrm>
            <a:prstGeom prst="line">
              <a:avLst/>
            </a:prstGeom>
            <a:noFill/>
            <a:ln w="12700">
              <a:solidFill>
                <a:srgbClr val="008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2" name="Line 165"/>
            <p:cNvSpPr>
              <a:spLocks noChangeShapeType="1"/>
            </p:cNvSpPr>
            <p:nvPr/>
          </p:nvSpPr>
          <p:spPr bwMode="auto">
            <a:xfrm>
              <a:off x="1355" y="2353"/>
              <a:ext cx="1" cy="42"/>
            </a:xfrm>
            <a:prstGeom prst="line">
              <a:avLst/>
            </a:prstGeom>
            <a:noFill/>
            <a:ln w="12700">
              <a:solidFill>
                <a:srgbClr val="008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3" name="Line 166"/>
            <p:cNvSpPr>
              <a:spLocks noChangeShapeType="1"/>
            </p:cNvSpPr>
            <p:nvPr/>
          </p:nvSpPr>
          <p:spPr bwMode="auto">
            <a:xfrm>
              <a:off x="2351" y="2257"/>
              <a:ext cx="108" cy="1"/>
            </a:xfrm>
            <a:prstGeom prst="line">
              <a:avLst/>
            </a:prstGeom>
            <a:noFill/>
            <a:ln w="12700">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4" name="Line 167"/>
            <p:cNvSpPr>
              <a:spLocks noChangeShapeType="1"/>
            </p:cNvSpPr>
            <p:nvPr/>
          </p:nvSpPr>
          <p:spPr bwMode="auto">
            <a:xfrm>
              <a:off x="2459" y="2239"/>
              <a:ext cx="1" cy="42"/>
            </a:xfrm>
            <a:prstGeom prst="line">
              <a:avLst/>
            </a:prstGeom>
            <a:noFill/>
            <a:ln w="12700">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5" name="Line 168"/>
            <p:cNvSpPr>
              <a:spLocks noChangeShapeType="1"/>
            </p:cNvSpPr>
            <p:nvPr/>
          </p:nvSpPr>
          <p:spPr bwMode="auto">
            <a:xfrm>
              <a:off x="1259" y="1177"/>
              <a:ext cx="66" cy="1"/>
            </a:xfrm>
            <a:prstGeom prst="line">
              <a:avLst/>
            </a:prstGeom>
            <a:noFill/>
            <a:ln w="12700">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6" name="Line 169"/>
            <p:cNvSpPr>
              <a:spLocks noChangeShapeType="1"/>
            </p:cNvSpPr>
            <p:nvPr/>
          </p:nvSpPr>
          <p:spPr bwMode="auto">
            <a:xfrm>
              <a:off x="1325" y="1159"/>
              <a:ext cx="1" cy="42"/>
            </a:xfrm>
            <a:prstGeom prst="line">
              <a:avLst/>
            </a:prstGeom>
            <a:noFill/>
            <a:ln w="12700">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7" name="Line 170"/>
            <p:cNvSpPr>
              <a:spLocks noChangeShapeType="1"/>
            </p:cNvSpPr>
            <p:nvPr/>
          </p:nvSpPr>
          <p:spPr bwMode="auto">
            <a:xfrm flipH="1">
              <a:off x="1685" y="2293"/>
              <a:ext cx="204" cy="1"/>
            </a:xfrm>
            <a:prstGeom prst="line">
              <a:avLst/>
            </a:prstGeom>
            <a:noFill/>
            <a:ln w="12700">
              <a:solidFill>
                <a:srgbClr val="008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8" name="Line 171"/>
            <p:cNvSpPr>
              <a:spLocks noChangeShapeType="1"/>
            </p:cNvSpPr>
            <p:nvPr/>
          </p:nvSpPr>
          <p:spPr bwMode="auto">
            <a:xfrm>
              <a:off x="1685" y="2275"/>
              <a:ext cx="1" cy="42"/>
            </a:xfrm>
            <a:prstGeom prst="line">
              <a:avLst/>
            </a:prstGeom>
            <a:noFill/>
            <a:ln w="12700">
              <a:solidFill>
                <a:srgbClr val="008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9" name="Line 172"/>
            <p:cNvSpPr>
              <a:spLocks noChangeShapeType="1"/>
            </p:cNvSpPr>
            <p:nvPr/>
          </p:nvSpPr>
          <p:spPr bwMode="auto">
            <a:xfrm flipH="1">
              <a:off x="1517" y="2191"/>
              <a:ext cx="318" cy="1"/>
            </a:xfrm>
            <a:prstGeom prst="line">
              <a:avLst/>
            </a:prstGeom>
            <a:noFill/>
            <a:ln w="12700">
              <a:solidFill>
                <a:srgbClr val="008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0" name="Line 173"/>
            <p:cNvSpPr>
              <a:spLocks noChangeShapeType="1"/>
            </p:cNvSpPr>
            <p:nvPr/>
          </p:nvSpPr>
          <p:spPr bwMode="auto">
            <a:xfrm>
              <a:off x="1517" y="2173"/>
              <a:ext cx="1" cy="42"/>
            </a:xfrm>
            <a:prstGeom prst="line">
              <a:avLst/>
            </a:prstGeom>
            <a:noFill/>
            <a:ln w="12700">
              <a:solidFill>
                <a:srgbClr val="008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1" name="Line 174"/>
            <p:cNvSpPr>
              <a:spLocks noChangeShapeType="1"/>
            </p:cNvSpPr>
            <p:nvPr/>
          </p:nvSpPr>
          <p:spPr bwMode="auto">
            <a:xfrm flipH="1">
              <a:off x="1535" y="2095"/>
              <a:ext cx="114" cy="1"/>
            </a:xfrm>
            <a:prstGeom prst="line">
              <a:avLst/>
            </a:prstGeom>
            <a:noFill/>
            <a:ln w="12700">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2" name="Line 175"/>
            <p:cNvSpPr>
              <a:spLocks noChangeShapeType="1"/>
            </p:cNvSpPr>
            <p:nvPr/>
          </p:nvSpPr>
          <p:spPr bwMode="auto">
            <a:xfrm>
              <a:off x="1535" y="2077"/>
              <a:ext cx="1" cy="42"/>
            </a:xfrm>
            <a:prstGeom prst="line">
              <a:avLst/>
            </a:prstGeom>
            <a:noFill/>
            <a:ln w="12700">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3" name="Line 176"/>
            <p:cNvSpPr>
              <a:spLocks noChangeShapeType="1"/>
            </p:cNvSpPr>
            <p:nvPr/>
          </p:nvSpPr>
          <p:spPr bwMode="auto">
            <a:xfrm flipH="1">
              <a:off x="1391" y="1819"/>
              <a:ext cx="96" cy="1"/>
            </a:xfrm>
            <a:prstGeom prst="line">
              <a:avLst/>
            </a:prstGeom>
            <a:noFill/>
            <a:ln w="12700">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4" name="Line 177"/>
            <p:cNvSpPr>
              <a:spLocks noChangeShapeType="1"/>
            </p:cNvSpPr>
            <p:nvPr/>
          </p:nvSpPr>
          <p:spPr bwMode="auto">
            <a:xfrm>
              <a:off x="1391" y="1801"/>
              <a:ext cx="1" cy="42"/>
            </a:xfrm>
            <a:prstGeom prst="line">
              <a:avLst/>
            </a:prstGeom>
            <a:noFill/>
            <a:ln w="12700">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5" name="Line 178"/>
            <p:cNvSpPr>
              <a:spLocks noChangeShapeType="1"/>
            </p:cNvSpPr>
            <p:nvPr/>
          </p:nvSpPr>
          <p:spPr bwMode="auto">
            <a:xfrm flipH="1">
              <a:off x="3035" y="2353"/>
              <a:ext cx="114" cy="1"/>
            </a:xfrm>
            <a:prstGeom prst="line">
              <a:avLst/>
            </a:prstGeom>
            <a:noFill/>
            <a:ln w="12700">
              <a:solidFill>
                <a:srgbClr val="008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6" name="Line 179"/>
            <p:cNvSpPr>
              <a:spLocks noChangeShapeType="1"/>
            </p:cNvSpPr>
            <p:nvPr/>
          </p:nvSpPr>
          <p:spPr bwMode="auto">
            <a:xfrm>
              <a:off x="3035" y="2335"/>
              <a:ext cx="1" cy="42"/>
            </a:xfrm>
            <a:prstGeom prst="line">
              <a:avLst/>
            </a:prstGeom>
            <a:noFill/>
            <a:ln w="12700">
              <a:solidFill>
                <a:srgbClr val="008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7" name="Line 180"/>
            <p:cNvSpPr>
              <a:spLocks noChangeShapeType="1"/>
            </p:cNvSpPr>
            <p:nvPr/>
          </p:nvSpPr>
          <p:spPr bwMode="auto">
            <a:xfrm flipH="1">
              <a:off x="1163" y="2371"/>
              <a:ext cx="96" cy="1"/>
            </a:xfrm>
            <a:prstGeom prst="line">
              <a:avLst/>
            </a:prstGeom>
            <a:noFill/>
            <a:ln w="12700">
              <a:solidFill>
                <a:srgbClr val="008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8" name="Line 181"/>
            <p:cNvSpPr>
              <a:spLocks noChangeShapeType="1"/>
            </p:cNvSpPr>
            <p:nvPr/>
          </p:nvSpPr>
          <p:spPr bwMode="auto">
            <a:xfrm>
              <a:off x="1163" y="2353"/>
              <a:ext cx="1" cy="42"/>
            </a:xfrm>
            <a:prstGeom prst="line">
              <a:avLst/>
            </a:prstGeom>
            <a:noFill/>
            <a:ln w="12700">
              <a:solidFill>
                <a:srgbClr val="008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9" name="Line 182"/>
            <p:cNvSpPr>
              <a:spLocks noChangeShapeType="1"/>
            </p:cNvSpPr>
            <p:nvPr/>
          </p:nvSpPr>
          <p:spPr bwMode="auto">
            <a:xfrm flipH="1">
              <a:off x="2243" y="2257"/>
              <a:ext cx="108" cy="1"/>
            </a:xfrm>
            <a:prstGeom prst="line">
              <a:avLst/>
            </a:prstGeom>
            <a:noFill/>
            <a:ln w="12700">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0" name="Line 183"/>
            <p:cNvSpPr>
              <a:spLocks noChangeShapeType="1"/>
            </p:cNvSpPr>
            <p:nvPr/>
          </p:nvSpPr>
          <p:spPr bwMode="auto">
            <a:xfrm>
              <a:off x="2243" y="2239"/>
              <a:ext cx="1" cy="42"/>
            </a:xfrm>
            <a:prstGeom prst="line">
              <a:avLst/>
            </a:prstGeom>
            <a:noFill/>
            <a:ln w="12700">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1" name="Line 184"/>
            <p:cNvSpPr>
              <a:spLocks noChangeShapeType="1"/>
            </p:cNvSpPr>
            <p:nvPr/>
          </p:nvSpPr>
          <p:spPr bwMode="auto">
            <a:xfrm flipH="1">
              <a:off x="1193" y="1177"/>
              <a:ext cx="66" cy="1"/>
            </a:xfrm>
            <a:prstGeom prst="line">
              <a:avLst/>
            </a:prstGeom>
            <a:noFill/>
            <a:ln w="12700">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2" name="Line 185"/>
            <p:cNvSpPr>
              <a:spLocks noChangeShapeType="1"/>
            </p:cNvSpPr>
            <p:nvPr/>
          </p:nvSpPr>
          <p:spPr bwMode="auto">
            <a:xfrm>
              <a:off x="1193" y="1159"/>
              <a:ext cx="1" cy="42"/>
            </a:xfrm>
            <a:prstGeom prst="line">
              <a:avLst/>
            </a:prstGeom>
            <a:noFill/>
            <a:ln w="12700">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3" name="Line 186"/>
            <p:cNvSpPr>
              <a:spLocks noChangeShapeType="1"/>
            </p:cNvSpPr>
            <p:nvPr/>
          </p:nvSpPr>
          <p:spPr bwMode="auto">
            <a:xfrm flipV="1">
              <a:off x="1889" y="2257"/>
              <a:ext cx="1" cy="36"/>
            </a:xfrm>
            <a:prstGeom prst="line">
              <a:avLst/>
            </a:prstGeom>
            <a:noFill/>
            <a:ln w="12700">
              <a:solidFill>
                <a:srgbClr val="008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4" name="Line 187"/>
            <p:cNvSpPr>
              <a:spLocks noChangeShapeType="1"/>
            </p:cNvSpPr>
            <p:nvPr/>
          </p:nvSpPr>
          <p:spPr bwMode="auto">
            <a:xfrm>
              <a:off x="1871" y="2257"/>
              <a:ext cx="42" cy="1"/>
            </a:xfrm>
            <a:prstGeom prst="line">
              <a:avLst/>
            </a:prstGeom>
            <a:noFill/>
            <a:ln w="12700">
              <a:solidFill>
                <a:srgbClr val="008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5" name="Line 188"/>
            <p:cNvSpPr>
              <a:spLocks noChangeShapeType="1"/>
            </p:cNvSpPr>
            <p:nvPr/>
          </p:nvSpPr>
          <p:spPr bwMode="auto">
            <a:xfrm flipV="1">
              <a:off x="1835" y="2113"/>
              <a:ext cx="1" cy="78"/>
            </a:xfrm>
            <a:prstGeom prst="line">
              <a:avLst/>
            </a:prstGeom>
            <a:noFill/>
            <a:ln w="12700">
              <a:solidFill>
                <a:srgbClr val="008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6" name="Line 189"/>
            <p:cNvSpPr>
              <a:spLocks noChangeShapeType="1"/>
            </p:cNvSpPr>
            <p:nvPr/>
          </p:nvSpPr>
          <p:spPr bwMode="auto">
            <a:xfrm>
              <a:off x="1817" y="2113"/>
              <a:ext cx="42" cy="1"/>
            </a:xfrm>
            <a:prstGeom prst="line">
              <a:avLst/>
            </a:prstGeom>
            <a:noFill/>
            <a:ln w="12700">
              <a:solidFill>
                <a:srgbClr val="008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7" name="Line 190"/>
            <p:cNvSpPr>
              <a:spLocks noChangeShapeType="1"/>
            </p:cNvSpPr>
            <p:nvPr/>
          </p:nvSpPr>
          <p:spPr bwMode="auto">
            <a:xfrm flipV="1">
              <a:off x="1649" y="1921"/>
              <a:ext cx="1" cy="174"/>
            </a:xfrm>
            <a:prstGeom prst="line">
              <a:avLst/>
            </a:prstGeom>
            <a:noFill/>
            <a:ln w="12700">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8" name="Line 191"/>
            <p:cNvSpPr>
              <a:spLocks noChangeShapeType="1"/>
            </p:cNvSpPr>
            <p:nvPr/>
          </p:nvSpPr>
          <p:spPr bwMode="auto">
            <a:xfrm>
              <a:off x="1631" y="1921"/>
              <a:ext cx="42" cy="1"/>
            </a:xfrm>
            <a:prstGeom prst="line">
              <a:avLst/>
            </a:prstGeom>
            <a:noFill/>
            <a:ln w="12700">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9" name="Line 192"/>
            <p:cNvSpPr>
              <a:spLocks noChangeShapeType="1"/>
            </p:cNvSpPr>
            <p:nvPr/>
          </p:nvSpPr>
          <p:spPr bwMode="auto">
            <a:xfrm flipV="1">
              <a:off x="1487" y="1669"/>
              <a:ext cx="1" cy="150"/>
            </a:xfrm>
            <a:prstGeom prst="line">
              <a:avLst/>
            </a:prstGeom>
            <a:noFill/>
            <a:ln w="12700">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0" name="Line 193"/>
            <p:cNvSpPr>
              <a:spLocks noChangeShapeType="1"/>
            </p:cNvSpPr>
            <p:nvPr/>
          </p:nvSpPr>
          <p:spPr bwMode="auto">
            <a:xfrm>
              <a:off x="1469" y="1669"/>
              <a:ext cx="42" cy="1"/>
            </a:xfrm>
            <a:prstGeom prst="line">
              <a:avLst/>
            </a:prstGeom>
            <a:noFill/>
            <a:ln w="12700">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1" name="Line 194"/>
            <p:cNvSpPr>
              <a:spLocks noChangeShapeType="1"/>
            </p:cNvSpPr>
            <p:nvPr/>
          </p:nvSpPr>
          <p:spPr bwMode="auto">
            <a:xfrm flipV="1">
              <a:off x="3149" y="2335"/>
              <a:ext cx="1" cy="18"/>
            </a:xfrm>
            <a:prstGeom prst="line">
              <a:avLst/>
            </a:prstGeom>
            <a:noFill/>
            <a:ln w="12700">
              <a:solidFill>
                <a:srgbClr val="008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2" name="Line 195"/>
            <p:cNvSpPr>
              <a:spLocks noChangeShapeType="1"/>
            </p:cNvSpPr>
            <p:nvPr/>
          </p:nvSpPr>
          <p:spPr bwMode="auto">
            <a:xfrm>
              <a:off x="3131" y="2335"/>
              <a:ext cx="42" cy="1"/>
            </a:xfrm>
            <a:prstGeom prst="line">
              <a:avLst/>
            </a:prstGeom>
            <a:noFill/>
            <a:ln w="12700">
              <a:solidFill>
                <a:srgbClr val="008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3" name="Line 198"/>
            <p:cNvSpPr>
              <a:spLocks noChangeShapeType="1"/>
            </p:cNvSpPr>
            <p:nvPr/>
          </p:nvSpPr>
          <p:spPr bwMode="auto">
            <a:xfrm flipV="1">
              <a:off x="2351" y="2191"/>
              <a:ext cx="1" cy="66"/>
            </a:xfrm>
            <a:prstGeom prst="line">
              <a:avLst/>
            </a:prstGeom>
            <a:noFill/>
            <a:ln w="12700">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4" name="Line 199"/>
            <p:cNvSpPr>
              <a:spLocks noChangeShapeType="1"/>
            </p:cNvSpPr>
            <p:nvPr/>
          </p:nvSpPr>
          <p:spPr bwMode="auto">
            <a:xfrm>
              <a:off x="2333" y="2191"/>
              <a:ext cx="42" cy="1"/>
            </a:xfrm>
            <a:prstGeom prst="line">
              <a:avLst/>
            </a:prstGeom>
            <a:noFill/>
            <a:ln w="12700">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5" name="Line 200"/>
            <p:cNvSpPr>
              <a:spLocks noChangeShapeType="1"/>
            </p:cNvSpPr>
            <p:nvPr/>
          </p:nvSpPr>
          <p:spPr bwMode="auto">
            <a:xfrm flipV="1">
              <a:off x="1259" y="1009"/>
              <a:ext cx="1" cy="168"/>
            </a:xfrm>
            <a:prstGeom prst="line">
              <a:avLst/>
            </a:prstGeom>
            <a:noFill/>
            <a:ln w="12700">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6" name="Line 201"/>
            <p:cNvSpPr>
              <a:spLocks noChangeShapeType="1"/>
            </p:cNvSpPr>
            <p:nvPr/>
          </p:nvSpPr>
          <p:spPr bwMode="auto">
            <a:xfrm>
              <a:off x="1241" y="1009"/>
              <a:ext cx="42" cy="1"/>
            </a:xfrm>
            <a:prstGeom prst="line">
              <a:avLst/>
            </a:prstGeom>
            <a:noFill/>
            <a:ln w="12700">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7" name="Line 202"/>
            <p:cNvSpPr>
              <a:spLocks noChangeShapeType="1"/>
            </p:cNvSpPr>
            <p:nvPr/>
          </p:nvSpPr>
          <p:spPr bwMode="auto">
            <a:xfrm>
              <a:off x="1889" y="2293"/>
              <a:ext cx="1" cy="36"/>
            </a:xfrm>
            <a:prstGeom prst="line">
              <a:avLst/>
            </a:prstGeom>
            <a:noFill/>
            <a:ln w="12700">
              <a:solidFill>
                <a:srgbClr val="008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8" name="Line 203"/>
            <p:cNvSpPr>
              <a:spLocks noChangeShapeType="1"/>
            </p:cNvSpPr>
            <p:nvPr/>
          </p:nvSpPr>
          <p:spPr bwMode="auto">
            <a:xfrm>
              <a:off x="1871" y="2329"/>
              <a:ext cx="42" cy="1"/>
            </a:xfrm>
            <a:prstGeom prst="line">
              <a:avLst/>
            </a:prstGeom>
            <a:noFill/>
            <a:ln w="12700">
              <a:solidFill>
                <a:srgbClr val="008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9" name="Line 204"/>
            <p:cNvSpPr>
              <a:spLocks noChangeShapeType="1"/>
            </p:cNvSpPr>
            <p:nvPr/>
          </p:nvSpPr>
          <p:spPr bwMode="auto">
            <a:xfrm>
              <a:off x="1835" y="2191"/>
              <a:ext cx="1" cy="78"/>
            </a:xfrm>
            <a:prstGeom prst="line">
              <a:avLst/>
            </a:prstGeom>
            <a:noFill/>
            <a:ln w="12700">
              <a:solidFill>
                <a:srgbClr val="008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80" name="Line 205"/>
            <p:cNvSpPr>
              <a:spLocks noChangeShapeType="1"/>
            </p:cNvSpPr>
            <p:nvPr/>
          </p:nvSpPr>
          <p:spPr bwMode="auto">
            <a:xfrm>
              <a:off x="1817" y="2269"/>
              <a:ext cx="42" cy="1"/>
            </a:xfrm>
            <a:prstGeom prst="line">
              <a:avLst/>
            </a:prstGeom>
            <a:noFill/>
            <a:ln w="12700">
              <a:solidFill>
                <a:srgbClr val="008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81" name="Line 206"/>
            <p:cNvSpPr>
              <a:spLocks noChangeShapeType="1"/>
            </p:cNvSpPr>
            <p:nvPr/>
          </p:nvSpPr>
          <p:spPr bwMode="auto">
            <a:xfrm>
              <a:off x="1649" y="2095"/>
              <a:ext cx="1" cy="174"/>
            </a:xfrm>
            <a:prstGeom prst="line">
              <a:avLst/>
            </a:prstGeom>
            <a:noFill/>
            <a:ln w="12700">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82" name="Line 207"/>
            <p:cNvSpPr>
              <a:spLocks noChangeShapeType="1"/>
            </p:cNvSpPr>
            <p:nvPr/>
          </p:nvSpPr>
          <p:spPr bwMode="auto">
            <a:xfrm>
              <a:off x="1631" y="2269"/>
              <a:ext cx="42" cy="1"/>
            </a:xfrm>
            <a:prstGeom prst="line">
              <a:avLst/>
            </a:prstGeom>
            <a:noFill/>
            <a:ln w="12700">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83" name="Line 208"/>
            <p:cNvSpPr>
              <a:spLocks noChangeShapeType="1"/>
            </p:cNvSpPr>
            <p:nvPr/>
          </p:nvSpPr>
          <p:spPr bwMode="auto">
            <a:xfrm>
              <a:off x="1487" y="1819"/>
              <a:ext cx="1" cy="150"/>
            </a:xfrm>
            <a:prstGeom prst="line">
              <a:avLst/>
            </a:prstGeom>
            <a:noFill/>
            <a:ln w="12700">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84" name="Line 209"/>
            <p:cNvSpPr>
              <a:spLocks noChangeShapeType="1"/>
            </p:cNvSpPr>
            <p:nvPr/>
          </p:nvSpPr>
          <p:spPr bwMode="auto">
            <a:xfrm>
              <a:off x="1469" y="1969"/>
              <a:ext cx="42" cy="1"/>
            </a:xfrm>
            <a:prstGeom prst="line">
              <a:avLst/>
            </a:prstGeom>
            <a:noFill/>
            <a:ln w="12700">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85" name="Line 210"/>
            <p:cNvSpPr>
              <a:spLocks noChangeShapeType="1"/>
            </p:cNvSpPr>
            <p:nvPr/>
          </p:nvSpPr>
          <p:spPr bwMode="auto">
            <a:xfrm>
              <a:off x="3149" y="2353"/>
              <a:ext cx="1" cy="18"/>
            </a:xfrm>
            <a:prstGeom prst="line">
              <a:avLst/>
            </a:prstGeom>
            <a:noFill/>
            <a:ln w="12700">
              <a:solidFill>
                <a:srgbClr val="008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86" name="Line 211"/>
            <p:cNvSpPr>
              <a:spLocks noChangeShapeType="1"/>
            </p:cNvSpPr>
            <p:nvPr/>
          </p:nvSpPr>
          <p:spPr bwMode="auto">
            <a:xfrm>
              <a:off x="3131" y="2369"/>
              <a:ext cx="42" cy="1"/>
            </a:xfrm>
            <a:prstGeom prst="line">
              <a:avLst/>
            </a:prstGeom>
            <a:noFill/>
            <a:ln w="12700">
              <a:solidFill>
                <a:srgbClr val="008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87" name="Line 214"/>
            <p:cNvSpPr>
              <a:spLocks noChangeShapeType="1"/>
            </p:cNvSpPr>
            <p:nvPr/>
          </p:nvSpPr>
          <p:spPr bwMode="auto">
            <a:xfrm>
              <a:off x="2351" y="2257"/>
              <a:ext cx="1" cy="66"/>
            </a:xfrm>
            <a:prstGeom prst="line">
              <a:avLst/>
            </a:prstGeom>
            <a:noFill/>
            <a:ln w="12700">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88" name="Line 215"/>
            <p:cNvSpPr>
              <a:spLocks noChangeShapeType="1"/>
            </p:cNvSpPr>
            <p:nvPr/>
          </p:nvSpPr>
          <p:spPr bwMode="auto">
            <a:xfrm>
              <a:off x="2333" y="2323"/>
              <a:ext cx="42" cy="1"/>
            </a:xfrm>
            <a:prstGeom prst="line">
              <a:avLst/>
            </a:prstGeom>
            <a:noFill/>
            <a:ln w="12700">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89" name="Line 216"/>
            <p:cNvSpPr>
              <a:spLocks noChangeShapeType="1"/>
            </p:cNvSpPr>
            <p:nvPr/>
          </p:nvSpPr>
          <p:spPr bwMode="auto">
            <a:xfrm>
              <a:off x="1259" y="1177"/>
              <a:ext cx="1" cy="168"/>
            </a:xfrm>
            <a:prstGeom prst="line">
              <a:avLst/>
            </a:prstGeom>
            <a:noFill/>
            <a:ln w="12700">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90" name="Line 217"/>
            <p:cNvSpPr>
              <a:spLocks noChangeShapeType="1"/>
            </p:cNvSpPr>
            <p:nvPr/>
          </p:nvSpPr>
          <p:spPr bwMode="auto">
            <a:xfrm>
              <a:off x="1241" y="1345"/>
              <a:ext cx="42" cy="1"/>
            </a:xfrm>
            <a:prstGeom prst="line">
              <a:avLst/>
            </a:prstGeom>
            <a:noFill/>
            <a:ln w="12700">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91" name="Freeform 218"/>
            <p:cNvSpPr>
              <a:spLocks/>
            </p:cNvSpPr>
            <p:nvPr/>
          </p:nvSpPr>
          <p:spPr bwMode="auto">
            <a:xfrm>
              <a:off x="1859" y="2263"/>
              <a:ext cx="60" cy="60"/>
            </a:xfrm>
            <a:custGeom>
              <a:avLst/>
              <a:gdLst>
                <a:gd name="T0" fmla="*/ 30 w 60"/>
                <a:gd name="T1" fmla="*/ 0 h 60"/>
                <a:gd name="T2" fmla="*/ 60 w 60"/>
                <a:gd name="T3" fmla="*/ 60 h 60"/>
                <a:gd name="T4" fmla="*/ 0 w 60"/>
                <a:gd name="T5" fmla="*/ 60 h 60"/>
                <a:gd name="T6" fmla="*/ 30 w 60"/>
                <a:gd name="T7" fmla="*/ 0 h 6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0" h="60">
                  <a:moveTo>
                    <a:pt x="30" y="0"/>
                  </a:moveTo>
                  <a:lnTo>
                    <a:pt x="60" y="60"/>
                  </a:lnTo>
                  <a:lnTo>
                    <a:pt x="0" y="60"/>
                  </a:lnTo>
                  <a:lnTo>
                    <a:pt x="30" y="0"/>
                  </a:lnTo>
                  <a:close/>
                </a:path>
              </a:pathLst>
            </a:custGeom>
            <a:solidFill>
              <a:srgbClr val="FFFFFF"/>
            </a:solidFill>
            <a:ln w="9525">
              <a:solidFill>
                <a:srgbClr val="000000"/>
              </a:solidFill>
              <a:prstDash val="solid"/>
              <a:round/>
              <a:headEnd/>
              <a:tailEnd/>
            </a:ln>
          </p:spPr>
          <p:txBody>
            <a:bodyPr/>
            <a:lstStyle/>
            <a:p>
              <a:endParaRPr lang="en-GB"/>
            </a:p>
          </p:txBody>
        </p:sp>
        <p:sp>
          <p:nvSpPr>
            <p:cNvPr id="192" name="Freeform 219"/>
            <p:cNvSpPr>
              <a:spLocks/>
            </p:cNvSpPr>
            <p:nvPr/>
          </p:nvSpPr>
          <p:spPr bwMode="auto">
            <a:xfrm>
              <a:off x="1805" y="2161"/>
              <a:ext cx="60" cy="60"/>
            </a:xfrm>
            <a:custGeom>
              <a:avLst/>
              <a:gdLst>
                <a:gd name="T0" fmla="*/ 30 w 60"/>
                <a:gd name="T1" fmla="*/ 0 h 60"/>
                <a:gd name="T2" fmla="*/ 60 w 60"/>
                <a:gd name="T3" fmla="*/ 60 h 60"/>
                <a:gd name="T4" fmla="*/ 0 w 60"/>
                <a:gd name="T5" fmla="*/ 60 h 60"/>
                <a:gd name="T6" fmla="*/ 30 w 60"/>
                <a:gd name="T7" fmla="*/ 0 h 6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0" h="60">
                  <a:moveTo>
                    <a:pt x="30" y="0"/>
                  </a:moveTo>
                  <a:lnTo>
                    <a:pt x="60" y="60"/>
                  </a:lnTo>
                  <a:lnTo>
                    <a:pt x="0" y="60"/>
                  </a:lnTo>
                  <a:lnTo>
                    <a:pt x="30" y="0"/>
                  </a:lnTo>
                  <a:close/>
                </a:path>
              </a:pathLst>
            </a:custGeom>
            <a:solidFill>
              <a:srgbClr val="969696"/>
            </a:solidFill>
            <a:ln w="9525">
              <a:solidFill>
                <a:srgbClr val="000000"/>
              </a:solidFill>
              <a:prstDash val="solid"/>
              <a:round/>
              <a:headEnd/>
              <a:tailEnd/>
            </a:ln>
          </p:spPr>
          <p:txBody>
            <a:bodyPr/>
            <a:lstStyle/>
            <a:p>
              <a:endParaRPr lang="en-GB"/>
            </a:p>
          </p:txBody>
        </p:sp>
        <p:sp>
          <p:nvSpPr>
            <p:cNvPr id="193" name="Freeform 220"/>
            <p:cNvSpPr>
              <a:spLocks/>
            </p:cNvSpPr>
            <p:nvPr/>
          </p:nvSpPr>
          <p:spPr bwMode="auto">
            <a:xfrm>
              <a:off x="1619" y="2065"/>
              <a:ext cx="60" cy="60"/>
            </a:xfrm>
            <a:custGeom>
              <a:avLst/>
              <a:gdLst>
                <a:gd name="T0" fmla="*/ 30 w 60"/>
                <a:gd name="T1" fmla="*/ 0 h 60"/>
                <a:gd name="T2" fmla="*/ 60 w 60"/>
                <a:gd name="T3" fmla="*/ 60 h 60"/>
                <a:gd name="T4" fmla="*/ 0 w 60"/>
                <a:gd name="T5" fmla="*/ 60 h 60"/>
                <a:gd name="T6" fmla="*/ 30 w 60"/>
                <a:gd name="T7" fmla="*/ 0 h 6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0" h="60">
                  <a:moveTo>
                    <a:pt x="30" y="0"/>
                  </a:moveTo>
                  <a:lnTo>
                    <a:pt x="60" y="60"/>
                  </a:lnTo>
                  <a:lnTo>
                    <a:pt x="0" y="60"/>
                  </a:lnTo>
                  <a:lnTo>
                    <a:pt x="30" y="0"/>
                  </a:lnTo>
                  <a:close/>
                </a:path>
              </a:pathLst>
            </a:custGeom>
            <a:solidFill>
              <a:srgbClr val="FFFFFF"/>
            </a:solidFill>
            <a:ln w="9525">
              <a:solidFill>
                <a:srgbClr val="000000"/>
              </a:solidFill>
              <a:prstDash val="solid"/>
              <a:round/>
              <a:headEnd/>
              <a:tailEnd/>
            </a:ln>
          </p:spPr>
          <p:txBody>
            <a:bodyPr/>
            <a:lstStyle/>
            <a:p>
              <a:endParaRPr lang="en-GB"/>
            </a:p>
          </p:txBody>
        </p:sp>
        <p:sp>
          <p:nvSpPr>
            <p:cNvPr id="194" name="Freeform 221"/>
            <p:cNvSpPr>
              <a:spLocks/>
            </p:cNvSpPr>
            <p:nvPr/>
          </p:nvSpPr>
          <p:spPr bwMode="auto">
            <a:xfrm>
              <a:off x="1457" y="1789"/>
              <a:ext cx="60" cy="60"/>
            </a:xfrm>
            <a:custGeom>
              <a:avLst/>
              <a:gdLst>
                <a:gd name="T0" fmla="*/ 30 w 60"/>
                <a:gd name="T1" fmla="*/ 0 h 60"/>
                <a:gd name="T2" fmla="*/ 60 w 60"/>
                <a:gd name="T3" fmla="*/ 60 h 60"/>
                <a:gd name="T4" fmla="*/ 0 w 60"/>
                <a:gd name="T5" fmla="*/ 60 h 60"/>
                <a:gd name="T6" fmla="*/ 30 w 60"/>
                <a:gd name="T7" fmla="*/ 0 h 6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0" h="60">
                  <a:moveTo>
                    <a:pt x="30" y="0"/>
                  </a:moveTo>
                  <a:lnTo>
                    <a:pt x="60" y="60"/>
                  </a:lnTo>
                  <a:lnTo>
                    <a:pt x="0" y="60"/>
                  </a:lnTo>
                  <a:lnTo>
                    <a:pt x="30" y="0"/>
                  </a:lnTo>
                  <a:close/>
                </a:path>
              </a:pathLst>
            </a:custGeom>
            <a:solidFill>
              <a:srgbClr val="969696"/>
            </a:solidFill>
            <a:ln w="9525">
              <a:solidFill>
                <a:srgbClr val="000000"/>
              </a:solidFill>
              <a:prstDash val="solid"/>
              <a:round/>
              <a:headEnd/>
              <a:tailEnd/>
            </a:ln>
          </p:spPr>
          <p:txBody>
            <a:bodyPr/>
            <a:lstStyle/>
            <a:p>
              <a:endParaRPr lang="en-GB"/>
            </a:p>
          </p:txBody>
        </p:sp>
        <p:sp>
          <p:nvSpPr>
            <p:cNvPr id="195" name="Oval 222"/>
            <p:cNvSpPr>
              <a:spLocks noChangeArrowheads="1"/>
            </p:cNvSpPr>
            <p:nvPr/>
          </p:nvSpPr>
          <p:spPr bwMode="auto">
            <a:xfrm>
              <a:off x="3119" y="2323"/>
              <a:ext cx="54" cy="54"/>
            </a:xfrm>
            <a:prstGeom prst="ellipse">
              <a:avLst/>
            </a:prstGeom>
            <a:solidFill>
              <a:srgbClr val="FFFFFF"/>
            </a:solidFill>
            <a:ln w="9525">
              <a:solidFill>
                <a:srgbClr val="000000"/>
              </a:solidFill>
              <a:round/>
              <a:headEnd/>
              <a:tailEnd/>
            </a:ln>
          </p:spPr>
          <p:txBody>
            <a:bodyPr/>
            <a:lstStyle/>
            <a:p>
              <a:endParaRPr lang="en-GB">
                <a:latin typeface="Arial" charset="0"/>
              </a:endParaRPr>
            </a:p>
          </p:txBody>
        </p:sp>
        <p:sp>
          <p:nvSpPr>
            <p:cNvPr id="196" name="Oval 223"/>
            <p:cNvSpPr>
              <a:spLocks noChangeArrowheads="1"/>
            </p:cNvSpPr>
            <p:nvPr/>
          </p:nvSpPr>
          <p:spPr bwMode="auto">
            <a:xfrm>
              <a:off x="1229" y="2341"/>
              <a:ext cx="54" cy="54"/>
            </a:xfrm>
            <a:prstGeom prst="ellipse">
              <a:avLst/>
            </a:prstGeom>
            <a:solidFill>
              <a:srgbClr val="969696"/>
            </a:solidFill>
            <a:ln w="9525">
              <a:solidFill>
                <a:srgbClr val="000000"/>
              </a:solidFill>
              <a:round/>
              <a:headEnd/>
              <a:tailEnd/>
            </a:ln>
          </p:spPr>
          <p:txBody>
            <a:bodyPr/>
            <a:lstStyle/>
            <a:p>
              <a:endParaRPr lang="en-GB">
                <a:latin typeface="Arial" charset="0"/>
              </a:endParaRPr>
            </a:p>
          </p:txBody>
        </p:sp>
        <p:sp>
          <p:nvSpPr>
            <p:cNvPr id="197" name="Oval 224"/>
            <p:cNvSpPr>
              <a:spLocks noChangeArrowheads="1"/>
            </p:cNvSpPr>
            <p:nvPr/>
          </p:nvSpPr>
          <p:spPr bwMode="auto">
            <a:xfrm>
              <a:off x="2321" y="2227"/>
              <a:ext cx="54" cy="54"/>
            </a:xfrm>
            <a:prstGeom prst="ellipse">
              <a:avLst/>
            </a:prstGeom>
            <a:solidFill>
              <a:srgbClr val="FFFFFF"/>
            </a:solidFill>
            <a:ln w="9525">
              <a:solidFill>
                <a:srgbClr val="000000"/>
              </a:solidFill>
              <a:round/>
              <a:headEnd/>
              <a:tailEnd/>
            </a:ln>
          </p:spPr>
          <p:txBody>
            <a:bodyPr/>
            <a:lstStyle/>
            <a:p>
              <a:endParaRPr lang="en-GB">
                <a:latin typeface="Arial" charset="0"/>
              </a:endParaRPr>
            </a:p>
          </p:txBody>
        </p:sp>
        <p:sp>
          <p:nvSpPr>
            <p:cNvPr id="198" name="Oval 225"/>
            <p:cNvSpPr>
              <a:spLocks noChangeArrowheads="1"/>
            </p:cNvSpPr>
            <p:nvPr/>
          </p:nvSpPr>
          <p:spPr bwMode="auto">
            <a:xfrm>
              <a:off x="1229" y="1147"/>
              <a:ext cx="54" cy="54"/>
            </a:xfrm>
            <a:prstGeom prst="ellipse">
              <a:avLst/>
            </a:prstGeom>
            <a:solidFill>
              <a:srgbClr val="969696"/>
            </a:solidFill>
            <a:ln w="9525">
              <a:solidFill>
                <a:srgbClr val="000000"/>
              </a:solidFill>
              <a:round/>
              <a:headEnd/>
              <a:tailEnd/>
            </a:ln>
          </p:spPr>
          <p:txBody>
            <a:bodyPr/>
            <a:lstStyle/>
            <a:p>
              <a:endParaRPr lang="en-GB">
                <a:latin typeface="Arial" charset="0"/>
              </a:endParaRPr>
            </a:p>
          </p:txBody>
        </p:sp>
        <p:sp>
          <p:nvSpPr>
            <p:cNvPr id="199" name="Rectangle 226"/>
            <p:cNvSpPr>
              <a:spLocks noChangeArrowheads="1"/>
            </p:cNvSpPr>
            <p:nvPr/>
          </p:nvSpPr>
          <p:spPr bwMode="auto">
            <a:xfrm>
              <a:off x="797" y="2329"/>
              <a:ext cx="36"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0</a:t>
              </a:r>
              <a:endParaRPr lang="en-GB">
                <a:latin typeface="Arial" charset="0"/>
              </a:endParaRPr>
            </a:p>
          </p:txBody>
        </p:sp>
        <p:sp>
          <p:nvSpPr>
            <p:cNvPr id="200" name="Rectangle 227"/>
            <p:cNvSpPr>
              <a:spLocks noChangeArrowheads="1"/>
            </p:cNvSpPr>
            <p:nvPr/>
          </p:nvSpPr>
          <p:spPr bwMode="auto">
            <a:xfrm>
              <a:off x="797" y="2107"/>
              <a:ext cx="36"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5</a:t>
              </a:r>
              <a:endParaRPr lang="en-GB">
                <a:latin typeface="Arial" charset="0"/>
              </a:endParaRPr>
            </a:p>
          </p:txBody>
        </p:sp>
        <p:sp>
          <p:nvSpPr>
            <p:cNvPr id="201" name="Rectangle 228"/>
            <p:cNvSpPr>
              <a:spLocks noChangeArrowheads="1"/>
            </p:cNvSpPr>
            <p:nvPr/>
          </p:nvSpPr>
          <p:spPr bwMode="auto">
            <a:xfrm>
              <a:off x="761" y="1891"/>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10</a:t>
              </a:r>
              <a:endParaRPr lang="en-GB">
                <a:latin typeface="Arial" charset="0"/>
              </a:endParaRPr>
            </a:p>
          </p:txBody>
        </p:sp>
        <p:sp>
          <p:nvSpPr>
            <p:cNvPr id="202" name="Rectangle 229"/>
            <p:cNvSpPr>
              <a:spLocks noChangeArrowheads="1"/>
            </p:cNvSpPr>
            <p:nvPr/>
          </p:nvSpPr>
          <p:spPr bwMode="auto">
            <a:xfrm>
              <a:off x="761" y="1669"/>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15</a:t>
              </a:r>
              <a:endParaRPr lang="en-GB">
                <a:latin typeface="Arial" charset="0"/>
              </a:endParaRPr>
            </a:p>
          </p:txBody>
        </p:sp>
        <p:sp>
          <p:nvSpPr>
            <p:cNvPr id="203" name="Rectangle 230"/>
            <p:cNvSpPr>
              <a:spLocks noChangeArrowheads="1"/>
            </p:cNvSpPr>
            <p:nvPr/>
          </p:nvSpPr>
          <p:spPr bwMode="auto">
            <a:xfrm>
              <a:off x="761" y="1453"/>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20</a:t>
              </a:r>
              <a:endParaRPr lang="en-GB">
                <a:latin typeface="Arial" charset="0"/>
              </a:endParaRPr>
            </a:p>
          </p:txBody>
        </p:sp>
        <p:sp>
          <p:nvSpPr>
            <p:cNvPr id="204" name="Rectangle 231"/>
            <p:cNvSpPr>
              <a:spLocks noChangeArrowheads="1"/>
            </p:cNvSpPr>
            <p:nvPr/>
          </p:nvSpPr>
          <p:spPr bwMode="auto">
            <a:xfrm>
              <a:off x="761" y="1231"/>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25</a:t>
              </a:r>
              <a:endParaRPr lang="en-GB">
                <a:latin typeface="Arial" charset="0"/>
              </a:endParaRPr>
            </a:p>
          </p:txBody>
        </p:sp>
        <p:sp>
          <p:nvSpPr>
            <p:cNvPr id="205" name="Rectangle 232"/>
            <p:cNvSpPr>
              <a:spLocks noChangeArrowheads="1"/>
            </p:cNvSpPr>
            <p:nvPr/>
          </p:nvSpPr>
          <p:spPr bwMode="auto">
            <a:xfrm>
              <a:off x="761" y="1015"/>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30</a:t>
              </a:r>
              <a:endParaRPr lang="en-GB">
                <a:latin typeface="Arial" charset="0"/>
              </a:endParaRPr>
            </a:p>
          </p:txBody>
        </p:sp>
        <p:sp>
          <p:nvSpPr>
            <p:cNvPr id="206" name="Rectangle 233"/>
            <p:cNvSpPr>
              <a:spLocks noChangeArrowheads="1"/>
            </p:cNvSpPr>
            <p:nvPr/>
          </p:nvSpPr>
          <p:spPr bwMode="auto">
            <a:xfrm>
              <a:off x="761" y="793"/>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35</a:t>
              </a:r>
              <a:endParaRPr lang="en-GB">
                <a:latin typeface="Arial" charset="0"/>
              </a:endParaRPr>
            </a:p>
          </p:txBody>
        </p:sp>
        <p:sp>
          <p:nvSpPr>
            <p:cNvPr id="207" name="Rectangle 234"/>
            <p:cNvSpPr>
              <a:spLocks noChangeArrowheads="1"/>
            </p:cNvSpPr>
            <p:nvPr/>
          </p:nvSpPr>
          <p:spPr bwMode="auto">
            <a:xfrm>
              <a:off x="863" y="2480"/>
              <a:ext cx="36"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0</a:t>
              </a:r>
              <a:endParaRPr lang="en-GB">
                <a:latin typeface="Arial" charset="0"/>
              </a:endParaRPr>
            </a:p>
          </p:txBody>
        </p:sp>
        <p:sp>
          <p:nvSpPr>
            <p:cNvPr id="208" name="Rectangle 235"/>
            <p:cNvSpPr>
              <a:spLocks noChangeArrowheads="1"/>
            </p:cNvSpPr>
            <p:nvPr/>
          </p:nvSpPr>
          <p:spPr bwMode="auto">
            <a:xfrm>
              <a:off x="1205" y="2480"/>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50</a:t>
              </a:r>
              <a:endParaRPr lang="en-GB">
                <a:latin typeface="Arial" charset="0"/>
              </a:endParaRPr>
            </a:p>
          </p:txBody>
        </p:sp>
        <p:sp>
          <p:nvSpPr>
            <p:cNvPr id="209" name="Rectangle 236"/>
            <p:cNvSpPr>
              <a:spLocks noChangeArrowheads="1"/>
            </p:cNvSpPr>
            <p:nvPr/>
          </p:nvSpPr>
          <p:spPr bwMode="auto">
            <a:xfrm>
              <a:off x="1541" y="2480"/>
              <a:ext cx="108"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100</a:t>
              </a:r>
              <a:endParaRPr lang="en-GB">
                <a:latin typeface="Arial" charset="0"/>
              </a:endParaRPr>
            </a:p>
          </p:txBody>
        </p:sp>
        <p:sp>
          <p:nvSpPr>
            <p:cNvPr id="210" name="Rectangle 237"/>
            <p:cNvSpPr>
              <a:spLocks noChangeArrowheads="1"/>
            </p:cNvSpPr>
            <p:nvPr/>
          </p:nvSpPr>
          <p:spPr bwMode="auto">
            <a:xfrm>
              <a:off x="1901" y="2480"/>
              <a:ext cx="108"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150</a:t>
              </a:r>
              <a:endParaRPr lang="en-GB">
                <a:latin typeface="Arial" charset="0"/>
              </a:endParaRPr>
            </a:p>
          </p:txBody>
        </p:sp>
        <p:sp>
          <p:nvSpPr>
            <p:cNvPr id="211" name="Rectangle 238"/>
            <p:cNvSpPr>
              <a:spLocks noChangeArrowheads="1"/>
            </p:cNvSpPr>
            <p:nvPr/>
          </p:nvSpPr>
          <p:spPr bwMode="auto">
            <a:xfrm>
              <a:off x="2261" y="2480"/>
              <a:ext cx="108"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200</a:t>
              </a:r>
              <a:endParaRPr lang="en-GB">
                <a:latin typeface="Arial" charset="0"/>
              </a:endParaRPr>
            </a:p>
          </p:txBody>
        </p:sp>
        <p:sp>
          <p:nvSpPr>
            <p:cNvPr id="212" name="Rectangle 239"/>
            <p:cNvSpPr>
              <a:spLocks noChangeArrowheads="1"/>
            </p:cNvSpPr>
            <p:nvPr/>
          </p:nvSpPr>
          <p:spPr bwMode="auto">
            <a:xfrm>
              <a:off x="2621" y="2480"/>
              <a:ext cx="108"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250</a:t>
              </a:r>
              <a:endParaRPr lang="en-GB">
                <a:latin typeface="Arial" charset="0"/>
              </a:endParaRPr>
            </a:p>
          </p:txBody>
        </p:sp>
        <p:sp>
          <p:nvSpPr>
            <p:cNvPr id="213" name="Rectangle 240"/>
            <p:cNvSpPr>
              <a:spLocks noChangeArrowheads="1"/>
            </p:cNvSpPr>
            <p:nvPr/>
          </p:nvSpPr>
          <p:spPr bwMode="auto">
            <a:xfrm>
              <a:off x="2975" y="2480"/>
              <a:ext cx="108"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300</a:t>
              </a:r>
              <a:endParaRPr lang="en-GB">
                <a:latin typeface="Arial" charset="0"/>
              </a:endParaRPr>
            </a:p>
          </p:txBody>
        </p:sp>
        <p:sp>
          <p:nvSpPr>
            <p:cNvPr id="214" name="Rectangle 241"/>
            <p:cNvSpPr>
              <a:spLocks noChangeArrowheads="1"/>
            </p:cNvSpPr>
            <p:nvPr/>
          </p:nvSpPr>
          <p:spPr bwMode="auto">
            <a:xfrm>
              <a:off x="3335" y="2480"/>
              <a:ext cx="108"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350</a:t>
              </a:r>
              <a:endParaRPr lang="en-GB">
                <a:latin typeface="Arial" charset="0"/>
              </a:endParaRPr>
            </a:p>
          </p:txBody>
        </p:sp>
        <p:sp>
          <p:nvSpPr>
            <p:cNvPr id="215" name="Rectangle 242"/>
            <p:cNvSpPr>
              <a:spLocks noChangeArrowheads="1"/>
            </p:cNvSpPr>
            <p:nvPr/>
          </p:nvSpPr>
          <p:spPr bwMode="auto">
            <a:xfrm>
              <a:off x="1913" y="2606"/>
              <a:ext cx="511"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1" dirty="0" smtClean="0">
                  <a:solidFill>
                    <a:srgbClr val="000000"/>
                  </a:solidFill>
                  <a:latin typeface="Arial" charset="0"/>
                </a:rPr>
                <a:t>Prolactin (</a:t>
              </a:r>
              <a:r>
                <a:rPr lang="en-GB" sz="800" b="1" dirty="0" err="1" smtClean="0">
                  <a:solidFill>
                    <a:srgbClr val="000000"/>
                  </a:solidFill>
                  <a:latin typeface="Arial" charset="0"/>
                </a:rPr>
                <a:t>ng</a:t>
              </a:r>
              <a:r>
                <a:rPr lang="en-GB" sz="800" b="1" dirty="0" smtClean="0">
                  <a:solidFill>
                    <a:srgbClr val="000000"/>
                  </a:solidFill>
                  <a:latin typeface="Arial" charset="0"/>
                </a:rPr>
                <a:t>/ml)</a:t>
              </a:r>
              <a:endParaRPr lang="en-GB" sz="800" b="1" dirty="0">
                <a:latin typeface="Arial" charset="0"/>
              </a:endParaRPr>
            </a:p>
          </p:txBody>
        </p:sp>
        <p:sp>
          <p:nvSpPr>
            <p:cNvPr id="216" name="Rectangle 243"/>
            <p:cNvSpPr>
              <a:spLocks noChangeArrowheads="1"/>
            </p:cNvSpPr>
            <p:nvPr/>
          </p:nvSpPr>
          <p:spPr bwMode="auto">
            <a:xfrm rot="16200000">
              <a:off x="160" y="1558"/>
              <a:ext cx="1040"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1" dirty="0" smtClean="0">
                  <a:solidFill>
                    <a:srgbClr val="000000"/>
                  </a:solidFill>
                  <a:latin typeface="Arial" charset="0"/>
                </a:rPr>
                <a:t>pSTAT5-positive TH neurones (%)</a:t>
              </a:r>
              <a:endParaRPr lang="en-GB" sz="800" b="1" dirty="0">
                <a:latin typeface="Arial" charset="0"/>
              </a:endParaRPr>
            </a:p>
          </p:txBody>
        </p:sp>
        <p:sp>
          <p:nvSpPr>
            <p:cNvPr id="217" name="Line 247"/>
            <p:cNvSpPr>
              <a:spLocks noChangeShapeType="1"/>
            </p:cNvSpPr>
            <p:nvPr/>
          </p:nvSpPr>
          <p:spPr bwMode="auto">
            <a:xfrm>
              <a:off x="1253" y="2109"/>
              <a:ext cx="0" cy="18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218" name="TextBox 217"/>
          <p:cNvSpPr txBox="1"/>
          <p:nvPr/>
        </p:nvSpPr>
        <p:spPr>
          <a:xfrm>
            <a:off x="5949280"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201</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350596822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 Box 4"/>
          <p:cNvSpPr txBox="1">
            <a:spLocks noChangeArrowheads="1"/>
          </p:cNvSpPr>
          <p:nvPr/>
        </p:nvSpPr>
        <p:spPr bwMode="auto">
          <a:xfrm>
            <a:off x="1019175" y="484188"/>
            <a:ext cx="5414963"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Times New Roman" pitchFamily="18" charset="0"/>
                <a:cs typeface="Times New Roman" pitchFamily="18" charset="0"/>
              </a:rPr>
              <a:t>Figure 4.10: Effect of IL-6 and TNF-</a:t>
            </a:r>
            <a:r>
              <a:rPr lang="el-GR" sz="1200" b="1">
                <a:latin typeface="Times New Roman" pitchFamily="18" charset="0"/>
                <a:cs typeface="Times New Roman" pitchFamily="18" charset="0"/>
              </a:rPr>
              <a:t>α</a:t>
            </a:r>
            <a:r>
              <a:rPr lang="en-GB" sz="1200" b="1">
                <a:latin typeface="Times New Roman" pitchFamily="18" charset="0"/>
                <a:cs typeface="Times New Roman" pitchFamily="18" charset="0"/>
              </a:rPr>
              <a:t> in early pregnancy on plasma hormones</a:t>
            </a:r>
          </a:p>
        </p:txBody>
      </p:sp>
      <p:sp>
        <p:nvSpPr>
          <p:cNvPr id="26" name="Text Box 29"/>
          <p:cNvSpPr txBox="1">
            <a:spLocks noChangeArrowheads="1"/>
          </p:cNvSpPr>
          <p:nvPr/>
        </p:nvSpPr>
        <p:spPr bwMode="auto">
          <a:xfrm>
            <a:off x="1341438" y="1047750"/>
            <a:ext cx="293687"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A</a:t>
            </a:r>
          </a:p>
        </p:txBody>
      </p:sp>
      <p:sp>
        <p:nvSpPr>
          <p:cNvPr id="27" name="Rectangle 54"/>
          <p:cNvSpPr>
            <a:spLocks noChangeArrowheads="1"/>
          </p:cNvSpPr>
          <p:nvPr/>
        </p:nvSpPr>
        <p:spPr bwMode="auto">
          <a:xfrm>
            <a:off x="1036638" y="5852658"/>
            <a:ext cx="5302250" cy="2556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sz="1200" dirty="0">
                <a:latin typeface="Times New Roman" pitchFamily="18" charset="0"/>
                <a:cs typeface="Times New Roman" pitchFamily="18" charset="0"/>
              </a:rPr>
              <a:t>d5.5 pregnant mice were injected with either </a:t>
            </a:r>
            <a:r>
              <a:rPr lang="en-GB" sz="1200" dirty="0">
                <a:latin typeface="Times New Roman" pitchFamily="18" charset="0"/>
                <a:cs typeface="Times New Roman" pitchFamily="18" charset="0"/>
              </a:rPr>
              <a:t>recombinant mouse IL-6 (200ng i.p; grey bars; </a:t>
            </a:r>
            <a:r>
              <a:rPr lang="en-GB" sz="1200" dirty="0" smtClean="0">
                <a:latin typeface="Times New Roman" pitchFamily="18" charset="0"/>
                <a:cs typeface="Times New Roman" pitchFamily="18" charset="0"/>
              </a:rPr>
              <a:t>n = 7</a:t>
            </a:r>
            <a:r>
              <a:rPr lang="en-GB" sz="1200" dirty="0">
                <a:latin typeface="Times New Roman" pitchFamily="18" charset="0"/>
                <a:cs typeface="Times New Roman" pitchFamily="18" charset="0"/>
              </a:rPr>
              <a:t>), recombinant mouse </a:t>
            </a:r>
            <a:r>
              <a:rPr lang="en-GB" sz="1200" dirty="0" smtClean="0">
                <a:latin typeface="Times New Roman" pitchFamily="18" charset="0"/>
                <a:cs typeface="Times New Roman" pitchFamily="18" charset="0"/>
              </a:rPr>
              <a:t>TNF-</a:t>
            </a:r>
            <a:r>
              <a:rPr lang="el-GR" sz="1200" dirty="0" smtClean="0">
                <a:latin typeface="Times New Roman" pitchFamily="18" charset="0"/>
                <a:cs typeface="Times New Roman" pitchFamily="18" charset="0"/>
              </a:rPr>
              <a:t>α</a:t>
            </a:r>
            <a:r>
              <a:rPr lang="en-GB" sz="1200" dirty="0" smtClean="0">
                <a:latin typeface="Times New Roman" pitchFamily="18" charset="0"/>
                <a:cs typeface="Times New Roman" pitchFamily="18" charset="0"/>
              </a:rPr>
              <a:t> </a:t>
            </a:r>
            <a:r>
              <a:rPr lang="en-GB" sz="1200" dirty="0">
                <a:latin typeface="Times New Roman" pitchFamily="18" charset="0"/>
                <a:cs typeface="Times New Roman" pitchFamily="18" charset="0"/>
              </a:rPr>
              <a:t>(3µg i.p; black bars; n </a:t>
            </a:r>
            <a:r>
              <a:rPr lang="en-GB" sz="1200" dirty="0" smtClean="0">
                <a:latin typeface="Times New Roman" pitchFamily="18" charset="0"/>
                <a:cs typeface="Times New Roman" pitchFamily="18" charset="0"/>
              </a:rPr>
              <a:t>= 7</a:t>
            </a:r>
            <a:r>
              <a:rPr lang="en-GB" sz="1200" dirty="0">
                <a:latin typeface="Times New Roman" pitchFamily="18" charset="0"/>
                <a:cs typeface="Times New Roman" pitchFamily="18" charset="0"/>
              </a:rPr>
              <a:t>) or vehicle (0.4% or 2% BSA in PBS i.p; white bars; </a:t>
            </a:r>
            <a:r>
              <a:rPr lang="en-GB" sz="1200" dirty="0" smtClean="0">
                <a:latin typeface="Times New Roman" pitchFamily="18" charset="0"/>
                <a:cs typeface="Times New Roman" pitchFamily="18" charset="0"/>
              </a:rPr>
              <a:t>n = 6</a:t>
            </a:r>
            <a:r>
              <a:rPr lang="en-GB" sz="1200" dirty="0">
                <a:latin typeface="Times New Roman" pitchFamily="18" charset="0"/>
                <a:cs typeface="Times New Roman" pitchFamily="18" charset="0"/>
              </a:rPr>
              <a:t>, 4 respectively, data pooled) </a:t>
            </a:r>
            <a:r>
              <a:rPr lang="en-US" sz="1200" dirty="0">
                <a:latin typeface="Times New Roman" pitchFamily="18" charset="0"/>
                <a:cs typeface="Times New Roman" pitchFamily="18" charset="0"/>
              </a:rPr>
              <a:t>and sacrificed after 90 min. </a:t>
            </a:r>
            <a:r>
              <a:rPr lang="en-GB" sz="1200" dirty="0">
                <a:latin typeface="Times New Roman" pitchFamily="18" charset="0"/>
                <a:cs typeface="Times New Roman" pitchFamily="18" charset="0"/>
              </a:rPr>
              <a:t>Values are group means </a:t>
            </a:r>
            <a:r>
              <a:rPr lang="en-US" sz="1200" dirty="0">
                <a:latin typeface="Times New Roman" pitchFamily="18" charset="0"/>
                <a:cs typeface="Times New Roman" pitchFamily="18" charset="0"/>
              </a:rPr>
              <a:t>± SEM. A. Prolactin (1-way ANOVA, p&lt;0.001 across treatment). B. Progesterone (</a:t>
            </a:r>
            <a:r>
              <a:rPr lang="en-US" sz="1200" dirty="0" smtClean="0">
                <a:latin typeface="Times New Roman" pitchFamily="18" charset="0"/>
                <a:cs typeface="Times New Roman" pitchFamily="18" charset="0"/>
              </a:rPr>
              <a:t>1-way </a:t>
            </a:r>
            <a:r>
              <a:rPr lang="en-US" sz="1200" dirty="0">
                <a:latin typeface="Times New Roman" pitchFamily="18" charset="0"/>
                <a:cs typeface="Times New Roman" pitchFamily="18" charset="0"/>
              </a:rPr>
              <a:t>ANOVA, p&lt;0.001 across </a:t>
            </a:r>
            <a:r>
              <a:rPr lang="en-GB" sz="1200" dirty="0">
                <a:latin typeface="Times New Roman" pitchFamily="18" charset="0"/>
                <a:cs typeface="Times New Roman" pitchFamily="18" charset="0"/>
              </a:rPr>
              <a:t>treatment</a:t>
            </a:r>
            <a:r>
              <a:rPr lang="en-US" sz="1200" dirty="0">
                <a:latin typeface="Times New Roman" pitchFamily="18" charset="0"/>
                <a:cs typeface="Times New Roman" pitchFamily="18" charset="0"/>
              </a:rPr>
              <a:t>). C. Corticosterone (1-way ANOVA, p&lt;0.001 across treatment; Students t-test (*) p&lt;0.05 IL-6 vs. vehicle). Holm-</a:t>
            </a:r>
            <a:r>
              <a:rPr lang="en-US" sz="1200" dirty="0" err="1">
                <a:latin typeface="Times New Roman" pitchFamily="18" charset="0"/>
                <a:cs typeface="Times New Roman" pitchFamily="18" charset="0"/>
              </a:rPr>
              <a:t>Sidak</a:t>
            </a:r>
            <a:r>
              <a:rPr lang="en-US" sz="1200" dirty="0">
                <a:latin typeface="Times New Roman" pitchFamily="18" charset="0"/>
                <a:cs typeface="Times New Roman" pitchFamily="18" charset="0"/>
              </a:rPr>
              <a:t> post hoc tests *p&lt;0.05 vs. vehicle, +vs. IL-6.</a:t>
            </a:r>
          </a:p>
          <a:p>
            <a:pPr>
              <a:lnSpc>
                <a:spcPct val="150000"/>
              </a:lnSpc>
            </a:pPr>
            <a:endParaRPr lang="en-GB" sz="1200" dirty="0"/>
          </a:p>
        </p:txBody>
      </p:sp>
      <p:sp>
        <p:nvSpPr>
          <p:cNvPr id="28" name="Text Box 36"/>
          <p:cNvSpPr txBox="1">
            <a:spLocks noChangeArrowheads="1"/>
          </p:cNvSpPr>
          <p:nvPr/>
        </p:nvSpPr>
        <p:spPr bwMode="auto">
          <a:xfrm>
            <a:off x="1317625" y="3384550"/>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C</a:t>
            </a:r>
          </a:p>
        </p:txBody>
      </p:sp>
      <p:sp>
        <p:nvSpPr>
          <p:cNvPr id="29" name="Text Box 29"/>
          <p:cNvSpPr txBox="1">
            <a:spLocks noChangeArrowheads="1"/>
          </p:cNvSpPr>
          <p:nvPr/>
        </p:nvSpPr>
        <p:spPr bwMode="auto">
          <a:xfrm>
            <a:off x="1978025" y="1084263"/>
            <a:ext cx="731838" cy="246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000" b="1">
                <a:latin typeface="Arial" charset="0"/>
              </a:rPr>
              <a:t>Prolactin</a:t>
            </a:r>
          </a:p>
        </p:txBody>
      </p:sp>
      <p:sp>
        <p:nvSpPr>
          <p:cNvPr id="30" name="Text Box 29"/>
          <p:cNvSpPr txBox="1">
            <a:spLocks noChangeArrowheads="1"/>
          </p:cNvSpPr>
          <p:nvPr/>
        </p:nvSpPr>
        <p:spPr bwMode="auto">
          <a:xfrm>
            <a:off x="4418013" y="1084263"/>
            <a:ext cx="1009650" cy="246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000" b="1">
                <a:latin typeface="Arial" charset="0"/>
              </a:rPr>
              <a:t>Progesterone</a:t>
            </a:r>
          </a:p>
        </p:txBody>
      </p:sp>
      <p:sp>
        <p:nvSpPr>
          <p:cNvPr id="31" name="Text Box 29"/>
          <p:cNvSpPr txBox="1">
            <a:spLocks noChangeArrowheads="1"/>
          </p:cNvSpPr>
          <p:nvPr/>
        </p:nvSpPr>
        <p:spPr bwMode="auto">
          <a:xfrm>
            <a:off x="3741738" y="1047750"/>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B</a:t>
            </a:r>
          </a:p>
        </p:txBody>
      </p:sp>
      <p:grpSp>
        <p:nvGrpSpPr>
          <p:cNvPr id="32" name="Group 2"/>
          <p:cNvGrpSpPr>
            <a:grpSpLocks/>
          </p:cNvGrpSpPr>
          <p:nvPr/>
        </p:nvGrpSpPr>
        <p:grpSpPr bwMode="auto">
          <a:xfrm>
            <a:off x="1466850" y="1384300"/>
            <a:ext cx="2328863" cy="2032000"/>
            <a:chOff x="677035" y="1256642"/>
            <a:chExt cx="2327332" cy="2160000"/>
          </a:xfrm>
        </p:grpSpPr>
        <p:grpSp>
          <p:nvGrpSpPr>
            <p:cNvPr id="33" name="Group 1"/>
            <p:cNvGrpSpPr>
              <a:grpSpLocks/>
            </p:cNvGrpSpPr>
            <p:nvPr/>
          </p:nvGrpSpPr>
          <p:grpSpPr bwMode="auto">
            <a:xfrm>
              <a:off x="677035" y="1256642"/>
              <a:ext cx="2327332" cy="2160000"/>
              <a:chOff x="1429510" y="1256642"/>
              <a:chExt cx="2327332" cy="2160000"/>
            </a:xfrm>
          </p:grpSpPr>
          <p:graphicFrame>
            <p:nvGraphicFramePr>
              <p:cNvPr id="35" name="Chart 34"/>
              <p:cNvGraphicFramePr>
                <a:graphicFrameLocks noChangeAspect="1"/>
              </p:cNvGraphicFramePr>
              <p:nvPr>
                <p:extLst>
                  <p:ext uri="{D42A27DB-BD31-4B8C-83A1-F6EECF244321}">
                    <p14:modId xmlns:p14="http://schemas.microsoft.com/office/powerpoint/2010/main" val="4225795191"/>
                  </p:ext>
                </p:extLst>
              </p:nvPr>
            </p:nvGraphicFramePr>
            <p:xfrm>
              <a:off x="1429510" y="1256642"/>
              <a:ext cx="2327332" cy="2160000"/>
            </p:xfrm>
            <a:graphic>
              <a:graphicData uri="http://schemas.openxmlformats.org/drawingml/2006/chart">
                <c:chart xmlns:c="http://schemas.openxmlformats.org/drawingml/2006/chart" xmlns:r="http://schemas.openxmlformats.org/officeDocument/2006/relationships" r:id="rId2"/>
              </a:graphicData>
            </a:graphic>
          </p:graphicFrame>
          <p:sp>
            <p:nvSpPr>
              <p:cNvPr id="36" name="TextBox 22"/>
              <p:cNvSpPr txBox="1">
                <a:spLocks noChangeArrowheads="1"/>
              </p:cNvSpPr>
              <p:nvPr/>
            </p:nvSpPr>
            <p:spPr bwMode="auto">
              <a:xfrm>
                <a:off x="3156745" y="2700336"/>
                <a:ext cx="2616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t>+</a:t>
                </a:r>
              </a:p>
            </p:txBody>
          </p:sp>
        </p:grpSp>
        <p:sp>
          <p:nvSpPr>
            <p:cNvPr id="34" name="TextBox 23"/>
            <p:cNvSpPr txBox="1">
              <a:spLocks noChangeArrowheads="1"/>
            </p:cNvSpPr>
            <p:nvPr/>
          </p:nvSpPr>
          <p:spPr bwMode="auto">
            <a:xfrm>
              <a:off x="2280444" y="2773678"/>
              <a:ext cx="2746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a:latin typeface="Arial" charset="0"/>
                </a:rPr>
                <a:t>*</a:t>
              </a:r>
            </a:p>
          </p:txBody>
        </p:sp>
      </p:grpSp>
      <p:grpSp>
        <p:nvGrpSpPr>
          <p:cNvPr id="37" name="Group 3"/>
          <p:cNvGrpSpPr>
            <a:grpSpLocks/>
          </p:cNvGrpSpPr>
          <p:nvPr/>
        </p:nvGrpSpPr>
        <p:grpSpPr bwMode="auto">
          <a:xfrm>
            <a:off x="4044950" y="1390650"/>
            <a:ext cx="2525713" cy="2160588"/>
            <a:chOff x="4044950" y="1391238"/>
            <a:chExt cx="2525429" cy="2160000"/>
          </a:xfrm>
        </p:grpSpPr>
        <p:graphicFrame>
          <p:nvGraphicFramePr>
            <p:cNvPr id="38" name="Chart 37"/>
            <p:cNvGraphicFramePr>
              <a:graphicFrameLocks noChangeAspect="1"/>
            </p:cNvGraphicFramePr>
            <p:nvPr>
              <p:extLst>
                <p:ext uri="{D42A27DB-BD31-4B8C-83A1-F6EECF244321}">
                  <p14:modId xmlns:p14="http://schemas.microsoft.com/office/powerpoint/2010/main" val="3935413950"/>
                </p:ext>
              </p:extLst>
            </p:nvPr>
          </p:nvGraphicFramePr>
          <p:xfrm>
            <a:off x="4044950" y="1391238"/>
            <a:ext cx="2525429" cy="2160000"/>
          </p:xfrm>
          <a:graphic>
            <a:graphicData uri="http://schemas.openxmlformats.org/drawingml/2006/chart">
              <c:chart xmlns:c="http://schemas.openxmlformats.org/drawingml/2006/chart" xmlns:r="http://schemas.openxmlformats.org/officeDocument/2006/relationships" r:id="rId3"/>
            </a:graphicData>
          </a:graphic>
        </p:graphicFrame>
        <p:sp>
          <p:nvSpPr>
            <p:cNvPr id="39" name="TextBox 26"/>
            <p:cNvSpPr txBox="1">
              <a:spLocks noChangeArrowheads="1"/>
            </p:cNvSpPr>
            <p:nvPr/>
          </p:nvSpPr>
          <p:spPr bwMode="auto">
            <a:xfrm>
              <a:off x="5662613" y="2610001"/>
              <a:ext cx="2746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a:latin typeface="Arial" charset="0"/>
                </a:rPr>
                <a:t>*</a:t>
              </a:r>
            </a:p>
          </p:txBody>
        </p:sp>
        <p:sp>
          <p:nvSpPr>
            <p:cNvPr id="40" name="TextBox 22"/>
            <p:cNvSpPr txBox="1">
              <a:spLocks noChangeArrowheads="1"/>
            </p:cNvSpPr>
            <p:nvPr/>
          </p:nvSpPr>
          <p:spPr bwMode="auto">
            <a:xfrm>
              <a:off x="5784221" y="2558645"/>
              <a:ext cx="261610" cy="2606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t>+</a:t>
              </a:r>
            </a:p>
          </p:txBody>
        </p:sp>
      </p:grpSp>
      <p:grpSp>
        <p:nvGrpSpPr>
          <p:cNvPr id="42" name="Group 5"/>
          <p:cNvGrpSpPr>
            <a:grpSpLocks/>
          </p:cNvGrpSpPr>
          <p:nvPr/>
        </p:nvGrpSpPr>
        <p:grpSpPr bwMode="auto">
          <a:xfrm>
            <a:off x="1457325" y="3624263"/>
            <a:ext cx="3078163" cy="2159000"/>
            <a:chOff x="1427575" y="3791711"/>
            <a:chExt cx="3079065" cy="2157398"/>
          </a:xfrm>
        </p:grpSpPr>
        <p:graphicFrame>
          <p:nvGraphicFramePr>
            <p:cNvPr id="43" name="Chart 42"/>
            <p:cNvGraphicFramePr>
              <a:graphicFrameLocks/>
            </p:cNvGraphicFramePr>
            <p:nvPr>
              <p:extLst>
                <p:ext uri="{D42A27DB-BD31-4B8C-83A1-F6EECF244321}">
                  <p14:modId xmlns:p14="http://schemas.microsoft.com/office/powerpoint/2010/main" val="3422266973"/>
                </p:ext>
              </p:extLst>
            </p:nvPr>
          </p:nvGraphicFramePr>
          <p:xfrm>
            <a:off x="1426369" y="3789363"/>
            <a:ext cx="3078747" cy="2160000"/>
          </p:xfrm>
          <a:graphic>
            <a:graphicData uri="http://schemas.openxmlformats.org/drawingml/2006/chart">
              <c:chart xmlns:c="http://schemas.openxmlformats.org/drawingml/2006/chart" xmlns:r="http://schemas.openxmlformats.org/officeDocument/2006/relationships" r:id="rId4"/>
            </a:graphicData>
          </a:graphic>
        </p:graphicFrame>
        <p:grpSp>
          <p:nvGrpSpPr>
            <p:cNvPr id="44" name="Group 4"/>
            <p:cNvGrpSpPr>
              <a:grpSpLocks/>
            </p:cNvGrpSpPr>
            <p:nvPr/>
          </p:nvGrpSpPr>
          <p:grpSpPr bwMode="auto">
            <a:xfrm>
              <a:off x="3123081" y="3920267"/>
              <a:ext cx="370845" cy="478790"/>
              <a:chOff x="3104031" y="3882167"/>
              <a:chExt cx="370845" cy="478790"/>
            </a:xfrm>
          </p:grpSpPr>
          <p:sp>
            <p:nvSpPr>
              <p:cNvPr id="46" name="TextBox 23"/>
              <p:cNvSpPr txBox="1">
                <a:spLocks noChangeArrowheads="1"/>
              </p:cNvSpPr>
              <p:nvPr/>
            </p:nvSpPr>
            <p:spPr bwMode="auto">
              <a:xfrm>
                <a:off x="3104031" y="3994730"/>
                <a:ext cx="273757" cy="366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a:latin typeface="Arial" charset="0"/>
                  </a:rPr>
                  <a:t>*</a:t>
                </a:r>
              </a:p>
            </p:txBody>
          </p:sp>
          <p:sp>
            <p:nvSpPr>
              <p:cNvPr id="47" name="TextBox 22"/>
              <p:cNvSpPr txBox="1">
                <a:spLocks noChangeArrowheads="1"/>
              </p:cNvSpPr>
              <p:nvPr/>
            </p:nvSpPr>
            <p:spPr bwMode="auto">
              <a:xfrm>
                <a:off x="3213852" y="3882167"/>
                <a:ext cx="261024" cy="274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t>+</a:t>
                </a:r>
              </a:p>
            </p:txBody>
          </p:sp>
        </p:grpSp>
        <p:sp>
          <p:nvSpPr>
            <p:cNvPr id="45" name="TextBox 23"/>
            <p:cNvSpPr txBox="1">
              <a:spLocks noChangeArrowheads="1"/>
            </p:cNvSpPr>
            <p:nvPr/>
          </p:nvSpPr>
          <p:spPr bwMode="auto">
            <a:xfrm>
              <a:off x="2702961" y="5005057"/>
              <a:ext cx="355668" cy="3047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a:latin typeface="Arial" charset="0"/>
                </a:rPr>
                <a:t>(</a:t>
              </a:r>
              <a:r>
                <a:rPr lang="en-GB" sz="1400">
                  <a:latin typeface="Arial" charset="0"/>
                </a:rPr>
                <a:t>*</a:t>
              </a:r>
              <a:r>
                <a:rPr lang="en-GB" sz="1200">
                  <a:latin typeface="Arial" charset="0"/>
                </a:rPr>
                <a:t>)</a:t>
              </a:r>
            </a:p>
          </p:txBody>
        </p:sp>
      </p:grpSp>
      <p:sp>
        <p:nvSpPr>
          <p:cNvPr id="48" name="TextBox 47"/>
          <p:cNvSpPr txBox="1"/>
          <p:nvPr/>
        </p:nvSpPr>
        <p:spPr>
          <a:xfrm>
            <a:off x="5949280"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217</a:t>
            </a:r>
            <a:endParaRPr lang="en-GB" sz="1200" b="0" dirty="0">
              <a:latin typeface="Times New Roman" pitchFamily="18" charset="0"/>
              <a:cs typeface="Times New Roman" pitchFamily="18" charset="0"/>
            </a:endParaRPr>
          </a:p>
        </p:txBody>
      </p:sp>
      <p:sp>
        <p:nvSpPr>
          <p:cNvPr id="41" name="Text Box 29"/>
          <p:cNvSpPr txBox="1">
            <a:spLocks noChangeArrowheads="1"/>
          </p:cNvSpPr>
          <p:nvPr/>
        </p:nvSpPr>
        <p:spPr bwMode="auto">
          <a:xfrm>
            <a:off x="1966913" y="3455988"/>
            <a:ext cx="108585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000" b="1">
                <a:latin typeface="Arial" charset="0"/>
              </a:rPr>
              <a:t>Corticosterone</a:t>
            </a:r>
          </a:p>
        </p:txBody>
      </p:sp>
    </p:spTree>
    <p:extLst>
      <p:ext uri="{BB962C8B-B14F-4D97-AF65-F5344CB8AC3E}">
        <p14:creationId xmlns:p14="http://schemas.microsoft.com/office/powerpoint/2010/main" val="266474953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 Box 270"/>
          <p:cNvSpPr txBox="1">
            <a:spLocks noChangeArrowheads="1"/>
          </p:cNvSpPr>
          <p:nvPr/>
        </p:nvSpPr>
        <p:spPr bwMode="auto">
          <a:xfrm>
            <a:off x="1052513" y="539750"/>
            <a:ext cx="5167312"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Times New Roman" pitchFamily="18" charset="0"/>
                <a:cs typeface="Times New Roman" pitchFamily="18" charset="0"/>
              </a:rPr>
              <a:t>Figure 4.11: Effects of IL-6 and TNF-</a:t>
            </a:r>
            <a:r>
              <a:rPr lang="el-GR" sz="1200" b="1">
                <a:latin typeface="Times New Roman" pitchFamily="18" charset="0"/>
                <a:cs typeface="Times New Roman" pitchFamily="18" charset="0"/>
              </a:rPr>
              <a:t>α</a:t>
            </a:r>
            <a:r>
              <a:rPr lang="en-GB" sz="1200" b="1">
                <a:latin typeface="Times New Roman" pitchFamily="18" charset="0"/>
                <a:cs typeface="Times New Roman" pitchFamily="18" charset="0"/>
              </a:rPr>
              <a:t> on TH/Fos expression in the arcuate </a:t>
            </a:r>
          </a:p>
          <a:p>
            <a:pPr eaLnBrk="1" hangingPunct="1"/>
            <a:r>
              <a:rPr lang="en-GB" sz="1200" b="1">
                <a:latin typeface="Times New Roman" pitchFamily="18" charset="0"/>
                <a:cs typeface="Times New Roman" pitchFamily="18" charset="0"/>
              </a:rPr>
              <a:t>                      nucleus</a:t>
            </a:r>
          </a:p>
        </p:txBody>
      </p:sp>
      <p:sp>
        <p:nvSpPr>
          <p:cNvPr id="49" name="Text Box 872"/>
          <p:cNvSpPr txBox="1">
            <a:spLocks noChangeArrowheads="1"/>
          </p:cNvSpPr>
          <p:nvPr/>
        </p:nvSpPr>
        <p:spPr bwMode="auto">
          <a:xfrm>
            <a:off x="1052513" y="4270375"/>
            <a:ext cx="5375275" cy="25521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lnSpc>
                <a:spcPct val="150000"/>
              </a:lnSpc>
            </a:pPr>
            <a:r>
              <a:rPr lang="en-US" sz="1200" dirty="0">
                <a:latin typeface="Times New Roman" pitchFamily="18" charset="0"/>
                <a:cs typeface="Times New Roman" pitchFamily="18" charset="0"/>
              </a:rPr>
              <a:t>d5.5 pregnant mice were injected with either </a:t>
            </a:r>
            <a:r>
              <a:rPr lang="en-GB" sz="1200" dirty="0">
                <a:latin typeface="Times New Roman" pitchFamily="18" charset="0"/>
                <a:cs typeface="Times New Roman" pitchFamily="18" charset="0"/>
              </a:rPr>
              <a:t>recombinant mouse IL-6 (200ng i.p), recombinant mouse </a:t>
            </a:r>
            <a:r>
              <a:rPr lang="en-GB" sz="1200" dirty="0" smtClean="0">
                <a:latin typeface="Times New Roman" pitchFamily="18" charset="0"/>
                <a:cs typeface="Times New Roman" pitchFamily="18" charset="0"/>
              </a:rPr>
              <a:t>TNF-</a:t>
            </a:r>
            <a:r>
              <a:rPr lang="el-GR" sz="1200" dirty="0" smtClean="0">
                <a:latin typeface="Times New Roman" pitchFamily="18" charset="0"/>
                <a:cs typeface="Times New Roman" pitchFamily="18" charset="0"/>
              </a:rPr>
              <a:t>α</a:t>
            </a:r>
            <a:r>
              <a:rPr lang="en-GB" sz="1200" dirty="0" smtClean="0">
                <a:latin typeface="Times New Roman" pitchFamily="18" charset="0"/>
                <a:cs typeface="Times New Roman" pitchFamily="18" charset="0"/>
              </a:rPr>
              <a:t> </a:t>
            </a:r>
            <a:r>
              <a:rPr lang="en-GB" sz="1200" dirty="0">
                <a:latin typeface="Times New Roman" pitchFamily="18" charset="0"/>
                <a:cs typeface="Times New Roman" pitchFamily="18" charset="0"/>
              </a:rPr>
              <a:t>(3µg i.p) or vehicle (0.4% or 2% BSA in PBS i.p, pooled data) </a:t>
            </a:r>
            <a:r>
              <a:rPr lang="en-US" sz="1200" dirty="0">
                <a:latin typeface="Times New Roman" pitchFamily="18" charset="0"/>
                <a:cs typeface="Times New Roman" pitchFamily="18" charset="0"/>
              </a:rPr>
              <a:t>and sacrificed after 90 min. </a:t>
            </a:r>
            <a:r>
              <a:rPr lang="en-GB" sz="1200" dirty="0" smtClean="0">
                <a:latin typeface="Times New Roman" pitchFamily="18" charset="0"/>
                <a:cs typeface="Times New Roman" pitchFamily="18" charset="0"/>
              </a:rPr>
              <a:t>Vehicle</a:t>
            </a:r>
            <a:r>
              <a:rPr lang="en-GB" sz="1200" dirty="0">
                <a:latin typeface="Times New Roman" pitchFamily="18" charset="0"/>
                <a:cs typeface="Times New Roman" pitchFamily="18" charset="0"/>
              </a:rPr>
              <a:t>, IL-6 and TNF-</a:t>
            </a:r>
            <a:r>
              <a:rPr lang="el-GR" sz="1200" dirty="0">
                <a:latin typeface="Times New Roman" pitchFamily="18" charset="0"/>
                <a:cs typeface="Times New Roman" pitchFamily="18" charset="0"/>
              </a:rPr>
              <a:t>α</a:t>
            </a:r>
            <a:r>
              <a:rPr lang="en-GB" sz="1200" dirty="0">
                <a:latin typeface="Times New Roman" pitchFamily="18" charset="0"/>
                <a:cs typeface="Times New Roman" pitchFamily="18" charset="0"/>
              </a:rPr>
              <a:t>-induced Fos expression and Fos/tyrosine hydroxylase (TH) co-expression in the arcuate nucleus are illustrated in the photomicrographs in </a:t>
            </a:r>
            <a:r>
              <a:rPr lang="en-GB" sz="1200" dirty="0" smtClean="0">
                <a:latin typeface="Times New Roman" pitchFamily="18" charset="0"/>
                <a:cs typeface="Times New Roman" pitchFamily="18" charset="0"/>
              </a:rPr>
              <a:t>figures </a:t>
            </a:r>
            <a:r>
              <a:rPr lang="en-GB" sz="1200" dirty="0">
                <a:latin typeface="Times New Roman" pitchFamily="18" charset="0"/>
                <a:cs typeface="Times New Roman" pitchFamily="18" charset="0"/>
              </a:rPr>
              <a:t>A and B (magnification of highlighted areas in A). </a:t>
            </a:r>
            <a:r>
              <a:rPr lang="en-US" sz="1200" dirty="0">
                <a:latin typeface="Times New Roman" pitchFamily="18" charset="0"/>
                <a:cs typeface="Times New Roman" pitchFamily="18" charset="0"/>
              </a:rPr>
              <a:t>Solid </a:t>
            </a:r>
            <a:r>
              <a:rPr lang="en-GB" sz="1200" dirty="0">
                <a:latin typeface="Times New Roman" pitchFamily="18" charset="0"/>
                <a:cs typeface="Times New Roman" pitchFamily="18" charset="0"/>
              </a:rPr>
              <a:t>arrows indicate Fos-positive tyrosine hydroxylase </a:t>
            </a:r>
            <a:r>
              <a:rPr lang="en-GB" sz="1200" dirty="0" smtClean="0">
                <a:latin typeface="Times New Roman" pitchFamily="18" charset="0"/>
                <a:cs typeface="Times New Roman" pitchFamily="18" charset="0"/>
              </a:rPr>
              <a:t> (TH) neurones </a:t>
            </a:r>
            <a:r>
              <a:rPr lang="en-GB" sz="1200" dirty="0">
                <a:latin typeface="Times New Roman" pitchFamily="18" charset="0"/>
                <a:cs typeface="Times New Roman" pitchFamily="18" charset="0"/>
              </a:rPr>
              <a:t>and hollow arrows indicate </a:t>
            </a:r>
            <a:r>
              <a:rPr lang="en-GB" sz="1200" dirty="0" smtClean="0">
                <a:latin typeface="Times New Roman" pitchFamily="18" charset="0"/>
                <a:cs typeface="Times New Roman" pitchFamily="18" charset="0"/>
              </a:rPr>
              <a:t>Fos-negative TH neurones </a:t>
            </a:r>
            <a:r>
              <a:rPr lang="en-GB" sz="1200" dirty="0">
                <a:latin typeface="Times New Roman" pitchFamily="18" charset="0"/>
                <a:cs typeface="Times New Roman" pitchFamily="18" charset="0"/>
              </a:rPr>
              <a:t>(Fos = black nuclear stain, tyrosine hydroxylase = brown cytoplasmic stain). Scale bars represent 50</a:t>
            </a:r>
            <a:r>
              <a:rPr lang="en-US" sz="1200" dirty="0">
                <a:latin typeface="Times New Roman" pitchFamily="18" charset="0"/>
                <a:cs typeface="Times New Roman" pitchFamily="18" charset="0"/>
              </a:rPr>
              <a:t>µ</a:t>
            </a:r>
            <a:r>
              <a:rPr lang="en-GB" sz="1200" dirty="0">
                <a:latin typeface="Times New Roman" pitchFamily="18" charset="0"/>
                <a:cs typeface="Times New Roman" pitchFamily="18" charset="0"/>
              </a:rPr>
              <a:t>m. </a:t>
            </a:r>
            <a:r>
              <a:rPr lang="en-GB" sz="1200" dirty="0" smtClean="0">
                <a:latin typeface="Times New Roman" pitchFamily="18" charset="0"/>
                <a:cs typeface="Times New Roman" pitchFamily="18" charset="0"/>
              </a:rPr>
              <a:t>       3V = third </a:t>
            </a:r>
            <a:r>
              <a:rPr lang="en-GB" sz="1200" dirty="0">
                <a:latin typeface="Times New Roman" pitchFamily="18" charset="0"/>
                <a:cs typeface="Times New Roman" pitchFamily="18" charset="0"/>
              </a:rPr>
              <a:t>ventricle.</a:t>
            </a:r>
          </a:p>
        </p:txBody>
      </p:sp>
      <p:grpSp>
        <p:nvGrpSpPr>
          <p:cNvPr id="50" name="Group 49"/>
          <p:cNvGrpSpPr/>
          <p:nvPr/>
        </p:nvGrpSpPr>
        <p:grpSpPr>
          <a:xfrm>
            <a:off x="1046163" y="1158875"/>
            <a:ext cx="4594225" cy="2927350"/>
            <a:chOff x="1046163" y="1158875"/>
            <a:chExt cx="4594225" cy="2927350"/>
          </a:xfrm>
        </p:grpSpPr>
        <p:sp>
          <p:nvSpPr>
            <p:cNvPr id="51" name="Text Box 616"/>
            <p:cNvSpPr txBox="1">
              <a:spLocks noChangeArrowheads="1"/>
            </p:cNvSpPr>
            <p:nvPr/>
          </p:nvSpPr>
          <p:spPr bwMode="auto">
            <a:xfrm>
              <a:off x="1046163" y="1444625"/>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A</a:t>
              </a:r>
            </a:p>
          </p:txBody>
        </p:sp>
        <p:sp>
          <p:nvSpPr>
            <p:cNvPr id="52" name="Text Box 617"/>
            <p:cNvSpPr txBox="1">
              <a:spLocks noChangeArrowheads="1"/>
            </p:cNvSpPr>
            <p:nvPr/>
          </p:nvSpPr>
          <p:spPr bwMode="auto">
            <a:xfrm>
              <a:off x="1046163" y="3143250"/>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B</a:t>
              </a:r>
            </a:p>
          </p:txBody>
        </p:sp>
        <p:sp>
          <p:nvSpPr>
            <p:cNvPr id="53" name="Text Box 237"/>
            <p:cNvSpPr txBox="1">
              <a:spLocks noChangeArrowheads="1"/>
            </p:cNvSpPr>
            <p:nvPr/>
          </p:nvSpPr>
          <p:spPr bwMode="auto">
            <a:xfrm>
              <a:off x="1557338" y="1158875"/>
              <a:ext cx="3397250" cy="246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000" b="1">
                  <a:latin typeface="Arial" charset="0"/>
                </a:rPr>
                <a:t>Control	               IL-6		  TNF-</a:t>
              </a:r>
              <a:r>
                <a:rPr lang="el-GR" sz="1000" b="1">
                  <a:latin typeface="Arial" charset="0"/>
                </a:rPr>
                <a:t>α</a:t>
              </a:r>
              <a:endParaRPr lang="en-GB" sz="1000" b="1">
                <a:latin typeface="Arial" charset="0"/>
              </a:endParaRPr>
            </a:p>
          </p:txBody>
        </p:sp>
        <p:grpSp>
          <p:nvGrpSpPr>
            <p:cNvPr id="54" name="Group 3"/>
            <p:cNvGrpSpPr>
              <a:grpSpLocks/>
            </p:cNvGrpSpPr>
            <p:nvPr/>
          </p:nvGrpSpPr>
          <p:grpSpPr bwMode="auto">
            <a:xfrm>
              <a:off x="1557338" y="1458913"/>
              <a:ext cx="4083050" cy="2627312"/>
              <a:chOff x="7137441" y="1439463"/>
              <a:chExt cx="4083426" cy="2627985"/>
            </a:xfrm>
          </p:grpSpPr>
          <p:grpSp>
            <p:nvGrpSpPr>
              <p:cNvPr id="58" name="Group 559"/>
              <p:cNvGrpSpPr>
                <a:grpSpLocks/>
              </p:cNvGrpSpPr>
              <p:nvPr/>
            </p:nvGrpSpPr>
            <p:grpSpPr bwMode="auto">
              <a:xfrm>
                <a:off x="8584030" y="3203848"/>
                <a:ext cx="1212850" cy="863600"/>
                <a:chOff x="1661" y="1791"/>
                <a:chExt cx="764" cy="544"/>
              </a:xfrm>
            </p:grpSpPr>
            <p:pic>
              <p:nvPicPr>
                <p:cNvPr id="91" name="Picture 540"/>
                <p:cNvPicPr>
                  <a:picLocks noChangeArrowheads="1"/>
                </p:cNvPicPr>
                <p:nvPr/>
              </p:nvPicPr>
              <p:blipFill>
                <a:blip r:embed="rId2">
                  <a:lum bright="18000" contrast="12000"/>
                  <a:extLst>
                    <a:ext uri="{28A0092B-C50C-407E-A947-70E740481C1C}">
                      <a14:useLocalDpi xmlns:a14="http://schemas.microsoft.com/office/drawing/2010/main" val="0"/>
                    </a:ext>
                  </a:extLst>
                </a:blip>
                <a:srcRect l="53523" t="44562" r="4974" b="33276"/>
                <a:stretch>
                  <a:fillRect/>
                </a:stretch>
              </p:blipFill>
              <p:spPr bwMode="auto">
                <a:xfrm>
                  <a:off x="1661" y="1791"/>
                  <a:ext cx="764" cy="5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2" name="AutoShape 551"/>
                <p:cNvSpPr>
                  <a:spLocks noChangeArrowheads="1"/>
                </p:cNvSpPr>
                <p:nvPr/>
              </p:nvSpPr>
              <p:spPr bwMode="auto">
                <a:xfrm rot="10800000" flipV="1">
                  <a:off x="2069" y="2245"/>
                  <a:ext cx="185" cy="56"/>
                </a:xfrm>
                <a:prstGeom prst="rightArrow">
                  <a:avLst>
                    <a:gd name="adj1" fmla="val 50000"/>
                    <a:gd name="adj2" fmla="val 82589"/>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Arial" charset="0"/>
                  </a:endParaRPr>
                </a:p>
              </p:txBody>
            </p:sp>
            <p:sp>
              <p:nvSpPr>
                <p:cNvPr id="93" name="Line 553"/>
                <p:cNvSpPr>
                  <a:spLocks noChangeShapeType="1"/>
                </p:cNvSpPr>
                <p:nvPr/>
              </p:nvSpPr>
              <p:spPr bwMode="auto">
                <a:xfrm flipH="1">
                  <a:off x="2160" y="2018"/>
                  <a:ext cx="136"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59" name="Group 1"/>
              <p:cNvGrpSpPr>
                <a:grpSpLocks/>
              </p:cNvGrpSpPr>
              <p:nvPr/>
            </p:nvGrpSpPr>
            <p:grpSpPr bwMode="auto">
              <a:xfrm>
                <a:off x="8584030" y="1447800"/>
                <a:ext cx="1212850" cy="1617663"/>
                <a:chOff x="8584030" y="1447800"/>
                <a:chExt cx="1212850" cy="1617663"/>
              </a:xfrm>
            </p:grpSpPr>
            <p:grpSp>
              <p:nvGrpSpPr>
                <p:cNvPr id="84" name="Group 537"/>
                <p:cNvGrpSpPr>
                  <a:grpSpLocks/>
                </p:cNvGrpSpPr>
                <p:nvPr/>
              </p:nvGrpSpPr>
              <p:grpSpPr bwMode="auto">
                <a:xfrm>
                  <a:off x="8584030" y="1447800"/>
                  <a:ext cx="1212850" cy="1617663"/>
                  <a:chOff x="1661" y="748"/>
                  <a:chExt cx="764" cy="1019"/>
                </a:xfrm>
              </p:grpSpPr>
              <p:grpSp>
                <p:nvGrpSpPr>
                  <p:cNvPr id="86" name="Group 513"/>
                  <p:cNvGrpSpPr>
                    <a:grpSpLocks/>
                  </p:cNvGrpSpPr>
                  <p:nvPr/>
                </p:nvGrpSpPr>
                <p:grpSpPr bwMode="auto">
                  <a:xfrm>
                    <a:off x="1661" y="748"/>
                    <a:ext cx="764" cy="1019"/>
                    <a:chOff x="1661" y="748"/>
                    <a:chExt cx="764" cy="1019"/>
                  </a:xfrm>
                </p:grpSpPr>
                <p:pic>
                  <p:nvPicPr>
                    <p:cNvPr id="88" name="Picture 507"/>
                    <p:cNvPicPr>
                      <a:picLocks noChangeAspect="1" noChangeArrowheads="1"/>
                    </p:cNvPicPr>
                    <p:nvPr/>
                  </p:nvPicPr>
                  <p:blipFill>
                    <a:blip r:embed="rId3">
                      <a:lum bright="18000" contrast="12000"/>
                      <a:extLst>
                        <a:ext uri="{28A0092B-C50C-407E-A947-70E740481C1C}">
                          <a14:useLocalDpi xmlns:a14="http://schemas.microsoft.com/office/drawing/2010/main" val="0"/>
                        </a:ext>
                      </a:extLst>
                    </a:blip>
                    <a:srcRect/>
                    <a:stretch>
                      <a:fillRect/>
                    </a:stretch>
                  </p:blipFill>
                  <p:spPr bwMode="auto">
                    <a:xfrm>
                      <a:off x="1661" y="748"/>
                      <a:ext cx="764" cy="10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9" name="Line 508"/>
                    <p:cNvSpPr>
                      <a:spLocks noChangeAspect="1" noChangeShapeType="1"/>
                    </p:cNvSpPr>
                    <p:nvPr/>
                  </p:nvSpPr>
                  <p:spPr bwMode="auto">
                    <a:xfrm>
                      <a:off x="2226" y="804"/>
                      <a:ext cx="149"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90" name="Text Box 510"/>
                    <p:cNvSpPr txBox="1">
                      <a:spLocks noChangeArrowheads="1"/>
                    </p:cNvSpPr>
                    <p:nvPr/>
                  </p:nvSpPr>
                  <p:spPr bwMode="auto">
                    <a:xfrm>
                      <a:off x="1664" y="748"/>
                      <a:ext cx="224" cy="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100" b="1">
                          <a:latin typeface="Arial" charset="0"/>
                        </a:rPr>
                        <a:t>3V</a:t>
                      </a:r>
                    </a:p>
                  </p:txBody>
                </p:sp>
              </p:grpSp>
              <p:sp>
                <p:nvSpPr>
                  <p:cNvPr id="87" name="Rectangle 522"/>
                  <p:cNvSpPr>
                    <a:spLocks noChangeArrowheads="1"/>
                  </p:cNvSpPr>
                  <p:nvPr/>
                </p:nvSpPr>
                <p:spPr bwMode="auto">
                  <a:xfrm>
                    <a:off x="2069" y="1202"/>
                    <a:ext cx="317" cy="22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Arial" charset="0"/>
                    </a:endParaRPr>
                  </a:p>
                </p:txBody>
              </p:sp>
            </p:grpSp>
            <p:sp>
              <p:nvSpPr>
                <p:cNvPr id="85" name="Line 555"/>
                <p:cNvSpPr>
                  <a:spLocks noChangeAspect="1" noChangeShapeType="1"/>
                </p:cNvSpPr>
                <p:nvPr/>
              </p:nvSpPr>
              <p:spPr bwMode="auto">
                <a:xfrm flipV="1">
                  <a:off x="9319043" y="2311400"/>
                  <a:ext cx="215900" cy="0"/>
                </a:xfrm>
                <a:prstGeom prst="line">
                  <a:avLst/>
                </a:prstGeom>
                <a:noFill/>
                <a:ln w="6350">
                  <a:solidFill>
                    <a:schemeClr val="tx1"/>
                  </a:solidFill>
                  <a:round/>
                  <a:headEnd/>
                  <a:tailEnd type="arrow"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60" name="Group 558"/>
              <p:cNvGrpSpPr>
                <a:grpSpLocks/>
              </p:cNvGrpSpPr>
              <p:nvPr/>
            </p:nvGrpSpPr>
            <p:grpSpPr bwMode="auto">
              <a:xfrm>
                <a:off x="10008017" y="3203848"/>
                <a:ext cx="1212850" cy="863600"/>
                <a:chOff x="2704" y="1791"/>
                <a:chExt cx="764" cy="544"/>
              </a:xfrm>
            </p:grpSpPr>
            <p:pic>
              <p:nvPicPr>
                <p:cNvPr id="80" name="Picture 547"/>
                <p:cNvPicPr>
                  <a:picLocks noChangeArrowheads="1"/>
                </p:cNvPicPr>
                <p:nvPr/>
              </p:nvPicPr>
              <p:blipFill>
                <a:blip r:embed="rId4">
                  <a:lum bright="18000" contrast="12000"/>
                  <a:extLst>
                    <a:ext uri="{28A0092B-C50C-407E-A947-70E740481C1C}">
                      <a14:useLocalDpi xmlns:a14="http://schemas.microsoft.com/office/drawing/2010/main" val="0"/>
                    </a:ext>
                  </a:extLst>
                </a:blip>
                <a:srcRect l="18323" t="22185" r="40175" b="55557"/>
                <a:stretch>
                  <a:fillRect/>
                </a:stretch>
              </p:blipFill>
              <p:spPr bwMode="auto">
                <a:xfrm>
                  <a:off x="2704" y="1791"/>
                  <a:ext cx="764" cy="5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1" name="Line 398"/>
                <p:cNvSpPr>
                  <a:spLocks noChangeShapeType="1"/>
                </p:cNvSpPr>
                <p:nvPr/>
              </p:nvSpPr>
              <p:spPr bwMode="auto">
                <a:xfrm flipH="1">
                  <a:off x="3067" y="1927"/>
                  <a:ext cx="136"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82" name="Line 400"/>
                <p:cNvSpPr>
                  <a:spLocks noChangeShapeType="1"/>
                </p:cNvSpPr>
                <p:nvPr/>
              </p:nvSpPr>
              <p:spPr bwMode="auto">
                <a:xfrm flipH="1">
                  <a:off x="3033" y="2074"/>
                  <a:ext cx="136"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83" name="AutoShape 401"/>
                <p:cNvSpPr>
                  <a:spLocks noChangeArrowheads="1"/>
                </p:cNvSpPr>
                <p:nvPr/>
              </p:nvSpPr>
              <p:spPr bwMode="auto">
                <a:xfrm rot="10800000" flipV="1">
                  <a:off x="3067" y="2154"/>
                  <a:ext cx="185" cy="56"/>
                </a:xfrm>
                <a:prstGeom prst="rightArrow">
                  <a:avLst>
                    <a:gd name="adj1" fmla="val 50000"/>
                    <a:gd name="adj2" fmla="val 82589"/>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Arial" charset="0"/>
                  </a:endParaRPr>
                </a:p>
              </p:txBody>
            </p:sp>
          </p:grpSp>
          <p:grpSp>
            <p:nvGrpSpPr>
              <p:cNvPr id="61" name="Group 2"/>
              <p:cNvGrpSpPr>
                <a:grpSpLocks/>
              </p:cNvGrpSpPr>
              <p:nvPr/>
            </p:nvGrpSpPr>
            <p:grpSpPr bwMode="auto">
              <a:xfrm>
                <a:off x="9941342" y="1447800"/>
                <a:ext cx="1279525" cy="1617663"/>
                <a:chOff x="9941342" y="1447800"/>
                <a:chExt cx="1279525" cy="1617663"/>
              </a:xfrm>
            </p:grpSpPr>
            <p:grpSp>
              <p:nvGrpSpPr>
                <p:cNvPr id="72" name="Group 544"/>
                <p:cNvGrpSpPr>
                  <a:grpSpLocks/>
                </p:cNvGrpSpPr>
                <p:nvPr/>
              </p:nvGrpSpPr>
              <p:grpSpPr bwMode="auto">
                <a:xfrm>
                  <a:off x="9941342" y="1447800"/>
                  <a:ext cx="1279525" cy="1617663"/>
                  <a:chOff x="2662" y="748"/>
                  <a:chExt cx="806" cy="1019"/>
                </a:xfrm>
              </p:grpSpPr>
              <p:grpSp>
                <p:nvGrpSpPr>
                  <p:cNvPr id="75" name="Group 515"/>
                  <p:cNvGrpSpPr>
                    <a:grpSpLocks/>
                  </p:cNvGrpSpPr>
                  <p:nvPr/>
                </p:nvGrpSpPr>
                <p:grpSpPr bwMode="auto">
                  <a:xfrm>
                    <a:off x="2662" y="748"/>
                    <a:ext cx="806" cy="1019"/>
                    <a:chOff x="2662" y="748"/>
                    <a:chExt cx="806" cy="1019"/>
                  </a:xfrm>
                </p:grpSpPr>
                <p:pic>
                  <p:nvPicPr>
                    <p:cNvPr id="77" name="Picture 504"/>
                    <p:cNvPicPr>
                      <a:picLocks noChangeAspect="1" noChangeArrowheads="1"/>
                    </p:cNvPicPr>
                    <p:nvPr/>
                  </p:nvPicPr>
                  <p:blipFill>
                    <a:blip r:embed="rId5">
                      <a:lum bright="18000" contrast="12000"/>
                      <a:extLst>
                        <a:ext uri="{28A0092B-C50C-407E-A947-70E740481C1C}">
                          <a14:useLocalDpi xmlns:a14="http://schemas.microsoft.com/office/drawing/2010/main" val="0"/>
                        </a:ext>
                      </a:extLst>
                    </a:blip>
                    <a:srcRect/>
                    <a:stretch>
                      <a:fillRect/>
                    </a:stretch>
                  </p:blipFill>
                  <p:spPr bwMode="auto">
                    <a:xfrm>
                      <a:off x="2704" y="748"/>
                      <a:ext cx="764" cy="10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8" name="Line 509"/>
                    <p:cNvSpPr>
                      <a:spLocks noChangeAspect="1" noChangeShapeType="1"/>
                    </p:cNvSpPr>
                    <p:nvPr/>
                  </p:nvSpPr>
                  <p:spPr bwMode="auto">
                    <a:xfrm>
                      <a:off x="3269" y="804"/>
                      <a:ext cx="149"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79" name="Text Box 511"/>
                    <p:cNvSpPr txBox="1">
                      <a:spLocks noChangeArrowheads="1"/>
                    </p:cNvSpPr>
                    <p:nvPr/>
                  </p:nvSpPr>
                  <p:spPr bwMode="auto">
                    <a:xfrm>
                      <a:off x="2662" y="748"/>
                      <a:ext cx="224" cy="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100" b="1">
                          <a:latin typeface="Arial" charset="0"/>
                        </a:rPr>
                        <a:t>3V</a:t>
                      </a:r>
                    </a:p>
                  </p:txBody>
                </p:sp>
              </p:grpSp>
              <p:sp>
                <p:nvSpPr>
                  <p:cNvPr id="76" name="Rectangle 341"/>
                  <p:cNvSpPr>
                    <a:spLocks noChangeArrowheads="1"/>
                  </p:cNvSpPr>
                  <p:nvPr/>
                </p:nvSpPr>
                <p:spPr bwMode="auto">
                  <a:xfrm>
                    <a:off x="2840" y="975"/>
                    <a:ext cx="317" cy="22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Arial" charset="0"/>
                    </a:endParaRPr>
                  </a:p>
                </p:txBody>
              </p:sp>
            </p:grpSp>
            <p:sp>
              <p:nvSpPr>
                <p:cNvPr id="73" name="Line 554"/>
                <p:cNvSpPr>
                  <a:spLocks noChangeAspect="1" noChangeShapeType="1"/>
                </p:cNvSpPr>
                <p:nvPr/>
              </p:nvSpPr>
              <p:spPr bwMode="auto">
                <a:xfrm flipH="1">
                  <a:off x="10439817" y="2005013"/>
                  <a:ext cx="217488" cy="0"/>
                </a:xfrm>
                <a:prstGeom prst="line">
                  <a:avLst/>
                </a:prstGeom>
                <a:noFill/>
                <a:ln w="6350">
                  <a:solidFill>
                    <a:schemeClr val="tx1"/>
                  </a:solidFill>
                  <a:round/>
                  <a:headEnd/>
                  <a:tailEnd type="arrow"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74" name="Line 256"/>
                <p:cNvSpPr>
                  <a:spLocks noChangeAspect="1" noChangeShapeType="1"/>
                </p:cNvSpPr>
                <p:nvPr/>
              </p:nvSpPr>
              <p:spPr bwMode="auto">
                <a:xfrm flipH="1">
                  <a:off x="10465217" y="1879600"/>
                  <a:ext cx="217488" cy="0"/>
                </a:xfrm>
                <a:prstGeom prst="line">
                  <a:avLst/>
                </a:prstGeom>
                <a:noFill/>
                <a:ln w="6350">
                  <a:solidFill>
                    <a:schemeClr val="tx1"/>
                  </a:solidFill>
                  <a:round/>
                  <a:headEnd/>
                  <a:tailEnd type="arrow"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62" name="Group 536"/>
              <p:cNvGrpSpPr>
                <a:grpSpLocks/>
              </p:cNvGrpSpPr>
              <p:nvPr/>
            </p:nvGrpSpPr>
            <p:grpSpPr bwMode="auto">
              <a:xfrm>
                <a:off x="7137441" y="1439463"/>
                <a:ext cx="1281112" cy="1617663"/>
                <a:chOff x="711" y="748"/>
                <a:chExt cx="807" cy="1019"/>
              </a:xfrm>
            </p:grpSpPr>
            <p:grpSp>
              <p:nvGrpSpPr>
                <p:cNvPr id="67" name="Group 512"/>
                <p:cNvGrpSpPr>
                  <a:grpSpLocks/>
                </p:cNvGrpSpPr>
                <p:nvPr/>
              </p:nvGrpSpPr>
              <p:grpSpPr bwMode="auto">
                <a:xfrm>
                  <a:off x="711" y="748"/>
                  <a:ext cx="807" cy="1019"/>
                  <a:chOff x="711" y="748"/>
                  <a:chExt cx="807" cy="1019"/>
                </a:xfrm>
              </p:grpSpPr>
              <p:pic>
                <p:nvPicPr>
                  <p:cNvPr id="69" name="Picture 506"/>
                  <p:cNvPicPr>
                    <a:picLocks noChangeAspect="1" noChangeArrowheads="1"/>
                  </p:cNvPicPr>
                  <p:nvPr/>
                </p:nvPicPr>
                <p:blipFill>
                  <a:blip r:embed="rId6">
                    <a:lum bright="18000" contrast="18000"/>
                    <a:extLst>
                      <a:ext uri="{28A0092B-C50C-407E-A947-70E740481C1C}">
                        <a14:useLocalDpi xmlns:a14="http://schemas.microsoft.com/office/drawing/2010/main" val="0"/>
                      </a:ext>
                    </a:extLst>
                  </a:blip>
                  <a:srcRect/>
                  <a:stretch>
                    <a:fillRect/>
                  </a:stretch>
                </p:blipFill>
                <p:spPr bwMode="auto">
                  <a:xfrm>
                    <a:off x="754" y="748"/>
                    <a:ext cx="764" cy="10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0" name="Line 257"/>
                  <p:cNvSpPr>
                    <a:spLocks noChangeAspect="1" noChangeShapeType="1"/>
                  </p:cNvSpPr>
                  <p:nvPr/>
                </p:nvSpPr>
                <p:spPr bwMode="auto">
                  <a:xfrm>
                    <a:off x="1314" y="804"/>
                    <a:ext cx="149"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71" name="Text Box 335"/>
                  <p:cNvSpPr txBox="1">
                    <a:spLocks noChangeArrowheads="1"/>
                  </p:cNvSpPr>
                  <p:nvPr/>
                </p:nvSpPr>
                <p:spPr bwMode="auto">
                  <a:xfrm>
                    <a:off x="711" y="748"/>
                    <a:ext cx="224" cy="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100" b="1">
                        <a:latin typeface="Arial" charset="0"/>
                      </a:rPr>
                      <a:t>3V</a:t>
                    </a:r>
                  </a:p>
                </p:txBody>
              </p:sp>
            </p:grpSp>
            <p:sp>
              <p:nvSpPr>
                <p:cNvPr id="68" name="Rectangle 258"/>
                <p:cNvSpPr>
                  <a:spLocks noChangeArrowheads="1"/>
                </p:cNvSpPr>
                <p:nvPr/>
              </p:nvSpPr>
              <p:spPr bwMode="auto">
                <a:xfrm>
                  <a:off x="1071" y="1474"/>
                  <a:ext cx="317" cy="22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Arial" charset="0"/>
                  </a:endParaRPr>
                </a:p>
              </p:txBody>
            </p:sp>
          </p:grpSp>
          <p:grpSp>
            <p:nvGrpSpPr>
              <p:cNvPr id="63" name="Group 557"/>
              <p:cNvGrpSpPr>
                <a:grpSpLocks/>
              </p:cNvGrpSpPr>
              <p:nvPr/>
            </p:nvGrpSpPr>
            <p:grpSpPr bwMode="auto">
              <a:xfrm>
                <a:off x="7199353" y="3203848"/>
                <a:ext cx="1212850" cy="863600"/>
                <a:chOff x="754" y="1791"/>
                <a:chExt cx="764" cy="544"/>
              </a:xfrm>
            </p:grpSpPr>
            <p:pic>
              <p:nvPicPr>
                <p:cNvPr id="64" name="Picture 532"/>
                <p:cNvPicPr>
                  <a:picLocks noChangeArrowheads="1"/>
                </p:cNvPicPr>
                <p:nvPr/>
              </p:nvPicPr>
              <p:blipFill>
                <a:blip r:embed="rId7">
                  <a:lum bright="18000" contrast="18000"/>
                  <a:extLst>
                    <a:ext uri="{28A0092B-C50C-407E-A947-70E740481C1C}">
                      <a14:useLocalDpi xmlns:a14="http://schemas.microsoft.com/office/drawing/2010/main" val="0"/>
                    </a:ext>
                  </a:extLst>
                </a:blip>
                <a:srcRect l="41875" t="71245" r="16493" b="6473"/>
                <a:stretch>
                  <a:fillRect/>
                </a:stretch>
              </p:blipFill>
              <p:spPr bwMode="auto">
                <a:xfrm>
                  <a:off x="754" y="1791"/>
                  <a:ext cx="764" cy="5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5" name="AutoShape 552"/>
                <p:cNvSpPr>
                  <a:spLocks noChangeArrowheads="1"/>
                </p:cNvSpPr>
                <p:nvPr/>
              </p:nvSpPr>
              <p:spPr bwMode="auto">
                <a:xfrm rot="10800000" flipV="1">
                  <a:off x="1026" y="1973"/>
                  <a:ext cx="185" cy="56"/>
                </a:xfrm>
                <a:prstGeom prst="rightArrow">
                  <a:avLst>
                    <a:gd name="adj1" fmla="val 50000"/>
                    <a:gd name="adj2" fmla="val 82589"/>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Arial" charset="0"/>
                  </a:endParaRPr>
                </a:p>
              </p:txBody>
            </p:sp>
            <p:sp>
              <p:nvSpPr>
                <p:cNvPr id="66" name="AutoShape 556"/>
                <p:cNvSpPr>
                  <a:spLocks noChangeArrowheads="1"/>
                </p:cNvSpPr>
                <p:nvPr/>
              </p:nvSpPr>
              <p:spPr bwMode="auto">
                <a:xfrm rot="16200000" flipV="1">
                  <a:off x="1324" y="1992"/>
                  <a:ext cx="185" cy="56"/>
                </a:xfrm>
                <a:prstGeom prst="rightArrow">
                  <a:avLst>
                    <a:gd name="adj1" fmla="val 50000"/>
                    <a:gd name="adj2" fmla="val 82589"/>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Arial" charset="0"/>
                  </a:endParaRPr>
                </a:p>
              </p:txBody>
            </p:sp>
          </p:grpSp>
        </p:grpSp>
        <p:sp>
          <p:nvSpPr>
            <p:cNvPr id="55" name="Line 763"/>
            <p:cNvSpPr>
              <a:spLocks noChangeAspect="1" noChangeShapeType="1"/>
            </p:cNvSpPr>
            <p:nvPr/>
          </p:nvSpPr>
          <p:spPr bwMode="auto">
            <a:xfrm>
              <a:off x="2204864" y="3311860"/>
              <a:ext cx="568800"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6" name="Line 763"/>
            <p:cNvSpPr>
              <a:spLocks noChangeAspect="1" noChangeShapeType="1"/>
            </p:cNvSpPr>
            <p:nvPr/>
          </p:nvSpPr>
          <p:spPr bwMode="auto">
            <a:xfrm>
              <a:off x="5020440" y="3311860"/>
              <a:ext cx="568800"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7" name="Line 763"/>
            <p:cNvSpPr>
              <a:spLocks noChangeAspect="1" noChangeShapeType="1"/>
            </p:cNvSpPr>
            <p:nvPr/>
          </p:nvSpPr>
          <p:spPr bwMode="auto">
            <a:xfrm>
              <a:off x="3580280" y="3311860"/>
              <a:ext cx="568800"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94" name="TextBox 93"/>
          <p:cNvSpPr txBox="1"/>
          <p:nvPr/>
        </p:nvSpPr>
        <p:spPr>
          <a:xfrm>
            <a:off x="5949280"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218</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2823111860"/>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Text Box 751"/>
          <p:cNvSpPr txBox="1">
            <a:spLocks noChangeArrowheads="1"/>
          </p:cNvSpPr>
          <p:nvPr/>
        </p:nvSpPr>
        <p:spPr bwMode="auto">
          <a:xfrm>
            <a:off x="1844675" y="3459163"/>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D</a:t>
            </a:r>
          </a:p>
        </p:txBody>
      </p:sp>
      <p:sp>
        <p:nvSpPr>
          <p:cNvPr id="46" name="Text Box 882"/>
          <p:cNvSpPr txBox="1">
            <a:spLocks noChangeArrowheads="1"/>
          </p:cNvSpPr>
          <p:nvPr/>
        </p:nvSpPr>
        <p:spPr bwMode="auto">
          <a:xfrm>
            <a:off x="1838325" y="1173163"/>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C</a:t>
            </a:r>
          </a:p>
        </p:txBody>
      </p:sp>
      <p:sp>
        <p:nvSpPr>
          <p:cNvPr id="47" name="Text Box 270"/>
          <p:cNvSpPr txBox="1">
            <a:spLocks noChangeArrowheads="1"/>
          </p:cNvSpPr>
          <p:nvPr/>
        </p:nvSpPr>
        <p:spPr bwMode="auto">
          <a:xfrm>
            <a:off x="998538" y="509588"/>
            <a:ext cx="5167312" cy="461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Times New Roman" pitchFamily="18" charset="0"/>
                <a:cs typeface="Times New Roman" pitchFamily="18" charset="0"/>
              </a:rPr>
              <a:t>Figure 4.11: Effects of IL-6 and TNF-</a:t>
            </a:r>
            <a:r>
              <a:rPr lang="el-GR" sz="1200" b="1">
                <a:latin typeface="Times New Roman" pitchFamily="18" charset="0"/>
                <a:cs typeface="Times New Roman" pitchFamily="18" charset="0"/>
              </a:rPr>
              <a:t>α</a:t>
            </a:r>
            <a:r>
              <a:rPr lang="en-GB" sz="1200" b="1">
                <a:latin typeface="Times New Roman" pitchFamily="18" charset="0"/>
                <a:cs typeface="Times New Roman" pitchFamily="18" charset="0"/>
              </a:rPr>
              <a:t> on TH/Fos expression in the arcuate </a:t>
            </a:r>
          </a:p>
          <a:p>
            <a:pPr eaLnBrk="1" hangingPunct="1"/>
            <a:r>
              <a:rPr lang="en-GB" sz="1200" b="1">
                <a:latin typeface="Times New Roman" pitchFamily="18" charset="0"/>
                <a:cs typeface="Times New Roman" pitchFamily="18" charset="0"/>
              </a:rPr>
              <a:t>                      nucleus</a:t>
            </a:r>
          </a:p>
        </p:txBody>
      </p:sp>
      <p:grpSp>
        <p:nvGrpSpPr>
          <p:cNvPr id="48" name="Group 502"/>
          <p:cNvGrpSpPr>
            <a:grpSpLocks/>
          </p:cNvGrpSpPr>
          <p:nvPr/>
        </p:nvGrpSpPr>
        <p:grpSpPr bwMode="auto">
          <a:xfrm>
            <a:off x="2205038" y="1301750"/>
            <a:ext cx="2862262" cy="2097088"/>
            <a:chOff x="618" y="2381"/>
            <a:chExt cx="1803" cy="1321"/>
          </a:xfrm>
        </p:grpSpPr>
        <p:grpSp>
          <p:nvGrpSpPr>
            <p:cNvPr id="49" name="Group 500"/>
            <p:cNvGrpSpPr>
              <a:grpSpLocks/>
            </p:cNvGrpSpPr>
            <p:nvPr/>
          </p:nvGrpSpPr>
          <p:grpSpPr bwMode="auto">
            <a:xfrm>
              <a:off x="618" y="2381"/>
              <a:ext cx="1803" cy="1321"/>
              <a:chOff x="618" y="2381"/>
              <a:chExt cx="1803" cy="1321"/>
            </a:xfrm>
          </p:grpSpPr>
          <p:sp>
            <p:nvSpPr>
              <p:cNvPr id="52" name="AutoShape 403"/>
              <p:cNvSpPr>
                <a:spLocks noChangeAspect="1" noChangeArrowheads="1" noTextEdit="1"/>
              </p:cNvSpPr>
              <p:nvPr/>
            </p:nvSpPr>
            <p:spPr bwMode="auto">
              <a:xfrm>
                <a:off x="618" y="2381"/>
                <a:ext cx="1803" cy="1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p>
            </p:txBody>
          </p:sp>
          <p:sp>
            <p:nvSpPr>
              <p:cNvPr id="53" name="Rectangle 406"/>
              <p:cNvSpPr>
                <a:spLocks noChangeArrowheads="1"/>
              </p:cNvSpPr>
              <p:nvPr/>
            </p:nvSpPr>
            <p:spPr bwMode="auto">
              <a:xfrm>
                <a:off x="1064" y="3305"/>
                <a:ext cx="226" cy="240"/>
              </a:xfrm>
              <a:prstGeom prst="rect">
                <a:avLst/>
              </a:prstGeom>
              <a:solidFill>
                <a:srgbClr val="FFFFFF"/>
              </a:solidFill>
              <a:ln w="9525">
                <a:solidFill>
                  <a:srgbClr val="000000"/>
                </a:solidFill>
                <a:miter lim="800000"/>
                <a:headEnd/>
                <a:tailEnd/>
              </a:ln>
            </p:spPr>
            <p:txBody>
              <a:bodyPr/>
              <a:lstStyle/>
              <a:p>
                <a:endParaRPr lang="en-US">
                  <a:latin typeface="Arial" charset="0"/>
                </a:endParaRPr>
              </a:p>
            </p:txBody>
          </p:sp>
          <p:sp>
            <p:nvSpPr>
              <p:cNvPr id="54" name="Rectangle 407"/>
              <p:cNvSpPr>
                <a:spLocks noChangeArrowheads="1"/>
              </p:cNvSpPr>
              <p:nvPr/>
            </p:nvSpPr>
            <p:spPr bwMode="auto">
              <a:xfrm>
                <a:off x="1336" y="2740"/>
                <a:ext cx="227" cy="805"/>
              </a:xfrm>
              <a:prstGeom prst="rect">
                <a:avLst/>
              </a:prstGeom>
              <a:solidFill>
                <a:srgbClr val="808080"/>
              </a:solidFill>
              <a:ln w="9525">
                <a:solidFill>
                  <a:srgbClr val="000000"/>
                </a:solidFill>
                <a:miter lim="800000"/>
                <a:headEnd/>
                <a:tailEnd/>
              </a:ln>
            </p:spPr>
            <p:txBody>
              <a:bodyPr/>
              <a:lstStyle/>
              <a:p>
                <a:endParaRPr lang="en-US">
                  <a:latin typeface="Arial" charset="0"/>
                </a:endParaRPr>
              </a:p>
            </p:txBody>
          </p:sp>
          <p:sp>
            <p:nvSpPr>
              <p:cNvPr id="55" name="Rectangle 408"/>
              <p:cNvSpPr>
                <a:spLocks noChangeArrowheads="1"/>
              </p:cNvSpPr>
              <p:nvPr/>
            </p:nvSpPr>
            <p:spPr bwMode="auto">
              <a:xfrm>
                <a:off x="1608" y="2710"/>
                <a:ext cx="226" cy="835"/>
              </a:xfrm>
              <a:prstGeom prst="rect">
                <a:avLst/>
              </a:prstGeom>
              <a:solidFill>
                <a:srgbClr val="000000"/>
              </a:solidFill>
              <a:ln w="9525">
                <a:solidFill>
                  <a:srgbClr val="000000"/>
                </a:solidFill>
                <a:miter lim="800000"/>
                <a:headEnd/>
                <a:tailEnd/>
              </a:ln>
            </p:spPr>
            <p:txBody>
              <a:bodyPr/>
              <a:lstStyle/>
              <a:p>
                <a:endParaRPr lang="en-US">
                  <a:latin typeface="Arial" charset="0"/>
                </a:endParaRPr>
              </a:p>
            </p:txBody>
          </p:sp>
          <p:sp>
            <p:nvSpPr>
              <p:cNvPr id="56" name="Line 409"/>
              <p:cNvSpPr>
                <a:spLocks noChangeShapeType="1"/>
              </p:cNvSpPr>
              <p:nvPr/>
            </p:nvSpPr>
            <p:spPr bwMode="auto">
              <a:xfrm flipV="1">
                <a:off x="1175" y="3230"/>
                <a:ext cx="1" cy="7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57" name="Line 410"/>
              <p:cNvSpPr>
                <a:spLocks noChangeShapeType="1"/>
              </p:cNvSpPr>
              <p:nvPr/>
            </p:nvSpPr>
            <p:spPr bwMode="auto">
              <a:xfrm>
                <a:off x="1163" y="3230"/>
                <a:ext cx="29" cy="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58" name="Line 411"/>
              <p:cNvSpPr>
                <a:spLocks noChangeShapeType="1"/>
              </p:cNvSpPr>
              <p:nvPr/>
            </p:nvSpPr>
            <p:spPr bwMode="auto">
              <a:xfrm flipV="1">
                <a:off x="1447" y="2552"/>
                <a:ext cx="1" cy="1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59" name="Line 412"/>
              <p:cNvSpPr>
                <a:spLocks noChangeShapeType="1"/>
              </p:cNvSpPr>
              <p:nvPr/>
            </p:nvSpPr>
            <p:spPr bwMode="auto">
              <a:xfrm>
                <a:off x="1434" y="2552"/>
                <a:ext cx="30" cy="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0" name="Line 413"/>
              <p:cNvSpPr>
                <a:spLocks noChangeShapeType="1"/>
              </p:cNvSpPr>
              <p:nvPr/>
            </p:nvSpPr>
            <p:spPr bwMode="auto">
              <a:xfrm flipV="1">
                <a:off x="1718" y="2545"/>
                <a:ext cx="1" cy="16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1" name="Line 414"/>
              <p:cNvSpPr>
                <a:spLocks noChangeShapeType="1"/>
              </p:cNvSpPr>
              <p:nvPr/>
            </p:nvSpPr>
            <p:spPr bwMode="auto">
              <a:xfrm>
                <a:off x="1706" y="2545"/>
                <a:ext cx="30" cy="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2" name="Line 415"/>
              <p:cNvSpPr>
                <a:spLocks noChangeShapeType="1"/>
              </p:cNvSpPr>
              <p:nvPr/>
            </p:nvSpPr>
            <p:spPr bwMode="auto">
              <a:xfrm>
                <a:off x="894" y="2470"/>
                <a:ext cx="1" cy="107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3" name="Line 416"/>
              <p:cNvSpPr>
                <a:spLocks noChangeShapeType="1"/>
              </p:cNvSpPr>
              <p:nvPr/>
            </p:nvSpPr>
            <p:spPr bwMode="auto">
              <a:xfrm>
                <a:off x="878" y="3545"/>
                <a:ext cx="16" cy="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4" name="Line 417"/>
              <p:cNvSpPr>
                <a:spLocks noChangeShapeType="1"/>
              </p:cNvSpPr>
              <p:nvPr/>
            </p:nvSpPr>
            <p:spPr bwMode="auto">
              <a:xfrm>
                <a:off x="878" y="3391"/>
                <a:ext cx="16" cy="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5" name="Line 418"/>
              <p:cNvSpPr>
                <a:spLocks noChangeShapeType="1"/>
              </p:cNvSpPr>
              <p:nvPr/>
            </p:nvSpPr>
            <p:spPr bwMode="auto">
              <a:xfrm>
                <a:off x="878" y="3237"/>
                <a:ext cx="16" cy="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6" name="Line 419"/>
              <p:cNvSpPr>
                <a:spLocks noChangeShapeType="1"/>
              </p:cNvSpPr>
              <p:nvPr/>
            </p:nvSpPr>
            <p:spPr bwMode="auto">
              <a:xfrm>
                <a:off x="878" y="3083"/>
                <a:ext cx="16" cy="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7" name="Line 420"/>
              <p:cNvSpPr>
                <a:spLocks noChangeShapeType="1"/>
              </p:cNvSpPr>
              <p:nvPr/>
            </p:nvSpPr>
            <p:spPr bwMode="auto">
              <a:xfrm>
                <a:off x="878" y="2932"/>
                <a:ext cx="16" cy="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8" name="Line 421"/>
              <p:cNvSpPr>
                <a:spLocks noChangeShapeType="1"/>
              </p:cNvSpPr>
              <p:nvPr/>
            </p:nvSpPr>
            <p:spPr bwMode="auto">
              <a:xfrm>
                <a:off x="878" y="2778"/>
                <a:ext cx="16" cy="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9" name="Line 422"/>
              <p:cNvSpPr>
                <a:spLocks noChangeShapeType="1"/>
              </p:cNvSpPr>
              <p:nvPr/>
            </p:nvSpPr>
            <p:spPr bwMode="auto">
              <a:xfrm>
                <a:off x="878" y="2624"/>
                <a:ext cx="16" cy="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70" name="Line 423"/>
              <p:cNvSpPr>
                <a:spLocks noChangeShapeType="1"/>
              </p:cNvSpPr>
              <p:nvPr/>
            </p:nvSpPr>
            <p:spPr bwMode="auto">
              <a:xfrm>
                <a:off x="878" y="2470"/>
                <a:ext cx="16" cy="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71" name="Line 424"/>
              <p:cNvSpPr>
                <a:spLocks noChangeShapeType="1"/>
              </p:cNvSpPr>
              <p:nvPr/>
            </p:nvSpPr>
            <p:spPr bwMode="auto">
              <a:xfrm>
                <a:off x="894" y="3545"/>
                <a:ext cx="1110" cy="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72" name="Line 425"/>
              <p:cNvSpPr>
                <a:spLocks noChangeShapeType="1"/>
              </p:cNvSpPr>
              <p:nvPr/>
            </p:nvSpPr>
            <p:spPr bwMode="auto">
              <a:xfrm flipV="1">
                <a:off x="894" y="3545"/>
                <a:ext cx="1" cy="1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73" name="Line 426"/>
              <p:cNvSpPr>
                <a:spLocks noChangeShapeType="1"/>
              </p:cNvSpPr>
              <p:nvPr/>
            </p:nvSpPr>
            <p:spPr bwMode="auto">
              <a:xfrm flipV="1">
                <a:off x="2004" y="3545"/>
                <a:ext cx="2" cy="1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74" name="Rectangle 427"/>
              <p:cNvSpPr>
                <a:spLocks noChangeArrowheads="1"/>
              </p:cNvSpPr>
              <p:nvPr/>
            </p:nvSpPr>
            <p:spPr bwMode="auto">
              <a:xfrm>
                <a:off x="821" y="3517"/>
                <a:ext cx="36"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0</a:t>
                </a:r>
                <a:endParaRPr lang="en-GB" sz="800">
                  <a:latin typeface="Arial" charset="0"/>
                </a:endParaRPr>
              </a:p>
            </p:txBody>
          </p:sp>
          <p:sp>
            <p:nvSpPr>
              <p:cNvPr id="75" name="Rectangle 428"/>
              <p:cNvSpPr>
                <a:spLocks noChangeArrowheads="1"/>
              </p:cNvSpPr>
              <p:nvPr/>
            </p:nvSpPr>
            <p:spPr bwMode="auto">
              <a:xfrm>
                <a:off x="821" y="3363"/>
                <a:ext cx="36"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5</a:t>
                </a:r>
                <a:endParaRPr lang="en-GB" sz="800">
                  <a:latin typeface="Arial" charset="0"/>
                </a:endParaRPr>
              </a:p>
            </p:txBody>
          </p:sp>
          <p:sp>
            <p:nvSpPr>
              <p:cNvPr id="76" name="Rectangle 429"/>
              <p:cNvSpPr>
                <a:spLocks noChangeArrowheads="1"/>
              </p:cNvSpPr>
              <p:nvPr/>
            </p:nvSpPr>
            <p:spPr bwMode="auto">
              <a:xfrm>
                <a:off x="791" y="3209"/>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10</a:t>
                </a:r>
                <a:endParaRPr lang="en-GB" sz="800">
                  <a:latin typeface="Arial" charset="0"/>
                </a:endParaRPr>
              </a:p>
            </p:txBody>
          </p:sp>
          <p:sp>
            <p:nvSpPr>
              <p:cNvPr id="77" name="Rectangle 430"/>
              <p:cNvSpPr>
                <a:spLocks noChangeArrowheads="1"/>
              </p:cNvSpPr>
              <p:nvPr/>
            </p:nvSpPr>
            <p:spPr bwMode="auto">
              <a:xfrm>
                <a:off x="791" y="3055"/>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15</a:t>
                </a:r>
                <a:endParaRPr lang="en-GB" sz="800">
                  <a:latin typeface="Arial" charset="0"/>
                </a:endParaRPr>
              </a:p>
            </p:txBody>
          </p:sp>
          <p:sp>
            <p:nvSpPr>
              <p:cNvPr id="78" name="Rectangle 431"/>
              <p:cNvSpPr>
                <a:spLocks noChangeArrowheads="1"/>
              </p:cNvSpPr>
              <p:nvPr/>
            </p:nvSpPr>
            <p:spPr bwMode="auto">
              <a:xfrm>
                <a:off x="791" y="2905"/>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20</a:t>
                </a:r>
                <a:endParaRPr lang="en-GB" sz="800">
                  <a:latin typeface="Arial" charset="0"/>
                </a:endParaRPr>
              </a:p>
            </p:txBody>
          </p:sp>
          <p:sp>
            <p:nvSpPr>
              <p:cNvPr id="79" name="Rectangle 432"/>
              <p:cNvSpPr>
                <a:spLocks noChangeArrowheads="1"/>
              </p:cNvSpPr>
              <p:nvPr/>
            </p:nvSpPr>
            <p:spPr bwMode="auto">
              <a:xfrm>
                <a:off x="791" y="2751"/>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25</a:t>
                </a:r>
                <a:endParaRPr lang="en-GB" sz="800">
                  <a:latin typeface="Arial" charset="0"/>
                </a:endParaRPr>
              </a:p>
            </p:txBody>
          </p:sp>
          <p:sp>
            <p:nvSpPr>
              <p:cNvPr id="80" name="Rectangle 433"/>
              <p:cNvSpPr>
                <a:spLocks noChangeArrowheads="1"/>
              </p:cNvSpPr>
              <p:nvPr/>
            </p:nvSpPr>
            <p:spPr bwMode="auto">
              <a:xfrm>
                <a:off x="791" y="2597"/>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30</a:t>
                </a:r>
                <a:endParaRPr lang="en-GB" sz="800">
                  <a:latin typeface="Arial" charset="0"/>
                </a:endParaRPr>
              </a:p>
            </p:txBody>
          </p:sp>
          <p:sp>
            <p:nvSpPr>
              <p:cNvPr id="81" name="Rectangle 434"/>
              <p:cNvSpPr>
                <a:spLocks noChangeArrowheads="1"/>
              </p:cNvSpPr>
              <p:nvPr/>
            </p:nvSpPr>
            <p:spPr bwMode="auto">
              <a:xfrm>
                <a:off x="791" y="2443"/>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35</a:t>
                </a:r>
                <a:endParaRPr lang="en-GB" sz="800">
                  <a:latin typeface="Arial" charset="0"/>
                </a:endParaRPr>
              </a:p>
            </p:txBody>
          </p:sp>
          <p:sp>
            <p:nvSpPr>
              <p:cNvPr id="82" name="Rectangle 435"/>
              <p:cNvSpPr>
                <a:spLocks noChangeArrowheads="1"/>
              </p:cNvSpPr>
              <p:nvPr/>
            </p:nvSpPr>
            <p:spPr bwMode="auto">
              <a:xfrm>
                <a:off x="1336" y="3582"/>
                <a:ext cx="296"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Treatment</a:t>
                </a:r>
                <a:endParaRPr lang="en-GB" sz="800">
                  <a:latin typeface="Arial" charset="0"/>
                </a:endParaRPr>
              </a:p>
            </p:txBody>
          </p:sp>
          <p:sp>
            <p:nvSpPr>
              <p:cNvPr id="83" name="Rectangle 436"/>
              <p:cNvSpPr>
                <a:spLocks noChangeArrowheads="1"/>
              </p:cNvSpPr>
              <p:nvPr/>
            </p:nvSpPr>
            <p:spPr bwMode="auto">
              <a:xfrm rot="16200000">
                <a:off x="198" y="2927"/>
                <a:ext cx="947"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1" dirty="0">
                    <a:solidFill>
                      <a:srgbClr val="000000"/>
                    </a:solidFill>
                    <a:latin typeface="Arial" charset="0"/>
                  </a:rPr>
                  <a:t>Number of </a:t>
                </a:r>
                <a:r>
                  <a:rPr lang="en-GB" sz="800" b="1" dirty="0" smtClean="0">
                    <a:solidFill>
                      <a:srgbClr val="000000"/>
                    </a:solidFill>
                    <a:latin typeface="Arial" charset="0"/>
                  </a:rPr>
                  <a:t>Fos-positive </a:t>
                </a:r>
                <a:r>
                  <a:rPr lang="en-GB" sz="800" b="1" dirty="0">
                    <a:solidFill>
                      <a:srgbClr val="000000"/>
                    </a:solidFill>
                    <a:latin typeface="Arial" charset="0"/>
                  </a:rPr>
                  <a:t>nuclei</a:t>
                </a:r>
                <a:endParaRPr lang="en-GB" sz="800" b="1" dirty="0">
                  <a:latin typeface="Arial" charset="0"/>
                </a:endParaRPr>
              </a:p>
            </p:txBody>
          </p:sp>
        </p:grpSp>
        <p:sp>
          <p:nvSpPr>
            <p:cNvPr id="50" name="Text Box 497"/>
            <p:cNvSpPr txBox="1">
              <a:spLocks noChangeArrowheads="1"/>
            </p:cNvSpPr>
            <p:nvPr/>
          </p:nvSpPr>
          <p:spPr bwMode="auto">
            <a:xfrm>
              <a:off x="1298" y="2422"/>
              <a:ext cx="172"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a:latin typeface="Arial" charset="0"/>
                </a:rPr>
                <a:t>*</a:t>
              </a:r>
            </a:p>
          </p:txBody>
        </p:sp>
        <p:sp>
          <p:nvSpPr>
            <p:cNvPr id="51" name="Text Box 498"/>
            <p:cNvSpPr txBox="1">
              <a:spLocks noChangeArrowheads="1"/>
            </p:cNvSpPr>
            <p:nvPr/>
          </p:nvSpPr>
          <p:spPr bwMode="auto">
            <a:xfrm>
              <a:off x="1580" y="2422"/>
              <a:ext cx="172"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a:latin typeface="Arial" charset="0"/>
                </a:rPr>
                <a:t>*</a:t>
              </a:r>
            </a:p>
          </p:txBody>
        </p:sp>
      </p:grpSp>
      <p:graphicFrame>
        <p:nvGraphicFramePr>
          <p:cNvPr id="84" name="Chart 83"/>
          <p:cNvGraphicFramePr>
            <a:graphicFrameLocks/>
          </p:cNvGraphicFramePr>
          <p:nvPr>
            <p:extLst>
              <p:ext uri="{D42A27DB-BD31-4B8C-83A1-F6EECF244321}">
                <p14:modId xmlns:p14="http://schemas.microsoft.com/office/powerpoint/2010/main" val="1236955746"/>
              </p:ext>
            </p:extLst>
          </p:nvPr>
        </p:nvGraphicFramePr>
        <p:xfrm>
          <a:off x="2183732" y="3468799"/>
          <a:ext cx="2883394" cy="2162175"/>
        </p:xfrm>
        <a:graphic>
          <a:graphicData uri="http://schemas.openxmlformats.org/drawingml/2006/chart">
            <c:chart xmlns:c="http://schemas.openxmlformats.org/drawingml/2006/chart" xmlns:r="http://schemas.openxmlformats.org/officeDocument/2006/relationships" r:id="rId2"/>
          </a:graphicData>
        </a:graphic>
      </p:graphicFrame>
      <p:sp>
        <p:nvSpPr>
          <p:cNvPr id="85" name="Text Box 497"/>
          <p:cNvSpPr txBox="1">
            <a:spLocks noChangeArrowheads="1"/>
          </p:cNvSpPr>
          <p:nvPr/>
        </p:nvSpPr>
        <p:spPr bwMode="auto">
          <a:xfrm>
            <a:off x="3516313" y="3989388"/>
            <a:ext cx="2730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a:latin typeface="Arial" charset="0"/>
              </a:rPr>
              <a:t>*</a:t>
            </a:r>
          </a:p>
        </p:txBody>
      </p:sp>
      <p:sp>
        <p:nvSpPr>
          <p:cNvPr id="86" name="Text Box 497"/>
          <p:cNvSpPr txBox="1">
            <a:spLocks noChangeArrowheads="1"/>
          </p:cNvSpPr>
          <p:nvPr/>
        </p:nvSpPr>
        <p:spPr bwMode="auto">
          <a:xfrm>
            <a:off x="3984625" y="3449638"/>
            <a:ext cx="2730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a:latin typeface="Arial" charset="0"/>
              </a:rPr>
              <a:t>*</a:t>
            </a:r>
          </a:p>
        </p:txBody>
      </p:sp>
      <p:sp>
        <p:nvSpPr>
          <p:cNvPr id="87" name="Rectangle 54"/>
          <p:cNvSpPr>
            <a:spLocks noChangeArrowheads="1"/>
          </p:cNvSpPr>
          <p:nvPr/>
        </p:nvSpPr>
        <p:spPr bwMode="auto">
          <a:xfrm>
            <a:off x="1036638" y="5642212"/>
            <a:ext cx="5302250" cy="25511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sz="1200" dirty="0">
                <a:latin typeface="Times New Roman" pitchFamily="18" charset="0"/>
                <a:cs typeface="Times New Roman" pitchFamily="18" charset="0"/>
              </a:rPr>
              <a:t>d5.5 pregnant mice were injected with either </a:t>
            </a:r>
            <a:r>
              <a:rPr lang="en-GB" sz="1200" dirty="0">
                <a:latin typeface="Times New Roman" pitchFamily="18" charset="0"/>
                <a:cs typeface="Times New Roman" pitchFamily="18" charset="0"/>
              </a:rPr>
              <a:t>recombinant mouse IL-6 (200ng i.p; grey bars; </a:t>
            </a:r>
            <a:r>
              <a:rPr lang="en-GB" sz="1200" dirty="0" smtClean="0">
                <a:latin typeface="Times New Roman" pitchFamily="18" charset="0"/>
                <a:cs typeface="Times New Roman" pitchFamily="18" charset="0"/>
              </a:rPr>
              <a:t>n = 6</a:t>
            </a:r>
            <a:r>
              <a:rPr lang="en-GB" sz="1200" dirty="0">
                <a:latin typeface="Times New Roman" pitchFamily="18" charset="0"/>
                <a:cs typeface="Times New Roman" pitchFamily="18" charset="0"/>
              </a:rPr>
              <a:t>), recombinant mouse </a:t>
            </a:r>
            <a:r>
              <a:rPr lang="en-GB" sz="1200" dirty="0" smtClean="0">
                <a:latin typeface="Times New Roman" pitchFamily="18" charset="0"/>
                <a:cs typeface="Times New Roman" pitchFamily="18" charset="0"/>
              </a:rPr>
              <a:t>TNF-</a:t>
            </a:r>
            <a:r>
              <a:rPr lang="el-GR" sz="1200" dirty="0" smtClean="0">
                <a:latin typeface="Times New Roman" pitchFamily="18" charset="0"/>
                <a:cs typeface="Times New Roman" pitchFamily="18" charset="0"/>
              </a:rPr>
              <a:t>α</a:t>
            </a:r>
            <a:r>
              <a:rPr lang="en-GB" sz="1200" dirty="0" smtClean="0">
                <a:latin typeface="Times New Roman" pitchFamily="18" charset="0"/>
                <a:cs typeface="Times New Roman" pitchFamily="18" charset="0"/>
              </a:rPr>
              <a:t> </a:t>
            </a:r>
            <a:r>
              <a:rPr lang="en-GB" sz="1200" dirty="0">
                <a:latin typeface="Times New Roman" pitchFamily="18" charset="0"/>
                <a:cs typeface="Times New Roman" pitchFamily="18" charset="0"/>
              </a:rPr>
              <a:t>(3µg i.p; black bars; n </a:t>
            </a:r>
            <a:r>
              <a:rPr lang="en-GB" sz="1200" dirty="0" smtClean="0">
                <a:latin typeface="Times New Roman" pitchFamily="18" charset="0"/>
                <a:cs typeface="Times New Roman" pitchFamily="18" charset="0"/>
              </a:rPr>
              <a:t>= 6</a:t>
            </a:r>
            <a:r>
              <a:rPr lang="en-GB" sz="1200" dirty="0">
                <a:latin typeface="Times New Roman" pitchFamily="18" charset="0"/>
                <a:cs typeface="Times New Roman" pitchFamily="18" charset="0"/>
              </a:rPr>
              <a:t>) or vehicle (0.4% or 2% BSA in PBS i.p; white bars; </a:t>
            </a:r>
            <a:r>
              <a:rPr lang="en-GB" sz="1200" dirty="0" smtClean="0">
                <a:latin typeface="Times New Roman" pitchFamily="18" charset="0"/>
                <a:cs typeface="Times New Roman" pitchFamily="18" charset="0"/>
              </a:rPr>
              <a:t>n = 5</a:t>
            </a:r>
            <a:r>
              <a:rPr lang="en-GB" sz="1200" dirty="0">
                <a:latin typeface="Times New Roman" pitchFamily="18" charset="0"/>
                <a:cs typeface="Times New Roman" pitchFamily="18" charset="0"/>
              </a:rPr>
              <a:t>, 3 respectively, data pooled) </a:t>
            </a:r>
            <a:r>
              <a:rPr lang="en-US" sz="1200" dirty="0">
                <a:latin typeface="Times New Roman" pitchFamily="18" charset="0"/>
                <a:cs typeface="Times New Roman" pitchFamily="18" charset="0"/>
              </a:rPr>
              <a:t>and sacrificed after 90 min. </a:t>
            </a:r>
            <a:r>
              <a:rPr lang="en-GB" sz="1200" dirty="0">
                <a:latin typeface="Times New Roman" pitchFamily="18" charset="0"/>
                <a:cs typeface="Times New Roman" pitchFamily="18" charset="0"/>
              </a:rPr>
              <a:t>Values are group means </a:t>
            </a:r>
            <a:r>
              <a:rPr lang="en-US" sz="1200" dirty="0">
                <a:latin typeface="Times New Roman" pitchFamily="18" charset="0"/>
                <a:cs typeface="Times New Roman" pitchFamily="18" charset="0"/>
              </a:rPr>
              <a:t>± SEM. </a:t>
            </a:r>
            <a:r>
              <a:rPr lang="en-US" sz="1200" dirty="0" smtClean="0">
                <a:latin typeface="Times New Roman" pitchFamily="18" charset="0"/>
                <a:cs typeface="Times New Roman" pitchFamily="18" charset="0"/>
              </a:rPr>
              <a:t> C</a:t>
            </a:r>
            <a:r>
              <a:rPr lang="en-US" sz="1200" dirty="0">
                <a:latin typeface="Times New Roman" pitchFamily="18" charset="0"/>
                <a:cs typeface="Times New Roman" pitchFamily="18" charset="0"/>
              </a:rPr>
              <a:t>. </a:t>
            </a:r>
            <a:r>
              <a:rPr lang="en-US" sz="1200" dirty="0" smtClean="0">
                <a:latin typeface="Times New Roman" pitchFamily="18" charset="0"/>
                <a:cs typeface="Times New Roman" pitchFamily="18" charset="0"/>
              </a:rPr>
              <a:t>Fos-positive </a:t>
            </a:r>
            <a:r>
              <a:rPr lang="en-US" sz="1200" dirty="0">
                <a:latin typeface="Times New Roman" pitchFamily="18" charset="0"/>
                <a:cs typeface="Times New Roman" pitchFamily="18" charset="0"/>
              </a:rPr>
              <a:t>nuclei in the arcuate nucleus (1-way ANOVA, p&lt;0.01 across treatment). D. % </a:t>
            </a:r>
            <a:r>
              <a:rPr lang="en-US" sz="1200" dirty="0" smtClean="0">
                <a:latin typeface="Times New Roman" pitchFamily="18" charset="0"/>
                <a:cs typeface="Times New Roman" pitchFamily="18" charset="0"/>
              </a:rPr>
              <a:t>Fos-positive </a:t>
            </a:r>
            <a:r>
              <a:rPr lang="en-US" sz="1200" dirty="0">
                <a:latin typeface="Times New Roman" pitchFamily="18" charset="0"/>
                <a:cs typeface="Times New Roman" pitchFamily="18" charset="0"/>
              </a:rPr>
              <a:t>tyrosine hydroxylase (TH) </a:t>
            </a:r>
            <a:r>
              <a:rPr lang="en-US" sz="1200" dirty="0" smtClean="0">
                <a:latin typeface="Times New Roman" pitchFamily="18" charset="0"/>
                <a:cs typeface="Times New Roman" pitchFamily="18" charset="0"/>
              </a:rPr>
              <a:t>neurones </a:t>
            </a:r>
            <a:r>
              <a:rPr lang="en-US" sz="1200" dirty="0">
                <a:latin typeface="Times New Roman" pitchFamily="18" charset="0"/>
                <a:cs typeface="Times New Roman" pitchFamily="18" charset="0"/>
              </a:rPr>
              <a:t>in the arcuate nucleus (1-way ANOVA, p&lt;0.01 across treatment). Holm-</a:t>
            </a:r>
            <a:r>
              <a:rPr lang="en-US" sz="1200" dirty="0" err="1">
                <a:latin typeface="Times New Roman" pitchFamily="18" charset="0"/>
                <a:cs typeface="Times New Roman" pitchFamily="18" charset="0"/>
              </a:rPr>
              <a:t>Sidak</a:t>
            </a:r>
            <a:r>
              <a:rPr lang="en-US" sz="1200" dirty="0">
                <a:latin typeface="Times New Roman" pitchFamily="18" charset="0"/>
                <a:cs typeface="Times New Roman" pitchFamily="18" charset="0"/>
              </a:rPr>
              <a:t> </a:t>
            </a:r>
            <a:r>
              <a:rPr lang="en-US" sz="1200" dirty="0" smtClean="0">
                <a:latin typeface="Times New Roman" pitchFamily="18" charset="0"/>
                <a:cs typeface="Times New Roman" pitchFamily="18" charset="0"/>
              </a:rPr>
              <a:t>post-hoc </a:t>
            </a:r>
            <a:r>
              <a:rPr lang="en-US" sz="1200" dirty="0">
                <a:latin typeface="Times New Roman" pitchFamily="18" charset="0"/>
                <a:cs typeface="Times New Roman" pitchFamily="18" charset="0"/>
              </a:rPr>
              <a:t>tests, </a:t>
            </a:r>
            <a:r>
              <a:rPr lang="en-GB" sz="1200" dirty="0">
                <a:latin typeface="Times New Roman" pitchFamily="18" charset="0"/>
                <a:cs typeface="Times New Roman" pitchFamily="18" charset="0"/>
              </a:rPr>
              <a:t>*p&lt;0.05 vs. vehicle. </a:t>
            </a:r>
            <a:endParaRPr lang="en-GB" sz="1200" dirty="0">
              <a:latin typeface="Arial" charset="0"/>
              <a:cs typeface="Times New Roman" pitchFamily="18" charset="0"/>
            </a:endParaRPr>
          </a:p>
          <a:p>
            <a:pPr>
              <a:lnSpc>
                <a:spcPct val="150000"/>
              </a:lnSpc>
            </a:pPr>
            <a:endParaRPr lang="en-US" sz="1200" dirty="0">
              <a:latin typeface="Times New Roman" pitchFamily="18" charset="0"/>
              <a:cs typeface="Times New Roman" pitchFamily="18" charset="0"/>
            </a:endParaRPr>
          </a:p>
          <a:p>
            <a:pPr>
              <a:lnSpc>
                <a:spcPct val="150000"/>
              </a:lnSpc>
            </a:pPr>
            <a:endParaRPr lang="en-GB" sz="1200" dirty="0">
              <a:latin typeface="Arial" charset="0"/>
              <a:cs typeface="Times New Roman" pitchFamily="18" charset="0"/>
            </a:endParaRPr>
          </a:p>
        </p:txBody>
      </p:sp>
      <p:sp>
        <p:nvSpPr>
          <p:cNvPr id="88" name="TextBox 87"/>
          <p:cNvSpPr txBox="1"/>
          <p:nvPr/>
        </p:nvSpPr>
        <p:spPr>
          <a:xfrm>
            <a:off x="5949280"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219</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2321390928"/>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Text Box 270"/>
          <p:cNvSpPr txBox="1">
            <a:spLocks noChangeArrowheads="1"/>
          </p:cNvSpPr>
          <p:nvPr/>
        </p:nvSpPr>
        <p:spPr bwMode="auto">
          <a:xfrm>
            <a:off x="1052513" y="503238"/>
            <a:ext cx="4686300"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Times New Roman" pitchFamily="18" charset="0"/>
                <a:cs typeface="Times New Roman" pitchFamily="18" charset="0"/>
              </a:rPr>
              <a:t>Figure 4.12: Effects of IL-6 and TNF-</a:t>
            </a:r>
            <a:r>
              <a:rPr lang="el-GR" sz="1200" b="1">
                <a:latin typeface="Times New Roman" pitchFamily="18" charset="0"/>
                <a:cs typeface="Times New Roman" pitchFamily="18" charset="0"/>
              </a:rPr>
              <a:t>α</a:t>
            </a:r>
            <a:r>
              <a:rPr lang="en-GB" sz="1200" b="1">
                <a:latin typeface="Times New Roman" pitchFamily="18" charset="0"/>
                <a:cs typeface="Times New Roman" pitchFamily="18" charset="0"/>
              </a:rPr>
              <a:t> on Fos expression in the SON</a:t>
            </a:r>
          </a:p>
        </p:txBody>
      </p:sp>
      <p:sp>
        <p:nvSpPr>
          <p:cNvPr id="65" name="Text Box 872"/>
          <p:cNvSpPr txBox="1">
            <a:spLocks noChangeArrowheads="1"/>
          </p:cNvSpPr>
          <p:nvPr/>
        </p:nvSpPr>
        <p:spPr bwMode="auto">
          <a:xfrm>
            <a:off x="1052513" y="5003800"/>
            <a:ext cx="5375275" cy="25521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lnSpc>
                <a:spcPct val="150000"/>
              </a:lnSpc>
            </a:pPr>
            <a:r>
              <a:rPr lang="en-US" sz="1200" dirty="0">
                <a:latin typeface="Times New Roman" pitchFamily="18" charset="0"/>
                <a:cs typeface="Times New Roman" pitchFamily="18" charset="0"/>
              </a:rPr>
              <a:t>d5.5 pregnant mice were injected with either </a:t>
            </a:r>
            <a:r>
              <a:rPr lang="en-GB" sz="1200" dirty="0">
                <a:latin typeface="Times New Roman" pitchFamily="18" charset="0"/>
                <a:cs typeface="Times New Roman" pitchFamily="18" charset="0"/>
              </a:rPr>
              <a:t>recombinant mouse IL-6 (200ng i.p; grey bar; </a:t>
            </a:r>
            <a:r>
              <a:rPr lang="en-GB" sz="1200" dirty="0" smtClean="0">
                <a:latin typeface="Times New Roman" pitchFamily="18" charset="0"/>
                <a:cs typeface="Times New Roman" pitchFamily="18" charset="0"/>
              </a:rPr>
              <a:t>n = 6</a:t>
            </a:r>
            <a:r>
              <a:rPr lang="en-GB" sz="1200" dirty="0">
                <a:latin typeface="Times New Roman" pitchFamily="18" charset="0"/>
                <a:cs typeface="Times New Roman" pitchFamily="18" charset="0"/>
              </a:rPr>
              <a:t>), recombinant mouse </a:t>
            </a:r>
            <a:r>
              <a:rPr lang="en-GB" sz="1200" dirty="0" smtClean="0">
                <a:latin typeface="Times New Roman" pitchFamily="18" charset="0"/>
                <a:cs typeface="Times New Roman" pitchFamily="18" charset="0"/>
              </a:rPr>
              <a:t>TNF-</a:t>
            </a:r>
            <a:r>
              <a:rPr lang="el-GR" sz="1200" dirty="0" smtClean="0">
                <a:latin typeface="Times New Roman" pitchFamily="18" charset="0"/>
                <a:cs typeface="Times New Roman" pitchFamily="18" charset="0"/>
              </a:rPr>
              <a:t>α</a:t>
            </a:r>
            <a:r>
              <a:rPr lang="en-GB" sz="1200" dirty="0" smtClean="0">
                <a:latin typeface="Times New Roman" pitchFamily="18" charset="0"/>
                <a:cs typeface="Times New Roman" pitchFamily="18" charset="0"/>
              </a:rPr>
              <a:t> (3µg </a:t>
            </a:r>
            <a:r>
              <a:rPr lang="en-GB" sz="1200" dirty="0">
                <a:latin typeface="Times New Roman" pitchFamily="18" charset="0"/>
                <a:cs typeface="Times New Roman" pitchFamily="18" charset="0"/>
              </a:rPr>
              <a:t>i.p; black bar; </a:t>
            </a:r>
            <a:r>
              <a:rPr lang="en-GB" sz="1200" dirty="0" smtClean="0">
                <a:latin typeface="Times New Roman" pitchFamily="18" charset="0"/>
                <a:cs typeface="Times New Roman" pitchFamily="18" charset="0"/>
              </a:rPr>
              <a:t>n = 6</a:t>
            </a:r>
            <a:r>
              <a:rPr lang="en-GB" sz="1200" dirty="0">
                <a:latin typeface="Times New Roman" pitchFamily="18" charset="0"/>
                <a:cs typeface="Times New Roman" pitchFamily="18" charset="0"/>
              </a:rPr>
              <a:t>) or vehicle (0.4% or 2% BSA in PBS i.p;  white bar; pooled data, n= 6, 4 respectively) </a:t>
            </a:r>
            <a:r>
              <a:rPr lang="en-US" sz="1200" dirty="0">
                <a:latin typeface="Times New Roman" pitchFamily="18" charset="0"/>
                <a:cs typeface="Times New Roman" pitchFamily="18" charset="0"/>
              </a:rPr>
              <a:t>and sacrificed after 90 min. </a:t>
            </a:r>
            <a:r>
              <a:rPr lang="en-GB" sz="1200" dirty="0" smtClean="0">
                <a:latin typeface="Times New Roman" pitchFamily="18" charset="0"/>
                <a:cs typeface="Times New Roman" pitchFamily="18" charset="0"/>
              </a:rPr>
              <a:t>Vehicle</a:t>
            </a:r>
            <a:r>
              <a:rPr lang="en-GB" sz="1200" dirty="0">
                <a:latin typeface="Times New Roman" pitchFamily="18" charset="0"/>
                <a:cs typeface="Times New Roman" pitchFamily="18" charset="0"/>
              </a:rPr>
              <a:t>, IL-6 and TNF-</a:t>
            </a:r>
            <a:r>
              <a:rPr lang="el-GR" sz="1200" dirty="0">
                <a:latin typeface="Times New Roman" pitchFamily="18" charset="0"/>
                <a:cs typeface="Times New Roman" pitchFamily="18" charset="0"/>
              </a:rPr>
              <a:t>α</a:t>
            </a:r>
            <a:r>
              <a:rPr lang="en-GB" sz="1200" dirty="0">
                <a:latin typeface="Times New Roman" pitchFamily="18" charset="0"/>
                <a:cs typeface="Times New Roman" pitchFamily="18" charset="0"/>
              </a:rPr>
              <a:t>-induced Fos expression  in the </a:t>
            </a:r>
            <a:r>
              <a:rPr lang="en-US" sz="1200" dirty="0">
                <a:latin typeface="Times New Roman" pitchFamily="18" charset="0"/>
                <a:cs typeface="Times New Roman" pitchFamily="18" charset="0"/>
              </a:rPr>
              <a:t>supraoptic nucleus (</a:t>
            </a:r>
            <a:r>
              <a:rPr lang="en-GB" sz="1200" dirty="0">
                <a:latin typeface="Times New Roman" pitchFamily="18" charset="0"/>
                <a:cs typeface="Times New Roman" pitchFamily="18" charset="0"/>
              </a:rPr>
              <a:t>SON) are illustrated in the photomicrographs (A) . Values are group means ± SEM. B. </a:t>
            </a:r>
            <a:r>
              <a:rPr lang="en-GB" sz="1200" dirty="0" smtClean="0">
                <a:latin typeface="Times New Roman" pitchFamily="18" charset="0"/>
                <a:cs typeface="Times New Roman" pitchFamily="18" charset="0"/>
              </a:rPr>
              <a:t>Fos-positive </a:t>
            </a:r>
            <a:r>
              <a:rPr lang="en-GB" sz="1200" dirty="0">
                <a:latin typeface="Times New Roman" pitchFamily="18" charset="0"/>
                <a:cs typeface="Times New Roman" pitchFamily="18" charset="0"/>
              </a:rPr>
              <a:t>nuclei in the SON (1-way ANOVA, p&lt;0.001 across treatment; Holm-</a:t>
            </a:r>
            <a:r>
              <a:rPr lang="en-GB" sz="1200" dirty="0" err="1">
                <a:latin typeface="Times New Roman" pitchFamily="18" charset="0"/>
                <a:cs typeface="Times New Roman" pitchFamily="18" charset="0"/>
              </a:rPr>
              <a:t>Sidak</a:t>
            </a:r>
            <a:r>
              <a:rPr lang="en-GB" sz="1200" dirty="0">
                <a:latin typeface="Times New Roman" pitchFamily="18" charset="0"/>
                <a:cs typeface="Times New Roman" pitchFamily="18" charset="0"/>
              </a:rPr>
              <a:t> post hoc, *p&lt;0.05 vs. vehicle, +p&lt;0.05 vs. IL-6). Sol</a:t>
            </a:r>
            <a:r>
              <a:rPr lang="en-US" sz="1200" dirty="0">
                <a:latin typeface="Times New Roman" pitchFamily="18" charset="0"/>
                <a:cs typeface="Times New Roman" pitchFamily="18" charset="0"/>
              </a:rPr>
              <a:t>id </a:t>
            </a:r>
            <a:r>
              <a:rPr lang="en-GB" sz="1200" dirty="0">
                <a:latin typeface="Times New Roman" pitchFamily="18" charset="0"/>
                <a:cs typeface="Times New Roman" pitchFamily="18" charset="0"/>
              </a:rPr>
              <a:t>arrows indicate Fos-positive neurones (Fos = black nuclear stain). Scale bars represent 50</a:t>
            </a:r>
            <a:r>
              <a:rPr lang="en-US" sz="1200" dirty="0">
                <a:latin typeface="Times New Roman" pitchFamily="18" charset="0"/>
                <a:cs typeface="Times New Roman" pitchFamily="18" charset="0"/>
              </a:rPr>
              <a:t>µ</a:t>
            </a:r>
            <a:r>
              <a:rPr lang="en-GB" sz="1200" dirty="0">
                <a:latin typeface="Times New Roman" pitchFamily="18" charset="0"/>
                <a:cs typeface="Times New Roman" pitchFamily="18" charset="0"/>
              </a:rPr>
              <a:t>m. </a:t>
            </a:r>
            <a:r>
              <a:rPr lang="en-GB" sz="1200" dirty="0" smtClean="0">
                <a:latin typeface="Times New Roman" pitchFamily="18" charset="0"/>
                <a:cs typeface="Times New Roman" pitchFamily="18" charset="0"/>
              </a:rPr>
              <a:t>OX = optic </a:t>
            </a:r>
            <a:r>
              <a:rPr lang="en-GB" sz="1200" dirty="0">
                <a:latin typeface="Times New Roman" pitchFamily="18" charset="0"/>
                <a:cs typeface="Times New Roman" pitchFamily="18" charset="0"/>
              </a:rPr>
              <a:t>chiasm.</a:t>
            </a:r>
          </a:p>
        </p:txBody>
      </p:sp>
      <p:sp>
        <p:nvSpPr>
          <p:cNvPr id="66" name="Text Box 237"/>
          <p:cNvSpPr txBox="1">
            <a:spLocks noChangeArrowheads="1"/>
          </p:cNvSpPr>
          <p:nvPr/>
        </p:nvSpPr>
        <p:spPr bwMode="auto">
          <a:xfrm>
            <a:off x="1273175" y="942975"/>
            <a:ext cx="3954463"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000" b="1">
                <a:latin typeface="Arial" charset="0"/>
              </a:rPr>
              <a:t>Control                                    IL-6                                          TNF-</a:t>
            </a:r>
            <a:r>
              <a:rPr lang="el-GR" sz="1000" b="1">
                <a:latin typeface="Arial" charset="0"/>
              </a:rPr>
              <a:t>α</a:t>
            </a:r>
            <a:endParaRPr lang="en-GB" sz="1000" b="1">
              <a:latin typeface="Arial" charset="0"/>
            </a:endParaRPr>
          </a:p>
        </p:txBody>
      </p:sp>
      <p:sp>
        <p:nvSpPr>
          <p:cNvPr id="67" name="Text Box 293"/>
          <p:cNvSpPr txBox="1">
            <a:spLocks noChangeArrowheads="1"/>
          </p:cNvSpPr>
          <p:nvPr/>
        </p:nvSpPr>
        <p:spPr bwMode="auto">
          <a:xfrm>
            <a:off x="1016000" y="963613"/>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A</a:t>
            </a:r>
          </a:p>
        </p:txBody>
      </p:sp>
      <p:sp>
        <p:nvSpPr>
          <p:cNvPr id="68" name="Text Box 389"/>
          <p:cNvSpPr txBox="1">
            <a:spLocks noChangeArrowheads="1"/>
          </p:cNvSpPr>
          <p:nvPr/>
        </p:nvSpPr>
        <p:spPr bwMode="auto">
          <a:xfrm>
            <a:off x="1016000" y="2620963"/>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B</a:t>
            </a:r>
          </a:p>
        </p:txBody>
      </p:sp>
      <p:grpSp>
        <p:nvGrpSpPr>
          <p:cNvPr id="69" name="Group 1"/>
          <p:cNvGrpSpPr>
            <a:grpSpLocks/>
          </p:cNvGrpSpPr>
          <p:nvPr/>
        </p:nvGrpSpPr>
        <p:grpSpPr bwMode="auto">
          <a:xfrm>
            <a:off x="1285875" y="1169988"/>
            <a:ext cx="5022850" cy="1235075"/>
            <a:chOff x="1358900" y="1465263"/>
            <a:chExt cx="5022850" cy="1235075"/>
          </a:xfrm>
        </p:grpSpPr>
        <p:grpSp>
          <p:nvGrpSpPr>
            <p:cNvPr id="70" name="Group 578"/>
            <p:cNvGrpSpPr>
              <a:grpSpLocks/>
            </p:cNvGrpSpPr>
            <p:nvPr/>
          </p:nvGrpSpPr>
          <p:grpSpPr bwMode="auto">
            <a:xfrm>
              <a:off x="4765675" y="1465263"/>
              <a:ext cx="1616075" cy="1233487"/>
              <a:chOff x="3022" y="793"/>
              <a:chExt cx="1131" cy="862"/>
            </a:xfrm>
          </p:grpSpPr>
          <p:pic>
            <p:nvPicPr>
              <p:cNvPr id="80" name="Picture 570" descr="Exp21 m19 fos in SON - TNF-alpha"/>
              <p:cNvPicPr>
                <a:picLocks noChangeArrowheads="1"/>
              </p:cNvPicPr>
              <p:nvPr/>
            </p:nvPicPr>
            <p:blipFill>
              <a:blip r:embed="rId2">
                <a:lum bright="12000"/>
                <a:grayscl/>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3022" y="793"/>
                <a:ext cx="1131" cy="8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 name="Line 568"/>
              <p:cNvSpPr>
                <a:spLocks noChangeShapeType="1"/>
              </p:cNvSpPr>
              <p:nvPr/>
            </p:nvSpPr>
            <p:spPr bwMode="auto">
              <a:xfrm>
                <a:off x="3455" y="1005"/>
                <a:ext cx="0" cy="136"/>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82" name="Text Box 569"/>
              <p:cNvSpPr txBox="1">
                <a:spLocks noChangeArrowheads="1"/>
              </p:cNvSpPr>
              <p:nvPr/>
            </p:nvSpPr>
            <p:spPr bwMode="auto">
              <a:xfrm>
                <a:off x="3022" y="1473"/>
                <a:ext cx="270" cy="1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100" b="1">
                    <a:latin typeface="Arial" charset="0"/>
                  </a:rPr>
                  <a:t>OX</a:t>
                </a:r>
              </a:p>
            </p:txBody>
          </p:sp>
          <p:sp>
            <p:nvSpPr>
              <p:cNvPr id="83" name="Line 567"/>
              <p:cNvSpPr>
                <a:spLocks noChangeShapeType="1"/>
              </p:cNvSpPr>
              <p:nvPr/>
            </p:nvSpPr>
            <p:spPr bwMode="auto">
              <a:xfrm>
                <a:off x="3929" y="838"/>
                <a:ext cx="159"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71" name="Group 581"/>
            <p:cNvGrpSpPr>
              <a:grpSpLocks/>
            </p:cNvGrpSpPr>
            <p:nvPr/>
          </p:nvGrpSpPr>
          <p:grpSpPr bwMode="auto">
            <a:xfrm>
              <a:off x="1358900" y="1465263"/>
              <a:ext cx="1638300" cy="1235075"/>
              <a:chOff x="647" y="793"/>
              <a:chExt cx="1147" cy="864"/>
            </a:xfrm>
          </p:grpSpPr>
          <p:pic>
            <p:nvPicPr>
              <p:cNvPr id="76" name="Picture 575"/>
              <p:cNvPicPr>
                <a:picLocks noChangeArrowheads="1"/>
              </p:cNvPicPr>
              <p:nvPr/>
            </p:nvPicPr>
            <p:blipFill>
              <a:blip r:embed="rId4">
                <a:lum bright="12000" contrast="12000"/>
                <a:grayscl/>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663" y="793"/>
                <a:ext cx="1131" cy="8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7" name="Line 571"/>
              <p:cNvSpPr>
                <a:spLocks noChangeShapeType="1"/>
              </p:cNvSpPr>
              <p:nvPr/>
            </p:nvSpPr>
            <p:spPr bwMode="auto">
              <a:xfrm>
                <a:off x="1267" y="1020"/>
                <a:ext cx="0" cy="136"/>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78" name="Text Box 572"/>
              <p:cNvSpPr txBox="1">
                <a:spLocks noChangeArrowheads="1"/>
              </p:cNvSpPr>
              <p:nvPr/>
            </p:nvSpPr>
            <p:spPr bwMode="auto">
              <a:xfrm>
                <a:off x="647" y="1475"/>
                <a:ext cx="270" cy="1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100" b="1">
                    <a:latin typeface="Arial" charset="0"/>
                  </a:rPr>
                  <a:t>OX</a:t>
                </a:r>
              </a:p>
            </p:txBody>
          </p:sp>
          <p:sp>
            <p:nvSpPr>
              <p:cNvPr id="79" name="Line 573"/>
              <p:cNvSpPr>
                <a:spLocks noChangeShapeType="1"/>
              </p:cNvSpPr>
              <p:nvPr/>
            </p:nvSpPr>
            <p:spPr bwMode="auto">
              <a:xfrm>
                <a:off x="1570" y="839"/>
                <a:ext cx="159"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72" name="Group 582"/>
            <p:cNvGrpSpPr>
              <a:grpSpLocks/>
            </p:cNvGrpSpPr>
            <p:nvPr/>
          </p:nvGrpSpPr>
          <p:grpSpPr bwMode="auto">
            <a:xfrm>
              <a:off x="3068638" y="1465263"/>
              <a:ext cx="1616075" cy="1235075"/>
              <a:chOff x="1842" y="793"/>
              <a:chExt cx="1131" cy="864"/>
            </a:xfrm>
          </p:grpSpPr>
          <p:pic>
            <p:nvPicPr>
              <p:cNvPr id="73" name="Picture 577"/>
              <p:cNvPicPr>
                <a:picLocks noChangeAspect="1" noChangeArrowheads="1"/>
              </p:cNvPicPr>
              <p:nvPr/>
            </p:nvPicPr>
            <p:blipFill>
              <a:blip r:embed="rId6">
                <a:lum bright="12000" contrast="6000"/>
                <a:grayscl/>
                <a:extLst>
                  <a:ext uri="{BEBA8EAE-BF5A-486C-A8C5-ECC9F3942E4B}">
                    <a14:imgProps xmlns:a14="http://schemas.microsoft.com/office/drawing/2010/main">
                      <a14:imgLayer r:embed="rId7">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1842" y="793"/>
                <a:ext cx="1131" cy="8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4" name="Text Box 579"/>
              <p:cNvSpPr txBox="1">
                <a:spLocks noChangeArrowheads="1"/>
              </p:cNvSpPr>
              <p:nvPr/>
            </p:nvSpPr>
            <p:spPr bwMode="auto">
              <a:xfrm>
                <a:off x="1842" y="1475"/>
                <a:ext cx="270" cy="1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100" b="1">
                    <a:latin typeface="Arial" charset="0"/>
                  </a:rPr>
                  <a:t>OX</a:t>
                </a:r>
              </a:p>
            </p:txBody>
          </p:sp>
          <p:sp>
            <p:nvSpPr>
              <p:cNvPr id="75" name="Line 580"/>
              <p:cNvSpPr>
                <a:spLocks noChangeShapeType="1"/>
              </p:cNvSpPr>
              <p:nvPr/>
            </p:nvSpPr>
            <p:spPr bwMode="auto">
              <a:xfrm>
                <a:off x="2353" y="1081"/>
                <a:ext cx="0" cy="136"/>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grpSp>
        <p:nvGrpSpPr>
          <p:cNvPr id="84" name="Group 675"/>
          <p:cNvGrpSpPr>
            <a:grpSpLocks noChangeAspect="1"/>
          </p:cNvGrpSpPr>
          <p:nvPr/>
        </p:nvGrpSpPr>
        <p:grpSpPr bwMode="auto">
          <a:xfrm>
            <a:off x="2245788" y="2663825"/>
            <a:ext cx="2227785" cy="2195513"/>
            <a:chOff x="799" y="1893"/>
            <a:chExt cx="1525" cy="1714"/>
          </a:xfrm>
        </p:grpSpPr>
        <p:grpSp>
          <p:nvGrpSpPr>
            <p:cNvPr id="85" name="Group 672"/>
            <p:cNvGrpSpPr>
              <a:grpSpLocks/>
            </p:cNvGrpSpPr>
            <p:nvPr/>
          </p:nvGrpSpPr>
          <p:grpSpPr bwMode="auto">
            <a:xfrm>
              <a:off x="799" y="1921"/>
              <a:ext cx="1525" cy="1686"/>
              <a:chOff x="799" y="1921"/>
              <a:chExt cx="1525" cy="1686"/>
            </a:xfrm>
          </p:grpSpPr>
          <p:sp>
            <p:nvSpPr>
              <p:cNvPr id="88" name="Rectangle 628"/>
              <p:cNvSpPr>
                <a:spLocks noChangeArrowheads="1"/>
              </p:cNvSpPr>
              <p:nvPr/>
            </p:nvSpPr>
            <p:spPr bwMode="auto">
              <a:xfrm>
                <a:off x="1259" y="3297"/>
                <a:ext cx="256" cy="179"/>
              </a:xfrm>
              <a:prstGeom prst="rect">
                <a:avLst/>
              </a:prstGeom>
              <a:solidFill>
                <a:srgbClr val="FFFFFF"/>
              </a:solidFill>
              <a:ln w="7938">
                <a:solidFill>
                  <a:srgbClr val="000000"/>
                </a:solidFill>
                <a:miter lim="800000"/>
                <a:headEnd/>
                <a:tailEnd/>
              </a:ln>
            </p:spPr>
            <p:txBody>
              <a:bodyPr/>
              <a:lstStyle/>
              <a:p>
                <a:endParaRPr lang="en-US">
                  <a:latin typeface="Arial" charset="0"/>
                </a:endParaRPr>
              </a:p>
            </p:txBody>
          </p:sp>
          <p:sp>
            <p:nvSpPr>
              <p:cNvPr id="89" name="Rectangle 629"/>
              <p:cNvSpPr>
                <a:spLocks noChangeArrowheads="1"/>
              </p:cNvSpPr>
              <p:nvPr/>
            </p:nvSpPr>
            <p:spPr bwMode="auto">
              <a:xfrm>
                <a:off x="1568" y="3264"/>
                <a:ext cx="255" cy="212"/>
              </a:xfrm>
              <a:prstGeom prst="rect">
                <a:avLst/>
              </a:prstGeom>
              <a:solidFill>
                <a:srgbClr val="808080"/>
              </a:solidFill>
              <a:ln w="7938">
                <a:solidFill>
                  <a:srgbClr val="000000"/>
                </a:solidFill>
                <a:miter lim="800000"/>
                <a:headEnd/>
                <a:tailEnd/>
              </a:ln>
            </p:spPr>
            <p:txBody>
              <a:bodyPr/>
              <a:lstStyle/>
              <a:p>
                <a:endParaRPr lang="en-US">
                  <a:latin typeface="Arial" charset="0"/>
                </a:endParaRPr>
              </a:p>
            </p:txBody>
          </p:sp>
          <p:sp>
            <p:nvSpPr>
              <p:cNvPr id="90" name="Rectangle 630"/>
              <p:cNvSpPr>
                <a:spLocks noChangeArrowheads="1"/>
              </p:cNvSpPr>
              <p:nvPr/>
            </p:nvSpPr>
            <p:spPr bwMode="auto">
              <a:xfrm>
                <a:off x="1876" y="2460"/>
                <a:ext cx="255" cy="1016"/>
              </a:xfrm>
              <a:prstGeom prst="rect">
                <a:avLst/>
              </a:prstGeom>
              <a:solidFill>
                <a:srgbClr val="000000"/>
              </a:solidFill>
              <a:ln w="7938">
                <a:solidFill>
                  <a:srgbClr val="000000"/>
                </a:solidFill>
                <a:miter lim="800000"/>
                <a:headEnd/>
                <a:tailEnd/>
              </a:ln>
            </p:spPr>
            <p:txBody>
              <a:bodyPr/>
              <a:lstStyle/>
              <a:p>
                <a:endParaRPr lang="en-US">
                  <a:latin typeface="Arial" charset="0"/>
                </a:endParaRPr>
              </a:p>
            </p:txBody>
          </p:sp>
          <p:sp>
            <p:nvSpPr>
              <p:cNvPr id="91" name="Line 631"/>
              <p:cNvSpPr>
                <a:spLocks noChangeShapeType="1"/>
              </p:cNvSpPr>
              <p:nvPr/>
            </p:nvSpPr>
            <p:spPr bwMode="auto">
              <a:xfrm flipV="1">
                <a:off x="1385" y="3264"/>
                <a:ext cx="1" cy="33"/>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2" name="Line 632"/>
              <p:cNvSpPr>
                <a:spLocks noChangeShapeType="1"/>
              </p:cNvSpPr>
              <p:nvPr/>
            </p:nvSpPr>
            <p:spPr bwMode="auto">
              <a:xfrm>
                <a:off x="1370" y="3264"/>
                <a:ext cx="34" cy="1"/>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3" name="Line 634"/>
              <p:cNvSpPr>
                <a:spLocks noChangeShapeType="1"/>
              </p:cNvSpPr>
              <p:nvPr/>
            </p:nvSpPr>
            <p:spPr bwMode="auto">
              <a:xfrm>
                <a:off x="1678" y="3216"/>
                <a:ext cx="34" cy="1"/>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4" name="Line 636"/>
              <p:cNvSpPr>
                <a:spLocks noChangeShapeType="1"/>
              </p:cNvSpPr>
              <p:nvPr/>
            </p:nvSpPr>
            <p:spPr bwMode="auto">
              <a:xfrm>
                <a:off x="1986" y="2157"/>
                <a:ext cx="34" cy="1"/>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5" name="Line 637"/>
              <p:cNvSpPr>
                <a:spLocks noChangeShapeType="1"/>
              </p:cNvSpPr>
              <p:nvPr/>
            </p:nvSpPr>
            <p:spPr bwMode="auto">
              <a:xfrm>
                <a:off x="1067" y="1959"/>
                <a:ext cx="1" cy="1517"/>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6" name="Line 638"/>
              <p:cNvSpPr>
                <a:spLocks noChangeShapeType="1"/>
              </p:cNvSpPr>
              <p:nvPr/>
            </p:nvSpPr>
            <p:spPr bwMode="auto">
              <a:xfrm>
                <a:off x="1048" y="3476"/>
                <a:ext cx="1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7" name="Line 639"/>
              <p:cNvSpPr>
                <a:spLocks noChangeShapeType="1"/>
              </p:cNvSpPr>
              <p:nvPr/>
            </p:nvSpPr>
            <p:spPr bwMode="auto">
              <a:xfrm>
                <a:off x="1048" y="3326"/>
                <a:ext cx="1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8" name="Line 640"/>
              <p:cNvSpPr>
                <a:spLocks noChangeShapeType="1"/>
              </p:cNvSpPr>
              <p:nvPr/>
            </p:nvSpPr>
            <p:spPr bwMode="auto">
              <a:xfrm>
                <a:off x="1048" y="3172"/>
                <a:ext cx="1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9" name="Line 641"/>
              <p:cNvSpPr>
                <a:spLocks noChangeShapeType="1"/>
              </p:cNvSpPr>
              <p:nvPr/>
            </p:nvSpPr>
            <p:spPr bwMode="auto">
              <a:xfrm>
                <a:off x="1048" y="3023"/>
                <a:ext cx="1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0" name="Line 642"/>
              <p:cNvSpPr>
                <a:spLocks noChangeShapeType="1"/>
              </p:cNvSpPr>
              <p:nvPr/>
            </p:nvSpPr>
            <p:spPr bwMode="auto">
              <a:xfrm>
                <a:off x="1048" y="2869"/>
                <a:ext cx="1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1" name="Line 643"/>
              <p:cNvSpPr>
                <a:spLocks noChangeShapeType="1"/>
              </p:cNvSpPr>
              <p:nvPr/>
            </p:nvSpPr>
            <p:spPr bwMode="auto">
              <a:xfrm>
                <a:off x="1048" y="2720"/>
                <a:ext cx="1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2" name="Line 644"/>
              <p:cNvSpPr>
                <a:spLocks noChangeShapeType="1"/>
              </p:cNvSpPr>
              <p:nvPr/>
            </p:nvSpPr>
            <p:spPr bwMode="auto">
              <a:xfrm>
                <a:off x="1048" y="2566"/>
                <a:ext cx="1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3" name="Line 645"/>
              <p:cNvSpPr>
                <a:spLocks noChangeShapeType="1"/>
              </p:cNvSpPr>
              <p:nvPr/>
            </p:nvSpPr>
            <p:spPr bwMode="auto">
              <a:xfrm>
                <a:off x="1048" y="2416"/>
                <a:ext cx="1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4" name="Line 646"/>
              <p:cNvSpPr>
                <a:spLocks noChangeShapeType="1"/>
              </p:cNvSpPr>
              <p:nvPr/>
            </p:nvSpPr>
            <p:spPr bwMode="auto">
              <a:xfrm>
                <a:off x="1048" y="2262"/>
                <a:ext cx="1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5" name="Line 647"/>
              <p:cNvSpPr>
                <a:spLocks noChangeShapeType="1"/>
              </p:cNvSpPr>
              <p:nvPr/>
            </p:nvSpPr>
            <p:spPr bwMode="auto">
              <a:xfrm>
                <a:off x="1048" y="2113"/>
                <a:ext cx="1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6" name="Line 648"/>
              <p:cNvSpPr>
                <a:spLocks noChangeShapeType="1"/>
              </p:cNvSpPr>
              <p:nvPr/>
            </p:nvSpPr>
            <p:spPr bwMode="auto">
              <a:xfrm>
                <a:off x="1048" y="1959"/>
                <a:ext cx="1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7" name="Line 649"/>
              <p:cNvSpPr>
                <a:spLocks noChangeShapeType="1"/>
              </p:cNvSpPr>
              <p:nvPr/>
            </p:nvSpPr>
            <p:spPr bwMode="auto">
              <a:xfrm>
                <a:off x="1067" y="3476"/>
                <a:ext cx="125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8" name="Line 650"/>
              <p:cNvSpPr>
                <a:spLocks noChangeShapeType="1"/>
              </p:cNvSpPr>
              <p:nvPr/>
            </p:nvSpPr>
            <p:spPr bwMode="auto">
              <a:xfrm flipV="1">
                <a:off x="1067" y="3476"/>
                <a:ext cx="1" cy="19"/>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9" name="Line 651"/>
              <p:cNvSpPr>
                <a:spLocks noChangeShapeType="1"/>
              </p:cNvSpPr>
              <p:nvPr/>
            </p:nvSpPr>
            <p:spPr bwMode="auto">
              <a:xfrm flipV="1">
                <a:off x="2323" y="3476"/>
                <a:ext cx="1" cy="19"/>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0" name="Rectangle 652"/>
              <p:cNvSpPr>
                <a:spLocks noChangeArrowheads="1"/>
              </p:cNvSpPr>
              <p:nvPr/>
            </p:nvSpPr>
            <p:spPr bwMode="auto">
              <a:xfrm>
                <a:off x="985" y="3437"/>
                <a:ext cx="36"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0</a:t>
                </a:r>
                <a:endParaRPr lang="en-GB">
                  <a:latin typeface="Arial" charset="0"/>
                </a:endParaRPr>
              </a:p>
            </p:txBody>
          </p:sp>
          <p:sp>
            <p:nvSpPr>
              <p:cNvPr id="111" name="Rectangle 653"/>
              <p:cNvSpPr>
                <a:spLocks noChangeArrowheads="1"/>
              </p:cNvSpPr>
              <p:nvPr/>
            </p:nvSpPr>
            <p:spPr bwMode="auto">
              <a:xfrm>
                <a:off x="985" y="3288"/>
                <a:ext cx="36"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5</a:t>
                </a:r>
                <a:endParaRPr lang="en-GB">
                  <a:latin typeface="Arial" charset="0"/>
                </a:endParaRPr>
              </a:p>
            </p:txBody>
          </p:sp>
          <p:sp>
            <p:nvSpPr>
              <p:cNvPr id="112" name="Rectangle 654"/>
              <p:cNvSpPr>
                <a:spLocks noChangeArrowheads="1"/>
              </p:cNvSpPr>
              <p:nvPr/>
            </p:nvSpPr>
            <p:spPr bwMode="auto">
              <a:xfrm>
                <a:off x="951" y="3134"/>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10</a:t>
                </a:r>
                <a:endParaRPr lang="en-GB">
                  <a:latin typeface="Arial" charset="0"/>
                </a:endParaRPr>
              </a:p>
            </p:txBody>
          </p:sp>
          <p:sp>
            <p:nvSpPr>
              <p:cNvPr id="113" name="Rectangle 655"/>
              <p:cNvSpPr>
                <a:spLocks noChangeArrowheads="1"/>
              </p:cNvSpPr>
              <p:nvPr/>
            </p:nvSpPr>
            <p:spPr bwMode="auto">
              <a:xfrm>
                <a:off x="951" y="2985"/>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15</a:t>
                </a:r>
                <a:endParaRPr lang="en-GB">
                  <a:latin typeface="Arial" charset="0"/>
                </a:endParaRPr>
              </a:p>
            </p:txBody>
          </p:sp>
          <p:sp>
            <p:nvSpPr>
              <p:cNvPr id="114" name="Rectangle 656"/>
              <p:cNvSpPr>
                <a:spLocks noChangeArrowheads="1"/>
              </p:cNvSpPr>
              <p:nvPr/>
            </p:nvSpPr>
            <p:spPr bwMode="auto">
              <a:xfrm>
                <a:off x="951" y="2830"/>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20</a:t>
                </a:r>
                <a:endParaRPr lang="en-GB">
                  <a:latin typeface="Arial" charset="0"/>
                </a:endParaRPr>
              </a:p>
            </p:txBody>
          </p:sp>
          <p:sp>
            <p:nvSpPr>
              <p:cNvPr id="115" name="Rectangle 657"/>
              <p:cNvSpPr>
                <a:spLocks noChangeArrowheads="1"/>
              </p:cNvSpPr>
              <p:nvPr/>
            </p:nvSpPr>
            <p:spPr bwMode="auto">
              <a:xfrm>
                <a:off x="951" y="2681"/>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25</a:t>
                </a:r>
                <a:endParaRPr lang="en-GB">
                  <a:latin typeface="Arial" charset="0"/>
                </a:endParaRPr>
              </a:p>
            </p:txBody>
          </p:sp>
          <p:sp>
            <p:nvSpPr>
              <p:cNvPr id="117" name="Rectangle 658"/>
              <p:cNvSpPr>
                <a:spLocks noChangeArrowheads="1"/>
              </p:cNvSpPr>
              <p:nvPr/>
            </p:nvSpPr>
            <p:spPr bwMode="auto">
              <a:xfrm>
                <a:off x="951" y="2527"/>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30</a:t>
                </a:r>
                <a:endParaRPr lang="en-GB">
                  <a:latin typeface="Arial" charset="0"/>
                </a:endParaRPr>
              </a:p>
            </p:txBody>
          </p:sp>
          <p:sp>
            <p:nvSpPr>
              <p:cNvPr id="118" name="Rectangle 659"/>
              <p:cNvSpPr>
                <a:spLocks noChangeArrowheads="1"/>
              </p:cNvSpPr>
              <p:nvPr/>
            </p:nvSpPr>
            <p:spPr bwMode="auto">
              <a:xfrm>
                <a:off x="951" y="2378"/>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35</a:t>
                </a:r>
                <a:endParaRPr lang="en-GB">
                  <a:latin typeface="Arial" charset="0"/>
                </a:endParaRPr>
              </a:p>
            </p:txBody>
          </p:sp>
          <p:sp>
            <p:nvSpPr>
              <p:cNvPr id="119" name="Rectangle 660"/>
              <p:cNvSpPr>
                <a:spLocks noChangeArrowheads="1"/>
              </p:cNvSpPr>
              <p:nvPr/>
            </p:nvSpPr>
            <p:spPr bwMode="auto">
              <a:xfrm>
                <a:off x="951" y="2224"/>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40</a:t>
                </a:r>
                <a:endParaRPr lang="en-GB">
                  <a:latin typeface="Arial" charset="0"/>
                </a:endParaRPr>
              </a:p>
            </p:txBody>
          </p:sp>
          <p:sp>
            <p:nvSpPr>
              <p:cNvPr id="120" name="Rectangle 661"/>
              <p:cNvSpPr>
                <a:spLocks noChangeArrowheads="1"/>
              </p:cNvSpPr>
              <p:nvPr/>
            </p:nvSpPr>
            <p:spPr bwMode="auto">
              <a:xfrm>
                <a:off x="951" y="2075"/>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45</a:t>
                </a:r>
                <a:endParaRPr lang="en-GB">
                  <a:latin typeface="Arial" charset="0"/>
                </a:endParaRPr>
              </a:p>
            </p:txBody>
          </p:sp>
          <p:sp>
            <p:nvSpPr>
              <p:cNvPr id="121" name="Rectangle 662"/>
              <p:cNvSpPr>
                <a:spLocks noChangeArrowheads="1"/>
              </p:cNvSpPr>
              <p:nvPr/>
            </p:nvSpPr>
            <p:spPr bwMode="auto">
              <a:xfrm>
                <a:off x="951" y="1921"/>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50</a:t>
                </a:r>
                <a:endParaRPr lang="en-GB">
                  <a:latin typeface="Arial" charset="0"/>
                </a:endParaRPr>
              </a:p>
            </p:txBody>
          </p:sp>
          <p:sp>
            <p:nvSpPr>
              <p:cNvPr id="122" name="Rectangle 663"/>
              <p:cNvSpPr>
                <a:spLocks noChangeArrowheads="1"/>
              </p:cNvSpPr>
              <p:nvPr/>
            </p:nvSpPr>
            <p:spPr bwMode="auto">
              <a:xfrm>
                <a:off x="1568" y="3529"/>
                <a:ext cx="289"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Treatment</a:t>
                </a:r>
                <a:endParaRPr lang="en-GB">
                  <a:latin typeface="Arial" charset="0"/>
                </a:endParaRPr>
              </a:p>
            </p:txBody>
          </p:sp>
          <p:sp>
            <p:nvSpPr>
              <p:cNvPr id="123" name="Rectangle 664"/>
              <p:cNvSpPr>
                <a:spLocks noChangeArrowheads="1"/>
              </p:cNvSpPr>
              <p:nvPr/>
            </p:nvSpPr>
            <p:spPr bwMode="auto">
              <a:xfrm rot="16200000">
                <a:off x="254" y="2675"/>
                <a:ext cx="1174" cy="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1" dirty="0">
                    <a:solidFill>
                      <a:srgbClr val="000000"/>
                    </a:solidFill>
                    <a:latin typeface="Arial" charset="0"/>
                  </a:rPr>
                  <a:t>Number of </a:t>
                </a:r>
                <a:r>
                  <a:rPr lang="en-GB" sz="800" b="1" dirty="0" smtClean="0">
                    <a:solidFill>
                      <a:srgbClr val="000000"/>
                    </a:solidFill>
                    <a:latin typeface="Arial" charset="0"/>
                  </a:rPr>
                  <a:t>Fos-positive </a:t>
                </a:r>
                <a:r>
                  <a:rPr lang="en-GB" sz="800" b="1" dirty="0">
                    <a:solidFill>
                      <a:srgbClr val="000000"/>
                    </a:solidFill>
                    <a:latin typeface="Arial" charset="0"/>
                  </a:rPr>
                  <a:t>nuclei</a:t>
                </a:r>
                <a:endParaRPr lang="en-GB" sz="800" b="1" dirty="0">
                  <a:latin typeface="Arial" charset="0"/>
                </a:endParaRPr>
              </a:p>
            </p:txBody>
          </p:sp>
        </p:grpSp>
        <p:sp>
          <p:nvSpPr>
            <p:cNvPr id="86" name="Text Box 673"/>
            <p:cNvSpPr txBox="1">
              <a:spLocks noChangeArrowheads="1"/>
            </p:cNvSpPr>
            <p:nvPr/>
          </p:nvSpPr>
          <p:spPr bwMode="auto">
            <a:xfrm>
              <a:off x="1930" y="1971"/>
              <a:ext cx="168"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b="1">
                  <a:latin typeface="Arial" charset="0"/>
                </a:rPr>
                <a:t>*</a:t>
              </a:r>
            </a:p>
          </p:txBody>
        </p:sp>
        <p:sp>
          <p:nvSpPr>
            <p:cNvPr id="87" name="Text Box 674"/>
            <p:cNvSpPr txBox="1">
              <a:spLocks noChangeArrowheads="1"/>
            </p:cNvSpPr>
            <p:nvPr/>
          </p:nvSpPr>
          <p:spPr bwMode="auto">
            <a:xfrm>
              <a:off x="2002" y="1893"/>
              <a:ext cx="209" cy="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a:t>
              </a:r>
            </a:p>
          </p:txBody>
        </p:sp>
      </p:grpSp>
      <p:cxnSp>
        <p:nvCxnSpPr>
          <p:cNvPr id="124" name="Straight Connector 123"/>
          <p:cNvCxnSpPr/>
          <p:nvPr/>
        </p:nvCxnSpPr>
        <p:spPr>
          <a:xfrm>
            <a:off x="4005263" y="3003550"/>
            <a:ext cx="0" cy="38735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5" name="Straight Connector 124"/>
          <p:cNvCxnSpPr/>
          <p:nvPr/>
        </p:nvCxnSpPr>
        <p:spPr>
          <a:xfrm>
            <a:off x="3552825" y="4362450"/>
            <a:ext cx="0" cy="58738"/>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126" name="Line 573"/>
          <p:cNvSpPr>
            <a:spLocks noChangeShapeType="1"/>
          </p:cNvSpPr>
          <p:nvPr/>
        </p:nvSpPr>
        <p:spPr bwMode="auto">
          <a:xfrm>
            <a:off x="4293096" y="1234800"/>
            <a:ext cx="227105"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27" name="TextBox 126"/>
          <p:cNvSpPr txBox="1"/>
          <p:nvPr/>
        </p:nvSpPr>
        <p:spPr>
          <a:xfrm>
            <a:off x="5949280"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221</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4014963732"/>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Text Box 102"/>
          <p:cNvSpPr txBox="1">
            <a:spLocks noChangeArrowheads="1"/>
          </p:cNvSpPr>
          <p:nvPr/>
        </p:nvSpPr>
        <p:spPr bwMode="auto">
          <a:xfrm>
            <a:off x="1052513" y="3308350"/>
            <a:ext cx="5219700" cy="1721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lnSpc>
                <a:spcPct val="150000"/>
              </a:lnSpc>
            </a:pPr>
            <a:r>
              <a:rPr lang="en-US" sz="1200" dirty="0">
                <a:latin typeface="Times New Roman" pitchFamily="18" charset="0"/>
                <a:cs typeface="Times New Roman" pitchFamily="18" charset="0"/>
              </a:rPr>
              <a:t>d5.5 pregnant mice were injected with either </a:t>
            </a:r>
            <a:r>
              <a:rPr lang="en-GB" sz="1200" dirty="0">
                <a:latin typeface="Times New Roman" pitchFamily="18" charset="0"/>
                <a:cs typeface="Times New Roman" pitchFamily="18" charset="0"/>
              </a:rPr>
              <a:t>recombinant mouse IL-6 (200ng i.p), recombinant mouse </a:t>
            </a:r>
            <a:r>
              <a:rPr lang="en-GB" sz="1200" dirty="0" smtClean="0">
                <a:latin typeface="Times New Roman" pitchFamily="18" charset="0"/>
                <a:cs typeface="Times New Roman" pitchFamily="18" charset="0"/>
              </a:rPr>
              <a:t>TNF-</a:t>
            </a:r>
            <a:r>
              <a:rPr lang="el-GR" sz="1200" dirty="0" smtClean="0">
                <a:latin typeface="Times New Roman" pitchFamily="18" charset="0"/>
                <a:cs typeface="Times New Roman" pitchFamily="18" charset="0"/>
              </a:rPr>
              <a:t>α</a:t>
            </a:r>
            <a:r>
              <a:rPr lang="en-GB" sz="1200" dirty="0" smtClean="0">
                <a:latin typeface="Times New Roman" pitchFamily="18" charset="0"/>
                <a:cs typeface="Times New Roman" pitchFamily="18" charset="0"/>
              </a:rPr>
              <a:t> </a:t>
            </a:r>
            <a:r>
              <a:rPr lang="en-GB" sz="1200" dirty="0">
                <a:latin typeface="Times New Roman" pitchFamily="18" charset="0"/>
                <a:cs typeface="Times New Roman" pitchFamily="18" charset="0"/>
              </a:rPr>
              <a:t>(3µg i.p) or vehicle (0.4% or 2% BSA in PBS </a:t>
            </a:r>
            <a:r>
              <a:rPr lang="en-GB" sz="1200" dirty="0" smtClean="0">
                <a:latin typeface="Times New Roman" pitchFamily="18" charset="0"/>
                <a:cs typeface="Times New Roman" pitchFamily="18" charset="0"/>
              </a:rPr>
              <a:t>i.p; pooled </a:t>
            </a:r>
            <a:r>
              <a:rPr lang="en-GB" sz="1200" dirty="0">
                <a:latin typeface="Times New Roman" pitchFamily="18" charset="0"/>
                <a:cs typeface="Times New Roman" pitchFamily="18" charset="0"/>
              </a:rPr>
              <a:t>data) </a:t>
            </a:r>
            <a:r>
              <a:rPr lang="en-US" sz="1200" dirty="0">
                <a:latin typeface="Times New Roman" pitchFamily="18" charset="0"/>
                <a:cs typeface="Times New Roman" pitchFamily="18" charset="0"/>
              </a:rPr>
              <a:t>and sacrificed after 90 min. </a:t>
            </a:r>
            <a:r>
              <a:rPr lang="en-GB" sz="1200" dirty="0" smtClean="0">
                <a:latin typeface="Times New Roman" pitchFamily="18" charset="0"/>
                <a:cs typeface="Times New Roman" pitchFamily="18" charset="0"/>
              </a:rPr>
              <a:t>Vehicle</a:t>
            </a:r>
            <a:r>
              <a:rPr lang="en-GB" sz="1200" dirty="0">
                <a:latin typeface="Times New Roman" pitchFamily="18" charset="0"/>
                <a:cs typeface="Times New Roman" pitchFamily="18" charset="0"/>
              </a:rPr>
              <a:t>, IL-6 and TNF-</a:t>
            </a:r>
            <a:r>
              <a:rPr lang="el-GR" sz="1200" dirty="0">
                <a:latin typeface="Times New Roman" pitchFamily="18" charset="0"/>
                <a:cs typeface="Times New Roman" pitchFamily="18" charset="0"/>
              </a:rPr>
              <a:t>α</a:t>
            </a:r>
            <a:r>
              <a:rPr lang="en-GB" sz="1200" dirty="0">
                <a:latin typeface="Times New Roman" pitchFamily="18" charset="0"/>
                <a:cs typeface="Times New Roman" pitchFamily="18" charset="0"/>
              </a:rPr>
              <a:t>-induced Fos expression in the paraventricular nucleus (PVN) are illustrated in the photomicrographs (A). Arrows indicate Fos-positive nuclei. Scale bars represent 50</a:t>
            </a:r>
            <a:r>
              <a:rPr lang="en-US" sz="1200" dirty="0">
                <a:latin typeface="Times New Roman" pitchFamily="18" charset="0"/>
                <a:cs typeface="Times New Roman" pitchFamily="18" charset="0"/>
              </a:rPr>
              <a:t>µ</a:t>
            </a:r>
            <a:r>
              <a:rPr lang="en-GB" sz="1200" dirty="0">
                <a:latin typeface="Times New Roman" pitchFamily="18" charset="0"/>
                <a:cs typeface="Times New Roman" pitchFamily="18" charset="0"/>
              </a:rPr>
              <a:t>m. </a:t>
            </a:r>
            <a:r>
              <a:rPr lang="en-GB" sz="1200" dirty="0" smtClean="0">
                <a:latin typeface="Times New Roman" pitchFamily="18" charset="0"/>
                <a:cs typeface="Times New Roman" pitchFamily="18" charset="0"/>
              </a:rPr>
              <a:t>3V = third </a:t>
            </a:r>
            <a:r>
              <a:rPr lang="en-GB" sz="1200" dirty="0">
                <a:latin typeface="Times New Roman" pitchFamily="18" charset="0"/>
                <a:cs typeface="Times New Roman" pitchFamily="18" charset="0"/>
              </a:rPr>
              <a:t>ventricle.</a:t>
            </a:r>
          </a:p>
        </p:txBody>
      </p:sp>
      <p:sp>
        <p:nvSpPr>
          <p:cNvPr id="28" name="Text Box 270"/>
          <p:cNvSpPr txBox="1">
            <a:spLocks noChangeArrowheads="1"/>
          </p:cNvSpPr>
          <p:nvPr/>
        </p:nvSpPr>
        <p:spPr bwMode="auto">
          <a:xfrm>
            <a:off x="1062038" y="514350"/>
            <a:ext cx="4687245"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dirty="0">
                <a:latin typeface="Times New Roman" pitchFamily="18" charset="0"/>
                <a:cs typeface="Times New Roman" pitchFamily="18" charset="0"/>
              </a:rPr>
              <a:t>Figure 4.13: Effects of IL-6 and TNF-</a:t>
            </a:r>
            <a:r>
              <a:rPr lang="el-GR" sz="1200" b="1" dirty="0">
                <a:latin typeface="Times New Roman" pitchFamily="18" charset="0"/>
                <a:cs typeface="Times New Roman" pitchFamily="18" charset="0"/>
              </a:rPr>
              <a:t>α</a:t>
            </a:r>
            <a:r>
              <a:rPr lang="en-GB" sz="1200" b="1" dirty="0">
                <a:latin typeface="Times New Roman" pitchFamily="18" charset="0"/>
                <a:cs typeface="Times New Roman" pitchFamily="18" charset="0"/>
              </a:rPr>
              <a:t> on Fos expression in the </a:t>
            </a:r>
            <a:r>
              <a:rPr lang="en-GB" sz="1200" b="1" dirty="0" smtClean="0">
                <a:latin typeface="Times New Roman" pitchFamily="18" charset="0"/>
                <a:cs typeface="Times New Roman" pitchFamily="18" charset="0"/>
              </a:rPr>
              <a:t>PVN</a:t>
            </a:r>
            <a:endParaRPr lang="en-GB" sz="1200" b="1" dirty="0">
              <a:latin typeface="Times New Roman" pitchFamily="18" charset="0"/>
              <a:cs typeface="Times New Roman" pitchFamily="18" charset="0"/>
            </a:endParaRPr>
          </a:p>
        </p:txBody>
      </p:sp>
      <p:grpSp>
        <p:nvGrpSpPr>
          <p:cNvPr id="29" name="Group 28"/>
          <p:cNvGrpSpPr/>
          <p:nvPr/>
        </p:nvGrpSpPr>
        <p:grpSpPr>
          <a:xfrm>
            <a:off x="1227138" y="1158875"/>
            <a:ext cx="4710112" cy="1862138"/>
            <a:chOff x="1227138" y="1158875"/>
            <a:chExt cx="4710112" cy="1862138"/>
          </a:xfrm>
        </p:grpSpPr>
        <p:sp>
          <p:nvSpPr>
            <p:cNvPr id="30" name="Text Box 237"/>
            <p:cNvSpPr txBox="1">
              <a:spLocks noChangeArrowheads="1"/>
            </p:cNvSpPr>
            <p:nvPr/>
          </p:nvSpPr>
          <p:spPr bwMode="auto">
            <a:xfrm>
              <a:off x="1922463" y="1158875"/>
              <a:ext cx="3255962"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000" b="1">
                  <a:latin typeface="Arial" charset="0"/>
                </a:rPr>
                <a:t>Control                          IL-6                                TNF-</a:t>
              </a:r>
              <a:r>
                <a:rPr lang="el-GR" sz="1000" b="1">
                  <a:latin typeface="Arial" charset="0"/>
                </a:rPr>
                <a:t>α</a:t>
              </a:r>
              <a:endParaRPr lang="en-GB" sz="1000" b="1">
                <a:latin typeface="Arial" charset="0"/>
              </a:endParaRPr>
            </a:p>
          </p:txBody>
        </p:sp>
        <p:sp>
          <p:nvSpPr>
            <p:cNvPr id="31" name="Text Box 293"/>
            <p:cNvSpPr txBox="1">
              <a:spLocks noChangeArrowheads="1"/>
            </p:cNvSpPr>
            <p:nvPr/>
          </p:nvSpPr>
          <p:spPr bwMode="auto">
            <a:xfrm>
              <a:off x="1227138" y="1258888"/>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A</a:t>
              </a:r>
            </a:p>
          </p:txBody>
        </p:sp>
        <p:grpSp>
          <p:nvGrpSpPr>
            <p:cNvPr id="32" name="Group 100"/>
            <p:cNvGrpSpPr>
              <a:grpSpLocks/>
            </p:cNvGrpSpPr>
            <p:nvPr/>
          </p:nvGrpSpPr>
          <p:grpSpPr bwMode="auto">
            <a:xfrm>
              <a:off x="1920875" y="1403350"/>
              <a:ext cx="1292225" cy="1616075"/>
              <a:chOff x="938" y="884"/>
              <a:chExt cx="814" cy="1018"/>
            </a:xfrm>
          </p:grpSpPr>
          <p:grpSp>
            <p:nvGrpSpPr>
              <p:cNvPr id="41" name="Group 97"/>
              <p:cNvGrpSpPr>
                <a:grpSpLocks/>
              </p:cNvGrpSpPr>
              <p:nvPr/>
            </p:nvGrpSpPr>
            <p:grpSpPr bwMode="auto">
              <a:xfrm>
                <a:off x="981" y="884"/>
                <a:ext cx="771" cy="1018"/>
                <a:chOff x="981" y="884"/>
                <a:chExt cx="771" cy="1018"/>
              </a:xfrm>
            </p:grpSpPr>
            <p:pic>
              <p:nvPicPr>
                <p:cNvPr id="43" name="Picture 89" descr="Exp21 m34 control"/>
                <p:cNvPicPr>
                  <a:picLocks noChangeAspect="1" noChangeArrowheads="1"/>
                </p:cNvPicPr>
                <p:nvPr/>
              </p:nvPicPr>
              <p:blipFill>
                <a:blip r:embed="rId2">
                  <a:lum contrast="12000"/>
                  <a:grayscl/>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988" y="884"/>
                  <a:ext cx="764" cy="1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 name="Line 29"/>
                <p:cNvSpPr>
                  <a:spLocks noChangeAspect="1" noChangeShapeType="1"/>
                </p:cNvSpPr>
                <p:nvPr/>
              </p:nvSpPr>
              <p:spPr bwMode="auto">
                <a:xfrm>
                  <a:off x="1570" y="918"/>
                  <a:ext cx="149"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nvGrpSpPr>
                <p:cNvPr id="45" name="Group 380"/>
                <p:cNvGrpSpPr>
                  <a:grpSpLocks/>
                </p:cNvGrpSpPr>
                <p:nvPr/>
              </p:nvGrpSpPr>
              <p:grpSpPr bwMode="auto">
                <a:xfrm>
                  <a:off x="981" y="930"/>
                  <a:ext cx="727" cy="953"/>
                  <a:chOff x="1706" y="521"/>
                  <a:chExt cx="727" cy="840"/>
                </a:xfrm>
              </p:grpSpPr>
              <p:sp>
                <p:nvSpPr>
                  <p:cNvPr id="47" name="Freeform 373"/>
                  <p:cNvSpPr>
                    <a:spLocks/>
                  </p:cNvSpPr>
                  <p:nvPr/>
                </p:nvSpPr>
                <p:spPr bwMode="auto">
                  <a:xfrm>
                    <a:off x="1842" y="521"/>
                    <a:ext cx="591" cy="840"/>
                  </a:xfrm>
                  <a:custGeom>
                    <a:avLst/>
                    <a:gdLst>
                      <a:gd name="T0" fmla="*/ 148 w 562"/>
                      <a:gd name="T1" fmla="*/ 1059 h 817"/>
                      <a:gd name="T2" fmla="*/ 184 w 562"/>
                      <a:gd name="T3" fmla="*/ 1033 h 817"/>
                      <a:gd name="T4" fmla="*/ 206 w 562"/>
                      <a:gd name="T5" fmla="*/ 982 h 817"/>
                      <a:gd name="T6" fmla="*/ 243 w 562"/>
                      <a:gd name="T7" fmla="*/ 926 h 817"/>
                      <a:gd name="T8" fmla="*/ 264 w 562"/>
                      <a:gd name="T9" fmla="*/ 890 h 817"/>
                      <a:gd name="T10" fmla="*/ 309 w 562"/>
                      <a:gd name="T11" fmla="*/ 780 h 817"/>
                      <a:gd name="T12" fmla="*/ 331 w 562"/>
                      <a:gd name="T13" fmla="*/ 717 h 817"/>
                      <a:gd name="T14" fmla="*/ 348 w 562"/>
                      <a:gd name="T15" fmla="*/ 689 h 817"/>
                      <a:gd name="T16" fmla="*/ 376 w 562"/>
                      <a:gd name="T17" fmla="*/ 636 h 817"/>
                      <a:gd name="T18" fmla="*/ 385 w 562"/>
                      <a:gd name="T19" fmla="*/ 607 h 817"/>
                      <a:gd name="T20" fmla="*/ 379 w 562"/>
                      <a:gd name="T21" fmla="*/ 586 h 817"/>
                      <a:gd name="T22" fmla="*/ 420 w 562"/>
                      <a:gd name="T23" fmla="*/ 533 h 817"/>
                      <a:gd name="T24" fmla="*/ 446 w 562"/>
                      <a:gd name="T25" fmla="*/ 506 h 817"/>
                      <a:gd name="T26" fmla="*/ 488 w 562"/>
                      <a:gd name="T27" fmla="*/ 475 h 817"/>
                      <a:gd name="T28" fmla="*/ 507 w 562"/>
                      <a:gd name="T29" fmla="*/ 458 h 817"/>
                      <a:gd name="T30" fmla="*/ 579 w 562"/>
                      <a:gd name="T31" fmla="*/ 407 h 817"/>
                      <a:gd name="T32" fmla="*/ 670 w 562"/>
                      <a:gd name="T33" fmla="*/ 340 h 817"/>
                      <a:gd name="T34" fmla="*/ 745 w 562"/>
                      <a:gd name="T35" fmla="*/ 285 h 817"/>
                      <a:gd name="T36" fmla="*/ 792 w 562"/>
                      <a:gd name="T37" fmla="*/ 254 h 817"/>
                      <a:gd name="T38" fmla="*/ 815 w 562"/>
                      <a:gd name="T39" fmla="*/ 234 h 817"/>
                      <a:gd name="T40" fmla="*/ 881 w 562"/>
                      <a:gd name="T41" fmla="*/ 185 h 817"/>
                      <a:gd name="T42" fmla="*/ 921 w 562"/>
                      <a:gd name="T43" fmla="*/ 153 h 817"/>
                      <a:gd name="T44" fmla="*/ 885 w 562"/>
                      <a:gd name="T45" fmla="*/ 80 h 817"/>
                      <a:gd name="T46" fmla="*/ 838 w 562"/>
                      <a:gd name="T47" fmla="*/ 48 h 817"/>
                      <a:gd name="T48" fmla="*/ 725 w 562"/>
                      <a:gd name="T49" fmla="*/ 10 h 817"/>
                      <a:gd name="T50" fmla="*/ 607 w 562"/>
                      <a:gd name="T51" fmla="*/ 0 h 817"/>
                      <a:gd name="T52" fmla="*/ 373 w 562"/>
                      <a:gd name="T53" fmla="*/ 6 h 817"/>
                      <a:gd name="T54" fmla="*/ 293 w 562"/>
                      <a:gd name="T55" fmla="*/ 32 h 817"/>
                      <a:gd name="T56" fmla="*/ 193 w 562"/>
                      <a:gd name="T57" fmla="*/ 42 h 817"/>
                      <a:gd name="T58" fmla="*/ 127 w 562"/>
                      <a:gd name="T59" fmla="*/ 84 h 817"/>
                      <a:gd name="T60" fmla="*/ 55 w 562"/>
                      <a:gd name="T61" fmla="*/ 172 h 817"/>
                      <a:gd name="T62" fmla="*/ 29 w 562"/>
                      <a:gd name="T63" fmla="*/ 192 h 817"/>
                      <a:gd name="T64" fmla="*/ 29 w 562"/>
                      <a:gd name="T65" fmla="*/ 575 h 817"/>
                      <a:gd name="T66" fmla="*/ 36 w 562"/>
                      <a:gd name="T67" fmla="*/ 713 h 817"/>
                      <a:gd name="T68" fmla="*/ 61 w 562"/>
                      <a:gd name="T69" fmla="*/ 825 h 817"/>
                      <a:gd name="T70" fmla="*/ 58 w 562"/>
                      <a:gd name="T71" fmla="*/ 892 h 817"/>
                      <a:gd name="T72" fmla="*/ 88 w 562"/>
                      <a:gd name="T73" fmla="*/ 1053 h 817"/>
                      <a:gd name="T74" fmla="*/ 148 w 562"/>
                      <a:gd name="T75" fmla="*/ 1066 h 817"/>
                      <a:gd name="T76" fmla="*/ 171 w 562"/>
                      <a:gd name="T77" fmla="*/ 1048 h 817"/>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562" h="817">
                        <a:moveTo>
                          <a:pt x="89" y="802"/>
                        </a:moveTo>
                        <a:cubicBezTo>
                          <a:pt x="98" y="796"/>
                          <a:pt x="102" y="788"/>
                          <a:pt x="111" y="782"/>
                        </a:cubicBezTo>
                        <a:cubicBezTo>
                          <a:pt x="119" y="771"/>
                          <a:pt x="118" y="755"/>
                          <a:pt x="125" y="744"/>
                        </a:cubicBezTo>
                        <a:cubicBezTo>
                          <a:pt x="134" y="730"/>
                          <a:pt x="138" y="715"/>
                          <a:pt x="147" y="702"/>
                        </a:cubicBezTo>
                        <a:cubicBezTo>
                          <a:pt x="150" y="692"/>
                          <a:pt x="153" y="683"/>
                          <a:pt x="159" y="674"/>
                        </a:cubicBezTo>
                        <a:cubicBezTo>
                          <a:pt x="166" y="647"/>
                          <a:pt x="170" y="613"/>
                          <a:pt x="187" y="590"/>
                        </a:cubicBezTo>
                        <a:cubicBezTo>
                          <a:pt x="190" y="574"/>
                          <a:pt x="196" y="558"/>
                          <a:pt x="201" y="542"/>
                        </a:cubicBezTo>
                        <a:cubicBezTo>
                          <a:pt x="203" y="535"/>
                          <a:pt x="211" y="522"/>
                          <a:pt x="211" y="522"/>
                        </a:cubicBezTo>
                        <a:cubicBezTo>
                          <a:pt x="215" y="507"/>
                          <a:pt x="216" y="493"/>
                          <a:pt x="227" y="482"/>
                        </a:cubicBezTo>
                        <a:cubicBezTo>
                          <a:pt x="232" y="467"/>
                          <a:pt x="230" y="474"/>
                          <a:pt x="233" y="460"/>
                        </a:cubicBezTo>
                        <a:cubicBezTo>
                          <a:pt x="232" y="455"/>
                          <a:pt x="228" y="449"/>
                          <a:pt x="229" y="444"/>
                        </a:cubicBezTo>
                        <a:cubicBezTo>
                          <a:pt x="231" y="429"/>
                          <a:pt x="247" y="417"/>
                          <a:pt x="253" y="404"/>
                        </a:cubicBezTo>
                        <a:cubicBezTo>
                          <a:pt x="258" y="393"/>
                          <a:pt x="256" y="388"/>
                          <a:pt x="269" y="384"/>
                        </a:cubicBezTo>
                        <a:cubicBezTo>
                          <a:pt x="276" y="374"/>
                          <a:pt x="285" y="368"/>
                          <a:pt x="293" y="360"/>
                        </a:cubicBezTo>
                        <a:cubicBezTo>
                          <a:pt x="295" y="354"/>
                          <a:pt x="307" y="346"/>
                          <a:pt x="307" y="346"/>
                        </a:cubicBezTo>
                        <a:cubicBezTo>
                          <a:pt x="316" y="332"/>
                          <a:pt x="337" y="318"/>
                          <a:pt x="351" y="308"/>
                        </a:cubicBezTo>
                        <a:cubicBezTo>
                          <a:pt x="356" y="294"/>
                          <a:pt x="392" y="265"/>
                          <a:pt x="405" y="258"/>
                        </a:cubicBezTo>
                        <a:cubicBezTo>
                          <a:pt x="410" y="251"/>
                          <a:pt x="445" y="218"/>
                          <a:pt x="451" y="216"/>
                        </a:cubicBezTo>
                        <a:cubicBezTo>
                          <a:pt x="457" y="207"/>
                          <a:pt x="470" y="198"/>
                          <a:pt x="479" y="192"/>
                        </a:cubicBezTo>
                        <a:cubicBezTo>
                          <a:pt x="482" y="184"/>
                          <a:pt x="485" y="181"/>
                          <a:pt x="493" y="178"/>
                        </a:cubicBezTo>
                        <a:cubicBezTo>
                          <a:pt x="500" y="167"/>
                          <a:pt x="520" y="144"/>
                          <a:pt x="533" y="140"/>
                        </a:cubicBezTo>
                        <a:cubicBezTo>
                          <a:pt x="541" y="132"/>
                          <a:pt x="549" y="124"/>
                          <a:pt x="557" y="116"/>
                        </a:cubicBezTo>
                        <a:cubicBezTo>
                          <a:pt x="562" y="89"/>
                          <a:pt x="553" y="75"/>
                          <a:pt x="535" y="60"/>
                        </a:cubicBezTo>
                        <a:cubicBezTo>
                          <a:pt x="522" y="49"/>
                          <a:pt x="521" y="43"/>
                          <a:pt x="507" y="38"/>
                        </a:cubicBezTo>
                        <a:cubicBezTo>
                          <a:pt x="495" y="21"/>
                          <a:pt x="458" y="12"/>
                          <a:pt x="437" y="10"/>
                        </a:cubicBezTo>
                        <a:cubicBezTo>
                          <a:pt x="412" y="2"/>
                          <a:pt x="396" y="2"/>
                          <a:pt x="367" y="0"/>
                        </a:cubicBezTo>
                        <a:cubicBezTo>
                          <a:pt x="323" y="9"/>
                          <a:pt x="264" y="5"/>
                          <a:pt x="225" y="6"/>
                        </a:cubicBezTo>
                        <a:cubicBezTo>
                          <a:pt x="208" y="11"/>
                          <a:pt x="195" y="19"/>
                          <a:pt x="177" y="22"/>
                        </a:cubicBezTo>
                        <a:cubicBezTo>
                          <a:pt x="158" y="28"/>
                          <a:pt x="137" y="29"/>
                          <a:pt x="117" y="32"/>
                        </a:cubicBezTo>
                        <a:cubicBezTo>
                          <a:pt x="104" y="41"/>
                          <a:pt x="93" y="59"/>
                          <a:pt x="77" y="64"/>
                        </a:cubicBezTo>
                        <a:cubicBezTo>
                          <a:pt x="56" y="80"/>
                          <a:pt x="49" y="109"/>
                          <a:pt x="33" y="130"/>
                        </a:cubicBezTo>
                        <a:cubicBezTo>
                          <a:pt x="30" y="143"/>
                          <a:pt x="29" y="139"/>
                          <a:pt x="19" y="146"/>
                        </a:cubicBezTo>
                        <a:cubicBezTo>
                          <a:pt x="0" y="240"/>
                          <a:pt x="17" y="340"/>
                          <a:pt x="19" y="436"/>
                        </a:cubicBezTo>
                        <a:cubicBezTo>
                          <a:pt x="22" y="538"/>
                          <a:pt x="11" y="503"/>
                          <a:pt x="23" y="540"/>
                        </a:cubicBezTo>
                        <a:cubicBezTo>
                          <a:pt x="26" y="568"/>
                          <a:pt x="31" y="596"/>
                          <a:pt x="37" y="624"/>
                        </a:cubicBezTo>
                        <a:cubicBezTo>
                          <a:pt x="38" y="644"/>
                          <a:pt x="40" y="657"/>
                          <a:pt x="35" y="676"/>
                        </a:cubicBezTo>
                        <a:cubicBezTo>
                          <a:pt x="47" y="711"/>
                          <a:pt x="32" y="766"/>
                          <a:pt x="53" y="798"/>
                        </a:cubicBezTo>
                        <a:cubicBezTo>
                          <a:pt x="58" y="817"/>
                          <a:pt x="68" y="809"/>
                          <a:pt x="89" y="808"/>
                        </a:cubicBezTo>
                        <a:cubicBezTo>
                          <a:pt x="94" y="803"/>
                          <a:pt x="98" y="799"/>
                          <a:pt x="103" y="794"/>
                        </a:cubicBezTo>
                      </a:path>
                    </a:pathLst>
                  </a:custGeom>
                  <a:noFill/>
                  <a:ln w="9525" cap="flat">
                    <a:solidFill>
                      <a:schemeClr val="tx1"/>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48" name="Freeform 376"/>
                  <p:cNvSpPr>
                    <a:spLocks/>
                  </p:cNvSpPr>
                  <p:nvPr/>
                </p:nvSpPr>
                <p:spPr bwMode="auto">
                  <a:xfrm>
                    <a:off x="1938" y="564"/>
                    <a:ext cx="28" cy="770"/>
                  </a:xfrm>
                  <a:custGeom>
                    <a:avLst/>
                    <a:gdLst>
                      <a:gd name="T0" fmla="*/ 16 w 28"/>
                      <a:gd name="T1" fmla="*/ 770 h 770"/>
                      <a:gd name="T2" fmla="*/ 22 w 28"/>
                      <a:gd name="T3" fmla="*/ 708 h 770"/>
                      <a:gd name="T4" fmla="*/ 20 w 28"/>
                      <a:gd name="T5" fmla="*/ 658 h 770"/>
                      <a:gd name="T6" fmla="*/ 10 w 28"/>
                      <a:gd name="T7" fmla="*/ 640 h 770"/>
                      <a:gd name="T8" fmla="*/ 12 w 28"/>
                      <a:gd name="T9" fmla="*/ 442 h 770"/>
                      <a:gd name="T10" fmla="*/ 18 w 28"/>
                      <a:gd name="T11" fmla="*/ 348 h 770"/>
                      <a:gd name="T12" fmla="*/ 26 w 28"/>
                      <a:gd name="T13" fmla="*/ 236 h 770"/>
                      <a:gd name="T14" fmla="*/ 28 w 28"/>
                      <a:gd name="T15" fmla="*/ 0 h 77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8" h="770">
                        <a:moveTo>
                          <a:pt x="16" y="770"/>
                        </a:moveTo>
                        <a:cubicBezTo>
                          <a:pt x="23" y="750"/>
                          <a:pt x="21" y="729"/>
                          <a:pt x="22" y="708"/>
                        </a:cubicBezTo>
                        <a:cubicBezTo>
                          <a:pt x="21" y="691"/>
                          <a:pt x="21" y="675"/>
                          <a:pt x="20" y="658"/>
                        </a:cubicBezTo>
                        <a:cubicBezTo>
                          <a:pt x="20" y="651"/>
                          <a:pt x="10" y="640"/>
                          <a:pt x="10" y="640"/>
                        </a:cubicBezTo>
                        <a:cubicBezTo>
                          <a:pt x="5" y="577"/>
                          <a:pt x="0" y="504"/>
                          <a:pt x="12" y="442"/>
                        </a:cubicBezTo>
                        <a:cubicBezTo>
                          <a:pt x="14" y="411"/>
                          <a:pt x="15" y="379"/>
                          <a:pt x="18" y="348"/>
                        </a:cubicBezTo>
                        <a:cubicBezTo>
                          <a:pt x="19" y="310"/>
                          <a:pt x="20" y="273"/>
                          <a:pt x="26" y="236"/>
                        </a:cubicBezTo>
                        <a:cubicBezTo>
                          <a:pt x="27" y="157"/>
                          <a:pt x="28" y="79"/>
                          <a:pt x="28" y="0"/>
                        </a:cubicBezTo>
                      </a:path>
                    </a:pathLst>
                  </a:custGeom>
                  <a:noFill/>
                  <a:ln w="9525" cap="flat">
                    <a:solidFill>
                      <a:schemeClr val="tx1"/>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49" name="Text Box 377"/>
                  <p:cNvSpPr txBox="1">
                    <a:spLocks noChangeArrowheads="1"/>
                  </p:cNvSpPr>
                  <p:nvPr/>
                </p:nvSpPr>
                <p:spPr bwMode="auto">
                  <a:xfrm>
                    <a:off x="1706" y="521"/>
                    <a:ext cx="244" cy="1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600" b="1">
                        <a:latin typeface="Arial" charset="0"/>
                      </a:rPr>
                      <a:t>pPVN</a:t>
                    </a:r>
                  </a:p>
                </p:txBody>
              </p:sp>
              <p:sp>
                <p:nvSpPr>
                  <p:cNvPr id="50" name="Line 378"/>
                  <p:cNvSpPr>
                    <a:spLocks noChangeShapeType="1"/>
                  </p:cNvSpPr>
                  <p:nvPr/>
                </p:nvSpPr>
                <p:spPr bwMode="auto">
                  <a:xfrm flipH="1" flipV="1">
                    <a:off x="1842" y="612"/>
                    <a:ext cx="91" cy="45"/>
                  </a:xfrm>
                  <a:prstGeom prst="line">
                    <a:avLst/>
                  </a:prstGeom>
                  <a:noFill/>
                  <a:ln w="31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1" name="Text Box 379"/>
                  <p:cNvSpPr txBox="1">
                    <a:spLocks noChangeArrowheads="1"/>
                  </p:cNvSpPr>
                  <p:nvPr/>
                </p:nvSpPr>
                <p:spPr bwMode="auto">
                  <a:xfrm>
                    <a:off x="2069" y="567"/>
                    <a:ext cx="258" cy="1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600" b="1">
                        <a:latin typeface="Arial" charset="0"/>
                      </a:rPr>
                      <a:t>mPVN</a:t>
                    </a:r>
                  </a:p>
                </p:txBody>
              </p:sp>
            </p:grpSp>
            <p:sp>
              <p:nvSpPr>
                <p:cNvPr id="46" name="Line 571"/>
                <p:cNvSpPr>
                  <a:spLocks noChangeShapeType="1"/>
                </p:cNvSpPr>
                <p:nvPr/>
              </p:nvSpPr>
              <p:spPr bwMode="auto">
                <a:xfrm rot="5400000">
                  <a:off x="1278" y="1122"/>
                  <a:ext cx="0" cy="123"/>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42" name="Text Box 93"/>
              <p:cNvSpPr txBox="1">
                <a:spLocks noChangeAspect="1" noChangeArrowheads="1"/>
              </p:cNvSpPr>
              <p:nvPr/>
            </p:nvSpPr>
            <p:spPr bwMode="auto">
              <a:xfrm>
                <a:off x="938" y="1247"/>
                <a:ext cx="224" cy="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100" b="1">
                    <a:latin typeface="Arial" charset="0"/>
                  </a:rPr>
                  <a:t>3V</a:t>
                </a:r>
              </a:p>
            </p:txBody>
          </p:sp>
        </p:grpSp>
        <p:grpSp>
          <p:nvGrpSpPr>
            <p:cNvPr id="33" name="Group 99"/>
            <p:cNvGrpSpPr>
              <a:grpSpLocks/>
            </p:cNvGrpSpPr>
            <p:nvPr/>
          </p:nvGrpSpPr>
          <p:grpSpPr bwMode="auto">
            <a:xfrm>
              <a:off x="4724400" y="1403350"/>
              <a:ext cx="1212850" cy="1616075"/>
              <a:chOff x="3029" y="884"/>
              <a:chExt cx="764" cy="1018"/>
            </a:xfrm>
          </p:grpSpPr>
          <p:pic>
            <p:nvPicPr>
              <p:cNvPr id="39" name="Picture 87" descr="Exp21 m18 TNFalpha"/>
              <p:cNvPicPr>
                <a:picLocks noChangeAspect="1" noChangeArrowheads="1"/>
              </p:cNvPicPr>
              <p:nvPr/>
            </p:nvPicPr>
            <p:blipFill>
              <a:blip r:embed="rId4">
                <a:lum contrast="6000"/>
                <a:grayscl/>
                <a:extLst>
                  <a:ext uri="{BEBA8EAE-BF5A-486C-A8C5-ECC9F3942E4B}">
                    <a14:imgProps xmlns:a14="http://schemas.microsoft.com/office/drawing/2010/main">
                      <a14:imgLayer r:embed="rId5">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3029" y="884"/>
                <a:ext cx="764" cy="1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 name="Line 571"/>
              <p:cNvSpPr>
                <a:spLocks noChangeShapeType="1"/>
              </p:cNvSpPr>
              <p:nvPr/>
            </p:nvSpPr>
            <p:spPr bwMode="auto">
              <a:xfrm rot="5400000">
                <a:off x="3382" y="1503"/>
                <a:ext cx="0" cy="123"/>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34" name="Group 98"/>
            <p:cNvGrpSpPr>
              <a:grpSpLocks/>
            </p:cNvGrpSpPr>
            <p:nvPr/>
          </p:nvGrpSpPr>
          <p:grpSpPr bwMode="auto">
            <a:xfrm>
              <a:off x="3368675" y="1403350"/>
              <a:ext cx="1212850" cy="1617663"/>
              <a:chOff x="2024" y="884"/>
              <a:chExt cx="764" cy="1019"/>
            </a:xfrm>
          </p:grpSpPr>
          <p:pic>
            <p:nvPicPr>
              <p:cNvPr id="37" name="Picture 91"/>
              <p:cNvPicPr>
                <a:picLocks noChangeAspect="1" noChangeArrowheads="1"/>
              </p:cNvPicPr>
              <p:nvPr/>
            </p:nvPicPr>
            <p:blipFill>
              <a:blip r:embed="rId6">
                <a:lum contrast="6000"/>
                <a:grayscl/>
                <a:extLst>
                  <a:ext uri="{BEBA8EAE-BF5A-486C-A8C5-ECC9F3942E4B}">
                    <a14:imgProps xmlns:a14="http://schemas.microsoft.com/office/drawing/2010/main">
                      <a14:imgLayer r:embed="rId7">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2024" y="884"/>
                <a:ext cx="764" cy="10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8" name="Line 571"/>
              <p:cNvSpPr>
                <a:spLocks noChangeShapeType="1"/>
              </p:cNvSpPr>
              <p:nvPr/>
            </p:nvSpPr>
            <p:spPr bwMode="auto">
              <a:xfrm rot="5400000">
                <a:off x="2301" y="1389"/>
                <a:ext cx="0" cy="123"/>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35" name="Line 29"/>
            <p:cNvSpPr>
              <a:spLocks noChangeAspect="1" noChangeShapeType="1"/>
            </p:cNvSpPr>
            <p:nvPr/>
          </p:nvSpPr>
          <p:spPr bwMode="auto">
            <a:xfrm>
              <a:off x="5640734" y="1475656"/>
              <a:ext cx="236538"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36" name="Line 29"/>
            <p:cNvSpPr>
              <a:spLocks noChangeAspect="1" noChangeShapeType="1"/>
            </p:cNvSpPr>
            <p:nvPr/>
          </p:nvSpPr>
          <p:spPr bwMode="auto">
            <a:xfrm>
              <a:off x="4308586" y="1475656"/>
              <a:ext cx="236538"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52" name="TextBox 51"/>
          <p:cNvSpPr txBox="1"/>
          <p:nvPr/>
        </p:nvSpPr>
        <p:spPr>
          <a:xfrm>
            <a:off x="5949280"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222</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1267898782"/>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Rectangle 54"/>
          <p:cNvSpPr>
            <a:spLocks noChangeArrowheads="1"/>
          </p:cNvSpPr>
          <p:nvPr/>
        </p:nvSpPr>
        <p:spPr bwMode="auto">
          <a:xfrm>
            <a:off x="1036638" y="5702226"/>
            <a:ext cx="5345112" cy="2275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sz="1200" dirty="0">
                <a:latin typeface="Times New Roman" pitchFamily="18" charset="0"/>
                <a:cs typeface="Times New Roman" pitchFamily="18" charset="0"/>
              </a:rPr>
              <a:t>d5.5 pregnant mice were injected with either </a:t>
            </a:r>
            <a:r>
              <a:rPr lang="en-GB" sz="1200" dirty="0">
                <a:latin typeface="Times New Roman" pitchFamily="18" charset="0"/>
                <a:cs typeface="Times New Roman" pitchFamily="18" charset="0"/>
              </a:rPr>
              <a:t>recombinant mouse IL-6 (200ng i.p; grey bars; </a:t>
            </a:r>
            <a:r>
              <a:rPr lang="en-GB" sz="1200" dirty="0" smtClean="0">
                <a:latin typeface="Times New Roman" pitchFamily="18" charset="0"/>
                <a:cs typeface="Times New Roman" pitchFamily="18" charset="0"/>
              </a:rPr>
              <a:t>n = 6</a:t>
            </a:r>
            <a:r>
              <a:rPr lang="en-GB" sz="1200" dirty="0">
                <a:latin typeface="Times New Roman" pitchFamily="18" charset="0"/>
                <a:cs typeface="Times New Roman" pitchFamily="18" charset="0"/>
              </a:rPr>
              <a:t>), recombinant mouse </a:t>
            </a:r>
            <a:r>
              <a:rPr lang="en-GB" sz="1200" dirty="0" smtClean="0">
                <a:latin typeface="Times New Roman" pitchFamily="18" charset="0"/>
                <a:cs typeface="Times New Roman" pitchFamily="18" charset="0"/>
              </a:rPr>
              <a:t>TNF-</a:t>
            </a:r>
            <a:r>
              <a:rPr lang="el-GR" sz="1200" dirty="0" smtClean="0">
                <a:latin typeface="Times New Roman" pitchFamily="18" charset="0"/>
                <a:cs typeface="Times New Roman" pitchFamily="18" charset="0"/>
              </a:rPr>
              <a:t>α</a:t>
            </a:r>
            <a:r>
              <a:rPr lang="en-GB" sz="1200" dirty="0" smtClean="0">
                <a:latin typeface="Times New Roman" pitchFamily="18" charset="0"/>
                <a:cs typeface="Times New Roman" pitchFamily="18" charset="0"/>
              </a:rPr>
              <a:t> </a:t>
            </a:r>
            <a:r>
              <a:rPr lang="en-GB" sz="1200" dirty="0">
                <a:latin typeface="Times New Roman" pitchFamily="18" charset="0"/>
                <a:cs typeface="Times New Roman" pitchFamily="18" charset="0"/>
              </a:rPr>
              <a:t>(3µg i.p; black bars; n </a:t>
            </a:r>
            <a:r>
              <a:rPr lang="en-GB" sz="1200" dirty="0" smtClean="0">
                <a:latin typeface="Times New Roman" pitchFamily="18" charset="0"/>
                <a:cs typeface="Times New Roman" pitchFamily="18" charset="0"/>
              </a:rPr>
              <a:t>= 6</a:t>
            </a:r>
            <a:r>
              <a:rPr lang="en-GB" sz="1200" dirty="0">
                <a:latin typeface="Times New Roman" pitchFamily="18" charset="0"/>
                <a:cs typeface="Times New Roman" pitchFamily="18" charset="0"/>
              </a:rPr>
              <a:t>) or vehicle (0.4% or 2% BSA in PBS i.p; white bars; </a:t>
            </a:r>
            <a:r>
              <a:rPr lang="en-GB" sz="1200" dirty="0" smtClean="0">
                <a:latin typeface="Times New Roman" pitchFamily="18" charset="0"/>
                <a:cs typeface="Times New Roman" pitchFamily="18" charset="0"/>
              </a:rPr>
              <a:t>n = 6</a:t>
            </a:r>
            <a:r>
              <a:rPr lang="en-GB" sz="1200" dirty="0">
                <a:latin typeface="Times New Roman" pitchFamily="18" charset="0"/>
                <a:cs typeface="Times New Roman" pitchFamily="18" charset="0"/>
              </a:rPr>
              <a:t>, 4 respectively, data pooled) </a:t>
            </a:r>
            <a:r>
              <a:rPr lang="en-US" sz="1200" dirty="0">
                <a:latin typeface="Times New Roman" pitchFamily="18" charset="0"/>
                <a:cs typeface="Times New Roman" pitchFamily="18" charset="0"/>
              </a:rPr>
              <a:t>and sacrificed after 90 min. </a:t>
            </a:r>
            <a:r>
              <a:rPr lang="en-GB" sz="1200" dirty="0">
                <a:latin typeface="Times New Roman" pitchFamily="18" charset="0"/>
                <a:cs typeface="Times New Roman" pitchFamily="18" charset="0"/>
              </a:rPr>
              <a:t>Values are group means </a:t>
            </a:r>
            <a:r>
              <a:rPr lang="en-US" sz="1200" dirty="0">
                <a:latin typeface="Times New Roman" pitchFamily="18" charset="0"/>
                <a:cs typeface="Times New Roman" pitchFamily="18" charset="0"/>
              </a:rPr>
              <a:t>± SEM. B. </a:t>
            </a:r>
            <a:r>
              <a:rPr lang="en-US" sz="1200" dirty="0" smtClean="0">
                <a:latin typeface="Times New Roman" pitchFamily="18" charset="0"/>
                <a:cs typeface="Times New Roman" pitchFamily="18" charset="0"/>
              </a:rPr>
              <a:t>Fos-positive </a:t>
            </a:r>
            <a:r>
              <a:rPr lang="en-US" sz="1200" dirty="0">
                <a:latin typeface="Times New Roman" pitchFamily="18" charset="0"/>
                <a:cs typeface="Times New Roman" pitchFamily="18" charset="0"/>
              </a:rPr>
              <a:t>nuclei in the magnocellular (m)PVN  (1-way ANOVA,  p&lt;0.001 across treatment. C. </a:t>
            </a:r>
            <a:r>
              <a:rPr lang="en-US" sz="1200" dirty="0" smtClean="0">
                <a:latin typeface="Times New Roman" pitchFamily="18" charset="0"/>
                <a:cs typeface="Times New Roman" pitchFamily="18" charset="0"/>
              </a:rPr>
              <a:t>Fos-positive </a:t>
            </a:r>
            <a:r>
              <a:rPr lang="en-US" sz="1200" dirty="0">
                <a:latin typeface="Times New Roman" pitchFamily="18" charset="0"/>
                <a:cs typeface="Times New Roman" pitchFamily="18" charset="0"/>
              </a:rPr>
              <a:t>nuclei in the parvocellular (p)PVN (1-way ANOVA, p&lt;0.001 across treatment). Holm-</a:t>
            </a:r>
            <a:r>
              <a:rPr lang="en-US" sz="1200" dirty="0" err="1">
                <a:latin typeface="Times New Roman" pitchFamily="18" charset="0"/>
                <a:cs typeface="Times New Roman" pitchFamily="18" charset="0"/>
              </a:rPr>
              <a:t>Sidak</a:t>
            </a:r>
            <a:r>
              <a:rPr lang="en-US" sz="1200" dirty="0">
                <a:latin typeface="Times New Roman" pitchFamily="18" charset="0"/>
                <a:cs typeface="Times New Roman" pitchFamily="18" charset="0"/>
              </a:rPr>
              <a:t> </a:t>
            </a:r>
            <a:r>
              <a:rPr lang="en-US" sz="1200" dirty="0" smtClean="0">
                <a:latin typeface="Times New Roman" pitchFamily="18" charset="0"/>
                <a:cs typeface="Times New Roman" pitchFamily="18" charset="0"/>
              </a:rPr>
              <a:t>post-hoc </a:t>
            </a:r>
            <a:r>
              <a:rPr lang="en-US" sz="1200" dirty="0">
                <a:latin typeface="Times New Roman" pitchFamily="18" charset="0"/>
                <a:cs typeface="Times New Roman" pitchFamily="18" charset="0"/>
              </a:rPr>
              <a:t>tests, </a:t>
            </a:r>
            <a:r>
              <a:rPr lang="en-GB" sz="1200" dirty="0">
                <a:latin typeface="Times New Roman" pitchFamily="18" charset="0"/>
                <a:cs typeface="Times New Roman" pitchFamily="18" charset="0"/>
              </a:rPr>
              <a:t>*p&lt;0.05 vs. vehicle, +p&lt;0.05 vs. IL-6.</a:t>
            </a:r>
            <a:endParaRPr lang="en-US" sz="1200" dirty="0">
              <a:latin typeface="Times New Roman" pitchFamily="18" charset="0"/>
              <a:cs typeface="Times New Roman" pitchFamily="18" charset="0"/>
            </a:endParaRPr>
          </a:p>
          <a:p>
            <a:pPr>
              <a:lnSpc>
                <a:spcPct val="150000"/>
              </a:lnSpc>
            </a:pPr>
            <a:endParaRPr lang="en-US" sz="1200" dirty="0">
              <a:latin typeface="Times New Roman" pitchFamily="18" charset="0"/>
              <a:cs typeface="Times New Roman" pitchFamily="18" charset="0"/>
            </a:endParaRPr>
          </a:p>
        </p:txBody>
      </p:sp>
      <p:sp>
        <p:nvSpPr>
          <p:cNvPr id="88" name="Text Box 100"/>
          <p:cNvSpPr txBox="1">
            <a:spLocks noChangeArrowheads="1"/>
          </p:cNvSpPr>
          <p:nvPr/>
        </p:nvSpPr>
        <p:spPr bwMode="auto">
          <a:xfrm>
            <a:off x="1628775" y="906389"/>
            <a:ext cx="355600"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B</a:t>
            </a:r>
          </a:p>
        </p:txBody>
      </p:sp>
      <p:sp>
        <p:nvSpPr>
          <p:cNvPr id="89" name="Text Box 100"/>
          <p:cNvSpPr txBox="1">
            <a:spLocks noChangeArrowheads="1"/>
          </p:cNvSpPr>
          <p:nvPr/>
        </p:nvSpPr>
        <p:spPr bwMode="auto">
          <a:xfrm>
            <a:off x="1628775" y="3298751"/>
            <a:ext cx="355600" cy="277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C</a:t>
            </a:r>
          </a:p>
        </p:txBody>
      </p:sp>
      <p:sp>
        <p:nvSpPr>
          <p:cNvPr id="90" name="Text Box 100"/>
          <p:cNvSpPr txBox="1">
            <a:spLocks noChangeArrowheads="1"/>
          </p:cNvSpPr>
          <p:nvPr/>
        </p:nvSpPr>
        <p:spPr bwMode="auto">
          <a:xfrm>
            <a:off x="2332038" y="919089"/>
            <a:ext cx="1212850"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mPVN</a:t>
            </a:r>
          </a:p>
        </p:txBody>
      </p:sp>
      <p:sp>
        <p:nvSpPr>
          <p:cNvPr id="91" name="Text Box 100"/>
          <p:cNvSpPr txBox="1">
            <a:spLocks noChangeArrowheads="1"/>
          </p:cNvSpPr>
          <p:nvPr/>
        </p:nvSpPr>
        <p:spPr bwMode="auto">
          <a:xfrm>
            <a:off x="2359025" y="3300339"/>
            <a:ext cx="1214438"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pPVN</a:t>
            </a:r>
          </a:p>
        </p:txBody>
      </p:sp>
      <p:grpSp>
        <p:nvGrpSpPr>
          <p:cNvPr id="92" name="Group 262"/>
          <p:cNvGrpSpPr>
            <a:grpSpLocks/>
          </p:cNvGrpSpPr>
          <p:nvPr/>
        </p:nvGrpSpPr>
        <p:grpSpPr bwMode="auto">
          <a:xfrm>
            <a:off x="2259013" y="3608314"/>
            <a:ext cx="2270125" cy="2073275"/>
            <a:chOff x="808" y="2154"/>
            <a:chExt cx="1430" cy="1486"/>
          </a:xfrm>
        </p:grpSpPr>
        <p:sp>
          <p:nvSpPr>
            <p:cNvPr id="93" name="Text Box 103"/>
            <p:cNvSpPr txBox="1">
              <a:spLocks noChangeArrowheads="1"/>
            </p:cNvSpPr>
            <p:nvPr/>
          </p:nvSpPr>
          <p:spPr bwMode="auto">
            <a:xfrm>
              <a:off x="1888" y="3061"/>
              <a:ext cx="304"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b="1">
                  <a:latin typeface="Arial" charset="0"/>
                </a:rPr>
                <a:t>*</a:t>
              </a:r>
            </a:p>
          </p:txBody>
        </p:sp>
        <p:sp>
          <p:nvSpPr>
            <p:cNvPr id="94" name="Text Box 104"/>
            <p:cNvSpPr txBox="1">
              <a:spLocks noChangeArrowheads="1"/>
            </p:cNvSpPr>
            <p:nvPr/>
          </p:nvSpPr>
          <p:spPr bwMode="auto">
            <a:xfrm>
              <a:off x="1935" y="2958"/>
              <a:ext cx="280" cy="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a:t>
              </a:r>
            </a:p>
          </p:txBody>
        </p:sp>
        <p:grpSp>
          <p:nvGrpSpPr>
            <p:cNvPr id="95" name="Group 258"/>
            <p:cNvGrpSpPr>
              <a:grpSpLocks/>
            </p:cNvGrpSpPr>
            <p:nvPr/>
          </p:nvGrpSpPr>
          <p:grpSpPr bwMode="auto">
            <a:xfrm>
              <a:off x="808" y="2154"/>
              <a:ext cx="1430" cy="1486"/>
              <a:chOff x="808" y="2145"/>
              <a:chExt cx="1430" cy="1486"/>
            </a:xfrm>
          </p:grpSpPr>
          <p:sp>
            <p:nvSpPr>
              <p:cNvPr id="96" name="Rectangle 144"/>
              <p:cNvSpPr>
                <a:spLocks noChangeArrowheads="1"/>
              </p:cNvSpPr>
              <p:nvPr/>
            </p:nvSpPr>
            <p:spPr bwMode="auto">
              <a:xfrm rot="16200000">
                <a:off x="308" y="2801"/>
                <a:ext cx="1078"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1" dirty="0">
                    <a:solidFill>
                      <a:srgbClr val="000000"/>
                    </a:solidFill>
                    <a:latin typeface="Arial" charset="0"/>
                  </a:rPr>
                  <a:t>Number of </a:t>
                </a:r>
                <a:r>
                  <a:rPr lang="en-GB" sz="800" b="1" dirty="0" smtClean="0">
                    <a:solidFill>
                      <a:srgbClr val="000000"/>
                    </a:solidFill>
                    <a:latin typeface="Arial" charset="0"/>
                  </a:rPr>
                  <a:t>Fos-positive </a:t>
                </a:r>
                <a:r>
                  <a:rPr lang="en-GB" sz="800" b="1" dirty="0">
                    <a:solidFill>
                      <a:srgbClr val="000000"/>
                    </a:solidFill>
                    <a:latin typeface="Arial" charset="0"/>
                  </a:rPr>
                  <a:t>nuclei</a:t>
                </a:r>
                <a:endParaRPr lang="en-GB" sz="800" b="1" dirty="0">
                  <a:latin typeface="Arial" charset="0"/>
                </a:endParaRPr>
              </a:p>
            </p:txBody>
          </p:sp>
          <p:grpSp>
            <p:nvGrpSpPr>
              <p:cNvPr id="97" name="Group 257"/>
              <p:cNvGrpSpPr>
                <a:grpSpLocks/>
              </p:cNvGrpSpPr>
              <p:nvPr/>
            </p:nvGrpSpPr>
            <p:grpSpPr bwMode="auto">
              <a:xfrm>
                <a:off x="935" y="2145"/>
                <a:ext cx="1303" cy="1486"/>
                <a:chOff x="935" y="2145"/>
                <a:chExt cx="1303" cy="1486"/>
              </a:xfrm>
            </p:grpSpPr>
            <p:sp>
              <p:nvSpPr>
                <p:cNvPr id="98" name="Rectangle 210"/>
                <p:cNvSpPr>
                  <a:spLocks noChangeArrowheads="1"/>
                </p:cNvSpPr>
                <p:nvPr/>
              </p:nvSpPr>
              <p:spPr bwMode="auto">
                <a:xfrm>
                  <a:off x="1226" y="3416"/>
                  <a:ext cx="245" cy="77"/>
                </a:xfrm>
                <a:prstGeom prst="rect">
                  <a:avLst/>
                </a:prstGeom>
                <a:solidFill>
                  <a:srgbClr val="FFFFFF"/>
                </a:solidFill>
                <a:ln w="9525">
                  <a:solidFill>
                    <a:srgbClr val="000000"/>
                  </a:solidFill>
                  <a:miter lim="800000"/>
                  <a:headEnd/>
                  <a:tailEnd/>
                </a:ln>
              </p:spPr>
              <p:txBody>
                <a:bodyPr/>
                <a:lstStyle/>
                <a:p>
                  <a:endParaRPr lang="en-US">
                    <a:latin typeface="Arial" charset="0"/>
                  </a:endParaRPr>
                </a:p>
              </p:txBody>
            </p:sp>
            <p:sp>
              <p:nvSpPr>
                <p:cNvPr id="99" name="Rectangle 211"/>
                <p:cNvSpPr>
                  <a:spLocks noChangeArrowheads="1"/>
                </p:cNvSpPr>
                <p:nvPr/>
              </p:nvSpPr>
              <p:spPr bwMode="auto">
                <a:xfrm>
                  <a:off x="1516" y="3407"/>
                  <a:ext cx="245" cy="86"/>
                </a:xfrm>
                <a:prstGeom prst="rect">
                  <a:avLst/>
                </a:prstGeom>
                <a:solidFill>
                  <a:srgbClr val="808080"/>
                </a:solidFill>
                <a:ln w="9525">
                  <a:solidFill>
                    <a:srgbClr val="000000"/>
                  </a:solidFill>
                  <a:miter lim="800000"/>
                  <a:headEnd/>
                  <a:tailEnd/>
                </a:ln>
              </p:spPr>
              <p:txBody>
                <a:bodyPr/>
                <a:lstStyle/>
                <a:p>
                  <a:endParaRPr lang="en-US">
                    <a:latin typeface="Arial" charset="0"/>
                  </a:endParaRPr>
                </a:p>
              </p:txBody>
            </p:sp>
            <p:sp>
              <p:nvSpPr>
                <p:cNvPr id="100" name="Rectangle 212"/>
                <p:cNvSpPr>
                  <a:spLocks noChangeArrowheads="1"/>
                </p:cNvSpPr>
                <p:nvPr/>
              </p:nvSpPr>
              <p:spPr bwMode="auto">
                <a:xfrm>
                  <a:off x="1806" y="3241"/>
                  <a:ext cx="245" cy="252"/>
                </a:xfrm>
                <a:prstGeom prst="rect">
                  <a:avLst/>
                </a:prstGeom>
                <a:solidFill>
                  <a:srgbClr val="000000"/>
                </a:solidFill>
                <a:ln w="9525">
                  <a:solidFill>
                    <a:srgbClr val="000000"/>
                  </a:solidFill>
                  <a:miter lim="800000"/>
                  <a:headEnd/>
                  <a:tailEnd/>
                </a:ln>
              </p:spPr>
              <p:txBody>
                <a:bodyPr/>
                <a:lstStyle/>
                <a:p>
                  <a:endParaRPr lang="en-US">
                    <a:latin typeface="Arial" charset="0"/>
                  </a:endParaRPr>
                </a:p>
              </p:txBody>
            </p:sp>
            <p:sp>
              <p:nvSpPr>
                <p:cNvPr id="101" name="Line 213"/>
                <p:cNvSpPr>
                  <a:spLocks noChangeShapeType="1"/>
                </p:cNvSpPr>
                <p:nvPr/>
              </p:nvSpPr>
              <p:spPr bwMode="auto">
                <a:xfrm flipV="1">
                  <a:off x="1348" y="3403"/>
                  <a:ext cx="1" cy="1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2" name="Line 214"/>
                <p:cNvSpPr>
                  <a:spLocks noChangeShapeType="1"/>
                </p:cNvSpPr>
                <p:nvPr/>
              </p:nvSpPr>
              <p:spPr bwMode="auto">
                <a:xfrm>
                  <a:off x="1335" y="3403"/>
                  <a:ext cx="31" cy="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3" name="Line 215"/>
                <p:cNvSpPr>
                  <a:spLocks noChangeShapeType="1"/>
                </p:cNvSpPr>
                <p:nvPr/>
              </p:nvSpPr>
              <p:spPr bwMode="auto">
                <a:xfrm flipV="1">
                  <a:off x="1638" y="3385"/>
                  <a:ext cx="1" cy="2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4" name="Line 216"/>
                <p:cNvSpPr>
                  <a:spLocks noChangeShapeType="1"/>
                </p:cNvSpPr>
                <p:nvPr/>
              </p:nvSpPr>
              <p:spPr bwMode="auto">
                <a:xfrm>
                  <a:off x="1625" y="3385"/>
                  <a:ext cx="32" cy="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5" name="Line 217"/>
                <p:cNvSpPr>
                  <a:spLocks noChangeShapeType="1"/>
                </p:cNvSpPr>
                <p:nvPr/>
              </p:nvSpPr>
              <p:spPr bwMode="auto">
                <a:xfrm flipV="1">
                  <a:off x="1929" y="3218"/>
                  <a:ext cx="0" cy="2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6" name="Line 218"/>
                <p:cNvSpPr>
                  <a:spLocks noChangeShapeType="1"/>
                </p:cNvSpPr>
                <p:nvPr/>
              </p:nvSpPr>
              <p:spPr bwMode="auto">
                <a:xfrm>
                  <a:off x="1915" y="3218"/>
                  <a:ext cx="32" cy="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7" name="Line 219"/>
                <p:cNvSpPr>
                  <a:spLocks noChangeShapeType="1"/>
                </p:cNvSpPr>
                <p:nvPr/>
              </p:nvSpPr>
              <p:spPr bwMode="auto">
                <a:xfrm>
                  <a:off x="1044" y="2181"/>
                  <a:ext cx="1" cy="131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8" name="Line 220"/>
                <p:cNvSpPr>
                  <a:spLocks noChangeShapeType="1"/>
                </p:cNvSpPr>
                <p:nvPr/>
              </p:nvSpPr>
              <p:spPr bwMode="auto">
                <a:xfrm>
                  <a:off x="1026" y="3493"/>
                  <a:ext cx="18"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9" name="Line 221"/>
                <p:cNvSpPr>
                  <a:spLocks noChangeShapeType="1"/>
                </p:cNvSpPr>
                <p:nvPr/>
              </p:nvSpPr>
              <p:spPr bwMode="auto">
                <a:xfrm>
                  <a:off x="1026" y="3349"/>
                  <a:ext cx="18"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0" name="Line 222"/>
                <p:cNvSpPr>
                  <a:spLocks noChangeShapeType="1"/>
                </p:cNvSpPr>
                <p:nvPr/>
              </p:nvSpPr>
              <p:spPr bwMode="auto">
                <a:xfrm>
                  <a:off x="1026" y="3200"/>
                  <a:ext cx="18"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1" name="Line 223"/>
                <p:cNvSpPr>
                  <a:spLocks noChangeShapeType="1"/>
                </p:cNvSpPr>
                <p:nvPr/>
              </p:nvSpPr>
              <p:spPr bwMode="auto">
                <a:xfrm>
                  <a:off x="1026" y="3056"/>
                  <a:ext cx="18"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2" name="Line 224"/>
                <p:cNvSpPr>
                  <a:spLocks noChangeShapeType="1"/>
                </p:cNvSpPr>
                <p:nvPr/>
              </p:nvSpPr>
              <p:spPr bwMode="auto">
                <a:xfrm>
                  <a:off x="1026" y="2912"/>
                  <a:ext cx="18"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3" name="Line 225"/>
                <p:cNvSpPr>
                  <a:spLocks noChangeShapeType="1"/>
                </p:cNvSpPr>
                <p:nvPr/>
              </p:nvSpPr>
              <p:spPr bwMode="auto">
                <a:xfrm>
                  <a:off x="1026" y="2763"/>
                  <a:ext cx="18"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4" name="Line 226"/>
                <p:cNvSpPr>
                  <a:spLocks noChangeShapeType="1"/>
                </p:cNvSpPr>
                <p:nvPr/>
              </p:nvSpPr>
              <p:spPr bwMode="auto">
                <a:xfrm>
                  <a:off x="1026" y="2619"/>
                  <a:ext cx="18"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5" name="Line 227"/>
                <p:cNvSpPr>
                  <a:spLocks noChangeShapeType="1"/>
                </p:cNvSpPr>
                <p:nvPr/>
              </p:nvSpPr>
              <p:spPr bwMode="auto">
                <a:xfrm>
                  <a:off x="1026" y="2474"/>
                  <a:ext cx="18"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6" name="Line 228"/>
                <p:cNvSpPr>
                  <a:spLocks noChangeShapeType="1"/>
                </p:cNvSpPr>
                <p:nvPr/>
              </p:nvSpPr>
              <p:spPr bwMode="auto">
                <a:xfrm>
                  <a:off x="1026" y="2325"/>
                  <a:ext cx="18"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7" name="Line 229"/>
                <p:cNvSpPr>
                  <a:spLocks noChangeShapeType="1"/>
                </p:cNvSpPr>
                <p:nvPr/>
              </p:nvSpPr>
              <p:spPr bwMode="auto">
                <a:xfrm>
                  <a:off x="1026" y="2181"/>
                  <a:ext cx="18"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8" name="Line 230"/>
                <p:cNvSpPr>
                  <a:spLocks noChangeShapeType="1"/>
                </p:cNvSpPr>
                <p:nvPr/>
              </p:nvSpPr>
              <p:spPr bwMode="auto">
                <a:xfrm>
                  <a:off x="1044" y="3493"/>
                  <a:ext cx="1193"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9" name="Line 231"/>
                <p:cNvSpPr>
                  <a:spLocks noChangeShapeType="1"/>
                </p:cNvSpPr>
                <p:nvPr/>
              </p:nvSpPr>
              <p:spPr bwMode="auto">
                <a:xfrm flipV="1">
                  <a:off x="1044" y="3493"/>
                  <a:ext cx="1" cy="1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20" name="Line 232"/>
                <p:cNvSpPr>
                  <a:spLocks noChangeShapeType="1"/>
                </p:cNvSpPr>
                <p:nvPr/>
              </p:nvSpPr>
              <p:spPr bwMode="auto">
                <a:xfrm flipV="1">
                  <a:off x="2237" y="3493"/>
                  <a:ext cx="1" cy="1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21" name="Rectangle 233"/>
                <p:cNvSpPr>
                  <a:spLocks noChangeArrowheads="1"/>
                </p:cNvSpPr>
                <p:nvPr/>
              </p:nvSpPr>
              <p:spPr bwMode="auto">
                <a:xfrm>
                  <a:off x="967" y="3457"/>
                  <a:ext cx="36"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0</a:t>
                  </a:r>
                  <a:endParaRPr lang="en-GB" sz="800">
                    <a:latin typeface="Arial" charset="0"/>
                  </a:endParaRPr>
                </a:p>
              </p:txBody>
            </p:sp>
            <p:sp>
              <p:nvSpPr>
                <p:cNvPr id="122" name="Rectangle 234"/>
                <p:cNvSpPr>
                  <a:spLocks noChangeArrowheads="1"/>
                </p:cNvSpPr>
                <p:nvPr/>
              </p:nvSpPr>
              <p:spPr bwMode="auto">
                <a:xfrm>
                  <a:off x="935" y="3313"/>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10</a:t>
                  </a:r>
                  <a:endParaRPr lang="en-GB" sz="800">
                    <a:latin typeface="Arial" charset="0"/>
                  </a:endParaRPr>
                </a:p>
              </p:txBody>
            </p:sp>
            <p:sp>
              <p:nvSpPr>
                <p:cNvPr id="123" name="Rectangle 235"/>
                <p:cNvSpPr>
                  <a:spLocks noChangeArrowheads="1"/>
                </p:cNvSpPr>
                <p:nvPr/>
              </p:nvSpPr>
              <p:spPr bwMode="auto">
                <a:xfrm>
                  <a:off x="935" y="3164"/>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20</a:t>
                  </a:r>
                  <a:endParaRPr lang="en-GB" sz="800">
                    <a:latin typeface="Arial" charset="0"/>
                  </a:endParaRPr>
                </a:p>
              </p:txBody>
            </p:sp>
            <p:sp>
              <p:nvSpPr>
                <p:cNvPr id="124" name="Rectangle 236"/>
                <p:cNvSpPr>
                  <a:spLocks noChangeArrowheads="1"/>
                </p:cNvSpPr>
                <p:nvPr/>
              </p:nvSpPr>
              <p:spPr bwMode="auto">
                <a:xfrm>
                  <a:off x="935" y="3020"/>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30</a:t>
                  </a:r>
                  <a:endParaRPr lang="en-GB" sz="800">
                    <a:latin typeface="Arial" charset="0"/>
                  </a:endParaRPr>
                </a:p>
              </p:txBody>
            </p:sp>
            <p:sp>
              <p:nvSpPr>
                <p:cNvPr id="125" name="Rectangle 237"/>
                <p:cNvSpPr>
                  <a:spLocks noChangeArrowheads="1"/>
                </p:cNvSpPr>
                <p:nvPr/>
              </p:nvSpPr>
              <p:spPr bwMode="auto">
                <a:xfrm>
                  <a:off x="935" y="2875"/>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40</a:t>
                  </a:r>
                  <a:endParaRPr lang="en-GB" sz="800">
                    <a:latin typeface="Arial" charset="0"/>
                  </a:endParaRPr>
                </a:p>
              </p:txBody>
            </p:sp>
            <p:sp>
              <p:nvSpPr>
                <p:cNvPr id="126" name="Rectangle 238"/>
                <p:cNvSpPr>
                  <a:spLocks noChangeArrowheads="1"/>
                </p:cNvSpPr>
                <p:nvPr/>
              </p:nvSpPr>
              <p:spPr bwMode="auto">
                <a:xfrm>
                  <a:off x="935" y="2727"/>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50</a:t>
                  </a:r>
                  <a:endParaRPr lang="en-GB" sz="800">
                    <a:latin typeface="Arial" charset="0"/>
                  </a:endParaRPr>
                </a:p>
              </p:txBody>
            </p:sp>
            <p:sp>
              <p:nvSpPr>
                <p:cNvPr id="127" name="Rectangle 239"/>
                <p:cNvSpPr>
                  <a:spLocks noChangeArrowheads="1"/>
                </p:cNvSpPr>
                <p:nvPr/>
              </p:nvSpPr>
              <p:spPr bwMode="auto">
                <a:xfrm>
                  <a:off x="935" y="2582"/>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60</a:t>
                  </a:r>
                  <a:endParaRPr lang="en-GB" sz="800">
                    <a:latin typeface="Arial" charset="0"/>
                  </a:endParaRPr>
                </a:p>
              </p:txBody>
            </p:sp>
            <p:sp>
              <p:nvSpPr>
                <p:cNvPr id="128" name="Rectangle 240"/>
                <p:cNvSpPr>
                  <a:spLocks noChangeArrowheads="1"/>
                </p:cNvSpPr>
                <p:nvPr/>
              </p:nvSpPr>
              <p:spPr bwMode="auto">
                <a:xfrm>
                  <a:off x="935" y="2439"/>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70</a:t>
                  </a:r>
                  <a:endParaRPr lang="en-GB" sz="800">
                    <a:latin typeface="Arial" charset="0"/>
                  </a:endParaRPr>
                </a:p>
              </p:txBody>
            </p:sp>
            <p:sp>
              <p:nvSpPr>
                <p:cNvPr id="129" name="Rectangle 241"/>
                <p:cNvSpPr>
                  <a:spLocks noChangeArrowheads="1"/>
                </p:cNvSpPr>
                <p:nvPr/>
              </p:nvSpPr>
              <p:spPr bwMode="auto">
                <a:xfrm>
                  <a:off x="935" y="2289"/>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80</a:t>
                  </a:r>
                  <a:endParaRPr lang="en-GB" sz="800">
                    <a:latin typeface="Arial" charset="0"/>
                  </a:endParaRPr>
                </a:p>
              </p:txBody>
            </p:sp>
            <p:sp>
              <p:nvSpPr>
                <p:cNvPr id="130" name="Rectangle 242"/>
                <p:cNvSpPr>
                  <a:spLocks noChangeArrowheads="1"/>
                </p:cNvSpPr>
                <p:nvPr/>
              </p:nvSpPr>
              <p:spPr bwMode="auto">
                <a:xfrm>
                  <a:off x="935" y="2145"/>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90</a:t>
                  </a:r>
                  <a:endParaRPr lang="en-GB" sz="800">
                    <a:latin typeface="Arial" charset="0"/>
                  </a:endParaRPr>
                </a:p>
              </p:txBody>
            </p:sp>
            <p:sp>
              <p:nvSpPr>
                <p:cNvPr id="131" name="Rectangle 243"/>
                <p:cNvSpPr>
                  <a:spLocks noChangeArrowheads="1"/>
                </p:cNvSpPr>
                <p:nvPr/>
              </p:nvSpPr>
              <p:spPr bwMode="auto">
                <a:xfrm>
                  <a:off x="1512" y="3543"/>
                  <a:ext cx="296" cy="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Treatment</a:t>
                  </a:r>
                  <a:endParaRPr lang="en-GB" sz="800">
                    <a:latin typeface="Arial" charset="0"/>
                  </a:endParaRPr>
                </a:p>
              </p:txBody>
            </p:sp>
          </p:grpSp>
        </p:grpSp>
      </p:grpSp>
      <p:grpSp>
        <p:nvGrpSpPr>
          <p:cNvPr id="132" name="Group 263"/>
          <p:cNvGrpSpPr>
            <a:grpSpLocks/>
          </p:cNvGrpSpPr>
          <p:nvPr/>
        </p:nvGrpSpPr>
        <p:grpSpPr bwMode="auto">
          <a:xfrm>
            <a:off x="2239963" y="1201664"/>
            <a:ext cx="2289176" cy="2116137"/>
            <a:chOff x="2658" y="2146"/>
            <a:chExt cx="1442" cy="1495"/>
          </a:xfrm>
        </p:grpSpPr>
        <p:grpSp>
          <p:nvGrpSpPr>
            <p:cNvPr id="133" name="Group 254"/>
            <p:cNvGrpSpPr>
              <a:grpSpLocks/>
            </p:cNvGrpSpPr>
            <p:nvPr/>
          </p:nvGrpSpPr>
          <p:grpSpPr bwMode="auto">
            <a:xfrm>
              <a:off x="2791" y="2146"/>
              <a:ext cx="1300" cy="1495"/>
              <a:chOff x="2791" y="2146"/>
              <a:chExt cx="1300" cy="1495"/>
            </a:xfrm>
          </p:grpSpPr>
          <p:sp>
            <p:nvSpPr>
              <p:cNvPr id="137" name="Rectangle 164"/>
              <p:cNvSpPr>
                <a:spLocks noChangeArrowheads="1"/>
              </p:cNvSpPr>
              <p:nvPr/>
            </p:nvSpPr>
            <p:spPr bwMode="auto">
              <a:xfrm>
                <a:off x="3078" y="3182"/>
                <a:ext cx="243" cy="323"/>
              </a:xfrm>
              <a:prstGeom prst="rect">
                <a:avLst/>
              </a:prstGeom>
              <a:solidFill>
                <a:srgbClr val="FFFFFF"/>
              </a:solidFill>
              <a:ln w="6350">
                <a:solidFill>
                  <a:srgbClr val="000000"/>
                </a:solidFill>
                <a:miter lim="800000"/>
                <a:headEnd/>
                <a:tailEnd/>
              </a:ln>
            </p:spPr>
            <p:txBody>
              <a:bodyPr/>
              <a:lstStyle/>
              <a:p>
                <a:endParaRPr lang="en-US">
                  <a:latin typeface="Arial" charset="0"/>
                </a:endParaRPr>
              </a:p>
            </p:txBody>
          </p:sp>
          <p:sp>
            <p:nvSpPr>
              <p:cNvPr id="138" name="Rectangle 165"/>
              <p:cNvSpPr>
                <a:spLocks noChangeArrowheads="1"/>
              </p:cNvSpPr>
              <p:nvPr/>
            </p:nvSpPr>
            <p:spPr bwMode="auto">
              <a:xfrm>
                <a:off x="3370" y="3100"/>
                <a:ext cx="243" cy="405"/>
              </a:xfrm>
              <a:prstGeom prst="rect">
                <a:avLst/>
              </a:prstGeom>
              <a:solidFill>
                <a:srgbClr val="808080"/>
              </a:solidFill>
              <a:ln w="6350">
                <a:solidFill>
                  <a:srgbClr val="000000"/>
                </a:solidFill>
                <a:miter lim="800000"/>
                <a:headEnd/>
                <a:tailEnd/>
              </a:ln>
            </p:spPr>
            <p:txBody>
              <a:bodyPr/>
              <a:lstStyle/>
              <a:p>
                <a:endParaRPr lang="en-US">
                  <a:latin typeface="Arial" charset="0"/>
                </a:endParaRPr>
              </a:p>
            </p:txBody>
          </p:sp>
          <p:sp>
            <p:nvSpPr>
              <p:cNvPr id="139" name="Rectangle 166"/>
              <p:cNvSpPr>
                <a:spLocks noChangeArrowheads="1"/>
              </p:cNvSpPr>
              <p:nvPr/>
            </p:nvSpPr>
            <p:spPr bwMode="auto">
              <a:xfrm>
                <a:off x="3662" y="2491"/>
                <a:ext cx="243" cy="1014"/>
              </a:xfrm>
              <a:prstGeom prst="rect">
                <a:avLst/>
              </a:prstGeom>
              <a:solidFill>
                <a:srgbClr val="000000"/>
              </a:solidFill>
              <a:ln w="6350">
                <a:solidFill>
                  <a:srgbClr val="000000"/>
                </a:solidFill>
                <a:miter lim="800000"/>
                <a:headEnd/>
                <a:tailEnd/>
              </a:ln>
            </p:spPr>
            <p:txBody>
              <a:bodyPr/>
              <a:lstStyle/>
              <a:p>
                <a:endParaRPr lang="en-US">
                  <a:latin typeface="Arial" charset="0"/>
                </a:endParaRPr>
              </a:p>
            </p:txBody>
          </p:sp>
          <p:sp>
            <p:nvSpPr>
              <p:cNvPr id="140" name="Line 167"/>
              <p:cNvSpPr>
                <a:spLocks noChangeShapeType="1"/>
              </p:cNvSpPr>
              <p:nvPr/>
            </p:nvSpPr>
            <p:spPr bwMode="auto">
              <a:xfrm flipV="1">
                <a:off x="3197" y="3132"/>
                <a:ext cx="1" cy="5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1" name="Line 168"/>
              <p:cNvSpPr>
                <a:spLocks noChangeShapeType="1"/>
              </p:cNvSpPr>
              <p:nvPr/>
            </p:nvSpPr>
            <p:spPr bwMode="auto">
              <a:xfrm>
                <a:off x="3184" y="3132"/>
                <a:ext cx="31"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2" name="Line 169"/>
              <p:cNvSpPr>
                <a:spLocks noChangeShapeType="1"/>
              </p:cNvSpPr>
              <p:nvPr/>
            </p:nvSpPr>
            <p:spPr bwMode="auto">
              <a:xfrm flipV="1">
                <a:off x="3489" y="3036"/>
                <a:ext cx="1" cy="64"/>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3" name="Line 170"/>
              <p:cNvSpPr>
                <a:spLocks noChangeShapeType="1"/>
              </p:cNvSpPr>
              <p:nvPr/>
            </p:nvSpPr>
            <p:spPr bwMode="auto">
              <a:xfrm>
                <a:off x="3476" y="3036"/>
                <a:ext cx="31"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4" name="Line 171"/>
              <p:cNvSpPr>
                <a:spLocks noChangeShapeType="1"/>
              </p:cNvSpPr>
              <p:nvPr/>
            </p:nvSpPr>
            <p:spPr bwMode="auto">
              <a:xfrm flipV="1">
                <a:off x="3781" y="2359"/>
                <a:ext cx="1" cy="132"/>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5" name="Line 172"/>
              <p:cNvSpPr>
                <a:spLocks noChangeShapeType="1"/>
              </p:cNvSpPr>
              <p:nvPr/>
            </p:nvSpPr>
            <p:spPr bwMode="auto">
              <a:xfrm>
                <a:off x="3768" y="2359"/>
                <a:ext cx="31"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6" name="Line 173"/>
              <p:cNvSpPr>
                <a:spLocks noChangeShapeType="1"/>
              </p:cNvSpPr>
              <p:nvPr/>
            </p:nvSpPr>
            <p:spPr bwMode="auto">
              <a:xfrm>
                <a:off x="2897" y="2182"/>
                <a:ext cx="1" cy="1323"/>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7" name="Line 174"/>
              <p:cNvSpPr>
                <a:spLocks noChangeShapeType="1"/>
              </p:cNvSpPr>
              <p:nvPr/>
            </p:nvSpPr>
            <p:spPr bwMode="auto">
              <a:xfrm>
                <a:off x="2879" y="3505"/>
                <a:ext cx="18"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8" name="Line 175"/>
              <p:cNvSpPr>
                <a:spLocks noChangeShapeType="1"/>
              </p:cNvSpPr>
              <p:nvPr/>
            </p:nvSpPr>
            <p:spPr bwMode="auto">
              <a:xfrm>
                <a:off x="2879" y="3359"/>
                <a:ext cx="18"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9" name="Line 176"/>
              <p:cNvSpPr>
                <a:spLocks noChangeShapeType="1"/>
              </p:cNvSpPr>
              <p:nvPr/>
            </p:nvSpPr>
            <p:spPr bwMode="auto">
              <a:xfrm>
                <a:off x="2879" y="3209"/>
                <a:ext cx="18"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0" name="Line 177"/>
              <p:cNvSpPr>
                <a:spLocks noChangeShapeType="1"/>
              </p:cNvSpPr>
              <p:nvPr/>
            </p:nvSpPr>
            <p:spPr bwMode="auto">
              <a:xfrm>
                <a:off x="2879" y="3064"/>
                <a:ext cx="18"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1" name="Line 178"/>
              <p:cNvSpPr>
                <a:spLocks noChangeShapeType="1"/>
              </p:cNvSpPr>
              <p:nvPr/>
            </p:nvSpPr>
            <p:spPr bwMode="auto">
              <a:xfrm>
                <a:off x="2879" y="2918"/>
                <a:ext cx="18"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2" name="Line 179"/>
              <p:cNvSpPr>
                <a:spLocks noChangeShapeType="1"/>
              </p:cNvSpPr>
              <p:nvPr/>
            </p:nvSpPr>
            <p:spPr bwMode="auto">
              <a:xfrm>
                <a:off x="2879" y="2768"/>
                <a:ext cx="18"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3" name="Line 180"/>
              <p:cNvSpPr>
                <a:spLocks noChangeShapeType="1"/>
              </p:cNvSpPr>
              <p:nvPr/>
            </p:nvSpPr>
            <p:spPr bwMode="auto">
              <a:xfrm>
                <a:off x="2879" y="2623"/>
                <a:ext cx="18"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4" name="Line 181"/>
              <p:cNvSpPr>
                <a:spLocks noChangeShapeType="1"/>
              </p:cNvSpPr>
              <p:nvPr/>
            </p:nvSpPr>
            <p:spPr bwMode="auto">
              <a:xfrm>
                <a:off x="2879" y="2478"/>
                <a:ext cx="18"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5" name="Line 182"/>
              <p:cNvSpPr>
                <a:spLocks noChangeShapeType="1"/>
              </p:cNvSpPr>
              <p:nvPr/>
            </p:nvSpPr>
            <p:spPr bwMode="auto">
              <a:xfrm>
                <a:off x="2879" y="2328"/>
                <a:ext cx="18"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6" name="Line 183"/>
              <p:cNvSpPr>
                <a:spLocks noChangeShapeType="1"/>
              </p:cNvSpPr>
              <p:nvPr/>
            </p:nvSpPr>
            <p:spPr bwMode="auto">
              <a:xfrm>
                <a:off x="2879" y="2182"/>
                <a:ext cx="18"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7" name="Line 184"/>
              <p:cNvSpPr>
                <a:spLocks noChangeShapeType="1"/>
              </p:cNvSpPr>
              <p:nvPr/>
            </p:nvSpPr>
            <p:spPr bwMode="auto">
              <a:xfrm>
                <a:off x="2897" y="3505"/>
                <a:ext cx="1193"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8" name="Line 185"/>
              <p:cNvSpPr>
                <a:spLocks noChangeShapeType="1"/>
              </p:cNvSpPr>
              <p:nvPr/>
            </p:nvSpPr>
            <p:spPr bwMode="auto">
              <a:xfrm flipV="1">
                <a:off x="2897" y="3505"/>
                <a:ext cx="1" cy="1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9" name="Line 186"/>
              <p:cNvSpPr>
                <a:spLocks noChangeShapeType="1"/>
              </p:cNvSpPr>
              <p:nvPr/>
            </p:nvSpPr>
            <p:spPr bwMode="auto">
              <a:xfrm flipV="1">
                <a:off x="4090" y="3505"/>
                <a:ext cx="1" cy="1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0" name="Rectangle 187"/>
              <p:cNvSpPr>
                <a:spLocks noChangeArrowheads="1"/>
              </p:cNvSpPr>
              <p:nvPr/>
            </p:nvSpPr>
            <p:spPr bwMode="auto">
              <a:xfrm>
                <a:off x="2822" y="3468"/>
                <a:ext cx="36"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0</a:t>
                </a:r>
                <a:endParaRPr lang="en-GB" sz="800">
                  <a:latin typeface="Arial" charset="0"/>
                </a:endParaRPr>
              </a:p>
            </p:txBody>
          </p:sp>
          <p:sp>
            <p:nvSpPr>
              <p:cNvPr id="161" name="Rectangle 188"/>
              <p:cNvSpPr>
                <a:spLocks noChangeArrowheads="1"/>
              </p:cNvSpPr>
              <p:nvPr/>
            </p:nvSpPr>
            <p:spPr bwMode="auto">
              <a:xfrm>
                <a:off x="2791" y="3323"/>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10</a:t>
                </a:r>
                <a:endParaRPr lang="en-GB" sz="800">
                  <a:latin typeface="Arial" charset="0"/>
                </a:endParaRPr>
              </a:p>
            </p:txBody>
          </p:sp>
          <p:sp>
            <p:nvSpPr>
              <p:cNvPr id="162" name="Rectangle 189"/>
              <p:cNvSpPr>
                <a:spLocks noChangeArrowheads="1"/>
              </p:cNvSpPr>
              <p:nvPr/>
            </p:nvSpPr>
            <p:spPr bwMode="auto">
              <a:xfrm>
                <a:off x="2791" y="3173"/>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20</a:t>
                </a:r>
                <a:endParaRPr lang="en-GB" sz="800">
                  <a:latin typeface="Arial" charset="0"/>
                </a:endParaRPr>
              </a:p>
            </p:txBody>
          </p:sp>
          <p:sp>
            <p:nvSpPr>
              <p:cNvPr id="163" name="Rectangle 190"/>
              <p:cNvSpPr>
                <a:spLocks noChangeArrowheads="1"/>
              </p:cNvSpPr>
              <p:nvPr/>
            </p:nvSpPr>
            <p:spPr bwMode="auto">
              <a:xfrm>
                <a:off x="2791" y="3027"/>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30</a:t>
                </a:r>
                <a:endParaRPr lang="en-GB" sz="800">
                  <a:latin typeface="Arial" charset="0"/>
                </a:endParaRPr>
              </a:p>
            </p:txBody>
          </p:sp>
          <p:sp>
            <p:nvSpPr>
              <p:cNvPr id="164" name="Rectangle 191"/>
              <p:cNvSpPr>
                <a:spLocks noChangeArrowheads="1"/>
              </p:cNvSpPr>
              <p:nvPr/>
            </p:nvSpPr>
            <p:spPr bwMode="auto">
              <a:xfrm>
                <a:off x="2791" y="2882"/>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40</a:t>
                </a:r>
                <a:endParaRPr lang="en-GB" sz="800">
                  <a:latin typeface="Arial" charset="0"/>
                </a:endParaRPr>
              </a:p>
            </p:txBody>
          </p:sp>
          <p:sp>
            <p:nvSpPr>
              <p:cNvPr id="165" name="Rectangle 192"/>
              <p:cNvSpPr>
                <a:spLocks noChangeArrowheads="1"/>
              </p:cNvSpPr>
              <p:nvPr/>
            </p:nvSpPr>
            <p:spPr bwMode="auto">
              <a:xfrm>
                <a:off x="2791" y="2732"/>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50</a:t>
                </a:r>
                <a:endParaRPr lang="en-GB" sz="800">
                  <a:latin typeface="Arial" charset="0"/>
                </a:endParaRPr>
              </a:p>
            </p:txBody>
          </p:sp>
          <p:sp>
            <p:nvSpPr>
              <p:cNvPr id="166" name="Rectangle 193"/>
              <p:cNvSpPr>
                <a:spLocks noChangeArrowheads="1"/>
              </p:cNvSpPr>
              <p:nvPr/>
            </p:nvSpPr>
            <p:spPr bwMode="auto">
              <a:xfrm>
                <a:off x="2791" y="2587"/>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60</a:t>
                </a:r>
                <a:endParaRPr lang="en-GB" sz="800">
                  <a:latin typeface="Arial" charset="0"/>
                </a:endParaRPr>
              </a:p>
            </p:txBody>
          </p:sp>
          <p:sp>
            <p:nvSpPr>
              <p:cNvPr id="167" name="Rectangle 194"/>
              <p:cNvSpPr>
                <a:spLocks noChangeArrowheads="1"/>
              </p:cNvSpPr>
              <p:nvPr/>
            </p:nvSpPr>
            <p:spPr bwMode="auto">
              <a:xfrm>
                <a:off x="2791" y="2441"/>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70</a:t>
                </a:r>
                <a:endParaRPr lang="en-GB" sz="800">
                  <a:latin typeface="Arial" charset="0"/>
                </a:endParaRPr>
              </a:p>
            </p:txBody>
          </p:sp>
          <p:sp>
            <p:nvSpPr>
              <p:cNvPr id="168" name="Rectangle 195"/>
              <p:cNvSpPr>
                <a:spLocks noChangeArrowheads="1"/>
              </p:cNvSpPr>
              <p:nvPr/>
            </p:nvSpPr>
            <p:spPr bwMode="auto">
              <a:xfrm>
                <a:off x="2791" y="2291"/>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80</a:t>
                </a:r>
                <a:endParaRPr lang="en-GB" sz="800">
                  <a:latin typeface="Arial" charset="0"/>
                </a:endParaRPr>
              </a:p>
            </p:txBody>
          </p:sp>
          <p:sp>
            <p:nvSpPr>
              <p:cNvPr id="169" name="Rectangle 196"/>
              <p:cNvSpPr>
                <a:spLocks noChangeArrowheads="1"/>
              </p:cNvSpPr>
              <p:nvPr/>
            </p:nvSpPr>
            <p:spPr bwMode="auto">
              <a:xfrm>
                <a:off x="2791" y="2146"/>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90</a:t>
                </a:r>
                <a:endParaRPr lang="en-GB" sz="800">
                  <a:latin typeface="Arial" charset="0"/>
                </a:endParaRPr>
              </a:p>
            </p:txBody>
          </p:sp>
          <p:sp>
            <p:nvSpPr>
              <p:cNvPr id="170" name="Rectangle 197"/>
              <p:cNvSpPr>
                <a:spLocks noChangeArrowheads="1"/>
              </p:cNvSpPr>
              <p:nvPr/>
            </p:nvSpPr>
            <p:spPr bwMode="auto">
              <a:xfrm>
                <a:off x="3379" y="3554"/>
                <a:ext cx="296" cy="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Treatment</a:t>
                </a:r>
                <a:endParaRPr lang="en-GB" sz="800">
                  <a:latin typeface="Arial" charset="0"/>
                </a:endParaRPr>
              </a:p>
            </p:txBody>
          </p:sp>
        </p:grpSp>
        <p:sp>
          <p:nvSpPr>
            <p:cNvPr id="134" name="Rectangle 255"/>
            <p:cNvSpPr>
              <a:spLocks noChangeArrowheads="1"/>
            </p:cNvSpPr>
            <p:nvPr/>
          </p:nvSpPr>
          <p:spPr bwMode="auto">
            <a:xfrm rot="16200000">
              <a:off x="2166" y="2801"/>
              <a:ext cx="1062"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1" dirty="0">
                  <a:solidFill>
                    <a:srgbClr val="000000"/>
                  </a:solidFill>
                  <a:latin typeface="Arial" charset="0"/>
                </a:rPr>
                <a:t>Number of </a:t>
              </a:r>
              <a:r>
                <a:rPr lang="en-GB" sz="800" b="1" dirty="0" smtClean="0">
                  <a:solidFill>
                    <a:srgbClr val="000000"/>
                  </a:solidFill>
                  <a:latin typeface="Arial" charset="0"/>
                </a:rPr>
                <a:t>Fos-positive </a:t>
              </a:r>
              <a:r>
                <a:rPr lang="en-GB" sz="800" b="1" dirty="0">
                  <a:solidFill>
                    <a:srgbClr val="000000"/>
                  </a:solidFill>
                  <a:latin typeface="Arial" charset="0"/>
                </a:rPr>
                <a:t>nuclei</a:t>
              </a:r>
              <a:endParaRPr lang="en-GB" sz="800" b="1" dirty="0">
                <a:latin typeface="Arial" charset="0"/>
              </a:endParaRPr>
            </a:p>
          </p:txBody>
        </p:sp>
        <p:sp>
          <p:nvSpPr>
            <p:cNvPr id="135" name="Text Box 260"/>
            <p:cNvSpPr txBox="1">
              <a:spLocks noChangeArrowheads="1"/>
            </p:cNvSpPr>
            <p:nvPr/>
          </p:nvSpPr>
          <p:spPr bwMode="auto">
            <a:xfrm>
              <a:off x="3750" y="2217"/>
              <a:ext cx="304"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b="1">
                  <a:latin typeface="Arial" charset="0"/>
                </a:rPr>
                <a:t>*</a:t>
              </a:r>
            </a:p>
          </p:txBody>
        </p:sp>
        <p:sp>
          <p:nvSpPr>
            <p:cNvPr id="136" name="Text Box 261"/>
            <p:cNvSpPr txBox="1">
              <a:spLocks noChangeArrowheads="1"/>
            </p:cNvSpPr>
            <p:nvPr/>
          </p:nvSpPr>
          <p:spPr bwMode="auto">
            <a:xfrm>
              <a:off x="3820" y="2154"/>
              <a:ext cx="280" cy="1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a:t>
              </a:r>
            </a:p>
          </p:txBody>
        </p:sp>
      </p:grpSp>
      <p:sp>
        <p:nvSpPr>
          <p:cNvPr id="171" name="Text Box 270"/>
          <p:cNvSpPr txBox="1">
            <a:spLocks noChangeArrowheads="1"/>
          </p:cNvSpPr>
          <p:nvPr/>
        </p:nvSpPr>
        <p:spPr bwMode="auto">
          <a:xfrm>
            <a:off x="1052513" y="503238"/>
            <a:ext cx="469582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Times New Roman" pitchFamily="18" charset="0"/>
                <a:cs typeface="Times New Roman" pitchFamily="18" charset="0"/>
              </a:rPr>
              <a:t>Figure 4.13: Effects of IL-6 and TNF-</a:t>
            </a:r>
            <a:r>
              <a:rPr lang="el-GR" sz="1200" b="1">
                <a:latin typeface="Times New Roman" pitchFamily="18" charset="0"/>
                <a:cs typeface="Times New Roman" pitchFamily="18" charset="0"/>
              </a:rPr>
              <a:t>α</a:t>
            </a:r>
            <a:r>
              <a:rPr lang="en-GB" sz="1200" b="1">
                <a:latin typeface="Times New Roman" pitchFamily="18" charset="0"/>
                <a:cs typeface="Times New Roman" pitchFamily="18" charset="0"/>
              </a:rPr>
              <a:t> on Fos expression in the PVN</a:t>
            </a:r>
          </a:p>
        </p:txBody>
      </p:sp>
      <p:sp>
        <p:nvSpPr>
          <p:cNvPr id="172" name="TextBox 171"/>
          <p:cNvSpPr txBox="1"/>
          <p:nvPr/>
        </p:nvSpPr>
        <p:spPr>
          <a:xfrm>
            <a:off x="5949280"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223</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2136147203"/>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Text Box 872"/>
          <p:cNvSpPr txBox="1">
            <a:spLocks noChangeArrowheads="1"/>
          </p:cNvSpPr>
          <p:nvPr/>
        </p:nvSpPr>
        <p:spPr bwMode="auto">
          <a:xfrm>
            <a:off x="1052513" y="6040200"/>
            <a:ext cx="5375275" cy="1721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lnSpc>
                <a:spcPct val="150000"/>
              </a:lnSpc>
            </a:pPr>
            <a:r>
              <a:rPr lang="en-US" sz="1200" dirty="0">
                <a:latin typeface="Times New Roman" pitchFamily="18" charset="0"/>
                <a:cs typeface="Times New Roman" pitchFamily="18" charset="0"/>
              </a:rPr>
              <a:t>d5.5 pregnant mice were injected with either </a:t>
            </a:r>
            <a:r>
              <a:rPr lang="en-GB" sz="1200" dirty="0">
                <a:latin typeface="Times New Roman" pitchFamily="18" charset="0"/>
                <a:cs typeface="Times New Roman" pitchFamily="18" charset="0"/>
              </a:rPr>
              <a:t>recombinant mouse IL-6 (200ng i.p), recombinant mouse </a:t>
            </a:r>
            <a:r>
              <a:rPr lang="en-GB" sz="1200" dirty="0" smtClean="0">
                <a:latin typeface="Times New Roman" pitchFamily="18" charset="0"/>
                <a:cs typeface="Times New Roman" pitchFamily="18" charset="0"/>
              </a:rPr>
              <a:t>TNF-</a:t>
            </a:r>
            <a:r>
              <a:rPr lang="el-GR" sz="1200" dirty="0" smtClean="0">
                <a:latin typeface="Times New Roman" pitchFamily="18" charset="0"/>
                <a:cs typeface="Times New Roman" pitchFamily="18" charset="0"/>
              </a:rPr>
              <a:t>α</a:t>
            </a:r>
            <a:r>
              <a:rPr lang="en-GB" sz="1200" dirty="0" smtClean="0">
                <a:latin typeface="Times New Roman" pitchFamily="18" charset="0"/>
                <a:cs typeface="Times New Roman" pitchFamily="18" charset="0"/>
              </a:rPr>
              <a:t> (3µg </a:t>
            </a:r>
            <a:r>
              <a:rPr lang="en-GB" sz="1200" dirty="0">
                <a:latin typeface="Times New Roman" pitchFamily="18" charset="0"/>
                <a:cs typeface="Times New Roman" pitchFamily="18" charset="0"/>
              </a:rPr>
              <a:t>i.p) or vehicle (0.4% or 2% BSA in PBS i.p, pooled data) </a:t>
            </a:r>
            <a:r>
              <a:rPr lang="en-US" sz="1200" dirty="0">
                <a:latin typeface="Times New Roman" pitchFamily="18" charset="0"/>
                <a:cs typeface="Times New Roman" pitchFamily="18" charset="0"/>
              </a:rPr>
              <a:t>and sacrificed after 90 min. </a:t>
            </a:r>
            <a:r>
              <a:rPr lang="en-GB" sz="1200" dirty="0">
                <a:latin typeface="Times New Roman" pitchFamily="18" charset="0"/>
                <a:cs typeface="Times New Roman" pitchFamily="18" charset="0"/>
              </a:rPr>
              <a:t>Vehicle, IL-6 and TNF-</a:t>
            </a:r>
            <a:r>
              <a:rPr lang="el-GR" sz="1200" dirty="0">
                <a:latin typeface="Times New Roman" pitchFamily="18" charset="0"/>
                <a:cs typeface="Times New Roman" pitchFamily="18" charset="0"/>
              </a:rPr>
              <a:t>α</a:t>
            </a:r>
            <a:r>
              <a:rPr lang="en-GB" sz="1200" dirty="0">
                <a:latin typeface="Times New Roman" pitchFamily="18" charset="0"/>
                <a:cs typeface="Times New Roman" pitchFamily="18" charset="0"/>
              </a:rPr>
              <a:t>-induced Fos expression in the ventromedial hypothalamus (VMH) are illustrated in photomicrographs A and B (magnification of highlighted areas in A). Arrows indicate Fos-positive nuclei. Scale bars represent 100</a:t>
            </a:r>
            <a:r>
              <a:rPr lang="en-US" sz="1200" dirty="0">
                <a:latin typeface="Times New Roman" pitchFamily="18" charset="0"/>
                <a:cs typeface="Times New Roman" pitchFamily="18" charset="0"/>
              </a:rPr>
              <a:t>µ</a:t>
            </a:r>
            <a:r>
              <a:rPr lang="en-GB" sz="1200" dirty="0">
                <a:latin typeface="Times New Roman" pitchFamily="18" charset="0"/>
                <a:cs typeface="Times New Roman" pitchFamily="18" charset="0"/>
              </a:rPr>
              <a:t>m and 50 </a:t>
            </a:r>
            <a:r>
              <a:rPr lang="en-US" sz="1200" dirty="0">
                <a:latin typeface="Times New Roman" pitchFamily="18" charset="0"/>
                <a:cs typeface="Times New Roman" pitchFamily="18" charset="0"/>
              </a:rPr>
              <a:t>µ</a:t>
            </a:r>
            <a:r>
              <a:rPr lang="en-GB" sz="1200" dirty="0">
                <a:latin typeface="Times New Roman" pitchFamily="18" charset="0"/>
                <a:cs typeface="Times New Roman" pitchFamily="18" charset="0"/>
              </a:rPr>
              <a:t>m in A and B respectively. </a:t>
            </a:r>
            <a:r>
              <a:rPr lang="en-GB" sz="1200" dirty="0" smtClean="0">
                <a:latin typeface="Times New Roman" pitchFamily="18" charset="0"/>
                <a:cs typeface="Times New Roman" pitchFamily="18" charset="0"/>
              </a:rPr>
              <a:t>3V = third ventricle.</a:t>
            </a:r>
            <a:endParaRPr lang="en-GB" sz="1200" dirty="0">
              <a:latin typeface="Times New Roman" pitchFamily="18" charset="0"/>
              <a:cs typeface="Times New Roman" pitchFamily="18" charset="0"/>
            </a:endParaRPr>
          </a:p>
        </p:txBody>
      </p:sp>
      <p:sp>
        <p:nvSpPr>
          <p:cNvPr id="44" name="Text Box 270"/>
          <p:cNvSpPr txBox="1">
            <a:spLocks noChangeArrowheads="1"/>
          </p:cNvSpPr>
          <p:nvPr/>
        </p:nvSpPr>
        <p:spPr bwMode="auto">
          <a:xfrm>
            <a:off x="1052513" y="509588"/>
            <a:ext cx="4792662" cy="461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Times New Roman" pitchFamily="18" charset="0"/>
                <a:cs typeface="Times New Roman" pitchFamily="18" charset="0"/>
              </a:rPr>
              <a:t>Figure 4.14: Effects of IL-6 and TNF-</a:t>
            </a:r>
            <a:r>
              <a:rPr lang="el-GR" sz="1200" b="1">
                <a:latin typeface="Times New Roman" pitchFamily="18" charset="0"/>
                <a:cs typeface="Times New Roman" pitchFamily="18" charset="0"/>
              </a:rPr>
              <a:t>α</a:t>
            </a:r>
            <a:r>
              <a:rPr lang="en-GB" sz="1200" b="1">
                <a:latin typeface="Times New Roman" pitchFamily="18" charset="0"/>
                <a:cs typeface="Times New Roman" pitchFamily="18" charset="0"/>
              </a:rPr>
              <a:t> on Fos expression in the VMH </a:t>
            </a:r>
          </a:p>
          <a:p>
            <a:pPr eaLnBrk="1" hangingPunct="1"/>
            <a:r>
              <a:rPr lang="en-GB" sz="1200" b="1">
                <a:latin typeface="Times New Roman" pitchFamily="18" charset="0"/>
                <a:cs typeface="Times New Roman" pitchFamily="18" charset="0"/>
              </a:rPr>
              <a:t>                      </a:t>
            </a:r>
          </a:p>
        </p:txBody>
      </p:sp>
      <p:grpSp>
        <p:nvGrpSpPr>
          <p:cNvPr id="45" name="Group 44"/>
          <p:cNvGrpSpPr/>
          <p:nvPr/>
        </p:nvGrpSpPr>
        <p:grpSpPr>
          <a:xfrm>
            <a:off x="1544638" y="863600"/>
            <a:ext cx="3890962" cy="5076825"/>
            <a:chOff x="1544638" y="863600"/>
            <a:chExt cx="3890962" cy="5076825"/>
          </a:xfrm>
        </p:grpSpPr>
        <p:sp>
          <p:nvSpPr>
            <p:cNvPr id="46" name="Text Box 237"/>
            <p:cNvSpPr txBox="1">
              <a:spLocks noChangeArrowheads="1"/>
            </p:cNvSpPr>
            <p:nvPr/>
          </p:nvSpPr>
          <p:spPr bwMode="auto">
            <a:xfrm>
              <a:off x="1557338" y="1162050"/>
              <a:ext cx="636587"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000" b="1">
                  <a:latin typeface="Arial" charset="0"/>
                </a:rPr>
                <a:t>Control</a:t>
              </a:r>
            </a:p>
          </p:txBody>
        </p:sp>
        <p:sp>
          <p:nvSpPr>
            <p:cNvPr id="47" name="Text Box 293"/>
            <p:cNvSpPr txBox="1">
              <a:spLocks noChangeArrowheads="1"/>
            </p:cNvSpPr>
            <p:nvPr/>
          </p:nvSpPr>
          <p:spPr bwMode="auto">
            <a:xfrm>
              <a:off x="2168525" y="863600"/>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A</a:t>
              </a:r>
            </a:p>
          </p:txBody>
        </p:sp>
        <p:sp>
          <p:nvSpPr>
            <p:cNvPr id="48" name="Text Box 294"/>
            <p:cNvSpPr txBox="1">
              <a:spLocks noChangeArrowheads="1"/>
            </p:cNvSpPr>
            <p:nvPr/>
          </p:nvSpPr>
          <p:spPr bwMode="auto">
            <a:xfrm>
              <a:off x="3968750" y="863600"/>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B</a:t>
              </a:r>
            </a:p>
          </p:txBody>
        </p:sp>
        <p:sp>
          <p:nvSpPr>
            <p:cNvPr id="49" name="Text Box 564"/>
            <p:cNvSpPr txBox="1">
              <a:spLocks noChangeArrowheads="1"/>
            </p:cNvSpPr>
            <p:nvPr/>
          </p:nvSpPr>
          <p:spPr bwMode="auto">
            <a:xfrm>
              <a:off x="1557338" y="2784475"/>
              <a:ext cx="40957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000" b="1">
                  <a:latin typeface="Arial" charset="0"/>
                </a:rPr>
                <a:t>IL-6</a:t>
              </a:r>
            </a:p>
          </p:txBody>
        </p:sp>
        <p:sp>
          <p:nvSpPr>
            <p:cNvPr id="50" name="Text Box 565"/>
            <p:cNvSpPr txBox="1">
              <a:spLocks noChangeArrowheads="1"/>
            </p:cNvSpPr>
            <p:nvPr/>
          </p:nvSpPr>
          <p:spPr bwMode="auto">
            <a:xfrm>
              <a:off x="1544638" y="4791075"/>
              <a:ext cx="804862"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000" b="1">
                  <a:latin typeface="Arial" charset="0"/>
                </a:rPr>
                <a:t>TNF-alpha</a:t>
              </a:r>
            </a:p>
          </p:txBody>
        </p:sp>
        <p:grpSp>
          <p:nvGrpSpPr>
            <p:cNvPr id="51" name="Group 40"/>
            <p:cNvGrpSpPr>
              <a:grpSpLocks/>
            </p:cNvGrpSpPr>
            <p:nvPr/>
          </p:nvGrpSpPr>
          <p:grpSpPr bwMode="auto">
            <a:xfrm>
              <a:off x="2322513" y="938213"/>
              <a:ext cx="1303337" cy="1616075"/>
              <a:chOff x="1339" y="779"/>
              <a:chExt cx="821" cy="1018"/>
            </a:xfrm>
          </p:grpSpPr>
          <p:pic>
            <p:nvPicPr>
              <p:cNvPr id="79" name="Picture 23" descr="E:\CIP PhD\My Experiments\Exp 21\Exp 21 photos\exp 21 VMH pics\Exp21 m34 control VMH fos.tif"/>
              <p:cNvPicPr>
                <a:picLocks noChangeAspect="1" noChangeArrowheads="1"/>
              </p:cNvPicPr>
              <p:nvPr/>
            </p:nvPicPr>
            <p:blipFill>
              <a:blip r:embed="rId2">
                <a:grayscl/>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1397" y="779"/>
                <a:ext cx="763" cy="1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0" name="Rectangle 571"/>
              <p:cNvSpPr>
                <a:spLocks noChangeArrowheads="1"/>
              </p:cNvSpPr>
              <p:nvPr/>
            </p:nvSpPr>
            <p:spPr bwMode="auto">
              <a:xfrm>
                <a:off x="1634" y="1370"/>
                <a:ext cx="242" cy="32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Arial" charset="0"/>
                </a:endParaRPr>
              </a:p>
            </p:txBody>
          </p:sp>
          <p:sp>
            <p:nvSpPr>
              <p:cNvPr id="81" name="Text Box 569"/>
              <p:cNvSpPr txBox="1">
                <a:spLocks noChangeAspect="1" noChangeArrowheads="1"/>
              </p:cNvSpPr>
              <p:nvPr/>
            </p:nvSpPr>
            <p:spPr bwMode="auto">
              <a:xfrm>
                <a:off x="1339" y="1150"/>
                <a:ext cx="235"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000" b="1">
                    <a:latin typeface="Arial" charset="0"/>
                  </a:rPr>
                  <a:t> 3V</a:t>
                </a:r>
              </a:p>
            </p:txBody>
          </p:sp>
          <p:sp>
            <p:nvSpPr>
              <p:cNvPr id="82" name="Text Box 570"/>
              <p:cNvSpPr txBox="1">
                <a:spLocks noChangeArrowheads="1"/>
              </p:cNvSpPr>
              <p:nvPr/>
            </p:nvSpPr>
            <p:spPr bwMode="auto">
              <a:xfrm>
                <a:off x="1710" y="1225"/>
                <a:ext cx="294"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000" b="1">
                    <a:latin typeface="Arial" charset="0"/>
                  </a:rPr>
                  <a:t>VMH</a:t>
                </a:r>
              </a:p>
            </p:txBody>
          </p:sp>
          <p:sp>
            <p:nvSpPr>
              <p:cNvPr id="83" name="Oval 572"/>
              <p:cNvSpPr>
                <a:spLocks noChangeArrowheads="1"/>
              </p:cNvSpPr>
              <p:nvPr/>
            </p:nvSpPr>
            <p:spPr bwMode="auto">
              <a:xfrm rot="-1516184">
                <a:off x="1624" y="1345"/>
                <a:ext cx="272" cy="373"/>
              </a:xfrm>
              <a:prstGeom prst="ellipse">
                <a:avLst/>
              </a:prstGeom>
              <a:noFill/>
              <a:ln w="9525">
                <a:solidFill>
                  <a:schemeClr val="tx1"/>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Arial" charset="0"/>
                </a:endParaRPr>
              </a:p>
            </p:txBody>
          </p:sp>
        </p:grpSp>
        <p:grpSp>
          <p:nvGrpSpPr>
            <p:cNvPr id="52" name="Group 41"/>
            <p:cNvGrpSpPr>
              <a:grpSpLocks/>
            </p:cNvGrpSpPr>
            <p:nvPr/>
          </p:nvGrpSpPr>
          <p:grpSpPr bwMode="auto">
            <a:xfrm>
              <a:off x="4221163" y="938213"/>
              <a:ext cx="1212850" cy="1616075"/>
              <a:chOff x="2659" y="782"/>
              <a:chExt cx="764" cy="1018"/>
            </a:xfrm>
          </p:grpSpPr>
          <p:pic>
            <p:nvPicPr>
              <p:cNvPr id="75" name="Picture 24" descr="E:\CIP PhD\My Experiments\Exp 21\Exp 21 photos\exp 21 VMH pics\Exp21 m34 control x 20 sc bar 50um VMH.tif"/>
              <p:cNvPicPr>
                <a:picLocks noChangeArrowheads="1"/>
              </p:cNvPicPr>
              <p:nvPr/>
            </p:nvPicPr>
            <p:blipFill>
              <a:blip r:embed="rId4">
                <a:grayscl/>
                <a:extLst>
                  <a:ext uri="{28A0092B-C50C-407E-A947-70E740481C1C}">
                    <a14:useLocalDpi xmlns:a14="http://schemas.microsoft.com/office/drawing/2010/main" val="0"/>
                  </a:ext>
                </a:extLst>
              </a:blip>
              <a:srcRect l="4558" t="35013" r="32587" b="2524"/>
              <a:stretch>
                <a:fillRect/>
              </a:stretch>
            </p:blipFill>
            <p:spPr bwMode="auto">
              <a:xfrm>
                <a:off x="2659" y="782"/>
                <a:ext cx="764" cy="1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6" name="Line 575"/>
              <p:cNvSpPr>
                <a:spLocks noChangeAspect="1" noChangeShapeType="1"/>
              </p:cNvSpPr>
              <p:nvPr/>
            </p:nvSpPr>
            <p:spPr bwMode="auto">
              <a:xfrm>
                <a:off x="3142" y="825"/>
                <a:ext cx="243"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77" name="Line 576"/>
              <p:cNvSpPr>
                <a:spLocks noChangeShapeType="1"/>
              </p:cNvSpPr>
              <p:nvPr/>
            </p:nvSpPr>
            <p:spPr bwMode="auto">
              <a:xfrm>
                <a:off x="2889" y="1373"/>
                <a:ext cx="0" cy="136"/>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78" name="Line 578"/>
              <p:cNvSpPr>
                <a:spLocks noChangeShapeType="1"/>
              </p:cNvSpPr>
              <p:nvPr/>
            </p:nvSpPr>
            <p:spPr bwMode="auto">
              <a:xfrm flipV="1">
                <a:off x="3161" y="1291"/>
                <a:ext cx="0" cy="136"/>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53" name="Group 44"/>
            <p:cNvGrpSpPr>
              <a:grpSpLocks/>
            </p:cNvGrpSpPr>
            <p:nvPr/>
          </p:nvGrpSpPr>
          <p:grpSpPr bwMode="auto">
            <a:xfrm>
              <a:off x="2420938" y="4322763"/>
              <a:ext cx="1212850" cy="1617662"/>
              <a:chOff x="1389" y="3061"/>
              <a:chExt cx="764" cy="1019"/>
            </a:xfrm>
          </p:grpSpPr>
          <p:pic>
            <p:nvPicPr>
              <p:cNvPr id="73" name="Picture 25" descr="E:\CIP PhD\My Experiments\Exp 21\Exp 21 photos\exp 21 VMH pics\Exp21 m8 pic 2 vmh fos.tif"/>
              <p:cNvPicPr>
                <a:picLocks noChangeAspect="1" noChangeArrowheads="1"/>
              </p:cNvPicPr>
              <p:nvPr/>
            </p:nvPicPr>
            <p:blipFill>
              <a:blip r:embed="rId5">
                <a:grayscl/>
                <a:extLst>
                  <a:ext uri="{28A0092B-C50C-407E-A947-70E740481C1C}">
                    <a14:useLocalDpi xmlns:a14="http://schemas.microsoft.com/office/drawing/2010/main" val="0"/>
                  </a:ext>
                </a:extLst>
              </a:blip>
              <a:srcRect/>
              <a:stretch>
                <a:fillRect/>
              </a:stretch>
            </p:blipFill>
            <p:spPr bwMode="auto">
              <a:xfrm>
                <a:off x="1389" y="3061"/>
                <a:ext cx="764" cy="1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4" name="Rectangle 571"/>
              <p:cNvSpPr>
                <a:spLocks noChangeArrowheads="1"/>
              </p:cNvSpPr>
              <p:nvPr/>
            </p:nvSpPr>
            <p:spPr bwMode="auto">
              <a:xfrm>
                <a:off x="1557" y="3669"/>
                <a:ext cx="243" cy="32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Arial" charset="0"/>
                </a:endParaRPr>
              </a:p>
            </p:txBody>
          </p:sp>
        </p:grpSp>
        <p:grpSp>
          <p:nvGrpSpPr>
            <p:cNvPr id="54" name="Group 45"/>
            <p:cNvGrpSpPr>
              <a:grpSpLocks/>
            </p:cNvGrpSpPr>
            <p:nvPr/>
          </p:nvGrpSpPr>
          <p:grpSpPr bwMode="auto">
            <a:xfrm>
              <a:off x="2416176" y="2630488"/>
              <a:ext cx="1212850" cy="1617662"/>
              <a:chOff x="1386" y="1927"/>
              <a:chExt cx="764" cy="1019"/>
            </a:xfrm>
          </p:grpSpPr>
          <p:pic>
            <p:nvPicPr>
              <p:cNvPr id="71" name="Picture 27" descr="E:\CIP PhD\My Experiments\Exp 21\Exp 21 photos\exp 21 VMH pics\Exp21 m12 pic 2 vmh...tif"/>
              <p:cNvPicPr>
                <a:picLocks noChangeAspect="1" noChangeArrowheads="1"/>
              </p:cNvPicPr>
              <p:nvPr/>
            </p:nvPicPr>
            <p:blipFill>
              <a:blip r:embed="rId6">
                <a:grayscl/>
                <a:extLst>
                  <a:ext uri="{BEBA8EAE-BF5A-486C-A8C5-ECC9F3942E4B}">
                    <a14:imgProps xmlns:a14="http://schemas.microsoft.com/office/drawing/2010/main">
                      <a14:imgLayer r:embed="rId7">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1386" y="1927"/>
                <a:ext cx="764" cy="1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2" name="Rectangle 571"/>
              <p:cNvSpPr>
                <a:spLocks noChangeArrowheads="1"/>
              </p:cNvSpPr>
              <p:nvPr/>
            </p:nvSpPr>
            <p:spPr bwMode="auto">
              <a:xfrm>
                <a:off x="1605" y="2504"/>
                <a:ext cx="244" cy="32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Arial" charset="0"/>
                </a:endParaRPr>
              </a:p>
            </p:txBody>
          </p:sp>
        </p:grpSp>
        <p:grpSp>
          <p:nvGrpSpPr>
            <p:cNvPr id="55" name="Group 43"/>
            <p:cNvGrpSpPr>
              <a:grpSpLocks/>
            </p:cNvGrpSpPr>
            <p:nvPr/>
          </p:nvGrpSpPr>
          <p:grpSpPr bwMode="auto">
            <a:xfrm>
              <a:off x="4221163" y="4322763"/>
              <a:ext cx="1212850" cy="1617662"/>
              <a:chOff x="2659" y="3061"/>
              <a:chExt cx="764" cy="1019"/>
            </a:xfrm>
          </p:grpSpPr>
          <p:pic>
            <p:nvPicPr>
              <p:cNvPr id="66" name="Picture 26" descr="E:\CIP PhD\My Experiments\Exp 21\Exp 21 photos\exp 21 VMH pics\Exp21 m8 pic 2 x20.tif"/>
              <p:cNvPicPr>
                <a:picLocks noChangeArrowheads="1"/>
              </p:cNvPicPr>
              <p:nvPr/>
            </p:nvPicPr>
            <p:blipFill>
              <a:blip r:embed="rId8">
                <a:grayscl/>
                <a:extLst>
                  <a:ext uri="{BEBA8EAE-BF5A-486C-A8C5-ECC9F3942E4B}">
                    <a14:imgProps xmlns:a14="http://schemas.microsoft.com/office/drawing/2010/main">
                      <a14:imgLayer r:embed="rId9">
                        <a14:imgEffect>
                          <a14:sharpenSoften amount="50000"/>
                        </a14:imgEffect>
                        <a14:imgEffect>
                          <a14:brightnessContrast contrast="20000"/>
                        </a14:imgEffect>
                      </a14:imgLayer>
                    </a14:imgProps>
                  </a:ext>
                  <a:ext uri="{28A0092B-C50C-407E-A947-70E740481C1C}">
                    <a14:useLocalDpi xmlns:a14="http://schemas.microsoft.com/office/drawing/2010/main" val="0"/>
                  </a:ext>
                </a:extLst>
              </a:blip>
              <a:srcRect l="11108" t="29366" r="26646" b="8173"/>
              <a:stretch>
                <a:fillRect/>
              </a:stretch>
            </p:blipFill>
            <p:spPr bwMode="auto">
              <a:xfrm>
                <a:off x="2659" y="3061"/>
                <a:ext cx="764" cy="1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7" name="Line 578"/>
              <p:cNvSpPr>
                <a:spLocks noChangeShapeType="1"/>
              </p:cNvSpPr>
              <p:nvPr/>
            </p:nvSpPr>
            <p:spPr bwMode="auto">
              <a:xfrm flipV="1">
                <a:off x="3360" y="3270"/>
                <a:ext cx="0" cy="136"/>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68" name="Line 577"/>
              <p:cNvSpPr>
                <a:spLocks noChangeShapeType="1"/>
              </p:cNvSpPr>
              <p:nvPr/>
            </p:nvSpPr>
            <p:spPr bwMode="auto">
              <a:xfrm>
                <a:off x="2735" y="3601"/>
                <a:ext cx="0" cy="136"/>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69" name="Line 577"/>
              <p:cNvSpPr>
                <a:spLocks noChangeShapeType="1"/>
              </p:cNvSpPr>
              <p:nvPr/>
            </p:nvSpPr>
            <p:spPr bwMode="auto">
              <a:xfrm>
                <a:off x="2906" y="3678"/>
                <a:ext cx="0" cy="136"/>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70" name="Line 578"/>
              <p:cNvSpPr>
                <a:spLocks noChangeShapeType="1"/>
              </p:cNvSpPr>
              <p:nvPr/>
            </p:nvSpPr>
            <p:spPr bwMode="auto">
              <a:xfrm flipH="1" flipV="1">
                <a:off x="3052" y="3866"/>
                <a:ext cx="136" cy="0"/>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56" name="Group 42"/>
            <p:cNvGrpSpPr>
              <a:grpSpLocks/>
            </p:cNvGrpSpPr>
            <p:nvPr/>
          </p:nvGrpSpPr>
          <p:grpSpPr bwMode="auto">
            <a:xfrm>
              <a:off x="4221163" y="2630488"/>
              <a:ext cx="1214437" cy="1616075"/>
              <a:chOff x="2653" y="1917"/>
              <a:chExt cx="765" cy="1018"/>
            </a:xfrm>
          </p:grpSpPr>
          <p:pic>
            <p:nvPicPr>
              <p:cNvPr id="62" name="Picture 28" descr="E:\CIP PhD\My Experiments\Exp 21\Exp 21 photos\exp 21 VMH pics\Exp21 m12 pic2 x20 vmh IL-6.tif"/>
              <p:cNvPicPr>
                <a:picLocks noChangeArrowheads="1"/>
              </p:cNvPicPr>
              <p:nvPr/>
            </p:nvPicPr>
            <p:blipFill>
              <a:blip r:embed="rId10">
                <a:grayscl/>
                <a:extLst>
                  <a:ext uri="{BEBA8EAE-BF5A-486C-A8C5-ECC9F3942E4B}">
                    <a14:imgProps xmlns:a14="http://schemas.microsoft.com/office/drawing/2010/main">
                      <a14:imgLayer r:embed="rId11">
                        <a14:imgEffect>
                          <a14:sharpenSoften amount="50000"/>
                        </a14:imgEffect>
                      </a14:imgLayer>
                    </a14:imgProps>
                  </a:ext>
                  <a:ext uri="{28A0092B-C50C-407E-A947-70E740481C1C}">
                    <a14:useLocalDpi xmlns:a14="http://schemas.microsoft.com/office/drawing/2010/main" val="0"/>
                  </a:ext>
                </a:extLst>
              </a:blip>
              <a:srcRect t="20930" r="37288" b="14545"/>
              <a:stretch>
                <a:fillRect/>
              </a:stretch>
            </p:blipFill>
            <p:spPr bwMode="auto">
              <a:xfrm>
                <a:off x="2653" y="1917"/>
                <a:ext cx="765" cy="1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 name="Line 577"/>
              <p:cNvSpPr>
                <a:spLocks noChangeShapeType="1"/>
              </p:cNvSpPr>
              <p:nvPr/>
            </p:nvSpPr>
            <p:spPr bwMode="auto">
              <a:xfrm>
                <a:off x="3094" y="2703"/>
                <a:ext cx="0" cy="136"/>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64" name="Line 578"/>
              <p:cNvSpPr>
                <a:spLocks noChangeShapeType="1"/>
              </p:cNvSpPr>
              <p:nvPr/>
            </p:nvSpPr>
            <p:spPr bwMode="auto">
              <a:xfrm flipV="1">
                <a:off x="3307" y="2449"/>
                <a:ext cx="0" cy="136"/>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65" name="Line 578"/>
              <p:cNvSpPr>
                <a:spLocks noChangeShapeType="1"/>
              </p:cNvSpPr>
              <p:nvPr/>
            </p:nvSpPr>
            <p:spPr bwMode="auto">
              <a:xfrm flipV="1">
                <a:off x="3130" y="2205"/>
                <a:ext cx="0" cy="136"/>
              </a:xfrm>
              <a:prstGeom prst="line">
                <a:avLst/>
              </a:prstGeom>
              <a:noFill/>
              <a:ln w="12700">
                <a:solidFill>
                  <a:schemeClr val="tx1"/>
                </a:solidFill>
                <a:round/>
                <a:headEnd/>
                <a:tailEnd type="arrow"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57" name="Line 568"/>
            <p:cNvSpPr>
              <a:spLocks noChangeAspect="1" noChangeShapeType="1"/>
            </p:cNvSpPr>
            <p:nvPr/>
          </p:nvSpPr>
          <p:spPr bwMode="auto">
            <a:xfrm>
              <a:off x="3284984" y="1008063"/>
              <a:ext cx="244475" cy="3175"/>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8" name="Line 568"/>
            <p:cNvSpPr>
              <a:spLocks noChangeAspect="1" noChangeShapeType="1"/>
            </p:cNvSpPr>
            <p:nvPr/>
          </p:nvSpPr>
          <p:spPr bwMode="auto">
            <a:xfrm>
              <a:off x="3320988" y="4391980"/>
              <a:ext cx="244475" cy="3175"/>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9" name="Line 568"/>
            <p:cNvSpPr>
              <a:spLocks noChangeAspect="1" noChangeShapeType="1"/>
            </p:cNvSpPr>
            <p:nvPr/>
          </p:nvSpPr>
          <p:spPr bwMode="auto">
            <a:xfrm>
              <a:off x="3320988" y="2699792"/>
              <a:ext cx="244475" cy="3175"/>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60" name="Line 575"/>
            <p:cNvSpPr>
              <a:spLocks noChangeAspect="1" noChangeShapeType="1"/>
            </p:cNvSpPr>
            <p:nvPr/>
          </p:nvSpPr>
          <p:spPr bwMode="auto">
            <a:xfrm>
              <a:off x="5013176" y="4391980"/>
              <a:ext cx="385763"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61" name="Line 575"/>
            <p:cNvSpPr>
              <a:spLocks noChangeAspect="1" noChangeShapeType="1"/>
            </p:cNvSpPr>
            <p:nvPr/>
          </p:nvSpPr>
          <p:spPr bwMode="auto">
            <a:xfrm>
              <a:off x="4977172" y="2699792"/>
              <a:ext cx="385763"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84" name="TextBox 83"/>
          <p:cNvSpPr txBox="1"/>
          <p:nvPr/>
        </p:nvSpPr>
        <p:spPr>
          <a:xfrm>
            <a:off x="5949280"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224</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1683482488"/>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ext Box 4"/>
          <p:cNvSpPr txBox="1">
            <a:spLocks noChangeArrowheads="1"/>
          </p:cNvSpPr>
          <p:nvPr/>
        </p:nvSpPr>
        <p:spPr bwMode="auto">
          <a:xfrm>
            <a:off x="1665288" y="1116013"/>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C</a:t>
            </a:r>
          </a:p>
        </p:txBody>
      </p:sp>
      <p:sp>
        <p:nvSpPr>
          <p:cNvPr id="47" name="Text Box 270"/>
          <p:cNvSpPr txBox="1">
            <a:spLocks noChangeArrowheads="1"/>
          </p:cNvSpPr>
          <p:nvPr/>
        </p:nvSpPr>
        <p:spPr bwMode="auto">
          <a:xfrm>
            <a:off x="1052513" y="509588"/>
            <a:ext cx="4792662" cy="461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Times New Roman" pitchFamily="18" charset="0"/>
                <a:cs typeface="Times New Roman" pitchFamily="18" charset="0"/>
              </a:rPr>
              <a:t>Figure 4.14: Effects of IL-6 and TNF-</a:t>
            </a:r>
            <a:r>
              <a:rPr lang="el-GR" sz="1200" b="1">
                <a:latin typeface="Times New Roman" pitchFamily="18" charset="0"/>
                <a:cs typeface="Times New Roman" pitchFamily="18" charset="0"/>
              </a:rPr>
              <a:t>α</a:t>
            </a:r>
            <a:r>
              <a:rPr lang="en-GB" sz="1200" b="1">
                <a:latin typeface="Times New Roman" pitchFamily="18" charset="0"/>
                <a:cs typeface="Times New Roman" pitchFamily="18" charset="0"/>
              </a:rPr>
              <a:t> on Fos expression in the VMH </a:t>
            </a:r>
          </a:p>
          <a:p>
            <a:pPr eaLnBrk="1" hangingPunct="1"/>
            <a:r>
              <a:rPr lang="en-GB" sz="1200" b="1">
                <a:latin typeface="Times New Roman" pitchFamily="18" charset="0"/>
                <a:cs typeface="Times New Roman" pitchFamily="18" charset="0"/>
              </a:rPr>
              <a:t>                      </a:t>
            </a:r>
          </a:p>
        </p:txBody>
      </p:sp>
      <p:grpSp>
        <p:nvGrpSpPr>
          <p:cNvPr id="48" name="Group 149"/>
          <p:cNvGrpSpPr>
            <a:grpSpLocks/>
          </p:cNvGrpSpPr>
          <p:nvPr/>
        </p:nvGrpSpPr>
        <p:grpSpPr bwMode="auto">
          <a:xfrm>
            <a:off x="2219481" y="1104900"/>
            <a:ext cx="2362044" cy="2246313"/>
            <a:chOff x="1137" y="884"/>
            <a:chExt cx="1883" cy="1415"/>
          </a:xfrm>
        </p:grpSpPr>
        <p:sp>
          <p:nvSpPr>
            <p:cNvPr id="49" name="Text Box 6"/>
            <p:cNvSpPr txBox="1">
              <a:spLocks noChangeArrowheads="1"/>
            </p:cNvSpPr>
            <p:nvPr/>
          </p:nvSpPr>
          <p:spPr bwMode="auto">
            <a:xfrm>
              <a:off x="2579" y="958"/>
              <a:ext cx="123"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a:latin typeface="Arial" charset="0"/>
                </a:rPr>
                <a:t>*</a:t>
              </a:r>
            </a:p>
          </p:txBody>
        </p:sp>
        <p:sp>
          <p:nvSpPr>
            <p:cNvPr id="50" name="Text Box 10"/>
            <p:cNvSpPr txBox="1">
              <a:spLocks noChangeArrowheads="1"/>
            </p:cNvSpPr>
            <p:nvPr/>
          </p:nvSpPr>
          <p:spPr bwMode="auto">
            <a:xfrm>
              <a:off x="2647" y="884"/>
              <a:ext cx="219" cy="1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a:t>
              </a:r>
            </a:p>
          </p:txBody>
        </p:sp>
        <p:sp>
          <p:nvSpPr>
            <p:cNvPr id="51" name="Rectangle 15"/>
            <p:cNvSpPr>
              <a:spLocks noChangeArrowheads="1"/>
            </p:cNvSpPr>
            <p:nvPr/>
          </p:nvSpPr>
          <p:spPr bwMode="auto">
            <a:xfrm>
              <a:off x="1691" y="1770"/>
              <a:ext cx="317" cy="405"/>
            </a:xfrm>
            <a:prstGeom prst="rect">
              <a:avLst/>
            </a:prstGeom>
            <a:solidFill>
              <a:srgbClr val="FFFFFF"/>
            </a:solidFill>
            <a:ln w="9525">
              <a:solidFill>
                <a:srgbClr val="000000"/>
              </a:solidFill>
              <a:miter lim="800000"/>
              <a:headEnd/>
              <a:tailEnd/>
            </a:ln>
          </p:spPr>
          <p:txBody>
            <a:bodyPr/>
            <a:lstStyle/>
            <a:p>
              <a:endParaRPr lang="en-US">
                <a:latin typeface="Arial" charset="0"/>
              </a:endParaRPr>
            </a:p>
          </p:txBody>
        </p:sp>
        <p:sp>
          <p:nvSpPr>
            <p:cNvPr id="52" name="Rectangle 16"/>
            <p:cNvSpPr>
              <a:spLocks noChangeArrowheads="1"/>
            </p:cNvSpPr>
            <p:nvPr/>
          </p:nvSpPr>
          <p:spPr bwMode="auto">
            <a:xfrm>
              <a:off x="2073" y="1578"/>
              <a:ext cx="323" cy="597"/>
            </a:xfrm>
            <a:prstGeom prst="rect">
              <a:avLst/>
            </a:prstGeom>
            <a:solidFill>
              <a:srgbClr val="808080"/>
            </a:solidFill>
            <a:ln w="9525">
              <a:solidFill>
                <a:srgbClr val="000000"/>
              </a:solidFill>
              <a:miter lim="800000"/>
              <a:headEnd/>
              <a:tailEnd/>
            </a:ln>
          </p:spPr>
          <p:txBody>
            <a:bodyPr/>
            <a:lstStyle/>
            <a:p>
              <a:endParaRPr lang="en-US">
                <a:latin typeface="Arial" charset="0"/>
              </a:endParaRPr>
            </a:p>
          </p:txBody>
        </p:sp>
        <p:sp>
          <p:nvSpPr>
            <p:cNvPr id="53" name="Rectangle 17"/>
            <p:cNvSpPr>
              <a:spLocks noChangeArrowheads="1"/>
            </p:cNvSpPr>
            <p:nvPr/>
          </p:nvSpPr>
          <p:spPr bwMode="auto">
            <a:xfrm>
              <a:off x="2461" y="1246"/>
              <a:ext cx="317" cy="929"/>
            </a:xfrm>
            <a:prstGeom prst="rect">
              <a:avLst/>
            </a:prstGeom>
            <a:solidFill>
              <a:srgbClr val="000000"/>
            </a:solidFill>
            <a:ln w="9525">
              <a:solidFill>
                <a:srgbClr val="000000"/>
              </a:solidFill>
              <a:miter lim="800000"/>
              <a:headEnd/>
              <a:tailEnd/>
            </a:ln>
          </p:spPr>
          <p:txBody>
            <a:bodyPr/>
            <a:lstStyle/>
            <a:p>
              <a:endParaRPr lang="en-US">
                <a:latin typeface="Arial" charset="0"/>
              </a:endParaRPr>
            </a:p>
          </p:txBody>
        </p:sp>
        <p:sp>
          <p:nvSpPr>
            <p:cNvPr id="54" name="Line 18"/>
            <p:cNvSpPr>
              <a:spLocks noChangeShapeType="1"/>
            </p:cNvSpPr>
            <p:nvPr/>
          </p:nvSpPr>
          <p:spPr bwMode="auto">
            <a:xfrm flipV="1">
              <a:off x="1849" y="1713"/>
              <a:ext cx="1" cy="57"/>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55" name="Line 19"/>
            <p:cNvSpPr>
              <a:spLocks noChangeShapeType="1"/>
            </p:cNvSpPr>
            <p:nvPr/>
          </p:nvSpPr>
          <p:spPr bwMode="auto">
            <a:xfrm>
              <a:off x="1832" y="1713"/>
              <a:ext cx="41"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56" name="Line 20"/>
            <p:cNvSpPr>
              <a:spLocks noChangeShapeType="1"/>
            </p:cNvSpPr>
            <p:nvPr/>
          </p:nvSpPr>
          <p:spPr bwMode="auto">
            <a:xfrm flipV="1">
              <a:off x="2232" y="1540"/>
              <a:ext cx="0" cy="3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57" name="Line 21"/>
            <p:cNvSpPr>
              <a:spLocks noChangeShapeType="1"/>
            </p:cNvSpPr>
            <p:nvPr/>
          </p:nvSpPr>
          <p:spPr bwMode="auto">
            <a:xfrm>
              <a:off x="2214" y="1540"/>
              <a:ext cx="41" cy="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58" name="Line 22"/>
            <p:cNvSpPr>
              <a:spLocks noChangeShapeType="1"/>
            </p:cNvSpPr>
            <p:nvPr/>
          </p:nvSpPr>
          <p:spPr bwMode="auto">
            <a:xfrm flipV="1">
              <a:off x="2620" y="1114"/>
              <a:ext cx="1" cy="13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59" name="Line 23"/>
            <p:cNvSpPr>
              <a:spLocks noChangeShapeType="1"/>
            </p:cNvSpPr>
            <p:nvPr/>
          </p:nvSpPr>
          <p:spPr bwMode="auto">
            <a:xfrm>
              <a:off x="2602" y="1114"/>
              <a:ext cx="41" cy="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0" name="Line 24"/>
            <p:cNvSpPr>
              <a:spLocks noChangeShapeType="1"/>
            </p:cNvSpPr>
            <p:nvPr/>
          </p:nvSpPr>
          <p:spPr bwMode="auto">
            <a:xfrm>
              <a:off x="1450" y="983"/>
              <a:ext cx="1" cy="119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1" name="Line 25"/>
            <p:cNvSpPr>
              <a:spLocks noChangeShapeType="1"/>
            </p:cNvSpPr>
            <p:nvPr/>
          </p:nvSpPr>
          <p:spPr bwMode="auto">
            <a:xfrm>
              <a:off x="1426" y="2175"/>
              <a:ext cx="2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2" name="Line 26"/>
            <p:cNvSpPr>
              <a:spLocks noChangeShapeType="1"/>
            </p:cNvSpPr>
            <p:nvPr/>
          </p:nvSpPr>
          <p:spPr bwMode="auto">
            <a:xfrm>
              <a:off x="1426" y="2056"/>
              <a:ext cx="2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3" name="Line 27"/>
            <p:cNvSpPr>
              <a:spLocks noChangeShapeType="1"/>
            </p:cNvSpPr>
            <p:nvPr/>
          </p:nvSpPr>
          <p:spPr bwMode="auto">
            <a:xfrm>
              <a:off x="1426" y="1937"/>
              <a:ext cx="2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4" name="Line 28"/>
            <p:cNvSpPr>
              <a:spLocks noChangeShapeType="1"/>
            </p:cNvSpPr>
            <p:nvPr/>
          </p:nvSpPr>
          <p:spPr bwMode="auto">
            <a:xfrm>
              <a:off x="1426" y="1819"/>
              <a:ext cx="2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5" name="Line 29"/>
            <p:cNvSpPr>
              <a:spLocks noChangeShapeType="1"/>
            </p:cNvSpPr>
            <p:nvPr/>
          </p:nvSpPr>
          <p:spPr bwMode="auto">
            <a:xfrm>
              <a:off x="1426" y="1700"/>
              <a:ext cx="2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6" name="Line 30"/>
            <p:cNvSpPr>
              <a:spLocks noChangeShapeType="1"/>
            </p:cNvSpPr>
            <p:nvPr/>
          </p:nvSpPr>
          <p:spPr bwMode="auto">
            <a:xfrm>
              <a:off x="1426" y="1581"/>
              <a:ext cx="2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7" name="Line 31"/>
            <p:cNvSpPr>
              <a:spLocks noChangeShapeType="1"/>
            </p:cNvSpPr>
            <p:nvPr/>
          </p:nvSpPr>
          <p:spPr bwMode="auto">
            <a:xfrm>
              <a:off x="1426" y="1458"/>
              <a:ext cx="24"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8" name="Line 32"/>
            <p:cNvSpPr>
              <a:spLocks noChangeShapeType="1"/>
            </p:cNvSpPr>
            <p:nvPr/>
          </p:nvSpPr>
          <p:spPr bwMode="auto">
            <a:xfrm>
              <a:off x="1426" y="1339"/>
              <a:ext cx="2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9" name="Line 33"/>
            <p:cNvSpPr>
              <a:spLocks noChangeShapeType="1"/>
            </p:cNvSpPr>
            <p:nvPr/>
          </p:nvSpPr>
          <p:spPr bwMode="auto">
            <a:xfrm>
              <a:off x="1426" y="1220"/>
              <a:ext cx="2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70" name="Line 34"/>
            <p:cNvSpPr>
              <a:spLocks noChangeShapeType="1"/>
            </p:cNvSpPr>
            <p:nvPr/>
          </p:nvSpPr>
          <p:spPr bwMode="auto">
            <a:xfrm>
              <a:off x="1426" y="1101"/>
              <a:ext cx="2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71" name="Line 35"/>
            <p:cNvSpPr>
              <a:spLocks noChangeShapeType="1"/>
            </p:cNvSpPr>
            <p:nvPr/>
          </p:nvSpPr>
          <p:spPr bwMode="auto">
            <a:xfrm>
              <a:off x="1426" y="983"/>
              <a:ext cx="24"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72" name="Line 36"/>
            <p:cNvSpPr>
              <a:spLocks noChangeShapeType="1"/>
            </p:cNvSpPr>
            <p:nvPr/>
          </p:nvSpPr>
          <p:spPr bwMode="auto">
            <a:xfrm>
              <a:off x="1450" y="2175"/>
              <a:ext cx="1569"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73" name="Line 37"/>
            <p:cNvSpPr>
              <a:spLocks noChangeShapeType="1"/>
            </p:cNvSpPr>
            <p:nvPr/>
          </p:nvSpPr>
          <p:spPr bwMode="auto">
            <a:xfrm flipV="1">
              <a:off x="1450" y="2175"/>
              <a:ext cx="1" cy="17"/>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74" name="Line 38"/>
            <p:cNvSpPr>
              <a:spLocks noChangeShapeType="1"/>
            </p:cNvSpPr>
            <p:nvPr/>
          </p:nvSpPr>
          <p:spPr bwMode="auto">
            <a:xfrm flipV="1">
              <a:off x="3019" y="2175"/>
              <a:ext cx="1" cy="17"/>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75" name="Rectangle 39"/>
            <p:cNvSpPr>
              <a:spLocks noChangeArrowheads="1"/>
            </p:cNvSpPr>
            <p:nvPr/>
          </p:nvSpPr>
          <p:spPr bwMode="auto">
            <a:xfrm>
              <a:off x="1350" y="2142"/>
              <a:ext cx="36"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0</a:t>
              </a:r>
              <a:endParaRPr lang="en-GB" sz="800">
                <a:latin typeface="Arial" charset="0"/>
              </a:endParaRPr>
            </a:p>
          </p:txBody>
        </p:sp>
        <p:sp>
          <p:nvSpPr>
            <p:cNvPr id="76" name="Rectangle 40"/>
            <p:cNvSpPr>
              <a:spLocks noChangeArrowheads="1"/>
            </p:cNvSpPr>
            <p:nvPr/>
          </p:nvSpPr>
          <p:spPr bwMode="auto">
            <a:xfrm>
              <a:off x="1350" y="2024"/>
              <a:ext cx="36"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5</a:t>
              </a:r>
              <a:endParaRPr lang="en-GB" sz="800">
                <a:latin typeface="Arial" charset="0"/>
              </a:endParaRPr>
            </a:p>
          </p:txBody>
        </p:sp>
        <p:sp>
          <p:nvSpPr>
            <p:cNvPr id="77" name="Rectangle 41"/>
            <p:cNvSpPr>
              <a:spLocks noChangeArrowheads="1"/>
            </p:cNvSpPr>
            <p:nvPr/>
          </p:nvSpPr>
          <p:spPr bwMode="auto">
            <a:xfrm>
              <a:off x="1308" y="1905"/>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10</a:t>
              </a:r>
              <a:endParaRPr lang="en-GB" sz="800">
                <a:latin typeface="Arial" charset="0"/>
              </a:endParaRPr>
            </a:p>
          </p:txBody>
        </p:sp>
        <p:sp>
          <p:nvSpPr>
            <p:cNvPr id="78" name="Rectangle 42"/>
            <p:cNvSpPr>
              <a:spLocks noChangeArrowheads="1"/>
            </p:cNvSpPr>
            <p:nvPr/>
          </p:nvSpPr>
          <p:spPr bwMode="auto">
            <a:xfrm>
              <a:off x="1308" y="1786"/>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15</a:t>
              </a:r>
              <a:endParaRPr lang="en-GB" sz="800">
                <a:latin typeface="Arial" charset="0"/>
              </a:endParaRPr>
            </a:p>
          </p:txBody>
        </p:sp>
        <p:sp>
          <p:nvSpPr>
            <p:cNvPr id="79" name="Rectangle 43"/>
            <p:cNvSpPr>
              <a:spLocks noChangeArrowheads="1"/>
            </p:cNvSpPr>
            <p:nvPr/>
          </p:nvSpPr>
          <p:spPr bwMode="auto">
            <a:xfrm>
              <a:off x="1308" y="1668"/>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20</a:t>
              </a:r>
              <a:endParaRPr lang="en-GB" sz="800">
                <a:latin typeface="Arial" charset="0"/>
              </a:endParaRPr>
            </a:p>
          </p:txBody>
        </p:sp>
        <p:sp>
          <p:nvSpPr>
            <p:cNvPr id="80" name="Rectangle 44"/>
            <p:cNvSpPr>
              <a:spLocks noChangeArrowheads="1"/>
            </p:cNvSpPr>
            <p:nvPr/>
          </p:nvSpPr>
          <p:spPr bwMode="auto">
            <a:xfrm>
              <a:off x="1308" y="1549"/>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25</a:t>
              </a:r>
              <a:endParaRPr lang="en-GB" sz="800">
                <a:latin typeface="Arial" charset="0"/>
              </a:endParaRPr>
            </a:p>
          </p:txBody>
        </p:sp>
        <p:sp>
          <p:nvSpPr>
            <p:cNvPr id="81" name="Rectangle 45"/>
            <p:cNvSpPr>
              <a:spLocks noChangeArrowheads="1"/>
            </p:cNvSpPr>
            <p:nvPr/>
          </p:nvSpPr>
          <p:spPr bwMode="auto">
            <a:xfrm>
              <a:off x="1308" y="1426"/>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30</a:t>
              </a:r>
              <a:endParaRPr lang="en-GB" sz="800">
                <a:latin typeface="Arial" charset="0"/>
              </a:endParaRPr>
            </a:p>
          </p:txBody>
        </p:sp>
        <p:sp>
          <p:nvSpPr>
            <p:cNvPr id="82" name="Rectangle 46"/>
            <p:cNvSpPr>
              <a:spLocks noChangeArrowheads="1"/>
            </p:cNvSpPr>
            <p:nvPr/>
          </p:nvSpPr>
          <p:spPr bwMode="auto">
            <a:xfrm>
              <a:off x="1308" y="1307"/>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35</a:t>
              </a:r>
              <a:endParaRPr lang="en-GB" sz="800">
                <a:latin typeface="Arial" charset="0"/>
              </a:endParaRPr>
            </a:p>
          </p:txBody>
        </p:sp>
        <p:sp>
          <p:nvSpPr>
            <p:cNvPr id="83" name="Rectangle 47"/>
            <p:cNvSpPr>
              <a:spLocks noChangeArrowheads="1"/>
            </p:cNvSpPr>
            <p:nvPr/>
          </p:nvSpPr>
          <p:spPr bwMode="auto">
            <a:xfrm>
              <a:off x="1308" y="1188"/>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40</a:t>
              </a:r>
              <a:endParaRPr lang="en-GB" sz="800">
                <a:latin typeface="Arial" charset="0"/>
              </a:endParaRPr>
            </a:p>
          </p:txBody>
        </p:sp>
        <p:sp>
          <p:nvSpPr>
            <p:cNvPr id="84" name="Rectangle 48"/>
            <p:cNvSpPr>
              <a:spLocks noChangeArrowheads="1"/>
            </p:cNvSpPr>
            <p:nvPr/>
          </p:nvSpPr>
          <p:spPr bwMode="auto">
            <a:xfrm>
              <a:off x="1308" y="1069"/>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45</a:t>
              </a:r>
              <a:endParaRPr lang="en-GB" sz="800">
                <a:latin typeface="Arial" charset="0"/>
              </a:endParaRPr>
            </a:p>
          </p:txBody>
        </p:sp>
        <p:sp>
          <p:nvSpPr>
            <p:cNvPr id="85" name="Rectangle 49"/>
            <p:cNvSpPr>
              <a:spLocks noChangeArrowheads="1"/>
            </p:cNvSpPr>
            <p:nvPr/>
          </p:nvSpPr>
          <p:spPr bwMode="auto">
            <a:xfrm>
              <a:off x="1308" y="950"/>
              <a:ext cx="72"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50</a:t>
              </a:r>
              <a:endParaRPr lang="en-GB" sz="800">
                <a:latin typeface="Arial" charset="0"/>
              </a:endParaRPr>
            </a:p>
          </p:txBody>
        </p:sp>
        <p:sp>
          <p:nvSpPr>
            <p:cNvPr id="86" name="Rectangle 50"/>
            <p:cNvSpPr>
              <a:spLocks noChangeArrowheads="1"/>
            </p:cNvSpPr>
            <p:nvPr/>
          </p:nvSpPr>
          <p:spPr bwMode="auto">
            <a:xfrm>
              <a:off x="2085" y="2221"/>
              <a:ext cx="375"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a:solidFill>
                    <a:srgbClr val="000000"/>
                  </a:solidFill>
                  <a:latin typeface="Arial" charset="0"/>
                </a:rPr>
                <a:t>Treatment</a:t>
              </a:r>
              <a:endParaRPr lang="en-GB" sz="800">
                <a:latin typeface="Arial" charset="0"/>
              </a:endParaRPr>
            </a:p>
          </p:txBody>
        </p:sp>
        <p:sp>
          <p:nvSpPr>
            <p:cNvPr id="87" name="Rectangle 51"/>
            <p:cNvSpPr>
              <a:spLocks noChangeArrowheads="1"/>
            </p:cNvSpPr>
            <p:nvPr/>
          </p:nvSpPr>
          <p:spPr bwMode="auto">
            <a:xfrm rot="16200000">
              <a:off x="703" y="1520"/>
              <a:ext cx="965" cy="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800" b="1" dirty="0">
                  <a:solidFill>
                    <a:srgbClr val="000000"/>
                  </a:solidFill>
                  <a:latin typeface="Arial" charset="0"/>
                </a:rPr>
                <a:t>Number  of </a:t>
              </a:r>
              <a:r>
                <a:rPr lang="en-GB" sz="800" b="1" dirty="0" smtClean="0">
                  <a:solidFill>
                    <a:srgbClr val="000000"/>
                  </a:solidFill>
                  <a:latin typeface="Arial" charset="0"/>
                </a:rPr>
                <a:t>Fos-positive </a:t>
              </a:r>
              <a:r>
                <a:rPr lang="en-GB" sz="800" b="1" dirty="0">
                  <a:solidFill>
                    <a:srgbClr val="000000"/>
                  </a:solidFill>
                  <a:latin typeface="Arial" charset="0"/>
                </a:rPr>
                <a:t>nuclei</a:t>
              </a:r>
              <a:endParaRPr lang="en-GB" sz="800" b="1" dirty="0">
                <a:latin typeface="Arial" charset="0"/>
              </a:endParaRPr>
            </a:p>
          </p:txBody>
        </p:sp>
      </p:grpSp>
      <p:sp>
        <p:nvSpPr>
          <p:cNvPr id="88" name="Rectangle 54"/>
          <p:cNvSpPr>
            <a:spLocks noChangeArrowheads="1"/>
          </p:cNvSpPr>
          <p:nvPr/>
        </p:nvSpPr>
        <p:spPr bwMode="auto">
          <a:xfrm>
            <a:off x="1036638" y="3348038"/>
            <a:ext cx="5345112" cy="25521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sz="1200" dirty="0">
                <a:latin typeface="Times New Roman" pitchFamily="18" charset="0"/>
                <a:cs typeface="Times New Roman" pitchFamily="18" charset="0"/>
              </a:rPr>
              <a:t>d5.5 pregnant mice were injected with either </a:t>
            </a:r>
            <a:r>
              <a:rPr lang="en-GB" sz="1200" dirty="0">
                <a:latin typeface="Times New Roman" pitchFamily="18" charset="0"/>
                <a:cs typeface="Times New Roman" pitchFamily="18" charset="0"/>
              </a:rPr>
              <a:t>recombinant mouse IL-6 (200ng i.p; grey bars; </a:t>
            </a:r>
            <a:r>
              <a:rPr lang="en-GB" sz="1200" dirty="0" smtClean="0">
                <a:latin typeface="Times New Roman" pitchFamily="18" charset="0"/>
                <a:cs typeface="Times New Roman" pitchFamily="18" charset="0"/>
              </a:rPr>
              <a:t>n = 6</a:t>
            </a:r>
            <a:r>
              <a:rPr lang="en-GB" sz="1200" dirty="0">
                <a:latin typeface="Times New Roman" pitchFamily="18" charset="0"/>
                <a:cs typeface="Times New Roman" pitchFamily="18" charset="0"/>
              </a:rPr>
              <a:t>), recombinant mouse </a:t>
            </a:r>
            <a:r>
              <a:rPr lang="en-GB" sz="1200" dirty="0" smtClean="0">
                <a:latin typeface="Times New Roman" pitchFamily="18" charset="0"/>
                <a:cs typeface="Times New Roman" pitchFamily="18" charset="0"/>
              </a:rPr>
              <a:t>TNF-</a:t>
            </a:r>
            <a:r>
              <a:rPr lang="el-GR" sz="1200" dirty="0" smtClean="0">
                <a:latin typeface="Times New Roman" pitchFamily="18" charset="0"/>
                <a:cs typeface="Times New Roman" pitchFamily="18" charset="0"/>
              </a:rPr>
              <a:t>α</a:t>
            </a:r>
            <a:r>
              <a:rPr lang="en-GB" sz="1200" dirty="0" smtClean="0">
                <a:latin typeface="Times New Roman" pitchFamily="18" charset="0"/>
                <a:cs typeface="Times New Roman" pitchFamily="18" charset="0"/>
              </a:rPr>
              <a:t> </a:t>
            </a:r>
            <a:r>
              <a:rPr lang="en-GB" sz="1200" dirty="0">
                <a:latin typeface="Times New Roman" pitchFamily="18" charset="0"/>
                <a:cs typeface="Times New Roman" pitchFamily="18" charset="0"/>
              </a:rPr>
              <a:t>(3µg i.p; black bars; n =5) or vehicle (0.4% or 2% BSA in PBS i.p; white bars; </a:t>
            </a:r>
            <a:r>
              <a:rPr lang="en-GB" sz="1200" dirty="0" smtClean="0">
                <a:latin typeface="Times New Roman" pitchFamily="18" charset="0"/>
                <a:cs typeface="Times New Roman" pitchFamily="18" charset="0"/>
              </a:rPr>
              <a:t>n = </a:t>
            </a:r>
            <a:r>
              <a:rPr lang="en-GB" sz="1200" dirty="0">
                <a:latin typeface="Times New Roman" pitchFamily="18" charset="0"/>
                <a:cs typeface="Times New Roman" pitchFamily="18" charset="0"/>
              </a:rPr>
              <a:t>4, 3 respectively, data pooled) </a:t>
            </a:r>
            <a:r>
              <a:rPr lang="en-US" sz="1200" dirty="0">
                <a:latin typeface="Times New Roman" pitchFamily="18" charset="0"/>
                <a:cs typeface="Times New Roman" pitchFamily="18" charset="0"/>
              </a:rPr>
              <a:t>and sacrificed after 90 min. </a:t>
            </a:r>
            <a:r>
              <a:rPr lang="en-GB" sz="1200" dirty="0">
                <a:latin typeface="Times New Roman" pitchFamily="18" charset="0"/>
                <a:cs typeface="Times New Roman" pitchFamily="18" charset="0"/>
              </a:rPr>
              <a:t>Values are group means </a:t>
            </a:r>
            <a:r>
              <a:rPr lang="en-US" sz="1200" dirty="0">
                <a:latin typeface="Times New Roman" pitchFamily="18" charset="0"/>
                <a:cs typeface="Times New Roman" pitchFamily="18" charset="0"/>
              </a:rPr>
              <a:t>± SEM. C. </a:t>
            </a:r>
            <a:r>
              <a:rPr lang="en-US" sz="1200" dirty="0" smtClean="0">
                <a:latin typeface="Times New Roman" pitchFamily="18" charset="0"/>
                <a:cs typeface="Times New Roman" pitchFamily="18" charset="0"/>
              </a:rPr>
              <a:t>Fos-positive </a:t>
            </a:r>
            <a:r>
              <a:rPr lang="en-US" sz="1200" dirty="0">
                <a:latin typeface="Times New Roman" pitchFamily="18" charset="0"/>
                <a:cs typeface="Times New Roman" pitchFamily="18" charset="0"/>
              </a:rPr>
              <a:t>nuclei in the ventromedial hypothalamus (VMH)  (1-way ANOVA,  p&lt;0.001 across treatment. C. </a:t>
            </a:r>
            <a:r>
              <a:rPr lang="en-US" sz="1200" dirty="0" smtClean="0">
                <a:latin typeface="Times New Roman" pitchFamily="18" charset="0"/>
                <a:cs typeface="Times New Roman" pitchFamily="18" charset="0"/>
              </a:rPr>
              <a:t>Fos-positive </a:t>
            </a:r>
            <a:r>
              <a:rPr lang="en-US" sz="1200" dirty="0">
                <a:latin typeface="Times New Roman" pitchFamily="18" charset="0"/>
                <a:cs typeface="Times New Roman" pitchFamily="18" charset="0"/>
              </a:rPr>
              <a:t>nuclei in the parvocellular (p)PVN (1-way ANOVA, p&lt;0.001 across treatment). Holm-</a:t>
            </a:r>
            <a:r>
              <a:rPr lang="en-US" sz="1200" dirty="0" err="1">
                <a:latin typeface="Times New Roman" pitchFamily="18" charset="0"/>
                <a:cs typeface="Times New Roman" pitchFamily="18" charset="0"/>
              </a:rPr>
              <a:t>Sidak</a:t>
            </a:r>
            <a:r>
              <a:rPr lang="en-US" sz="1200" dirty="0">
                <a:latin typeface="Times New Roman" pitchFamily="18" charset="0"/>
                <a:cs typeface="Times New Roman" pitchFamily="18" charset="0"/>
              </a:rPr>
              <a:t> </a:t>
            </a:r>
            <a:r>
              <a:rPr lang="en-US" sz="1200" dirty="0" smtClean="0">
                <a:latin typeface="Times New Roman" pitchFamily="18" charset="0"/>
                <a:cs typeface="Times New Roman" pitchFamily="18" charset="0"/>
              </a:rPr>
              <a:t>post-hoc </a:t>
            </a:r>
            <a:r>
              <a:rPr lang="en-US" sz="1200" dirty="0">
                <a:latin typeface="Times New Roman" pitchFamily="18" charset="0"/>
                <a:cs typeface="Times New Roman" pitchFamily="18" charset="0"/>
              </a:rPr>
              <a:t>tests, </a:t>
            </a:r>
            <a:r>
              <a:rPr lang="en-GB" sz="1200" dirty="0">
                <a:latin typeface="Times New Roman" pitchFamily="18" charset="0"/>
                <a:cs typeface="Times New Roman" pitchFamily="18" charset="0"/>
              </a:rPr>
              <a:t>*p&lt;0.05 vs. vehicle, +p&lt;0.05 vs. IL-6.</a:t>
            </a:r>
            <a:endParaRPr lang="en-US" sz="1200" dirty="0">
              <a:latin typeface="Times New Roman" pitchFamily="18" charset="0"/>
              <a:cs typeface="Times New Roman" pitchFamily="18" charset="0"/>
            </a:endParaRPr>
          </a:p>
          <a:p>
            <a:pPr>
              <a:lnSpc>
                <a:spcPct val="150000"/>
              </a:lnSpc>
            </a:pPr>
            <a:endParaRPr lang="en-US" sz="1200" dirty="0">
              <a:latin typeface="Times New Roman" pitchFamily="18" charset="0"/>
              <a:cs typeface="Times New Roman" pitchFamily="18" charset="0"/>
            </a:endParaRPr>
          </a:p>
        </p:txBody>
      </p:sp>
      <p:sp>
        <p:nvSpPr>
          <p:cNvPr id="89" name="Text Box 6"/>
          <p:cNvSpPr txBox="1">
            <a:spLocks noChangeArrowheads="1"/>
          </p:cNvSpPr>
          <p:nvPr/>
        </p:nvSpPr>
        <p:spPr bwMode="auto">
          <a:xfrm>
            <a:off x="3536950" y="1871663"/>
            <a:ext cx="2159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b="1">
                <a:latin typeface="Arial" charset="0"/>
              </a:rPr>
              <a:t>*</a:t>
            </a:r>
          </a:p>
        </p:txBody>
      </p:sp>
      <p:sp>
        <p:nvSpPr>
          <p:cNvPr id="90" name="TextBox 89"/>
          <p:cNvSpPr txBox="1"/>
          <p:nvPr/>
        </p:nvSpPr>
        <p:spPr>
          <a:xfrm>
            <a:off x="5949280"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225</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3818341955"/>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Group 4"/>
          <p:cNvGrpSpPr>
            <a:grpSpLocks/>
          </p:cNvGrpSpPr>
          <p:nvPr/>
        </p:nvGrpSpPr>
        <p:grpSpPr bwMode="auto">
          <a:xfrm>
            <a:off x="1230313" y="927100"/>
            <a:ext cx="3163887" cy="2376488"/>
            <a:chOff x="4002620" y="1267255"/>
            <a:chExt cx="3163824" cy="2378765"/>
          </a:xfrm>
        </p:grpSpPr>
        <p:sp>
          <p:nvSpPr>
            <p:cNvPr id="29" name="TextBox 26"/>
            <p:cNvSpPr txBox="1">
              <a:spLocks noChangeArrowheads="1"/>
            </p:cNvSpPr>
            <p:nvPr/>
          </p:nvSpPr>
          <p:spPr bwMode="auto">
            <a:xfrm>
              <a:off x="4977325" y="2295352"/>
              <a:ext cx="273045" cy="3670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a:latin typeface="Arial" charset="0"/>
                </a:rPr>
                <a:t>*</a:t>
              </a:r>
            </a:p>
          </p:txBody>
        </p:sp>
        <p:sp>
          <p:nvSpPr>
            <p:cNvPr id="30" name="TextBox 32"/>
            <p:cNvSpPr txBox="1">
              <a:spLocks noChangeArrowheads="1"/>
            </p:cNvSpPr>
            <p:nvPr/>
          </p:nvSpPr>
          <p:spPr bwMode="auto">
            <a:xfrm>
              <a:off x="5584215" y="2640064"/>
              <a:ext cx="260350" cy="274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t>#</a:t>
              </a:r>
            </a:p>
          </p:txBody>
        </p:sp>
        <p:graphicFrame>
          <p:nvGraphicFramePr>
            <p:cNvPr id="31" name="Chart 30"/>
            <p:cNvGraphicFramePr>
              <a:graphicFrameLocks/>
            </p:cNvGraphicFramePr>
            <p:nvPr/>
          </p:nvGraphicFramePr>
          <p:xfrm>
            <a:off x="4001477" y="1264523"/>
            <a:ext cx="3162300" cy="2384165"/>
          </p:xfrm>
          <a:graphic>
            <a:graphicData uri="http://schemas.openxmlformats.org/drawingml/2006/chart">
              <c:chart xmlns:c="http://schemas.openxmlformats.org/drawingml/2006/chart" xmlns:r="http://schemas.openxmlformats.org/officeDocument/2006/relationships" r:id="rId2"/>
            </a:graphicData>
          </a:graphic>
        </p:graphicFrame>
      </p:grpSp>
      <p:sp>
        <p:nvSpPr>
          <p:cNvPr id="32" name="Text Box 4"/>
          <p:cNvSpPr txBox="1">
            <a:spLocks noChangeArrowheads="1"/>
          </p:cNvSpPr>
          <p:nvPr/>
        </p:nvSpPr>
        <p:spPr bwMode="auto">
          <a:xfrm>
            <a:off x="1019175" y="484188"/>
            <a:ext cx="48895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Times New Roman" pitchFamily="18" charset="0"/>
                <a:cs typeface="Times New Roman" pitchFamily="18" charset="0"/>
              </a:rPr>
              <a:t>Figure 5.1: Effect of LPS on EPM anxiety-related behaviour parameters</a:t>
            </a:r>
          </a:p>
        </p:txBody>
      </p:sp>
      <p:sp>
        <p:nvSpPr>
          <p:cNvPr id="33" name="Text Box 29"/>
          <p:cNvSpPr txBox="1">
            <a:spLocks noChangeArrowheads="1"/>
          </p:cNvSpPr>
          <p:nvPr/>
        </p:nvSpPr>
        <p:spPr bwMode="auto">
          <a:xfrm>
            <a:off x="1196975" y="808038"/>
            <a:ext cx="293688"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A</a:t>
            </a:r>
          </a:p>
        </p:txBody>
      </p:sp>
      <p:sp>
        <p:nvSpPr>
          <p:cNvPr id="34" name="Rectangle 54"/>
          <p:cNvSpPr>
            <a:spLocks noChangeArrowheads="1"/>
          </p:cNvSpPr>
          <p:nvPr/>
        </p:nvSpPr>
        <p:spPr bwMode="auto">
          <a:xfrm>
            <a:off x="1036638" y="5386299"/>
            <a:ext cx="5302250" cy="2829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sz="1200" dirty="0">
                <a:latin typeface="Times New Roman" pitchFamily="18" charset="0"/>
                <a:cs typeface="Times New Roman" pitchFamily="18" charset="0"/>
              </a:rPr>
              <a:t>Virgin and d5.5 pregnant mice were injected with either LPS (i.p 12.5µg; black bars; n = 8) or vehicle (saline; white bars; n = 5, </a:t>
            </a:r>
            <a:r>
              <a:rPr lang="en-US" sz="1200" dirty="0" smtClean="0">
                <a:latin typeface="Times New Roman" pitchFamily="18" charset="0"/>
                <a:cs typeface="Times New Roman" pitchFamily="18" charset="0"/>
              </a:rPr>
              <a:t>7 respectively). 24h </a:t>
            </a:r>
            <a:r>
              <a:rPr lang="en-US" sz="1200" dirty="0">
                <a:latin typeface="Times New Roman" pitchFamily="18" charset="0"/>
                <a:cs typeface="Times New Roman" pitchFamily="18" charset="0"/>
              </a:rPr>
              <a:t>later mice were tested on the elevated plus maze (EPM).  </a:t>
            </a:r>
            <a:r>
              <a:rPr lang="en-GB" sz="1200" dirty="0">
                <a:latin typeface="Times New Roman" pitchFamily="18" charset="0"/>
                <a:cs typeface="Times New Roman" pitchFamily="18" charset="0"/>
              </a:rPr>
              <a:t>Values are group means </a:t>
            </a:r>
            <a:r>
              <a:rPr lang="en-US" sz="1200" dirty="0">
                <a:latin typeface="Times New Roman" pitchFamily="18" charset="0"/>
                <a:cs typeface="Times New Roman" pitchFamily="18" charset="0"/>
              </a:rPr>
              <a:t>± SEM. A. % entries to open arm (</a:t>
            </a:r>
            <a:r>
              <a:rPr lang="en-US" sz="1200" dirty="0" smtClean="0">
                <a:latin typeface="Times New Roman" pitchFamily="18" charset="0"/>
                <a:cs typeface="Times New Roman" pitchFamily="18" charset="0"/>
              </a:rPr>
              <a:t>2-way </a:t>
            </a:r>
            <a:r>
              <a:rPr lang="en-US" sz="1200" dirty="0">
                <a:latin typeface="Times New Roman" pitchFamily="18" charset="0"/>
                <a:cs typeface="Times New Roman" pitchFamily="18" charset="0"/>
              </a:rPr>
              <a:t>ANOVA, </a:t>
            </a:r>
            <a:r>
              <a:rPr lang="en-GB" sz="1200" dirty="0">
                <a:latin typeface="Times New Roman" pitchFamily="18" charset="0"/>
                <a:cs typeface="Times New Roman" pitchFamily="18" charset="0"/>
              </a:rPr>
              <a:t>interaction </a:t>
            </a:r>
            <a:r>
              <a:rPr lang="en-GB" sz="1200" dirty="0" err="1" smtClean="0">
                <a:latin typeface="Times New Roman" pitchFamily="18" charset="0"/>
                <a:cs typeface="Times New Roman" pitchFamily="18" charset="0"/>
              </a:rPr>
              <a:t>groupxtreatment</a:t>
            </a:r>
            <a:r>
              <a:rPr lang="en-GB" sz="1200" dirty="0" smtClean="0">
                <a:latin typeface="Times New Roman" pitchFamily="18" charset="0"/>
                <a:cs typeface="Times New Roman" pitchFamily="18" charset="0"/>
              </a:rPr>
              <a:t> </a:t>
            </a:r>
            <a:r>
              <a:rPr lang="en-GB" sz="1200" dirty="0">
                <a:latin typeface="Times New Roman" pitchFamily="18" charset="0"/>
                <a:cs typeface="Times New Roman" pitchFamily="18" charset="0"/>
              </a:rPr>
              <a:t>p=0.001 </a:t>
            </a:r>
            <a:r>
              <a:rPr lang="en-US" sz="1200" dirty="0">
                <a:latin typeface="Times New Roman" pitchFamily="18" charset="0"/>
                <a:cs typeface="Times New Roman" pitchFamily="18" charset="0"/>
              </a:rPr>
              <a:t>). B. Total number of entries (2-way ANOVA, </a:t>
            </a:r>
            <a:r>
              <a:rPr lang="en-GB" sz="1200" dirty="0">
                <a:latin typeface="Times New Roman" pitchFamily="18" charset="0"/>
                <a:cs typeface="Times New Roman" pitchFamily="18" charset="0"/>
              </a:rPr>
              <a:t>p&lt;0.01 across group, p&lt;0.05 across treatment). </a:t>
            </a:r>
            <a:r>
              <a:rPr lang="en-US" sz="1200" dirty="0">
                <a:latin typeface="Times New Roman" pitchFamily="18" charset="0"/>
              </a:rPr>
              <a:t>C. Time in open arms (% of total </a:t>
            </a:r>
            <a:r>
              <a:rPr lang="en-US" sz="1200" dirty="0" smtClean="0">
                <a:latin typeface="Times New Roman" pitchFamily="18" charset="0"/>
              </a:rPr>
              <a:t>time on </a:t>
            </a:r>
            <a:r>
              <a:rPr lang="en-US" sz="1200" dirty="0">
                <a:latin typeface="Times New Roman" pitchFamily="18" charset="0"/>
              </a:rPr>
              <a:t>maze) (2-way ANOVA, interaction </a:t>
            </a:r>
            <a:r>
              <a:rPr lang="en-US" sz="1200" dirty="0" err="1" smtClean="0">
                <a:latin typeface="Times New Roman" pitchFamily="18" charset="0"/>
              </a:rPr>
              <a:t>groupxtreatment</a:t>
            </a:r>
            <a:r>
              <a:rPr lang="en-US" sz="1200" dirty="0" smtClean="0">
                <a:latin typeface="Times New Roman" pitchFamily="18" charset="0"/>
              </a:rPr>
              <a:t> </a:t>
            </a:r>
            <a:r>
              <a:rPr lang="en-US" sz="1200" dirty="0">
                <a:latin typeface="Times New Roman" pitchFamily="18" charset="0"/>
              </a:rPr>
              <a:t>p=0.001). D. Time in closed arms (% of total time on maze) (</a:t>
            </a:r>
            <a:r>
              <a:rPr lang="en-US" sz="1200" dirty="0" smtClean="0">
                <a:latin typeface="Times New Roman" pitchFamily="18" charset="0"/>
              </a:rPr>
              <a:t>2-way </a:t>
            </a:r>
            <a:r>
              <a:rPr lang="en-US" sz="1200" dirty="0">
                <a:latin typeface="Times New Roman" pitchFamily="18" charset="0"/>
              </a:rPr>
              <a:t>ANOVA, </a:t>
            </a:r>
            <a:r>
              <a:rPr lang="en-GB" sz="1200" dirty="0">
                <a:latin typeface="Times New Roman" pitchFamily="18" charset="0"/>
              </a:rPr>
              <a:t>interaction </a:t>
            </a:r>
            <a:r>
              <a:rPr lang="en-GB" sz="1200" dirty="0" err="1" smtClean="0">
                <a:latin typeface="Times New Roman" pitchFamily="18" charset="0"/>
              </a:rPr>
              <a:t>groupxtreatment</a:t>
            </a:r>
            <a:r>
              <a:rPr lang="en-GB" sz="1200" dirty="0" smtClean="0">
                <a:latin typeface="Times New Roman" pitchFamily="18" charset="0"/>
              </a:rPr>
              <a:t> </a:t>
            </a:r>
            <a:r>
              <a:rPr lang="en-GB" sz="1200" dirty="0">
                <a:latin typeface="Times New Roman" pitchFamily="18" charset="0"/>
              </a:rPr>
              <a:t>p=0.025 </a:t>
            </a:r>
            <a:r>
              <a:rPr lang="en-US" sz="1200" dirty="0">
                <a:latin typeface="Times New Roman" pitchFamily="18" charset="0"/>
              </a:rPr>
              <a:t>). </a:t>
            </a:r>
            <a:r>
              <a:rPr lang="en-US" sz="1200" dirty="0">
                <a:latin typeface="Times New Roman" pitchFamily="18" charset="0"/>
                <a:cs typeface="Times New Roman" pitchFamily="18" charset="0"/>
              </a:rPr>
              <a:t>Holm-</a:t>
            </a:r>
            <a:r>
              <a:rPr lang="en-US" sz="1200" dirty="0" err="1">
                <a:latin typeface="Times New Roman" pitchFamily="18" charset="0"/>
                <a:cs typeface="Times New Roman" pitchFamily="18" charset="0"/>
              </a:rPr>
              <a:t>Sidak</a:t>
            </a:r>
            <a:r>
              <a:rPr lang="en-US" sz="1200" dirty="0">
                <a:latin typeface="Times New Roman" pitchFamily="18" charset="0"/>
                <a:cs typeface="Times New Roman" pitchFamily="18" charset="0"/>
              </a:rPr>
              <a:t> post hoc tests *p&lt;0.05 vs. vehicle, # vs. virgin.</a:t>
            </a:r>
          </a:p>
          <a:p>
            <a:pPr>
              <a:lnSpc>
                <a:spcPct val="150000"/>
              </a:lnSpc>
            </a:pPr>
            <a:endParaRPr lang="en-GB" sz="1200" dirty="0">
              <a:latin typeface="Times New Roman" pitchFamily="18" charset="0"/>
            </a:endParaRPr>
          </a:p>
        </p:txBody>
      </p:sp>
      <p:sp>
        <p:nvSpPr>
          <p:cNvPr id="35" name="Text Box 29"/>
          <p:cNvSpPr txBox="1">
            <a:spLocks noChangeArrowheads="1"/>
          </p:cNvSpPr>
          <p:nvPr/>
        </p:nvSpPr>
        <p:spPr bwMode="auto">
          <a:xfrm>
            <a:off x="2203450" y="844550"/>
            <a:ext cx="1234633"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000" b="1" dirty="0" smtClean="0">
                <a:latin typeface="Arial" charset="0"/>
              </a:rPr>
              <a:t>Open arm </a:t>
            </a:r>
            <a:r>
              <a:rPr lang="en-GB" sz="1000" b="1" dirty="0">
                <a:latin typeface="Arial" charset="0"/>
              </a:rPr>
              <a:t>entries</a:t>
            </a:r>
          </a:p>
        </p:txBody>
      </p:sp>
      <p:sp>
        <p:nvSpPr>
          <p:cNvPr id="36" name="Text Box 29"/>
          <p:cNvSpPr txBox="1">
            <a:spLocks noChangeArrowheads="1"/>
          </p:cNvSpPr>
          <p:nvPr/>
        </p:nvSpPr>
        <p:spPr bwMode="auto">
          <a:xfrm>
            <a:off x="3597275" y="808038"/>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B</a:t>
            </a:r>
          </a:p>
        </p:txBody>
      </p:sp>
      <p:sp>
        <p:nvSpPr>
          <p:cNvPr id="37" name="Text Box 29"/>
          <p:cNvSpPr txBox="1">
            <a:spLocks noChangeArrowheads="1"/>
          </p:cNvSpPr>
          <p:nvPr/>
        </p:nvSpPr>
        <p:spPr bwMode="auto">
          <a:xfrm>
            <a:off x="4651375" y="830263"/>
            <a:ext cx="93662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000" b="1">
                <a:latin typeface="Arial" charset="0"/>
              </a:rPr>
              <a:t>Total entries</a:t>
            </a:r>
          </a:p>
        </p:txBody>
      </p:sp>
      <p:grpSp>
        <p:nvGrpSpPr>
          <p:cNvPr id="38" name="Group 5"/>
          <p:cNvGrpSpPr>
            <a:grpSpLocks/>
          </p:cNvGrpSpPr>
          <p:nvPr/>
        </p:nvGrpSpPr>
        <p:grpSpPr bwMode="auto">
          <a:xfrm>
            <a:off x="3735388" y="933450"/>
            <a:ext cx="3279775" cy="2414588"/>
            <a:chOff x="1272149" y="3827907"/>
            <a:chExt cx="3279648" cy="2414731"/>
          </a:xfrm>
        </p:grpSpPr>
        <p:graphicFrame>
          <p:nvGraphicFramePr>
            <p:cNvPr id="40" name="Chart 39"/>
            <p:cNvGraphicFramePr>
              <a:graphicFrameLocks/>
            </p:cNvGraphicFramePr>
            <p:nvPr/>
          </p:nvGraphicFramePr>
          <p:xfrm>
            <a:off x="1273102" y="3827463"/>
            <a:ext cx="3276600" cy="2415302"/>
          </p:xfrm>
          <a:graphic>
            <a:graphicData uri="http://schemas.openxmlformats.org/drawingml/2006/chart">
              <c:chart xmlns:c="http://schemas.openxmlformats.org/drawingml/2006/chart" xmlns:r="http://schemas.openxmlformats.org/officeDocument/2006/relationships" r:id="rId3"/>
            </a:graphicData>
          </a:graphic>
        </p:graphicFrame>
        <p:sp>
          <p:nvSpPr>
            <p:cNvPr id="42" name="TextBox 26"/>
            <p:cNvSpPr txBox="1">
              <a:spLocks noChangeArrowheads="1"/>
            </p:cNvSpPr>
            <p:nvPr/>
          </p:nvSpPr>
          <p:spPr bwMode="auto">
            <a:xfrm>
              <a:off x="2451616" y="4335937"/>
              <a:ext cx="273039" cy="3667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a:latin typeface="Arial" charset="0"/>
                </a:rPr>
                <a:t>*</a:t>
              </a:r>
            </a:p>
          </p:txBody>
        </p:sp>
        <p:sp>
          <p:nvSpPr>
            <p:cNvPr id="43" name="TextBox 32"/>
            <p:cNvSpPr txBox="1">
              <a:spLocks noChangeArrowheads="1"/>
            </p:cNvSpPr>
            <p:nvPr/>
          </p:nvSpPr>
          <p:spPr bwMode="auto">
            <a:xfrm>
              <a:off x="3009827" y="4435655"/>
              <a:ext cx="260350" cy="274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t>#</a:t>
              </a:r>
            </a:p>
          </p:txBody>
        </p:sp>
      </p:grpSp>
      <p:grpSp>
        <p:nvGrpSpPr>
          <p:cNvPr id="44" name="Group 8"/>
          <p:cNvGrpSpPr>
            <a:grpSpLocks/>
          </p:cNvGrpSpPr>
          <p:nvPr/>
        </p:nvGrpSpPr>
        <p:grpSpPr bwMode="auto">
          <a:xfrm>
            <a:off x="3956050" y="3182938"/>
            <a:ext cx="2651125" cy="2420937"/>
            <a:chOff x="4085463" y="1374616"/>
            <a:chExt cx="2650676" cy="2251563"/>
          </a:xfrm>
        </p:grpSpPr>
        <p:sp>
          <p:nvSpPr>
            <p:cNvPr id="45" name="TextBox 26"/>
            <p:cNvSpPr txBox="1">
              <a:spLocks noChangeArrowheads="1"/>
            </p:cNvSpPr>
            <p:nvPr/>
          </p:nvSpPr>
          <p:spPr bwMode="auto">
            <a:xfrm>
              <a:off x="5055261" y="1906133"/>
              <a:ext cx="273004" cy="3410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a:latin typeface="Arial" charset="0"/>
                </a:rPr>
                <a:t>*</a:t>
              </a:r>
            </a:p>
          </p:txBody>
        </p:sp>
        <p:sp>
          <p:nvSpPr>
            <p:cNvPr id="46" name="TextBox 32"/>
            <p:cNvSpPr txBox="1">
              <a:spLocks noChangeArrowheads="1"/>
            </p:cNvSpPr>
            <p:nvPr/>
          </p:nvSpPr>
          <p:spPr bwMode="auto">
            <a:xfrm>
              <a:off x="5679424" y="1868859"/>
              <a:ext cx="260243" cy="2555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t>#</a:t>
              </a:r>
            </a:p>
          </p:txBody>
        </p:sp>
        <p:graphicFrame>
          <p:nvGraphicFramePr>
            <p:cNvPr id="48" name="Chart 47"/>
            <p:cNvGraphicFramePr>
              <a:graphicFrameLocks/>
            </p:cNvGraphicFramePr>
            <p:nvPr/>
          </p:nvGraphicFramePr>
          <p:xfrm>
            <a:off x="4083051" y="1377039"/>
            <a:ext cx="2651629" cy="2247900"/>
          </p:xfrm>
          <a:graphic>
            <a:graphicData uri="http://schemas.openxmlformats.org/drawingml/2006/chart">
              <c:chart xmlns:c="http://schemas.openxmlformats.org/drawingml/2006/chart" xmlns:r="http://schemas.openxmlformats.org/officeDocument/2006/relationships" r:id="rId4"/>
            </a:graphicData>
          </a:graphic>
        </p:graphicFrame>
      </p:grpSp>
      <p:grpSp>
        <p:nvGrpSpPr>
          <p:cNvPr id="49" name="Group 6"/>
          <p:cNvGrpSpPr>
            <a:grpSpLocks/>
          </p:cNvGrpSpPr>
          <p:nvPr/>
        </p:nvGrpSpPr>
        <p:grpSpPr bwMode="auto">
          <a:xfrm>
            <a:off x="1250950" y="3140075"/>
            <a:ext cx="2798763" cy="2487613"/>
            <a:chOff x="1506855" y="1332273"/>
            <a:chExt cx="2798064" cy="2123696"/>
          </a:xfrm>
        </p:grpSpPr>
        <p:graphicFrame>
          <p:nvGraphicFramePr>
            <p:cNvPr id="50" name="Chart 49"/>
            <p:cNvGraphicFramePr>
              <a:graphicFrameLocks/>
            </p:cNvGraphicFramePr>
            <p:nvPr/>
          </p:nvGraphicFramePr>
          <p:xfrm>
            <a:off x="1504950" y="1330484"/>
            <a:ext cx="2800350" cy="2124075"/>
          </p:xfrm>
          <a:graphic>
            <a:graphicData uri="http://schemas.openxmlformats.org/drawingml/2006/chart">
              <c:chart xmlns:c="http://schemas.openxmlformats.org/drawingml/2006/chart" xmlns:r="http://schemas.openxmlformats.org/officeDocument/2006/relationships" r:id="rId5"/>
            </a:graphicData>
          </a:graphic>
        </p:graphicFrame>
        <p:sp>
          <p:nvSpPr>
            <p:cNvPr id="52" name="TextBox 26"/>
            <p:cNvSpPr txBox="1">
              <a:spLocks noChangeArrowheads="1"/>
            </p:cNvSpPr>
            <p:nvPr/>
          </p:nvSpPr>
          <p:spPr bwMode="auto">
            <a:xfrm>
              <a:off x="2497208" y="2743101"/>
              <a:ext cx="272982" cy="3130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a:latin typeface="Arial" charset="0"/>
                </a:rPr>
                <a:t>*</a:t>
              </a:r>
            </a:p>
          </p:txBody>
        </p:sp>
        <p:sp>
          <p:nvSpPr>
            <p:cNvPr id="53" name="TextBox 32"/>
            <p:cNvSpPr txBox="1">
              <a:spLocks noChangeArrowheads="1"/>
            </p:cNvSpPr>
            <p:nvPr/>
          </p:nvSpPr>
          <p:spPr bwMode="auto">
            <a:xfrm>
              <a:off x="3073400" y="2812050"/>
              <a:ext cx="260350" cy="234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t>#</a:t>
              </a:r>
            </a:p>
          </p:txBody>
        </p:sp>
      </p:grpSp>
      <p:sp>
        <p:nvSpPr>
          <p:cNvPr id="54" name="Text Box 29"/>
          <p:cNvSpPr txBox="1">
            <a:spLocks noChangeArrowheads="1"/>
          </p:cNvSpPr>
          <p:nvPr/>
        </p:nvSpPr>
        <p:spPr bwMode="auto">
          <a:xfrm>
            <a:off x="1149350" y="3070225"/>
            <a:ext cx="293688"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C</a:t>
            </a:r>
          </a:p>
        </p:txBody>
      </p:sp>
      <p:sp>
        <p:nvSpPr>
          <p:cNvPr id="55" name="Text Box 29"/>
          <p:cNvSpPr txBox="1">
            <a:spLocks noChangeArrowheads="1"/>
          </p:cNvSpPr>
          <p:nvPr/>
        </p:nvSpPr>
        <p:spPr bwMode="auto">
          <a:xfrm>
            <a:off x="1785938" y="3106738"/>
            <a:ext cx="1535112"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000" b="1">
                <a:latin typeface="Arial" charset="0"/>
              </a:rPr>
              <a:t>Time in open arms (%)</a:t>
            </a:r>
          </a:p>
        </p:txBody>
      </p:sp>
      <p:sp>
        <p:nvSpPr>
          <p:cNvPr id="56" name="Text Box 29"/>
          <p:cNvSpPr txBox="1">
            <a:spLocks noChangeArrowheads="1"/>
          </p:cNvSpPr>
          <p:nvPr/>
        </p:nvSpPr>
        <p:spPr bwMode="auto">
          <a:xfrm>
            <a:off x="4441825" y="3106738"/>
            <a:ext cx="163195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000" b="1">
                <a:latin typeface="Arial" charset="0"/>
              </a:rPr>
              <a:t>Time in closed arms (%)</a:t>
            </a:r>
          </a:p>
        </p:txBody>
      </p:sp>
      <p:sp>
        <p:nvSpPr>
          <p:cNvPr id="57" name="Text Box 29"/>
          <p:cNvSpPr txBox="1">
            <a:spLocks noChangeArrowheads="1"/>
          </p:cNvSpPr>
          <p:nvPr/>
        </p:nvSpPr>
        <p:spPr bwMode="auto">
          <a:xfrm>
            <a:off x="3702050" y="3070225"/>
            <a:ext cx="293688"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D</a:t>
            </a:r>
          </a:p>
        </p:txBody>
      </p:sp>
      <p:sp>
        <p:nvSpPr>
          <p:cNvPr id="58" name="TextBox 57"/>
          <p:cNvSpPr txBox="1"/>
          <p:nvPr/>
        </p:nvSpPr>
        <p:spPr>
          <a:xfrm>
            <a:off x="5939256"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239</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425547534"/>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Box 4"/>
          <p:cNvSpPr txBox="1">
            <a:spLocks noChangeArrowheads="1"/>
          </p:cNvSpPr>
          <p:nvPr/>
        </p:nvSpPr>
        <p:spPr bwMode="auto">
          <a:xfrm>
            <a:off x="1019175" y="484188"/>
            <a:ext cx="4778375"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Times New Roman" pitchFamily="18" charset="0"/>
                <a:cs typeface="Times New Roman" pitchFamily="18" charset="0"/>
              </a:rPr>
              <a:t>Figure 5.2: Effect of LPS on no. of stretch attend positions on the EPM</a:t>
            </a:r>
          </a:p>
        </p:txBody>
      </p:sp>
      <p:sp>
        <p:nvSpPr>
          <p:cNvPr id="11" name="Rectangle 54"/>
          <p:cNvSpPr>
            <a:spLocks noChangeArrowheads="1"/>
          </p:cNvSpPr>
          <p:nvPr/>
        </p:nvSpPr>
        <p:spPr bwMode="auto">
          <a:xfrm>
            <a:off x="1036638" y="3588379"/>
            <a:ext cx="5302250" cy="2002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sz="1200" dirty="0">
                <a:latin typeface="Times New Roman" pitchFamily="18" charset="0"/>
                <a:cs typeface="Times New Roman" pitchFamily="18" charset="0"/>
              </a:rPr>
              <a:t>Virgin and d5.5 pregnant mice were injected with either LPS (i.p 12.5µg; black bars; n = </a:t>
            </a:r>
            <a:r>
              <a:rPr lang="en-US" sz="1200" dirty="0" smtClean="0">
                <a:latin typeface="Times New Roman" pitchFamily="18" charset="0"/>
                <a:cs typeface="Times New Roman" pitchFamily="18" charset="0"/>
              </a:rPr>
              <a:t>8</a:t>
            </a:r>
            <a:r>
              <a:rPr lang="en-US" sz="1200" dirty="0">
                <a:latin typeface="Times New Roman" pitchFamily="18" charset="0"/>
                <a:cs typeface="Times New Roman" pitchFamily="18" charset="0"/>
              </a:rPr>
              <a:t>) or vehicle (saline; white bars; n = </a:t>
            </a:r>
            <a:r>
              <a:rPr lang="en-US" sz="1200" dirty="0" smtClean="0">
                <a:latin typeface="Times New Roman" pitchFamily="18" charset="0"/>
                <a:cs typeface="Times New Roman" pitchFamily="18" charset="0"/>
              </a:rPr>
              <a:t>5, 7). 24h </a:t>
            </a:r>
            <a:r>
              <a:rPr lang="en-US" sz="1200" dirty="0">
                <a:latin typeface="Times New Roman" pitchFamily="18" charset="0"/>
                <a:cs typeface="Times New Roman" pitchFamily="18" charset="0"/>
              </a:rPr>
              <a:t>later mice were tested on the elevated plus maze (EPM ) and killed immediately after. </a:t>
            </a:r>
            <a:r>
              <a:rPr lang="en-GB" sz="1200" dirty="0">
                <a:latin typeface="Times New Roman" pitchFamily="18" charset="0"/>
                <a:cs typeface="Times New Roman" pitchFamily="18" charset="0"/>
              </a:rPr>
              <a:t>Values are group means </a:t>
            </a:r>
            <a:r>
              <a:rPr lang="en-US" sz="1200" dirty="0">
                <a:latin typeface="Times New Roman" pitchFamily="18" charset="0"/>
                <a:cs typeface="Times New Roman" pitchFamily="18" charset="0"/>
              </a:rPr>
              <a:t>± SEM.  Number of stretch attends (2-way ANOVA, p&lt;0.001 across group, p=0.001 across treatment</a:t>
            </a:r>
            <a:r>
              <a:rPr lang="en-US" sz="1200" dirty="0" smtClean="0">
                <a:latin typeface="Times New Roman" pitchFamily="18" charset="0"/>
                <a:cs typeface="Times New Roman" pitchFamily="18" charset="0"/>
              </a:rPr>
              <a:t>). </a:t>
            </a:r>
            <a:r>
              <a:rPr lang="en-US" sz="1200" dirty="0">
                <a:latin typeface="Times New Roman" pitchFamily="18" charset="0"/>
                <a:cs typeface="Times New Roman" pitchFamily="18" charset="0"/>
              </a:rPr>
              <a:t>Holm-</a:t>
            </a:r>
            <a:r>
              <a:rPr lang="en-US" sz="1200" dirty="0" err="1">
                <a:latin typeface="Times New Roman" pitchFamily="18" charset="0"/>
                <a:cs typeface="Times New Roman" pitchFamily="18" charset="0"/>
              </a:rPr>
              <a:t>Sidak</a:t>
            </a:r>
            <a:r>
              <a:rPr lang="en-US" sz="1200" dirty="0">
                <a:latin typeface="Times New Roman" pitchFamily="18" charset="0"/>
                <a:cs typeface="Times New Roman" pitchFamily="18" charset="0"/>
              </a:rPr>
              <a:t> post hoc tests *p&lt;0.05 vs. vehicle, # vs. virgin.</a:t>
            </a:r>
          </a:p>
          <a:p>
            <a:pPr>
              <a:lnSpc>
                <a:spcPct val="150000"/>
              </a:lnSpc>
            </a:pPr>
            <a:endParaRPr lang="en-GB" sz="1200" dirty="0"/>
          </a:p>
        </p:txBody>
      </p:sp>
      <p:grpSp>
        <p:nvGrpSpPr>
          <p:cNvPr id="12" name="Group 9"/>
          <p:cNvGrpSpPr>
            <a:grpSpLocks/>
          </p:cNvGrpSpPr>
          <p:nvPr/>
        </p:nvGrpSpPr>
        <p:grpSpPr bwMode="auto">
          <a:xfrm>
            <a:off x="1231900" y="1208088"/>
            <a:ext cx="2722563" cy="2506662"/>
            <a:chOff x="1231609" y="1207373"/>
            <a:chExt cx="2722446" cy="2507377"/>
          </a:xfrm>
        </p:grpSpPr>
        <p:graphicFrame>
          <p:nvGraphicFramePr>
            <p:cNvPr id="13" name="Chart 12"/>
            <p:cNvGraphicFramePr>
              <a:graphicFrameLocks/>
            </p:cNvGraphicFramePr>
            <p:nvPr>
              <p:extLst>
                <p:ext uri="{D42A27DB-BD31-4B8C-83A1-F6EECF244321}">
                  <p14:modId xmlns:p14="http://schemas.microsoft.com/office/powerpoint/2010/main" val="1387495624"/>
                </p:ext>
              </p:extLst>
            </p:nvPr>
          </p:nvGraphicFramePr>
          <p:xfrm>
            <a:off x="1231609" y="1207373"/>
            <a:ext cx="2722446" cy="2507377"/>
          </p:xfrm>
          <a:graphic>
            <a:graphicData uri="http://schemas.openxmlformats.org/drawingml/2006/chart">
              <c:chart xmlns:c="http://schemas.openxmlformats.org/drawingml/2006/chart" xmlns:r="http://schemas.openxmlformats.org/officeDocument/2006/relationships" r:id="rId2"/>
            </a:graphicData>
          </a:graphic>
        </p:graphicFrame>
        <p:sp>
          <p:nvSpPr>
            <p:cNvPr id="14" name="TextBox 32"/>
            <p:cNvSpPr txBox="1">
              <a:spLocks noChangeArrowheads="1"/>
            </p:cNvSpPr>
            <p:nvPr/>
          </p:nvSpPr>
          <p:spPr bwMode="auto">
            <a:xfrm>
              <a:off x="2797475" y="1985319"/>
              <a:ext cx="261938" cy="368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t>#</a:t>
              </a:r>
            </a:p>
          </p:txBody>
        </p:sp>
        <p:sp>
          <p:nvSpPr>
            <p:cNvPr id="15" name="TextBox 26"/>
            <p:cNvSpPr txBox="1">
              <a:spLocks noChangeArrowheads="1"/>
            </p:cNvSpPr>
            <p:nvPr/>
          </p:nvSpPr>
          <p:spPr bwMode="auto">
            <a:xfrm>
              <a:off x="2210559" y="1887116"/>
              <a:ext cx="274669" cy="4888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a:latin typeface="Arial" charset="0"/>
                </a:rPr>
                <a:t>*</a:t>
              </a:r>
            </a:p>
          </p:txBody>
        </p:sp>
        <p:sp>
          <p:nvSpPr>
            <p:cNvPr id="16" name="TextBox 32"/>
            <p:cNvSpPr txBox="1">
              <a:spLocks noChangeArrowheads="1"/>
            </p:cNvSpPr>
            <p:nvPr/>
          </p:nvSpPr>
          <p:spPr bwMode="auto">
            <a:xfrm>
              <a:off x="3064175" y="2137719"/>
              <a:ext cx="261938" cy="368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t>#</a:t>
              </a:r>
            </a:p>
          </p:txBody>
        </p:sp>
      </p:grpSp>
      <p:sp>
        <p:nvSpPr>
          <p:cNvPr id="17" name="Text Box 29"/>
          <p:cNvSpPr txBox="1">
            <a:spLocks noChangeArrowheads="1"/>
          </p:cNvSpPr>
          <p:nvPr/>
        </p:nvSpPr>
        <p:spPr bwMode="auto">
          <a:xfrm>
            <a:off x="1720850" y="1084263"/>
            <a:ext cx="1501775" cy="246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000" b="1">
                <a:latin typeface="Arial" charset="0"/>
              </a:rPr>
              <a:t>No. of stretch attends</a:t>
            </a:r>
          </a:p>
        </p:txBody>
      </p:sp>
      <p:sp>
        <p:nvSpPr>
          <p:cNvPr id="18" name="TextBox 17"/>
          <p:cNvSpPr txBox="1"/>
          <p:nvPr/>
        </p:nvSpPr>
        <p:spPr>
          <a:xfrm>
            <a:off x="5939256"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241</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260847579"/>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 Box 4"/>
          <p:cNvSpPr txBox="1">
            <a:spLocks noChangeArrowheads="1"/>
          </p:cNvSpPr>
          <p:nvPr/>
        </p:nvSpPr>
        <p:spPr bwMode="auto">
          <a:xfrm>
            <a:off x="1019175" y="484188"/>
            <a:ext cx="5405438"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Times New Roman" pitchFamily="18" charset="0"/>
                <a:cs typeface="Times New Roman" pitchFamily="18" charset="0"/>
              </a:rPr>
              <a:t>Figure 5.3: Effect of LPS on plasma prolactin and corticosterone following EPM</a:t>
            </a:r>
          </a:p>
        </p:txBody>
      </p:sp>
      <p:sp>
        <p:nvSpPr>
          <p:cNvPr id="20" name="Text Box 29"/>
          <p:cNvSpPr txBox="1">
            <a:spLocks noChangeArrowheads="1"/>
          </p:cNvSpPr>
          <p:nvPr/>
        </p:nvSpPr>
        <p:spPr bwMode="auto">
          <a:xfrm>
            <a:off x="1084263" y="1047750"/>
            <a:ext cx="293687"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A</a:t>
            </a:r>
          </a:p>
        </p:txBody>
      </p:sp>
      <p:sp>
        <p:nvSpPr>
          <p:cNvPr id="21" name="Rectangle 54"/>
          <p:cNvSpPr>
            <a:spLocks noChangeArrowheads="1"/>
          </p:cNvSpPr>
          <p:nvPr/>
        </p:nvSpPr>
        <p:spPr bwMode="auto">
          <a:xfrm>
            <a:off x="1036638" y="3640138"/>
            <a:ext cx="5302250" cy="25557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sz="1200" dirty="0">
                <a:latin typeface="Times New Roman" pitchFamily="18" charset="0"/>
                <a:cs typeface="Times New Roman" pitchFamily="18" charset="0"/>
              </a:rPr>
              <a:t>Virgin and d5.5 pregnant mice were injected with either LPS (i.p 12.5µg; black bars; n = 7, 7) or vehicle (saline; white bars; n = 6, 5). </a:t>
            </a:r>
            <a:r>
              <a:rPr lang="en-US" sz="1200" dirty="0" smtClean="0">
                <a:latin typeface="Times New Roman" pitchFamily="18" charset="0"/>
                <a:cs typeface="Times New Roman" pitchFamily="18" charset="0"/>
              </a:rPr>
              <a:t>24h </a:t>
            </a:r>
            <a:r>
              <a:rPr lang="en-US" sz="1200" dirty="0">
                <a:latin typeface="Times New Roman" pitchFamily="18" charset="0"/>
                <a:cs typeface="Times New Roman" pitchFamily="18" charset="0"/>
              </a:rPr>
              <a:t>later mice were tested on the elevated plus maze (EPM) and killed immediately after. Trunk blood was collected to provide plasma. </a:t>
            </a:r>
            <a:r>
              <a:rPr lang="en-GB" sz="1200" dirty="0">
                <a:latin typeface="Times New Roman" pitchFamily="18" charset="0"/>
                <a:cs typeface="Times New Roman" pitchFamily="18" charset="0"/>
              </a:rPr>
              <a:t>Values are group means </a:t>
            </a:r>
            <a:r>
              <a:rPr lang="en-US" sz="1200" dirty="0">
                <a:latin typeface="Times New Roman" pitchFamily="18" charset="0"/>
                <a:cs typeface="Times New Roman" pitchFamily="18" charset="0"/>
              </a:rPr>
              <a:t>± SEM. Dashed line indicates mean vehicle-treated prolactin level after 90 min with no EPM test (see chapter 3, </a:t>
            </a:r>
            <a:r>
              <a:rPr lang="en-US" sz="1200" dirty="0" smtClean="0">
                <a:latin typeface="Times New Roman" pitchFamily="18" charset="0"/>
                <a:cs typeface="Times New Roman" pitchFamily="18" charset="0"/>
              </a:rPr>
              <a:t>Figure 3.3). </a:t>
            </a:r>
            <a:r>
              <a:rPr lang="en-US" sz="1200" dirty="0">
                <a:latin typeface="Times New Roman" pitchFamily="18" charset="0"/>
                <a:cs typeface="Times New Roman" pitchFamily="18" charset="0"/>
              </a:rPr>
              <a:t>A. </a:t>
            </a:r>
            <a:r>
              <a:rPr lang="en-US" sz="1200" dirty="0" smtClean="0">
                <a:latin typeface="Times New Roman" pitchFamily="18" charset="0"/>
                <a:cs typeface="Times New Roman" pitchFamily="18" charset="0"/>
              </a:rPr>
              <a:t>Prolactin </a:t>
            </a:r>
            <a:r>
              <a:rPr lang="en-US" sz="1200" dirty="0">
                <a:latin typeface="Times New Roman" pitchFamily="18" charset="0"/>
                <a:cs typeface="Times New Roman" pitchFamily="18" charset="0"/>
              </a:rPr>
              <a:t>(2-way ANOVA, p&lt;0.01 across group, p&lt;0.001 across treatment). Holm-</a:t>
            </a:r>
            <a:r>
              <a:rPr lang="en-US" sz="1200" dirty="0" err="1">
                <a:latin typeface="Times New Roman" pitchFamily="18" charset="0"/>
                <a:cs typeface="Times New Roman" pitchFamily="18" charset="0"/>
              </a:rPr>
              <a:t>Sidak</a:t>
            </a:r>
            <a:r>
              <a:rPr lang="en-US" sz="1200" dirty="0">
                <a:latin typeface="Times New Roman" pitchFamily="18" charset="0"/>
                <a:cs typeface="Times New Roman" pitchFamily="18" charset="0"/>
              </a:rPr>
              <a:t> post hoc tests *p&lt;0.05 vs. vehicle, # vs. virgin. Students t-tests @p&lt;0.01 vs. vehicle (90 min) with no EPM test. B. </a:t>
            </a:r>
            <a:r>
              <a:rPr lang="en-US" sz="1200" dirty="0" smtClean="0">
                <a:latin typeface="Times New Roman" pitchFamily="18" charset="0"/>
                <a:cs typeface="Times New Roman" pitchFamily="18" charset="0"/>
              </a:rPr>
              <a:t>Corticosterone </a:t>
            </a:r>
            <a:r>
              <a:rPr lang="en-US" sz="1200" dirty="0">
                <a:latin typeface="Times New Roman" pitchFamily="18" charset="0"/>
                <a:cs typeface="Times New Roman" pitchFamily="18" charset="0"/>
              </a:rPr>
              <a:t>(</a:t>
            </a:r>
            <a:r>
              <a:rPr lang="en-US" sz="1200" dirty="0" smtClean="0">
                <a:latin typeface="Times New Roman" pitchFamily="18" charset="0"/>
                <a:cs typeface="Times New Roman" pitchFamily="18" charset="0"/>
              </a:rPr>
              <a:t>2-way </a:t>
            </a:r>
            <a:r>
              <a:rPr lang="en-US" sz="1200" dirty="0">
                <a:latin typeface="Times New Roman" pitchFamily="18" charset="0"/>
                <a:cs typeface="Times New Roman" pitchFamily="18" charset="0"/>
              </a:rPr>
              <a:t>ANOVA, p&lt;0.05 across group). </a:t>
            </a:r>
            <a:endParaRPr lang="en-GB" sz="1200" dirty="0"/>
          </a:p>
        </p:txBody>
      </p:sp>
      <p:sp>
        <p:nvSpPr>
          <p:cNvPr id="22" name="Text Box 29"/>
          <p:cNvSpPr txBox="1">
            <a:spLocks noChangeArrowheads="1"/>
          </p:cNvSpPr>
          <p:nvPr/>
        </p:nvSpPr>
        <p:spPr bwMode="auto">
          <a:xfrm>
            <a:off x="2073275" y="1084263"/>
            <a:ext cx="731838" cy="246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000" b="1">
                <a:latin typeface="Arial" charset="0"/>
              </a:rPr>
              <a:t>Prolactin</a:t>
            </a:r>
          </a:p>
        </p:txBody>
      </p:sp>
      <p:sp>
        <p:nvSpPr>
          <p:cNvPr id="23" name="Text Box 29"/>
          <p:cNvSpPr txBox="1">
            <a:spLocks noChangeArrowheads="1"/>
          </p:cNvSpPr>
          <p:nvPr/>
        </p:nvSpPr>
        <p:spPr bwMode="auto">
          <a:xfrm>
            <a:off x="3484563" y="1047750"/>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B</a:t>
            </a:r>
          </a:p>
        </p:txBody>
      </p:sp>
      <p:graphicFrame>
        <p:nvGraphicFramePr>
          <p:cNvPr id="24" name="Chart 23"/>
          <p:cNvGraphicFramePr>
            <a:graphicFrameLocks/>
          </p:cNvGraphicFramePr>
          <p:nvPr>
            <p:extLst>
              <p:ext uri="{D42A27DB-BD31-4B8C-83A1-F6EECF244321}">
                <p14:modId xmlns:p14="http://schemas.microsoft.com/office/powerpoint/2010/main" val="97710164"/>
              </p:ext>
            </p:extLst>
          </p:nvPr>
        </p:nvGraphicFramePr>
        <p:xfrm>
          <a:off x="3767138" y="1207294"/>
          <a:ext cx="2571750" cy="2454275"/>
        </p:xfrm>
        <a:graphic>
          <a:graphicData uri="http://schemas.openxmlformats.org/drawingml/2006/chart">
            <c:chart xmlns:c="http://schemas.openxmlformats.org/drawingml/2006/chart" xmlns:r="http://schemas.openxmlformats.org/officeDocument/2006/relationships" r:id="rId2"/>
          </a:graphicData>
        </a:graphic>
      </p:graphicFrame>
      <p:sp>
        <p:nvSpPr>
          <p:cNvPr id="25" name="Text Box 29"/>
          <p:cNvSpPr txBox="1">
            <a:spLocks noChangeArrowheads="1"/>
          </p:cNvSpPr>
          <p:nvPr/>
        </p:nvSpPr>
        <p:spPr bwMode="auto">
          <a:xfrm>
            <a:off x="4570413" y="1084263"/>
            <a:ext cx="1095375" cy="246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000" b="1">
                <a:latin typeface="Arial" charset="0"/>
              </a:rPr>
              <a:t>Corticosterone</a:t>
            </a:r>
          </a:p>
        </p:txBody>
      </p:sp>
      <p:grpSp>
        <p:nvGrpSpPr>
          <p:cNvPr id="26" name="Group 1"/>
          <p:cNvGrpSpPr>
            <a:grpSpLocks/>
          </p:cNvGrpSpPr>
          <p:nvPr/>
        </p:nvGrpSpPr>
        <p:grpSpPr bwMode="auto">
          <a:xfrm>
            <a:off x="995363" y="1208088"/>
            <a:ext cx="3316287" cy="2428875"/>
            <a:chOff x="995363" y="1208088"/>
            <a:chExt cx="3316287" cy="2428875"/>
          </a:xfrm>
        </p:grpSpPr>
        <p:graphicFrame>
          <p:nvGraphicFramePr>
            <p:cNvPr id="27" name="Chart 26"/>
            <p:cNvGraphicFramePr>
              <a:graphicFrameLocks/>
            </p:cNvGraphicFramePr>
            <p:nvPr>
              <p:extLst>
                <p:ext uri="{D42A27DB-BD31-4B8C-83A1-F6EECF244321}">
                  <p14:modId xmlns:p14="http://schemas.microsoft.com/office/powerpoint/2010/main" val="3016419227"/>
                </p:ext>
              </p:extLst>
            </p:nvPr>
          </p:nvGraphicFramePr>
          <p:xfrm>
            <a:off x="995363" y="1208088"/>
            <a:ext cx="3316287" cy="2428875"/>
          </p:xfrm>
          <a:graphic>
            <a:graphicData uri="http://schemas.openxmlformats.org/drawingml/2006/chart">
              <c:chart xmlns:c="http://schemas.openxmlformats.org/drawingml/2006/chart" xmlns:r="http://schemas.openxmlformats.org/officeDocument/2006/relationships" r:id="rId3"/>
            </a:graphicData>
          </a:graphic>
        </p:graphicFrame>
        <p:sp>
          <p:nvSpPr>
            <p:cNvPr id="28" name="TextBox 32"/>
            <p:cNvSpPr txBox="1">
              <a:spLocks noChangeArrowheads="1"/>
            </p:cNvSpPr>
            <p:nvPr/>
          </p:nvSpPr>
          <p:spPr bwMode="auto">
            <a:xfrm>
              <a:off x="2896451" y="2324598"/>
              <a:ext cx="261938" cy="3685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t>#</a:t>
              </a:r>
            </a:p>
          </p:txBody>
        </p:sp>
        <p:sp>
          <p:nvSpPr>
            <p:cNvPr id="29" name="TextBox 26"/>
            <p:cNvSpPr txBox="1">
              <a:spLocks noChangeArrowheads="1"/>
            </p:cNvSpPr>
            <p:nvPr/>
          </p:nvSpPr>
          <p:spPr bwMode="auto">
            <a:xfrm>
              <a:off x="2263434" y="2439383"/>
              <a:ext cx="280137" cy="4432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a:latin typeface="Arial" charset="0"/>
                </a:rPr>
                <a:t>*</a:t>
              </a:r>
            </a:p>
          </p:txBody>
        </p:sp>
      </p:grpSp>
      <p:grpSp>
        <p:nvGrpSpPr>
          <p:cNvPr id="30" name="Group 1"/>
          <p:cNvGrpSpPr>
            <a:grpSpLocks/>
          </p:cNvGrpSpPr>
          <p:nvPr/>
        </p:nvGrpSpPr>
        <p:grpSpPr bwMode="auto">
          <a:xfrm>
            <a:off x="1765300" y="1501775"/>
            <a:ext cx="1706563" cy="1390650"/>
            <a:chOff x="1765300" y="1425575"/>
            <a:chExt cx="1706563" cy="1390650"/>
          </a:xfrm>
        </p:grpSpPr>
        <p:cxnSp>
          <p:nvCxnSpPr>
            <p:cNvPr id="31" name="Straight Connector 30"/>
            <p:cNvCxnSpPr/>
            <p:nvPr/>
          </p:nvCxnSpPr>
          <p:spPr>
            <a:xfrm>
              <a:off x="1765300" y="2816225"/>
              <a:ext cx="858838"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32" name="TextBox 3"/>
            <p:cNvSpPr txBox="1">
              <a:spLocks noChangeArrowheads="1"/>
            </p:cNvSpPr>
            <p:nvPr/>
          </p:nvSpPr>
          <p:spPr bwMode="auto">
            <a:xfrm>
              <a:off x="1822450" y="1752600"/>
              <a:ext cx="32226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a:t>@</a:t>
              </a:r>
            </a:p>
          </p:txBody>
        </p:sp>
        <p:cxnSp>
          <p:nvCxnSpPr>
            <p:cNvPr id="33" name="Straight Connector 32"/>
            <p:cNvCxnSpPr/>
            <p:nvPr/>
          </p:nvCxnSpPr>
          <p:spPr>
            <a:xfrm>
              <a:off x="2613025" y="1425575"/>
              <a:ext cx="858838"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34" name="TextBox 19"/>
            <p:cNvSpPr txBox="1">
              <a:spLocks noChangeArrowheads="1"/>
            </p:cNvSpPr>
            <p:nvPr/>
          </p:nvSpPr>
          <p:spPr bwMode="auto">
            <a:xfrm>
              <a:off x="2679700" y="2286000"/>
              <a:ext cx="32226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a:t>@</a:t>
              </a:r>
            </a:p>
          </p:txBody>
        </p:sp>
      </p:grpSp>
      <p:sp>
        <p:nvSpPr>
          <p:cNvPr id="35" name="TextBox 34"/>
          <p:cNvSpPr txBox="1"/>
          <p:nvPr/>
        </p:nvSpPr>
        <p:spPr>
          <a:xfrm>
            <a:off x="5939256"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242</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3452350437"/>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 Box 4"/>
          <p:cNvSpPr txBox="1">
            <a:spLocks noChangeArrowheads="1"/>
          </p:cNvSpPr>
          <p:nvPr/>
        </p:nvSpPr>
        <p:spPr bwMode="auto">
          <a:xfrm>
            <a:off x="1019175" y="484188"/>
            <a:ext cx="5129213"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Times New Roman" pitchFamily="18" charset="0"/>
                <a:cs typeface="Times New Roman" pitchFamily="18" charset="0"/>
              </a:rPr>
              <a:t>Figure 5.4: Effect of LPS on OFT anxiety-related behavioural parameters</a:t>
            </a:r>
          </a:p>
        </p:txBody>
      </p:sp>
      <p:sp>
        <p:nvSpPr>
          <p:cNvPr id="21" name="Rectangle 54"/>
          <p:cNvSpPr>
            <a:spLocks noChangeArrowheads="1"/>
          </p:cNvSpPr>
          <p:nvPr/>
        </p:nvSpPr>
        <p:spPr bwMode="auto">
          <a:xfrm>
            <a:off x="1036638" y="5700205"/>
            <a:ext cx="5302250" cy="2279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sz="1200" dirty="0">
                <a:latin typeface="Times New Roman" pitchFamily="18" charset="0"/>
                <a:cs typeface="Times New Roman" pitchFamily="18" charset="0"/>
              </a:rPr>
              <a:t>Virgin and d5.5 pregnant mice were injected with either LPS (i.p 12.5µg; black bars; n = 7) or vehicle (saline; white bars; n = 6). </a:t>
            </a:r>
            <a:r>
              <a:rPr lang="en-US" sz="1200" dirty="0" smtClean="0">
                <a:latin typeface="Times New Roman" pitchFamily="18" charset="0"/>
                <a:cs typeface="Times New Roman" pitchFamily="18" charset="0"/>
              </a:rPr>
              <a:t>24h </a:t>
            </a:r>
            <a:r>
              <a:rPr lang="en-US" sz="1200" dirty="0">
                <a:latin typeface="Times New Roman" pitchFamily="18" charset="0"/>
                <a:cs typeface="Times New Roman" pitchFamily="18" charset="0"/>
              </a:rPr>
              <a:t>later mice were tested on the open field test (OFT) and killed immediately after. </a:t>
            </a:r>
            <a:r>
              <a:rPr lang="en-GB" sz="1200" dirty="0">
                <a:latin typeface="Times New Roman" pitchFamily="18" charset="0"/>
                <a:cs typeface="Times New Roman" pitchFamily="18" charset="0"/>
              </a:rPr>
              <a:t>Values are group means </a:t>
            </a:r>
            <a:r>
              <a:rPr lang="en-US" sz="1200" dirty="0">
                <a:latin typeface="Times New Roman" pitchFamily="18" charset="0"/>
                <a:cs typeface="Times New Roman" pitchFamily="18" charset="0"/>
              </a:rPr>
              <a:t>± SEM. A. Time in the inner zone (expressed as a % of total time) (2-way ANOVA, ns). B. Number of entries into the inner zone (</a:t>
            </a:r>
            <a:r>
              <a:rPr lang="en-US" sz="1200" dirty="0" smtClean="0">
                <a:latin typeface="Times New Roman" pitchFamily="18" charset="0"/>
                <a:cs typeface="Times New Roman" pitchFamily="18" charset="0"/>
              </a:rPr>
              <a:t>2-way </a:t>
            </a:r>
            <a:r>
              <a:rPr lang="en-US" sz="1200" dirty="0">
                <a:latin typeface="Times New Roman" pitchFamily="18" charset="0"/>
                <a:cs typeface="Times New Roman" pitchFamily="18" charset="0"/>
              </a:rPr>
              <a:t>ANOVA, </a:t>
            </a:r>
            <a:r>
              <a:rPr lang="en-GB" sz="1200" dirty="0">
                <a:latin typeface="Times New Roman" pitchFamily="18" charset="0"/>
                <a:cs typeface="Times New Roman" pitchFamily="18" charset="0"/>
              </a:rPr>
              <a:t>ns</a:t>
            </a:r>
            <a:r>
              <a:rPr lang="en-US" sz="1200" dirty="0">
                <a:latin typeface="Times New Roman" pitchFamily="18" charset="0"/>
                <a:cs typeface="Times New Roman" pitchFamily="18" charset="0"/>
              </a:rPr>
              <a:t>). </a:t>
            </a:r>
            <a:r>
              <a:rPr lang="en-US" sz="1200" dirty="0" smtClean="0">
                <a:latin typeface="Times New Roman" pitchFamily="18" charset="0"/>
                <a:cs typeface="Times New Roman" pitchFamily="18" charset="0"/>
              </a:rPr>
              <a:t>C. Crossings </a:t>
            </a:r>
            <a:r>
              <a:rPr lang="en-US" sz="1200" dirty="0">
                <a:latin typeface="Times New Roman" pitchFamily="18" charset="0"/>
                <a:cs typeface="Times New Roman" pitchFamily="18" charset="0"/>
              </a:rPr>
              <a:t>in the inner zone (expressed as % of the total crossings) (2-way ANOVA, p&lt;0.01 across treatment). </a:t>
            </a:r>
            <a:r>
              <a:rPr lang="en-US" sz="1200" dirty="0" smtClean="0">
                <a:latin typeface="Times New Roman" pitchFamily="18" charset="0"/>
                <a:cs typeface="Times New Roman" pitchFamily="18" charset="0"/>
              </a:rPr>
              <a:t>D. </a:t>
            </a:r>
            <a:r>
              <a:rPr lang="en-US" sz="1200" dirty="0">
                <a:latin typeface="Times New Roman" pitchFamily="18" charset="0"/>
                <a:cs typeface="Times New Roman" pitchFamily="18" charset="0"/>
              </a:rPr>
              <a:t>Total number of crossings (</a:t>
            </a:r>
            <a:r>
              <a:rPr lang="en-US" sz="1200" dirty="0" smtClean="0">
                <a:latin typeface="Times New Roman" pitchFamily="18" charset="0"/>
                <a:cs typeface="Times New Roman" pitchFamily="18" charset="0"/>
              </a:rPr>
              <a:t>2-way </a:t>
            </a:r>
            <a:r>
              <a:rPr lang="en-US" sz="1200" dirty="0">
                <a:latin typeface="Times New Roman" pitchFamily="18" charset="0"/>
                <a:cs typeface="Times New Roman" pitchFamily="18" charset="0"/>
              </a:rPr>
              <a:t>ANOVA, ns). </a:t>
            </a:r>
            <a:endParaRPr lang="en-GB" sz="1200" dirty="0"/>
          </a:p>
          <a:p>
            <a:pPr>
              <a:lnSpc>
                <a:spcPct val="150000"/>
              </a:lnSpc>
            </a:pPr>
            <a:endParaRPr lang="en-GB" sz="1200" dirty="0"/>
          </a:p>
        </p:txBody>
      </p:sp>
      <p:graphicFrame>
        <p:nvGraphicFramePr>
          <p:cNvPr id="22" name="Chart 21"/>
          <p:cNvGraphicFramePr>
            <a:graphicFrameLocks/>
          </p:cNvGraphicFramePr>
          <p:nvPr/>
        </p:nvGraphicFramePr>
        <p:xfrm>
          <a:off x="1358921" y="1097800"/>
          <a:ext cx="2267538" cy="2156248"/>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23" name="Chart 22"/>
          <p:cNvGraphicFramePr>
            <a:graphicFrameLocks/>
          </p:cNvGraphicFramePr>
          <p:nvPr>
            <p:extLst>
              <p:ext uri="{D42A27DB-BD31-4B8C-83A1-F6EECF244321}">
                <p14:modId xmlns:p14="http://schemas.microsoft.com/office/powerpoint/2010/main" val="1840712644"/>
              </p:ext>
            </p:extLst>
          </p:nvPr>
        </p:nvGraphicFramePr>
        <p:xfrm>
          <a:off x="3760175" y="1105896"/>
          <a:ext cx="2260307" cy="2129969"/>
        </p:xfrm>
        <a:graphic>
          <a:graphicData uri="http://schemas.openxmlformats.org/drawingml/2006/chart">
            <c:chart xmlns:c="http://schemas.openxmlformats.org/drawingml/2006/chart" xmlns:r="http://schemas.openxmlformats.org/officeDocument/2006/relationships" r:id="rId3"/>
          </a:graphicData>
        </a:graphic>
      </p:graphicFrame>
      <p:sp>
        <p:nvSpPr>
          <p:cNvPr id="24" name="Text Box 29"/>
          <p:cNvSpPr txBox="1">
            <a:spLocks noChangeArrowheads="1"/>
          </p:cNvSpPr>
          <p:nvPr/>
        </p:nvSpPr>
        <p:spPr bwMode="auto">
          <a:xfrm>
            <a:off x="1460500" y="3276600"/>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C</a:t>
            </a:r>
          </a:p>
        </p:txBody>
      </p:sp>
      <p:sp>
        <p:nvSpPr>
          <p:cNvPr id="25" name="TextBox 26"/>
          <p:cNvSpPr txBox="1">
            <a:spLocks noChangeArrowheads="1"/>
          </p:cNvSpPr>
          <p:nvPr/>
        </p:nvSpPr>
        <p:spPr bwMode="auto">
          <a:xfrm>
            <a:off x="2332038" y="4822825"/>
            <a:ext cx="274637"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a:latin typeface="Arial" charset="0"/>
              </a:rPr>
              <a:t>*</a:t>
            </a:r>
          </a:p>
        </p:txBody>
      </p:sp>
      <p:sp>
        <p:nvSpPr>
          <p:cNvPr id="26" name="TextBox 26"/>
          <p:cNvSpPr txBox="1">
            <a:spLocks noChangeArrowheads="1"/>
          </p:cNvSpPr>
          <p:nvPr/>
        </p:nvSpPr>
        <p:spPr bwMode="auto">
          <a:xfrm>
            <a:off x="3208338" y="4822825"/>
            <a:ext cx="274637"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a:latin typeface="Arial" charset="0"/>
              </a:rPr>
              <a:t>*</a:t>
            </a:r>
          </a:p>
        </p:txBody>
      </p:sp>
      <p:sp>
        <p:nvSpPr>
          <p:cNvPr id="28" name="Text Box 29"/>
          <p:cNvSpPr txBox="1">
            <a:spLocks noChangeArrowheads="1"/>
          </p:cNvSpPr>
          <p:nvPr/>
        </p:nvSpPr>
        <p:spPr bwMode="auto">
          <a:xfrm>
            <a:off x="1438275" y="919163"/>
            <a:ext cx="293688"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A</a:t>
            </a:r>
          </a:p>
        </p:txBody>
      </p:sp>
      <p:sp>
        <p:nvSpPr>
          <p:cNvPr id="29" name="Text Box 29"/>
          <p:cNvSpPr txBox="1">
            <a:spLocks noChangeArrowheads="1"/>
          </p:cNvSpPr>
          <p:nvPr/>
        </p:nvSpPr>
        <p:spPr bwMode="auto">
          <a:xfrm>
            <a:off x="1970088" y="955675"/>
            <a:ext cx="1543050" cy="246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000" b="1">
                <a:latin typeface="Arial" charset="0"/>
              </a:rPr>
              <a:t>Time in inner zone (%)</a:t>
            </a:r>
          </a:p>
        </p:txBody>
      </p:sp>
      <p:sp>
        <p:nvSpPr>
          <p:cNvPr id="30" name="Text Box 29"/>
          <p:cNvSpPr txBox="1">
            <a:spLocks noChangeArrowheads="1"/>
          </p:cNvSpPr>
          <p:nvPr/>
        </p:nvSpPr>
        <p:spPr bwMode="auto">
          <a:xfrm>
            <a:off x="4410075" y="955675"/>
            <a:ext cx="1277938" cy="246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000" b="1">
                <a:latin typeface="Arial" charset="0"/>
              </a:rPr>
              <a:t>Inner zone entries</a:t>
            </a:r>
          </a:p>
        </p:txBody>
      </p:sp>
      <p:sp>
        <p:nvSpPr>
          <p:cNvPr id="31" name="Text Box 29"/>
          <p:cNvSpPr txBox="1">
            <a:spLocks noChangeArrowheads="1"/>
          </p:cNvSpPr>
          <p:nvPr/>
        </p:nvSpPr>
        <p:spPr bwMode="auto">
          <a:xfrm>
            <a:off x="3838575" y="919163"/>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B</a:t>
            </a:r>
          </a:p>
        </p:txBody>
      </p:sp>
      <p:grpSp>
        <p:nvGrpSpPr>
          <p:cNvPr id="34" name="Group 2"/>
          <p:cNvGrpSpPr>
            <a:grpSpLocks/>
          </p:cNvGrpSpPr>
          <p:nvPr/>
        </p:nvGrpSpPr>
        <p:grpSpPr bwMode="auto">
          <a:xfrm>
            <a:off x="1336675" y="3486150"/>
            <a:ext cx="2524125" cy="2184400"/>
            <a:chOff x="1336092" y="3486819"/>
            <a:chExt cx="2524125" cy="2184400"/>
          </a:xfrm>
        </p:grpSpPr>
        <p:graphicFrame>
          <p:nvGraphicFramePr>
            <p:cNvPr id="35" name="Chart 34"/>
            <p:cNvGraphicFramePr>
              <a:graphicFrameLocks/>
            </p:cNvGraphicFramePr>
            <p:nvPr/>
          </p:nvGraphicFramePr>
          <p:xfrm>
            <a:off x="1336092" y="3486819"/>
            <a:ext cx="2524125" cy="2184400"/>
          </p:xfrm>
          <a:graphic>
            <a:graphicData uri="http://schemas.openxmlformats.org/drawingml/2006/chart">
              <c:chart xmlns:c="http://schemas.openxmlformats.org/drawingml/2006/chart" xmlns:r="http://schemas.openxmlformats.org/officeDocument/2006/relationships" r:id="rId4"/>
            </a:graphicData>
          </a:graphic>
        </p:graphicFrame>
        <p:sp>
          <p:nvSpPr>
            <p:cNvPr id="36" name="TextBox 1"/>
            <p:cNvSpPr txBox="1">
              <a:spLocks noChangeArrowheads="1"/>
            </p:cNvSpPr>
            <p:nvPr/>
          </p:nvSpPr>
          <p:spPr bwMode="auto">
            <a:xfrm>
              <a:off x="2826668" y="5400901"/>
              <a:ext cx="604653" cy="215444"/>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800">
                  <a:latin typeface="Arial" charset="0"/>
                </a:rPr>
                <a:t>Pregnant</a:t>
              </a:r>
            </a:p>
          </p:txBody>
        </p:sp>
      </p:grpSp>
      <p:sp>
        <p:nvSpPr>
          <p:cNvPr id="37" name="Text Box 29"/>
          <p:cNvSpPr txBox="1">
            <a:spLocks noChangeArrowheads="1"/>
          </p:cNvSpPr>
          <p:nvPr/>
        </p:nvSpPr>
        <p:spPr bwMode="auto">
          <a:xfrm>
            <a:off x="1973263" y="3313113"/>
            <a:ext cx="1698625" cy="246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000" b="1">
                <a:latin typeface="Arial" charset="0"/>
              </a:rPr>
              <a:t>Inner zone crossings (%)</a:t>
            </a:r>
          </a:p>
        </p:txBody>
      </p:sp>
      <p:sp>
        <p:nvSpPr>
          <p:cNvPr id="38" name="TextBox 37"/>
          <p:cNvSpPr txBox="1"/>
          <p:nvPr/>
        </p:nvSpPr>
        <p:spPr>
          <a:xfrm>
            <a:off x="5939256"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244</a:t>
            </a:r>
            <a:endParaRPr lang="en-GB" sz="1200" b="0" dirty="0">
              <a:latin typeface="Times New Roman" pitchFamily="18" charset="0"/>
              <a:cs typeface="Times New Roman" pitchFamily="18" charset="0"/>
            </a:endParaRPr>
          </a:p>
        </p:txBody>
      </p:sp>
      <p:grpSp>
        <p:nvGrpSpPr>
          <p:cNvPr id="4" name="Group 3"/>
          <p:cNvGrpSpPr/>
          <p:nvPr/>
        </p:nvGrpSpPr>
        <p:grpSpPr>
          <a:xfrm>
            <a:off x="3623595" y="3443956"/>
            <a:ext cx="2377135" cy="2182813"/>
            <a:chOff x="3623595" y="3443956"/>
            <a:chExt cx="2377135" cy="2182813"/>
          </a:xfrm>
        </p:grpSpPr>
        <p:graphicFrame>
          <p:nvGraphicFramePr>
            <p:cNvPr id="27" name="Chart 26"/>
            <p:cNvGraphicFramePr>
              <a:graphicFrameLocks/>
            </p:cNvGraphicFramePr>
            <p:nvPr>
              <p:extLst>
                <p:ext uri="{D42A27DB-BD31-4B8C-83A1-F6EECF244321}">
                  <p14:modId xmlns:p14="http://schemas.microsoft.com/office/powerpoint/2010/main" val="1875207681"/>
                </p:ext>
              </p:extLst>
            </p:nvPr>
          </p:nvGraphicFramePr>
          <p:xfrm>
            <a:off x="3623595" y="3443956"/>
            <a:ext cx="2377135" cy="2182813"/>
          </p:xfrm>
          <a:graphic>
            <a:graphicData uri="http://schemas.openxmlformats.org/drawingml/2006/chart">
              <c:chart xmlns:c="http://schemas.openxmlformats.org/drawingml/2006/chart" xmlns:r="http://schemas.openxmlformats.org/officeDocument/2006/relationships" r:id="rId5"/>
            </a:graphicData>
          </a:graphic>
        </p:graphicFrame>
        <p:sp>
          <p:nvSpPr>
            <p:cNvPr id="2" name="TextBox 1"/>
            <p:cNvSpPr txBox="1"/>
            <p:nvPr/>
          </p:nvSpPr>
          <p:spPr>
            <a:xfrm rot="16200000">
              <a:off x="3057142" y="4371975"/>
              <a:ext cx="1476686" cy="215444"/>
            </a:xfrm>
            <a:prstGeom prst="rect">
              <a:avLst/>
            </a:prstGeom>
            <a:noFill/>
          </p:spPr>
          <p:txBody>
            <a:bodyPr wrap="none" rtlCol="0">
              <a:spAutoFit/>
            </a:bodyPr>
            <a:lstStyle/>
            <a:p>
              <a:r>
                <a:rPr lang="en-GB" sz="800" b="1" dirty="0" smtClean="0">
                  <a:latin typeface="Arial" pitchFamily="34" charset="0"/>
                  <a:cs typeface="Arial" pitchFamily="34" charset="0"/>
                </a:rPr>
                <a:t>Total number of crossings</a:t>
              </a:r>
              <a:endParaRPr lang="en-GB" sz="800" b="1" dirty="0">
                <a:latin typeface="Arial" pitchFamily="34" charset="0"/>
                <a:cs typeface="Arial" pitchFamily="34" charset="0"/>
              </a:endParaRPr>
            </a:p>
          </p:txBody>
        </p:sp>
      </p:grpSp>
      <p:sp>
        <p:nvSpPr>
          <p:cNvPr id="32" name="Text Box 29"/>
          <p:cNvSpPr txBox="1">
            <a:spLocks noChangeArrowheads="1"/>
          </p:cNvSpPr>
          <p:nvPr/>
        </p:nvSpPr>
        <p:spPr bwMode="auto">
          <a:xfrm>
            <a:off x="4440238" y="3313113"/>
            <a:ext cx="1128712" cy="246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000" b="1">
                <a:latin typeface="Arial" charset="0"/>
              </a:rPr>
              <a:t>Total crossings</a:t>
            </a:r>
          </a:p>
        </p:txBody>
      </p:sp>
      <p:sp>
        <p:nvSpPr>
          <p:cNvPr id="33" name="Text Box 29"/>
          <p:cNvSpPr txBox="1">
            <a:spLocks noChangeArrowheads="1"/>
          </p:cNvSpPr>
          <p:nvPr/>
        </p:nvSpPr>
        <p:spPr bwMode="auto">
          <a:xfrm>
            <a:off x="3860800" y="3276600"/>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dirty="0">
                <a:latin typeface="Arial" charset="0"/>
              </a:rPr>
              <a:t>D</a:t>
            </a:r>
          </a:p>
        </p:txBody>
      </p:sp>
    </p:spTree>
    <p:extLst>
      <p:ext uri="{BB962C8B-B14F-4D97-AF65-F5344CB8AC3E}">
        <p14:creationId xmlns:p14="http://schemas.microsoft.com/office/powerpoint/2010/main" val="1354008705"/>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Box 4"/>
          <p:cNvSpPr txBox="1">
            <a:spLocks noChangeArrowheads="1"/>
          </p:cNvSpPr>
          <p:nvPr/>
        </p:nvSpPr>
        <p:spPr bwMode="auto">
          <a:xfrm>
            <a:off x="1019175" y="484188"/>
            <a:ext cx="441325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Times New Roman" pitchFamily="18" charset="0"/>
                <a:cs typeface="Times New Roman" pitchFamily="18" charset="0"/>
              </a:rPr>
              <a:t>Figure 5.5: Effect of LPS on the number of wall rears in the OFT</a:t>
            </a:r>
          </a:p>
        </p:txBody>
      </p:sp>
      <p:sp>
        <p:nvSpPr>
          <p:cNvPr id="10" name="Rectangle 54"/>
          <p:cNvSpPr>
            <a:spLocks noChangeArrowheads="1"/>
          </p:cNvSpPr>
          <p:nvPr/>
        </p:nvSpPr>
        <p:spPr bwMode="auto">
          <a:xfrm>
            <a:off x="1036638" y="3506788"/>
            <a:ext cx="5302250" cy="1447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sz="1200" dirty="0">
                <a:latin typeface="Times New Roman" pitchFamily="18" charset="0"/>
                <a:cs typeface="Times New Roman" pitchFamily="18" charset="0"/>
              </a:rPr>
              <a:t>Virgin and d5.5 pregnant mice were injected with either LPS (i.p 12.5µg; black bars; n = 6, </a:t>
            </a:r>
            <a:r>
              <a:rPr lang="en-US" sz="1200" dirty="0" smtClean="0">
                <a:latin typeface="Times New Roman" pitchFamily="18" charset="0"/>
                <a:cs typeface="Times New Roman" pitchFamily="18" charset="0"/>
              </a:rPr>
              <a:t>7 respectively) </a:t>
            </a:r>
            <a:r>
              <a:rPr lang="en-US" sz="1200" dirty="0">
                <a:latin typeface="Times New Roman" pitchFamily="18" charset="0"/>
                <a:cs typeface="Times New Roman" pitchFamily="18" charset="0"/>
              </a:rPr>
              <a:t>or vehicle (saline; white bars; n = 6). </a:t>
            </a:r>
            <a:r>
              <a:rPr lang="en-US" sz="1200" dirty="0" smtClean="0">
                <a:latin typeface="Times New Roman" pitchFamily="18" charset="0"/>
                <a:cs typeface="Times New Roman" pitchFamily="18" charset="0"/>
              </a:rPr>
              <a:t>24h </a:t>
            </a:r>
            <a:r>
              <a:rPr lang="en-US" sz="1200" dirty="0">
                <a:latin typeface="Times New Roman" pitchFamily="18" charset="0"/>
                <a:cs typeface="Times New Roman" pitchFamily="18" charset="0"/>
              </a:rPr>
              <a:t>later mice were tested on the open field test (OFT) and killed immediately after. </a:t>
            </a:r>
            <a:r>
              <a:rPr lang="en-GB" sz="1200" dirty="0">
                <a:latin typeface="Times New Roman" pitchFamily="18" charset="0"/>
                <a:cs typeface="Times New Roman" pitchFamily="18" charset="0"/>
              </a:rPr>
              <a:t>Values are group means </a:t>
            </a:r>
            <a:r>
              <a:rPr lang="en-US" sz="1200" dirty="0">
                <a:latin typeface="Times New Roman" pitchFamily="18" charset="0"/>
                <a:cs typeface="Times New Roman" pitchFamily="18" charset="0"/>
              </a:rPr>
              <a:t>± SEM. Number of wall rears (2-way ANOVA, p&lt;0.001 across group). Holm-</a:t>
            </a:r>
            <a:r>
              <a:rPr lang="en-US" sz="1200" dirty="0" err="1">
                <a:latin typeface="Times New Roman" pitchFamily="18" charset="0"/>
                <a:cs typeface="Times New Roman" pitchFamily="18" charset="0"/>
              </a:rPr>
              <a:t>Sidak</a:t>
            </a:r>
            <a:r>
              <a:rPr lang="en-US" sz="1200" dirty="0">
                <a:latin typeface="Times New Roman" pitchFamily="18" charset="0"/>
                <a:cs typeface="Times New Roman" pitchFamily="18" charset="0"/>
              </a:rPr>
              <a:t> post hoc tests #p&lt;0.05 vs. virgin.</a:t>
            </a:r>
            <a:endParaRPr lang="en-GB" sz="1200" dirty="0"/>
          </a:p>
        </p:txBody>
      </p:sp>
      <p:sp>
        <p:nvSpPr>
          <p:cNvPr id="11" name="Text Box 29"/>
          <p:cNvSpPr txBox="1">
            <a:spLocks noChangeArrowheads="1"/>
          </p:cNvSpPr>
          <p:nvPr/>
        </p:nvSpPr>
        <p:spPr bwMode="auto">
          <a:xfrm>
            <a:off x="2284413" y="1084263"/>
            <a:ext cx="7874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000" b="1">
                <a:latin typeface="Arial" charset="0"/>
              </a:rPr>
              <a:t>Wall rears</a:t>
            </a:r>
          </a:p>
        </p:txBody>
      </p:sp>
      <p:grpSp>
        <p:nvGrpSpPr>
          <p:cNvPr id="12" name="Group 1"/>
          <p:cNvGrpSpPr>
            <a:grpSpLocks/>
          </p:cNvGrpSpPr>
          <p:nvPr/>
        </p:nvGrpSpPr>
        <p:grpSpPr bwMode="auto">
          <a:xfrm>
            <a:off x="1390650" y="1322388"/>
            <a:ext cx="2339975" cy="2220912"/>
            <a:chOff x="3497450" y="1207373"/>
            <a:chExt cx="2339344" cy="2220913"/>
          </a:xfrm>
        </p:grpSpPr>
        <p:graphicFrame>
          <p:nvGraphicFramePr>
            <p:cNvPr id="13" name="Chart 12"/>
            <p:cNvGraphicFramePr>
              <a:graphicFrameLocks/>
            </p:cNvGraphicFramePr>
            <p:nvPr>
              <p:extLst>
                <p:ext uri="{D42A27DB-BD31-4B8C-83A1-F6EECF244321}">
                  <p14:modId xmlns:p14="http://schemas.microsoft.com/office/powerpoint/2010/main" val="4260799994"/>
                </p:ext>
              </p:extLst>
            </p:nvPr>
          </p:nvGraphicFramePr>
          <p:xfrm>
            <a:off x="3497450" y="1207373"/>
            <a:ext cx="2339344" cy="2220913"/>
          </p:xfrm>
          <a:graphic>
            <a:graphicData uri="http://schemas.openxmlformats.org/drawingml/2006/chart">
              <c:chart xmlns:c="http://schemas.openxmlformats.org/drawingml/2006/chart" xmlns:r="http://schemas.openxmlformats.org/officeDocument/2006/relationships" r:id="rId2"/>
            </a:graphicData>
          </a:graphic>
        </p:graphicFrame>
        <p:sp>
          <p:nvSpPr>
            <p:cNvPr id="14" name="TextBox 32"/>
            <p:cNvSpPr txBox="1">
              <a:spLocks noChangeArrowheads="1"/>
            </p:cNvSpPr>
            <p:nvPr/>
          </p:nvSpPr>
          <p:spPr bwMode="auto">
            <a:xfrm>
              <a:off x="5044872" y="1844242"/>
              <a:ext cx="261938" cy="3685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t>#</a:t>
              </a:r>
            </a:p>
          </p:txBody>
        </p:sp>
        <p:sp>
          <p:nvSpPr>
            <p:cNvPr id="15" name="TextBox 32"/>
            <p:cNvSpPr txBox="1">
              <a:spLocks noChangeArrowheads="1"/>
            </p:cNvSpPr>
            <p:nvPr/>
          </p:nvSpPr>
          <p:spPr bwMode="auto">
            <a:xfrm>
              <a:off x="5340147" y="1853767"/>
              <a:ext cx="261938" cy="3685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t>#</a:t>
              </a:r>
            </a:p>
          </p:txBody>
        </p:sp>
      </p:grpSp>
      <p:sp>
        <p:nvSpPr>
          <p:cNvPr id="16" name="TextBox 15"/>
          <p:cNvSpPr txBox="1"/>
          <p:nvPr/>
        </p:nvSpPr>
        <p:spPr>
          <a:xfrm>
            <a:off x="5956509"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245</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1408500169"/>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
          <p:cNvGrpSpPr>
            <a:grpSpLocks/>
          </p:cNvGrpSpPr>
          <p:nvPr/>
        </p:nvGrpSpPr>
        <p:grpSpPr bwMode="auto">
          <a:xfrm>
            <a:off x="1268413" y="1189038"/>
            <a:ext cx="2700337" cy="2411412"/>
            <a:chOff x="1231106" y="1207294"/>
            <a:chExt cx="2700336" cy="2412284"/>
          </a:xfrm>
        </p:grpSpPr>
        <p:graphicFrame>
          <p:nvGraphicFramePr>
            <p:cNvPr id="17" name="Chart 16"/>
            <p:cNvGraphicFramePr>
              <a:graphicFrameLocks/>
            </p:cNvGraphicFramePr>
            <p:nvPr>
              <p:extLst>
                <p:ext uri="{D42A27DB-BD31-4B8C-83A1-F6EECF244321}">
                  <p14:modId xmlns:p14="http://schemas.microsoft.com/office/powerpoint/2010/main" val="1210487458"/>
                </p:ext>
              </p:extLst>
            </p:nvPr>
          </p:nvGraphicFramePr>
          <p:xfrm>
            <a:off x="1231106" y="1207294"/>
            <a:ext cx="2700336" cy="2412284"/>
          </p:xfrm>
          <a:graphic>
            <a:graphicData uri="http://schemas.openxmlformats.org/drawingml/2006/chart">
              <c:chart xmlns:c="http://schemas.openxmlformats.org/drawingml/2006/chart" xmlns:r="http://schemas.openxmlformats.org/officeDocument/2006/relationships" r:id="rId2"/>
            </a:graphicData>
          </a:graphic>
        </p:graphicFrame>
        <p:sp>
          <p:nvSpPr>
            <p:cNvPr id="18" name="TextBox 32"/>
            <p:cNvSpPr txBox="1">
              <a:spLocks noChangeArrowheads="1"/>
            </p:cNvSpPr>
            <p:nvPr/>
          </p:nvSpPr>
          <p:spPr bwMode="auto">
            <a:xfrm>
              <a:off x="2848826" y="2594842"/>
              <a:ext cx="261938" cy="3685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t>#</a:t>
              </a:r>
            </a:p>
          </p:txBody>
        </p:sp>
        <p:sp>
          <p:nvSpPr>
            <p:cNvPr id="19" name="TextBox 32"/>
            <p:cNvSpPr txBox="1">
              <a:spLocks noChangeArrowheads="1"/>
            </p:cNvSpPr>
            <p:nvPr/>
          </p:nvSpPr>
          <p:spPr bwMode="auto">
            <a:xfrm>
              <a:off x="3134576" y="2604367"/>
              <a:ext cx="261938" cy="3685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t>#</a:t>
              </a:r>
            </a:p>
          </p:txBody>
        </p:sp>
      </p:grpSp>
      <p:sp>
        <p:nvSpPr>
          <p:cNvPr id="20" name="Text Box 4"/>
          <p:cNvSpPr txBox="1">
            <a:spLocks noChangeArrowheads="1"/>
          </p:cNvSpPr>
          <p:nvPr/>
        </p:nvSpPr>
        <p:spPr bwMode="auto">
          <a:xfrm>
            <a:off x="1019175" y="484188"/>
            <a:ext cx="5380038"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Times New Roman" pitchFamily="18" charset="0"/>
                <a:cs typeface="Times New Roman" pitchFamily="18" charset="0"/>
              </a:rPr>
              <a:t>Figure 5.6: Effect of LPS on plasma prolactin and corticosterone following OFT</a:t>
            </a:r>
          </a:p>
        </p:txBody>
      </p:sp>
      <p:sp>
        <p:nvSpPr>
          <p:cNvPr id="21" name="Text Box 29"/>
          <p:cNvSpPr txBox="1">
            <a:spLocks noChangeArrowheads="1"/>
          </p:cNvSpPr>
          <p:nvPr/>
        </p:nvSpPr>
        <p:spPr bwMode="auto">
          <a:xfrm>
            <a:off x="1084263" y="1047750"/>
            <a:ext cx="293687"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A</a:t>
            </a:r>
          </a:p>
        </p:txBody>
      </p:sp>
      <p:sp>
        <p:nvSpPr>
          <p:cNvPr id="22" name="Rectangle 54"/>
          <p:cNvSpPr>
            <a:spLocks noChangeArrowheads="1"/>
          </p:cNvSpPr>
          <p:nvPr/>
        </p:nvSpPr>
        <p:spPr bwMode="auto">
          <a:xfrm>
            <a:off x="1036638" y="3640138"/>
            <a:ext cx="5302250" cy="2279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sz="1200" dirty="0">
                <a:latin typeface="Times New Roman" pitchFamily="18" charset="0"/>
                <a:cs typeface="Times New Roman" pitchFamily="18" charset="0"/>
              </a:rPr>
              <a:t>Virgin and d5.5 pregnant mice were injected with either LPS (i.p 12.5µg; black bars; n = 6, </a:t>
            </a:r>
            <a:r>
              <a:rPr lang="en-US" sz="1200" dirty="0" smtClean="0">
                <a:latin typeface="Times New Roman" pitchFamily="18" charset="0"/>
                <a:cs typeface="Times New Roman" pitchFamily="18" charset="0"/>
              </a:rPr>
              <a:t>8 respectively) </a:t>
            </a:r>
            <a:r>
              <a:rPr lang="en-US" sz="1200" dirty="0">
                <a:latin typeface="Times New Roman" pitchFamily="18" charset="0"/>
                <a:cs typeface="Times New Roman" pitchFamily="18" charset="0"/>
              </a:rPr>
              <a:t>or vehicle (saline; white bars; n = 6, </a:t>
            </a:r>
            <a:r>
              <a:rPr lang="en-US" sz="1200" dirty="0" smtClean="0">
                <a:latin typeface="Times New Roman" pitchFamily="18" charset="0"/>
                <a:cs typeface="Times New Roman" pitchFamily="18" charset="0"/>
              </a:rPr>
              <a:t>8 respectively). 24h </a:t>
            </a:r>
            <a:r>
              <a:rPr lang="en-US" sz="1200" dirty="0">
                <a:latin typeface="Times New Roman" pitchFamily="18" charset="0"/>
                <a:cs typeface="Times New Roman" pitchFamily="18" charset="0"/>
              </a:rPr>
              <a:t>later mice were tested on the open field test (OFT) and killed immediately after. Trunk blood was collected to provide plasma. </a:t>
            </a:r>
            <a:r>
              <a:rPr lang="en-GB" sz="1200" dirty="0">
                <a:latin typeface="Times New Roman" pitchFamily="18" charset="0"/>
                <a:cs typeface="Times New Roman" pitchFamily="18" charset="0"/>
              </a:rPr>
              <a:t>Values are group means </a:t>
            </a:r>
            <a:r>
              <a:rPr lang="en-US" sz="1200" dirty="0">
                <a:latin typeface="Times New Roman" pitchFamily="18" charset="0"/>
                <a:cs typeface="Times New Roman" pitchFamily="18" charset="0"/>
              </a:rPr>
              <a:t>± SEM. A. </a:t>
            </a:r>
            <a:r>
              <a:rPr lang="en-US" sz="1200" dirty="0" smtClean="0">
                <a:latin typeface="Times New Roman" pitchFamily="18" charset="0"/>
                <a:cs typeface="Times New Roman" pitchFamily="18" charset="0"/>
              </a:rPr>
              <a:t>Prolactin </a:t>
            </a:r>
            <a:r>
              <a:rPr lang="en-US" sz="1200" dirty="0">
                <a:latin typeface="Times New Roman" pitchFamily="18" charset="0"/>
                <a:cs typeface="Times New Roman" pitchFamily="18" charset="0"/>
              </a:rPr>
              <a:t>(2-way ANOVA, p&lt;0.001 across group). B. </a:t>
            </a:r>
            <a:r>
              <a:rPr lang="en-US" sz="1200" dirty="0" smtClean="0">
                <a:latin typeface="Times New Roman" pitchFamily="18" charset="0"/>
                <a:cs typeface="Times New Roman" pitchFamily="18" charset="0"/>
              </a:rPr>
              <a:t>Corticosterone </a:t>
            </a:r>
            <a:r>
              <a:rPr lang="en-US" sz="1200" dirty="0">
                <a:latin typeface="Times New Roman" pitchFamily="18" charset="0"/>
                <a:cs typeface="Times New Roman" pitchFamily="18" charset="0"/>
              </a:rPr>
              <a:t>(</a:t>
            </a:r>
            <a:r>
              <a:rPr lang="en-US" sz="1200" dirty="0" smtClean="0">
                <a:latin typeface="Times New Roman" pitchFamily="18" charset="0"/>
                <a:cs typeface="Times New Roman" pitchFamily="18" charset="0"/>
              </a:rPr>
              <a:t>2-way </a:t>
            </a:r>
            <a:r>
              <a:rPr lang="en-US" sz="1200" dirty="0">
                <a:latin typeface="Times New Roman" pitchFamily="18" charset="0"/>
                <a:cs typeface="Times New Roman" pitchFamily="18" charset="0"/>
              </a:rPr>
              <a:t>ANOVA, p&lt;0.05 across group, p&lt;0.001 across treatment). Holm-</a:t>
            </a:r>
            <a:r>
              <a:rPr lang="en-US" sz="1200" dirty="0" err="1">
                <a:latin typeface="Times New Roman" pitchFamily="18" charset="0"/>
                <a:cs typeface="Times New Roman" pitchFamily="18" charset="0"/>
              </a:rPr>
              <a:t>Sidak</a:t>
            </a:r>
            <a:r>
              <a:rPr lang="en-US" sz="1200" dirty="0">
                <a:latin typeface="Times New Roman" pitchFamily="18" charset="0"/>
                <a:cs typeface="Times New Roman" pitchFamily="18" charset="0"/>
              </a:rPr>
              <a:t> post hoc tests *p&lt;0.05 vs. vehicle, # vs. virgin.</a:t>
            </a:r>
          </a:p>
          <a:p>
            <a:pPr>
              <a:lnSpc>
                <a:spcPct val="150000"/>
              </a:lnSpc>
            </a:pPr>
            <a:endParaRPr lang="en-GB" sz="1200" dirty="0"/>
          </a:p>
        </p:txBody>
      </p:sp>
      <p:sp>
        <p:nvSpPr>
          <p:cNvPr id="23" name="Text Box 29"/>
          <p:cNvSpPr txBox="1">
            <a:spLocks noChangeArrowheads="1"/>
          </p:cNvSpPr>
          <p:nvPr/>
        </p:nvSpPr>
        <p:spPr bwMode="auto">
          <a:xfrm>
            <a:off x="4570413" y="1084263"/>
            <a:ext cx="1095375" cy="246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000" b="1">
                <a:latin typeface="Arial" charset="0"/>
              </a:rPr>
              <a:t>Corticosterone</a:t>
            </a:r>
          </a:p>
        </p:txBody>
      </p:sp>
      <p:sp>
        <p:nvSpPr>
          <p:cNvPr id="24" name="Text Box 29"/>
          <p:cNvSpPr txBox="1">
            <a:spLocks noChangeArrowheads="1"/>
          </p:cNvSpPr>
          <p:nvPr/>
        </p:nvSpPr>
        <p:spPr bwMode="auto">
          <a:xfrm>
            <a:off x="2298700" y="1084263"/>
            <a:ext cx="731838" cy="246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000" b="1">
                <a:latin typeface="Arial" charset="0"/>
              </a:rPr>
              <a:t>Prolactin</a:t>
            </a:r>
          </a:p>
        </p:txBody>
      </p:sp>
      <p:sp>
        <p:nvSpPr>
          <p:cNvPr id="25" name="Text Box 29"/>
          <p:cNvSpPr txBox="1">
            <a:spLocks noChangeArrowheads="1"/>
          </p:cNvSpPr>
          <p:nvPr/>
        </p:nvSpPr>
        <p:spPr bwMode="auto">
          <a:xfrm>
            <a:off x="3484563" y="1047750"/>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B</a:t>
            </a:r>
          </a:p>
        </p:txBody>
      </p:sp>
      <p:grpSp>
        <p:nvGrpSpPr>
          <p:cNvPr id="26" name="Group 2"/>
          <p:cNvGrpSpPr>
            <a:grpSpLocks/>
          </p:cNvGrpSpPr>
          <p:nvPr/>
        </p:nvGrpSpPr>
        <p:grpSpPr bwMode="auto">
          <a:xfrm>
            <a:off x="3679825" y="1333500"/>
            <a:ext cx="2509838" cy="2195513"/>
            <a:chOff x="3829109" y="1323975"/>
            <a:chExt cx="2509779" cy="2195898"/>
          </a:xfrm>
        </p:grpSpPr>
        <p:graphicFrame>
          <p:nvGraphicFramePr>
            <p:cNvPr id="27" name="Chart 26"/>
            <p:cNvGraphicFramePr>
              <a:graphicFrameLocks/>
            </p:cNvGraphicFramePr>
            <p:nvPr>
              <p:extLst>
                <p:ext uri="{D42A27DB-BD31-4B8C-83A1-F6EECF244321}">
                  <p14:modId xmlns:p14="http://schemas.microsoft.com/office/powerpoint/2010/main" val="2821369623"/>
                </p:ext>
              </p:extLst>
            </p:nvPr>
          </p:nvGraphicFramePr>
          <p:xfrm>
            <a:off x="3829109" y="1323975"/>
            <a:ext cx="2509779" cy="2195898"/>
          </p:xfrm>
          <a:graphic>
            <a:graphicData uri="http://schemas.openxmlformats.org/drawingml/2006/chart">
              <c:chart xmlns:c="http://schemas.openxmlformats.org/drawingml/2006/chart" xmlns:r="http://schemas.openxmlformats.org/officeDocument/2006/relationships" r:id="rId3"/>
            </a:graphicData>
          </a:graphic>
        </p:graphicFrame>
        <p:sp>
          <p:nvSpPr>
            <p:cNvPr id="28" name="TextBox 26"/>
            <p:cNvSpPr txBox="1">
              <a:spLocks noChangeArrowheads="1"/>
            </p:cNvSpPr>
            <p:nvPr/>
          </p:nvSpPr>
          <p:spPr bwMode="auto">
            <a:xfrm>
              <a:off x="4765675" y="1359883"/>
              <a:ext cx="280137" cy="4432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a:latin typeface="Arial" charset="0"/>
                </a:rPr>
                <a:t>*</a:t>
              </a:r>
            </a:p>
          </p:txBody>
        </p:sp>
        <p:sp>
          <p:nvSpPr>
            <p:cNvPr id="29" name="TextBox 26"/>
            <p:cNvSpPr txBox="1">
              <a:spLocks noChangeArrowheads="1"/>
            </p:cNvSpPr>
            <p:nvPr/>
          </p:nvSpPr>
          <p:spPr bwMode="auto">
            <a:xfrm>
              <a:off x="5641975" y="1607533"/>
              <a:ext cx="280137" cy="4432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a:latin typeface="Arial" charset="0"/>
                </a:rPr>
                <a:t>*</a:t>
              </a:r>
            </a:p>
          </p:txBody>
        </p:sp>
      </p:grpSp>
      <p:sp>
        <p:nvSpPr>
          <p:cNvPr id="30" name="TextBox 29"/>
          <p:cNvSpPr txBox="1"/>
          <p:nvPr/>
        </p:nvSpPr>
        <p:spPr>
          <a:xfrm>
            <a:off x="5939256" y="9392525"/>
            <a:ext cx="415498" cy="276999"/>
          </a:xfrm>
          <a:prstGeom prst="rect">
            <a:avLst/>
          </a:prstGeom>
          <a:noFill/>
        </p:spPr>
        <p:txBody>
          <a:bodyPr wrap="none" rtlCol="0">
            <a:spAutoFit/>
          </a:bodyPr>
          <a:lstStyle/>
          <a:p>
            <a:r>
              <a:rPr lang="en-GB" sz="1200" dirty="0" smtClean="0">
                <a:latin typeface="Times New Roman" pitchFamily="18" charset="0"/>
                <a:cs typeface="Times New Roman" pitchFamily="18" charset="0"/>
              </a:rPr>
              <a:t>246</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3396999972"/>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 Box 4"/>
          <p:cNvSpPr txBox="1">
            <a:spLocks noChangeArrowheads="1"/>
          </p:cNvSpPr>
          <p:nvPr/>
        </p:nvSpPr>
        <p:spPr bwMode="auto">
          <a:xfrm>
            <a:off x="1019175" y="484188"/>
            <a:ext cx="5240338"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Times New Roman" pitchFamily="18" charset="0"/>
                <a:cs typeface="Times New Roman" pitchFamily="18" charset="0"/>
              </a:rPr>
              <a:t>Figure 5.7: Effect of 24h fast on EPM anxiety-related behavioural parameters</a:t>
            </a:r>
          </a:p>
        </p:txBody>
      </p:sp>
      <p:sp>
        <p:nvSpPr>
          <p:cNvPr id="26" name="Text Box 29"/>
          <p:cNvSpPr txBox="1">
            <a:spLocks noChangeArrowheads="1"/>
          </p:cNvSpPr>
          <p:nvPr/>
        </p:nvSpPr>
        <p:spPr bwMode="auto">
          <a:xfrm>
            <a:off x="1196975" y="882231"/>
            <a:ext cx="293688"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A</a:t>
            </a:r>
          </a:p>
        </p:txBody>
      </p:sp>
      <p:sp>
        <p:nvSpPr>
          <p:cNvPr id="27" name="Rectangle 54"/>
          <p:cNvSpPr>
            <a:spLocks noChangeArrowheads="1"/>
          </p:cNvSpPr>
          <p:nvPr/>
        </p:nvSpPr>
        <p:spPr bwMode="auto">
          <a:xfrm>
            <a:off x="1036638" y="5475949"/>
            <a:ext cx="5302250" cy="2833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sz="1200" dirty="0">
                <a:latin typeface="Times New Roman" pitchFamily="18" charset="0"/>
                <a:cs typeface="Times New Roman" pitchFamily="18" charset="0"/>
              </a:rPr>
              <a:t>Virgin and d5.5 pregnant mice </a:t>
            </a:r>
            <a:r>
              <a:rPr lang="en-US" sz="1200" dirty="0" smtClean="0">
                <a:latin typeface="Times New Roman" pitchFamily="18" charset="0"/>
                <a:cs typeface="Times New Roman" pitchFamily="18" charset="0"/>
              </a:rPr>
              <a:t>were either </a:t>
            </a:r>
            <a:r>
              <a:rPr lang="en-US" sz="1200" dirty="0">
                <a:latin typeface="Times New Roman" pitchFamily="18" charset="0"/>
                <a:cs typeface="Times New Roman" pitchFamily="18" charset="0"/>
              </a:rPr>
              <a:t>fasted for 24h (grey bars; n = 5, 7) or were fed normally (controls; white bars; n = 5, </a:t>
            </a:r>
            <a:r>
              <a:rPr lang="en-US" sz="1200" dirty="0" smtClean="0">
                <a:latin typeface="Times New Roman" pitchFamily="18" charset="0"/>
                <a:cs typeface="Times New Roman" pitchFamily="18" charset="0"/>
              </a:rPr>
              <a:t>7 respectively). 24h </a:t>
            </a:r>
            <a:r>
              <a:rPr lang="en-US" sz="1200" dirty="0">
                <a:latin typeface="Times New Roman" pitchFamily="18" charset="0"/>
                <a:cs typeface="Times New Roman" pitchFamily="18" charset="0"/>
              </a:rPr>
              <a:t>later mice were tested on the elevated plus maze (EPM).  </a:t>
            </a:r>
            <a:r>
              <a:rPr lang="en-GB" sz="1200" dirty="0">
                <a:latin typeface="Times New Roman" pitchFamily="18" charset="0"/>
                <a:cs typeface="Times New Roman" pitchFamily="18" charset="0"/>
              </a:rPr>
              <a:t>Values are group means </a:t>
            </a:r>
            <a:r>
              <a:rPr lang="en-US" sz="1200" dirty="0">
                <a:latin typeface="Times New Roman" pitchFamily="18" charset="0"/>
                <a:cs typeface="Times New Roman" pitchFamily="18" charset="0"/>
              </a:rPr>
              <a:t>± SEM. A. % entries to open arm (</a:t>
            </a:r>
            <a:r>
              <a:rPr lang="en-US" sz="1200" dirty="0" smtClean="0">
                <a:latin typeface="Times New Roman" pitchFamily="18" charset="0"/>
                <a:cs typeface="Times New Roman" pitchFamily="18" charset="0"/>
              </a:rPr>
              <a:t>2-way </a:t>
            </a:r>
            <a:r>
              <a:rPr lang="en-US" sz="1200" dirty="0">
                <a:latin typeface="Times New Roman" pitchFamily="18" charset="0"/>
                <a:cs typeface="Times New Roman" pitchFamily="18" charset="0"/>
              </a:rPr>
              <a:t>ANOVA, p&lt;0.01 across group, p&lt;0.001 across treatment, </a:t>
            </a:r>
            <a:r>
              <a:rPr lang="en-GB" sz="1200" dirty="0">
                <a:latin typeface="Times New Roman" pitchFamily="18" charset="0"/>
                <a:cs typeface="Times New Roman" pitchFamily="18" charset="0"/>
              </a:rPr>
              <a:t>interaction </a:t>
            </a:r>
            <a:r>
              <a:rPr lang="en-GB" sz="1200" dirty="0" err="1" smtClean="0">
                <a:latin typeface="Times New Roman" pitchFamily="18" charset="0"/>
                <a:cs typeface="Times New Roman" pitchFamily="18" charset="0"/>
              </a:rPr>
              <a:t>groupxtreatment</a:t>
            </a:r>
            <a:r>
              <a:rPr lang="en-GB" sz="1200" dirty="0" smtClean="0">
                <a:latin typeface="Times New Roman" pitchFamily="18" charset="0"/>
                <a:cs typeface="Times New Roman" pitchFamily="18" charset="0"/>
              </a:rPr>
              <a:t> </a:t>
            </a:r>
            <a:r>
              <a:rPr lang="en-GB" sz="1200" dirty="0">
                <a:latin typeface="Times New Roman" pitchFamily="18" charset="0"/>
                <a:cs typeface="Times New Roman" pitchFamily="18" charset="0"/>
              </a:rPr>
              <a:t>p=0.053 </a:t>
            </a:r>
            <a:r>
              <a:rPr lang="en-US" sz="1200" dirty="0">
                <a:latin typeface="Times New Roman" pitchFamily="18" charset="0"/>
                <a:cs typeface="Times New Roman" pitchFamily="18" charset="0"/>
              </a:rPr>
              <a:t>). B. Total number of entries (2-way ANOVA, </a:t>
            </a:r>
            <a:r>
              <a:rPr lang="en-GB" sz="1200" dirty="0">
                <a:latin typeface="Times New Roman" pitchFamily="18" charset="0"/>
                <a:cs typeface="Times New Roman" pitchFamily="18" charset="0"/>
              </a:rPr>
              <a:t>p&lt;0.05 across group). C. </a:t>
            </a:r>
            <a:r>
              <a:rPr lang="en-US" sz="1200" dirty="0">
                <a:latin typeface="Times New Roman" pitchFamily="18" charset="0"/>
                <a:cs typeface="Times New Roman" pitchFamily="18" charset="0"/>
              </a:rPr>
              <a:t>Time in open arms (% of total time on maze) (2-way ANOVA, p&lt;0.05 across treatment). D. Time in closed arms (% of total time on maze) (</a:t>
            </a:r>
            <a:r>
              <a:rPr lang="en-US" sz="1200" dirty="0" smtClean="0">
                <a:latin typeface="Times New Roman" pitchFamily="18" charset="0"/>
                <a:cs typeface="Times New Roman" pitchFamily="18" charset="0"/>
              </a:rPr>
              <a:t>2-way </a:t>
            </a:r>
            <a:r>
              <a:rPr lang="en-US" sz="1200" dirty="0">
                <a:latin typeface="Times New Roman" pitchFamily="18" charset="0"/>
                <a:cs typeface="Times New Roman" pitchFamily="18" charset="0"/>
              </a:rPr>
              <a:t>ANOVA, p&lt;0.001 across treatment). Holm-</a:t>
            </a:r>
            <a:r>
              <a:rPr lang="en-US" sz="1200" dirty="0" err="1">
                <a:latin typeface="Times New Roman" pitchFamily="18" charset="0"/>
                <a:cs typeface="Times New Roman" pitchFamily="18" charset="0"/>
              </a:rPr>
              <a:t>Sidak</a:t>
            </a:r>
            <a:r>
              <a:rPr lang="en-US" sz="1200" dirty="0">
                <a:latin typeface="Times New Roman" pitchFamily="18" charset="0"/>
                <a:cs typeface="Times New Roman" pitchFamily="18" charset="0"/>
              </a:rPr>
              <a:t> post hoc tests *p&lt;0.05 vs. vehicle, # vs. virgin.</a:t>
            </a:r>
          </a:p>
          <a:p>
            <a:pPr>
              <a:lnSpc>
                <a:spcPct val="150000"/>
              </a:lnSpc>
            </a:pPr>
            <a:endParaRPr lang="en-GB" sz="1200" dirty="0"/>
          </a:p>
        </p:txBody>
      </p:sp>
      <p:sp>
        <p:nvSpPr>
          <p:cNvPr id="28" name="Text Box 29"/>
          <p:cNvSpPr txBox="1">
            <a:spLocks noChangeArrowheads="1"/>
          </p:cNvSpPr>
          <p:nvPr/>
        </p:nvSpPr>
        <p:spPr bwMode="auto">
          <a:xfrm>
            <a:off x="2006600" y="918744"/>
            <a:ext cx="1223963"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000" b="1">
                <a:latin typeface="Arial" charset="0"/>
              </a:rPr>
              <a:t>Open arm entries</a:t>
            </a:r>
          </a:p>
        </p:txBody>
      </p:sp>
      <p:sp>
        <p:nvSpPr>
          <p:cNvPr id="29" name="Text Box 29"/>
          <p:cNvSpPr txBox="1">
            <a:spLocks noChangeArrowheads="1"/>
          </p:cNvSpPr>
          <p:nvPr/>
        </p:nvSpPr>
        <p:spPr bwMode="auto">
          <a:xfrm>
            <a:off x="3616325" y="882231"/>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B</a:t>
            </a:r>
          </a:p>
        </p:txBody>
      </p:sp>
      <p:sp>
        <p:nvSpPr>
          <p:cNvPr id="30" name="Text Box 29"/>
          <p:cNvSpPr txBox="1">
            <a:spLocks noChangeArrowheads="1"/>
          </p:cNvSpPr>
          <p:nvPr/>
        </p:nvSpPr>
        <p:spPr bwMode="auto">
          <a:xfrm>
            <a:off x="4413250" y="913981"/>
            <a:ext cx="93662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000" b="1">
                <a:latin typeface="Arial" charset="0"/>
              </a:rPr>
              <a:t>Total entries</a:t>
            </a:r>
          </a:p>
        </p:txBody>
      </p:sp>
      <p:grpSp>
        <p:nvGrpSpPr>
          <p:cNvPr id="31" name="Group 1"/>
          <p:cNvGrpSpPr>
            <a:grpSpLocks/>
          </p:cNvGrpSpPr>
          <p:nvPr/>
        </p:nvGrpSpPr>
        <p:grpSpPr bwMode="auto">
          <a:xfrm>
            <a:off x="3724275" y="988594"/>
            <a:ext cx="3275013" cy="2249487"/>
            <a:chOff x="3335273" y="3688079"/>
            <a:chExt cx="3273552" cy="2249424"/>
          </a:xfrm>
        </p:grpSpPr>
        <p:graphicFrame>
          <p:nvGraphicFramePr>
            <p:cNvPr id="32" name="Chart 31"/>
            <p:cNvGraphicFramePr>
              <a:graphicFrameLocks/>
            </p:cNvGraphicFramePr>
            <p:nvPr/>
          </p:nvGraphicFramePr>
          <p:xfrm>
            <a:off x="3332924" y="3689349"/>
            <a:ext cx="3276600" cy="2246313"/>
          </p:xfrm>
          <a:graphic>
            <a:graphicData uri="http://schemas.openxmlformats.org/drawingml/2006/chart">
              <c:chart xmlns:c="http://schemas.openxmlformats.org/drawingml/2006/chart" xmlns:r="http://schemas.openxmlformats.org/officeDocument/2006/relationships" r:id="rId2"/>
            </a:graphicData>
          </a:graphic>
        </p:graphicFrame>
        <p:sp>
          <p:nvSpPr>
            <p:cNvPr id="33" name="TextBox 32"/>
            <p:cNvSpPr txBox="1">
              <a:spLocks noChangeArrowheads="1"/>
            </p:cNvSpPr>
            <p:nvPr/>
          </p:nvSpPr>
          <p:spPr bwMode="auto">
            <a:xfrm>
              <a:off x="5114099" y="4303712"/>
              <a:ext cx="260350"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t>#</a:t>
              </a:r>
            </a:p>
          </p:txBody>
        </p:sp>
      </p:grpSp>
      <p:grpSp>
        <p:nvGrpSpPr>
          <p:cNvPr id="34" name="Group 2"/>
          <p:cNvGrpSpPr>
            <a:grpSpLocks/>
          </p:cNvGrpSpPr>
          <p:nvPr/>
        </p:nvGrpSpPr>
        <p:grpSpPr bwMode="auto">
          <a:xfrm>
            <a:off x="1390650" y="944144"/>
            <a:ext cx="2425700" cy="2230437"/>
            <a:chOff x="3952859" y="1318228"/>
            <a:chExt cx="2426208" cy="2231929"/>
          </a:xfrm>
        </p:grpSpPr>
        <p:graphicFrame>
          <p:nvGraphicFramePr>
            <p:cNvPr id="35" name="Chart 34"/>
            <p:cNvGraphicFramePr>
              <a:graphicFrameLocks/>
            </p:cNvGraphicFramePr>
            <p:nvPr/>
          </p:nvGraphicFramePr>
          <p:xfrm>
            <a:off x="3955209" y="1320007"/>
            <a:ext cx="2424112" cy="2231231"/>
          </p:xfrm>
          <a:graphic>
            <a:graphicData uri="http://schemas.openxmlformats.org/drawingml/2006/chart">
              <c:chart xmlns:c="http://schemas.openxmlformats.org/drawingml/2006/chart" xmlns:r="http://schemas.openxmlformats.org/officeDocument/2006/relationships" r:id="rId3"/>
            </a:graphicData>
          </a:graphic>
        </p:graphicFrame>
        <p:sp>
          <p:nvSpPr>
            <p:cNvPr id="36" name="TextBox 26"/>
            <p:cNvSpPr txBox="1">
              <a:spLocks noChangeArrowheads="1"/>
            </p:cNvSpPr>
            <p:nvPr/>
          </p:nvSpPr>
          <p:spPr bwMode="auto">
            <a:xfrm>
              <a:off x="5667718" y="2485821"/>
              <a:ext cx="273107" cy="366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a:latin typeface="Arial" charset="0"/>
                </a:rPr>
                <a:t>*</a:t>
              </a:r>
            </a:p>
          </p:txBody>
        </p:sp>
        <p:sp>
          <p:nvSpPr>
            <p:cNvPr id="37" name="TextBox 32"/>
            <p:cNvSpPr txBox="1">
              <a:spLocks noChangeArrowheads="1"/>
            </p:cNvSpPr>
            <p:nvPr/>
          </p:nvSpPr>
          <p:spPr bwMode="auto">
            <a:xfrm>
              <a:off x="5791569" y="2419101"/>
              <a:ext cx="260405" cy="2748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t>#</a:t>
              </a:r>
            </a:p>
          </p:txBody>
        </p:sp>
        <p:sp>
          <p:nvSpPr>
            <p:cNvPr id="38" name="TextBox 26"/>
            <p:cNvSpPr txBox="1">
              <a:spLocks noChangeArrowheads="1"/>
            </p:cNvSpPr>
            <p:nvPr/>
          </p:nvSpPr>
          <p:spPr bwMode="auto">
            <a:xfrm>
              <a:off x="4829921" y="2118804"/>
              <a:ext cx="273050" cy="3668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a:latin typeface="Arial" charset="0"/>
                </a:rPr>
                <a:t>*</a:t>
              </a:r>
            </a:p>
          </p:txBody>
        </p:sp>
      </p:grpSp>
      <p:sp>
        <p:nvSpPr>
          <p:cNvPr id="39" name="Text Box 29"/>
          <p:cNvSpPr txBox="1">
            <a:spLocks noChangeArrowheads="1"/>
          </p:cNvSpPr>
          <p:nvPr/>
        </p:nvSpPr>
        <p:spPr bwMode="auto">
          <a:xfrm>
            <a:off x="1179513" y="3071394"/>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C</a:t>
            </a:r>
          </a:p>
        </p:txBody>
      </p:sp>
      <p:sp>
        <p:nvSpPr>
          <p:cNvPr id="40" name="Text Box 29"/>
          <p:cNvSpPr txBox="1">
            <a:spLocks noChangeArrowheads="1"/>
          </p:cNvSpPr>
          <p:nvPr/>
        </p:nvSpPr>
        <p:spPr bwMode="auto">
          <a:xfrm>
            <a:off x="1911350" y="3117431"/>
            <a:ext cx="1549400" cy="246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000" b="1">
                <a:latin typeface="Arial" charset="0"/>
              </a:rPr>
              <a:t>Time in open arms (%)</a:t>
            </a:r>
          </a:p>
        </p:txBody>
      </p:sp>
      <p:sp>
        <p:nvSpPr>
          <p:cNvPr id="41" name="Text Box 29"/>
          <p:cNvSpPr txBox="1">
            <a:spLocks noChangeArrowheads="1"/>
          </p:cNvSpPr>
          <p:nvPr/>
        </p:nvSpPr>
        <p:spPr bwMode="auto">
          <a:xfrm>
            <a:off x="4327525" y="3117431"/>
            <a:ext cx="1646238" cy="246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000" b="1">
                <a:latin typeface="Arial" charset="0"/>
              </a:rPr>
              <a:t>Time in closed arms (%)</a:t>
            </a:r>
          </a:p>
        </p:txBody>
      </p:sp>
      <p:sp>
        <p:nvSpPr>
          <p:cNvPr id="42" name="Text Box 29"/>
          <p:cNvSpPr txBox="1">
            <a:spLocks noChangeArrowheads="1"/>
          </p:cNvSpPr>
          <p:nvPr/>
        </p:nvSpPr>
        <p:spPr bwMode="auto">
          <a:xfrm>
            <a:off x="3660775" y="3071394"/>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D</a:t>
            </a:r>
          </a:p>
        </p:txBody>
      </p:sp>
      <p:graphicFrame>
        <p:nvGraphicFramePr>
          <p:cNvPr id="43" name="Chart 42"/>
          <p:cNvGraphicFramePr>
            <a:graphicFrameLocks/>
          </p:cNvGraphicFramePr>
          <p:nvPr>
            <p:extLst>
              <p:ext uri="{D42A27DB-BD31-4B8C-83A1-F6EECF244321}">
                <p14:modId xmlns:p14="http://schemas.microsoft.com/office/powerpoint/2010/main" val="1708566453"/>
              </p:ext>
            </p:extLst>
          </p:nvPr>
        </p:nvGraphicFramePr>
        <p:xfrm>
          <a:off x="1276668" y="3181275"/>
          <a:ext cx="2390271" cy="2400922"/>
        </p:xfrm>
        <a:graphic>
          <a:graphicData uri="http://schemas.openxmlformats.org/drawingml/2006/chart">
            <c:chart xmlns:c="http://schemas.openxmlformats.org/drawingml/2006/chart" xmlns:r="http://schemas.openxmlformats.org/officeDocument/2006/relationships" r:id="rId4"/>
          </a:graphicData>
        </a:graphic>
      </p:graphicFrame>
      <p:grpSp>
        <p:nvGrpSpPr>
          <p:cNvPr id="44" name="Group 2"/>
          <p:cNvGrpSpPr>
            <a:grpSpLocks/>
          </p:cNvGrpSpPr>
          <p:nvPr/>
        </p:nvGrpSpPr>
        <p:grpSpPr bwMode="auto">
          <a:xfrm>
            <a:off x="3665538" y="3193631"/>
            <a:ext cx="2349500" cy="2357438"/>
            <a:chOff x="3989390" y="1227932"/>
            <a:chExt cx="2349499" cy="2429669"/>
          </a:xfrm>
        </p:grpSpPr>
        <p:graphicFrame>
          <p:nvGraphicFramePr>
            <p:cNvPr id="45" name="Chart 44"/>
            <p:cNvGraphicFramePr>
              <a:graphicFrameLocks/>
            </p:cNvGraphicFramePr>
            <p:nvPr>
              <p:extLst>
                <p:ext uri="{D42A27DB-BD31-4B8C-83A1-F6EECF244321}">
                  <p14:modId xmlns:p14="http://schemas.microsoft.com/office/powerpoint/2010/main" val="1968970746"/>
                </p:ext>
              </p:extLst>
            </p:nvPr>
          </p:nvGraphicFramePr>
          <p:xfrm>
            <a:off x="3989390" y="1227932"/>
            <a:ext cx="2349499" cy="2429669"/>
          </p:xfrm>
          <a:graphic>
            <a:graphicData uri="http://schemas.openxmlformats.org/drawingml/2006/chart">
              <c:chart xmlns:c="http://schemas.openxmlformats.org/drawingml/2006/chart" xmlns:r="http://schemas.openxmlformats.org/officeDocument/2006/relationships" r:id="rId5"/>
            </a:graphicData>
          </a:graphic>
        </p:graphicFrame>
        <p:sp>
          <p:nvSpPr>
            <p:cNvPr id="46" name="TextBox 26"/>
            <p:cNvSpPr txBox="1">
              <a:spLocks noChangeArrowheads="1"/>
            </p:cNvSpPr>
            <p:nvPr/>
          </p:nvSpPr>
          <p:spPr bwMode="auto">
            <a:xfrm>
              <a:off x="4975082" y="2372958"/>
              <a:ext cx="274781" cy="448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a:latin typeface="Arial" charset="0"/>
                </a:rPr>
                <a:t>*</a:t>
              </a:r>
            </a:p>
          </p:txBody>
        </p:sp>
        <p:sp>
          <p:nvSpPr>
            <p:cNvPr id="47" name="TextBox 26"/>
            <p:cNvSpPr txBox="1">
              <a:spLocks noChangeArrowheads="1"/>
            </p:cNvSpPr>
            <p:nvPr/>
          </p:nvSpPr>
          <p:spPr bwMode="auto">
            <a:xfrm>
              <a:off x="5832332" y="2317249"/>
              <a:ext cx="274781" cy="448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a:latin typeface="Arial" charset="0"/>
                </a:rPr>
                <a:t>*</a:t>
              </a:r>
            </a:p>
          </p:txBody>
        </p:sp>
      </p:grpSp>
      <p:sp>
        <p:nvSpPr>
          <p:cNvPr id="48" name="TextBox 47"/>
          <p:cNvSpPr txBox="1"/>
          <p:nvPr/>
        </p:nvSpPr>
        <p:spPr>
          <a:xfrm>
            <a:off x="5939256"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248</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381153876"/>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Box 4"/>
          <p:cNvSpPr txBox="1">
            <a:spLocks noChangeArrowheads="1"/>
          </p:cNvSpPr>
          <p:nvPr/>
        </p:nvSpPr>
        <p:spPr bwMode="auto">
          <a:xfrm>
            <a:off x="1019175" y="484188"/>
            <a:ext cx="51593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Times New Roman" pitchFamily="18" charset="0"/>
                <a:cs typeface="Times New Roman" pitchFamily="18" charset="0"/>
              </a:rPr>
              <a:t>Figure 5.8: Effect of 24h fast on no. of stretch attend positions on the EPM</a:t>
            </a:r>
          </a:p>
        </p:txBody>
      </p:sp>
      <p:sp>
        <p:nvSpPr>
          <p:cNvPr id="12" name="Rectangle 54"/>
          <p:cNvSpPr>
            <a:spLocks noChangeArrowheads="1"/>
          </p:cNvSpPr>
          <p:nvPr/>
        </p:nvSpPr>
        <p:spPr bwMode="auto">
          <a:xfrm>
            <a:off x="1036638" y="3640138"/>
            <a:ext cx="5302250" cy="2002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sz="1200" dirty="0">
                <a:latin typeface="Times New Roman" pitchFamily="18" charset="0"/>
                <a:cs typeface="Times New Roman" pitchFamily="18" charset="0"/>
              </a:rPr>
              <a:t>Virgin and d5.5 pregnant mice </a:t>
            </a:r>
            <a:r>
              <a:rPr lang="en-US" sz="1200" dirty="0" smtClean="0">
                <a:latin typeface="Times New Roman" pitchFamily="18" charset="0"/>
                <a:cs typeface="Times New Roman" pitchFamily="18" charset="0"/>
              </a:rPr>
              <a:t>were either </a:t>
            </a:r>
            <a:r>
              <a:rPr lang="en-US" sz="1200" dirty="0">
                <a:latin typeface="Times New Roman" pitchFamily="18" charset="0"/>
                <a:cs typeface="Times New Roman" pitchFamily="18" charset="0"/>
              </a:rPr>
              <a:t>fasted for 24h (grey bars; n = 6, </a:t>
            </a:r>
            <a:r>
              <a:rPr lang="en-US" sz="1200" dirty="0" smtClean="0">
                <a:latin typeface="Times New Roman" pitchFamily="18" charset="0"/>
                <a:cs typeface="Times New Roman" pitchFamily="18" charset="0"/>
              </a:rPr>
              <a:t>7 respectively) </a:t>
            </a:r>
            <a:r>
              <a:rPr lang="en-US" sz="1200" dirty="0">
                <a:latin typeface="Times New Roman" pitchFamily="18" charset="0"/>
                <a:cs typeface="Times New Roman" pitchFamily="18" charset="0"/>
              </a:rPr>
              <a:t>or were fed normally (controls; white bars; n = 5). </a:t>
            </a:r>
            <a:r>
              <a:rPr lang="en-US" sz="1200" dirty="0" smtClean="0">
                <a:latin typeface="Times New Roman" pitchFamily="18" charset="0"/>
                <a:cs typeface="Times New Roman" pitchFamily="18" charset="0"/>
              </a:rPr>
              <a:t>24h </a:t>
            </a:r>
            <a:r>
              <a:rPr lang="en-US" sz="1200" dirty="0">
                <a:latin typeface="Times New Roman" pitchFamily="18" charset="0"/>
                <a:cs typeface="Times New Roman" pitchFamily="18" charset="0"/>
              </a:rPr>
              <a:t>later mice were tested on the elevated plus maze (EPM) and killed immediately after. </a:t>
            </a:r>
            <a:r>
              <a:rPr lang="en-GB" sz="1200" dirty="0">
                <a:latin typeface="Times New Roman" pitchFamily="18" charset="0"/>
                <a:cs typeface="Times New Roman" pitchFamily="18" charset="0"/>
              </a:rPr>
              <a:t>Values are group means </a:t>
            </a:r>
            <a:r>
              <a:rPr lang="en-US" sz="1200" dirty="0">
                <a:latin typeface="Times New Roman" pitchFamily="18" charset="0"/>
                <a:cs typeface="Times New Roman" pitchFamily="18" charset="0"/>
              </a:rPr>
              <a:t>± SEM.  Number of stretch attends (2-way ANOVA, interaction </a:t>
            </a:r>
            <a:r>
              <a:rPr lang="en-US" sz="1200" dirty="0" err="1" smtClean="0">
                <a:latin typeface="Times New Roman" pitchFamily="18" charset="0"/>
                <a:cs typeface="Times New Roman" pitchFamily="18" charset="0"/>
              </a:rPr>
              <a:t>groupxtreatment</a:t>
            </a:r>
            <a:r>
              <a:rPr lang="en-US" sz="1200" dirty="0" smtClean="0">
                <a:latin typeface="Times New Roman" pitchFamily="18" charset="0"/>
                <a:cs typeface="Times New Roman" pitchFamily="18" charset="0"/>
              </a:rPr>
              <a:t> </a:t>
            </a:r>
            <a:r>
              <a:rPr lang="en-US" sz="1200" dirty="0">
                <a:latin typeface="Times New Roman" pitchFamily="18" charset="0"/>
                <a:cs typeface="Times New Roman" pitchFamily="18" charset="0"/>
              </a:rPr>
              <a:t>p&lt;0.001) Holm-</a:t>
            </a:r>
            <a:r>
              <a:rPr lang="en-US" sz="1200" dirty="0" err="1">
                <a:latin typeface="Times New Roman" pitchFamily="18" charset="0"/>
                <a:cs typeface="Times New Roman" pitchFamily="18" charset="0"/>
              </a:rPr>
              <a:t>Sidak</a:t>
            </a:r>
            <a:r>
              <a:rPr lang="en-US" sz="1200" dirty="0">
                <a:latin typeface="Times New Roman" pitchFamily="18" charset="0"/>
                <a:cs typeface="Times New Roman" pitchFamily="18" charset="0"/>
              </a:rPr>
              <a:t> post hoc tests *p&lt;0.05 vs. vehicle, # vs. virgin.</a:t>
            </a:r>
          </a:p>
          <a:p>
            <a:pPr>
              <a:lnSpc>
                <a:spcPct val="150000"/>
              </a:lnSpc>
            </a:pPr>
            <a:endParaRPr lang="en-GB" sz="1200" dirty="0"/>
          </a:p>
        </p:txBody>
      </p:sp>
      <p:sp>
        <p:nvSpPr>
          <p:cNvPr id="13" name="Text Box 29"/>
          <p:cNvSpPr txBox="1">
            <a:spLocks noChangeArrowheads="1"/>
          </p:cNvSpPr>
          <p:nvPr/>
        </p:nvSpPr>
        <p:spPr bwMode="auto">
          <a:xfrm>
            <a:off x="1865313" y="1084263"/>
            <a:ext cx="1501775" cy="246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000" b="1">
                <a:latin typeface="Arial" charset="0"/>
              </a:rPr>
              <a:t>No. of stretch attends</a:t>
            </a:r>
          </a:p>
        </p:txBody>
      </p:sp>
      <p:grpSp>
        <p:nvGrpSpPr>
          <p:cNvPr id="14" name="Group 1"/>
          <p:cNvGrpSpPr>
            <a:grpSpLocks/>
          </p:cNvGrpSpPr>
          <p:nvPr/>
        </p:nvGrpSpPr>
        <p:grpSpPr bwMode="auto">
          <a:xfrm>
            <a:off x="1316038" y="1290638"/>
            <a:ext cx="2376487" cy="2309812"/>
            <a:chOff x="3687763" y="977086"/>
            <a:chExt cx="2375830" cy="2309813"/>
          </a:xfrm>
        </p:grpSpPr>
        <p:graphicFrame>
          <p:nvGraphicFramePr>
            <p:cNvPr id="15" name="Chart 14"/>
            <p:cNvGraphicFramePr>
              <a:graphicFrameLocks/>
            </p:cNvGraphicFramePr>
            <p:nvPr>
              <p:extLst>
                <p:ext uri="{D42A27DB-BD31-4B8C-83A1-F6EECF244321}">
                  <p14:modId xmlns:p14="http://schemas.microsoft.com/office/powerpoint/2010/main" val="1027907558"/>
                </p:ext>
              </p:extLst>
            </p:nvPr>
          </p:nvGraphicFramePr>
          <p:xfrm>
            <a:off x="3687763" y="977086"/>
            <a:ext cx="2375830" cy="2309813"/>
          </p:xfrm>
          <a:graphic>
            <a:graphicData uri="http://schemas.openxmlformats.org/drawingml/2006/chart">
              <c:chart xmlns:c="http://schemas.openxmlformats.org/drawingml/2006/chart" xmlns:r="http://schemas.openxmlformats.org/officeDocument/2006/relationships" r:id="rId2"/>
            </a:graphicData>
          </a:graphic>
        </p:graphicFrame>
        <p:sp>
          <p:nvSpPr>
            <p:cNvPr id="16" name="TextBox 26"/>
            <p:cNvSpPr txBox="1">
              <a:spLocks noChangeArrowheads="1"/>
            </p:cNvSpPr>
            <p:nvPr/>
          </p:nvSpPr>
          <p:spPr bwMode="auto">
            <a:xfrm>
              <a:off x="5431507" y="1937388"/>
              <a:ext cx="274781" cy="448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a:latin typeface="Arial" charset="0"/>
                </a:rPr>
                <a:t>*</a:t>
              </a:r>
            </a:p>
          </p:txBody>
        </p:sp>
        <p:sp>
          <p:nvSpPr>
            <p:cNvPr id="17" name="TextBox 26"/>
            <p:cNvSpPr txBox="1">
              <a:spLocks noChangeArrowheads="1"/>
            </p:cNvSpPr>
            <p:nvPr/>
          </p:nvSpPr>
          <p:spPr bwMode="auto">
            <a:xfrm>
              <a:off x="4612357" y="1131094"/>
              <a:ext cx="274781" cy="448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a:latin typeface="Arial" charset="0"/>
                </a:rPr>
                <a:t>*</a:t>
              </a:r>
            </a:p>
          </p:txBody>
        </p:sp>
        <p:sp>
          <p:nvSpPr>
            <p:cNvPr id="18" name="TextBox 32"/>
            <p:cNvSpPr txBox="1">
              <a:spLocks noChangeArrowheads="1"/>
            </p:cNvSpPr>
            <p:nvPr/>
          </p:nvSpPr>
          <p:spPr bwMode="auto">
            <a:xfrm>
              <a:off x="5231352" y="1158502"/>
              <a:ext cx="261949" cy="3685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t>#</a:t>
              </a:r>
            </a:p>
          </p:txBody>
        </p:sp>
        <p:sp>
          <p:nvSpPr>
            <p:cNvPr id="19" name="TextBox 32"/>
            <p:cNvSpPr txBox="1">
              <a:spLocks noChangeArrowheads="1"/>
            </p:cNvSpPr>
            <p:nvPr/>
          </p:nvSpPr>
          <p:spPr bwMode="auto">
            <a:xfrm>
              <a:off x="5512351" y="1807771"/>
              <a:ext cx="261949" cy="3685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t>#</a:t>
              </a:r>
            </a:p>
          </p:txBody>
        </p:sp>
      </p:grpSp>
      <p:sp>
        <p:nvSpPr>
          <p:cNvPr id="20" name="TextBox 19"/>
          <p:cNvSpPr txBox="1"/>
          <p:nvPr/>
        </p:nvSpPr>
        <p:spPr>
          <a:xfrm>
            <a:off x="5939256"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250</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489484894"/>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 Box 4"/>
          <p:cNvSpPr txBox="1">
            <a:spLocks noChangeArrowheads="1"/>
          </p:cNvSpPr>
          <p:nvPr/>
        </p:nvSpPr>
        <p:spPr bwMode="auto">
          <a:xfrm>
            <a:off x="1019175" y="484188"/>
            <a:ext cx="5340350" cy="461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dirty="0">
                <a:latin typeface="Times New Roman" pitchFamily="18" charset="0"/>
                <a:cs typeface="Times New Roman" pitchFamily="18" charset="0"/>
              </a:rPr>
              <a:t>Figure 5.9: Effect of 24h fast on plasma prolactin and corticosterone following </a:t>
            </a:r>
          </a:p>
          <a:p>
            <a:pPr eaLnBrk="1" hangingPunct="1"/>
            <a:r>
              <a:rPr lang="en-GB" sz="1200" b="1" dirty="0">
                <a:latin typeface="Times New Roman" pitchFamily="18" charset="0"/>
                <a:cs typeface="Times New Roman" pitchFamily="18" charset="0"/>
              </a:rPr>
              <a:t>                    EPM</a:t>
            </a:r>
          </a:p>
        </p:txBody>
      </p:sp>
      <p:sp>
        <p:nvSpPr>
          <p:cNvPr id="20" name="Rectangle 54"/>
          <p:cNvSpPr>
            <a:spLocks noChangeArrowheads="1"/>
          </p:cNvSpPr>
          <p:nvPr/>
        </p:nvSpPr>
        <p:spPr bwMode="auto">
          <a:xfrm>
            <a:off x="1036638" y="3640138"/>
            <a:ext cx="5302250" cy="2833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sz="1200" dirty="0">
                <a:latin typeface="Times New Roman" pitchFamily="18" charset="0"/>
                <a:cs typeface="Times New Roman" pitchFamily="18" charset="0"/>
              </a:rPr>
              <a:t>Virgin and d5.5 pregnant mice </a:t>
            </a:r>
            <a:r>
              <a:rPr lang="en-US" sz="1200" dirty="0" smtClean="0">
                <a:latin typeface="Times New Roman" pitchFamily="18" charset="0"/>
                <a:cs typeface="Times New Roman" pitchFamily="18" charset="0"/>
              </a:rPr>
              <a:t>were either </a:t>
            </a:r>
            <a:r>
              <a:rPr lang="en-US" sz="1200" dirty="0">
                <a:latin typeface="Times New Roman" pitchFamily="18" charset="0"/>
                <a:cs typeface="Times New Roman" pitchFamily="18" charset="0"/>
              </a:rPr>
              <a:t>fasted for 24h (grey bars; n = 6, </a:t>
            </a:r>
            <a:r>
              <a:rPr lang="en-US" sz="1200" dirty="0" smtClean="0">
                <a:latin typeface="Times New Roman" pitchFamily="18" charset="0"/>
                <a:cs typeface="Times New Roman" pitchFamily="18" charset="0"/>
              </a:rPr>
              <a:t>8 respectively) </a:t>
            </a:r>
            <a:r>
              <a:rPr lang="en-US" sz="1200" dirty="0">
                <a:latin typeface="Times New Roman" pitchFamily="18" charset="0"/>
                <a:cs typeface="Times New Roman" pitchFamily="18" charset="0"/>
              </a:rPr>
              <a:t>or were fed normally (controls; white bars; n = 6). </a:t>
            </a:r>
            <a:r>
              <a:rPr lang="en-US" sz="1200" dirty="0" smtClean="0">
                <a:latin typeface="Times New Roman" pitchFamily="18" charset="0"/>
                <a:cs typeface="Times New Roman" pitchFamily="18" charset="0"/>
              </a:rPr>
              <a:t>24h </a:t>
            </a:r>
            <a:r>
              <a:rPr lang="en-US" sz="1200" dirty="0">
                <a:latin typeface="Times New Roman" pitchFamily="18" charset="0"/>
                <a:cs typeface="Times New Roman" pitchFamily="18" charset="0"/>
              </a:rPr>
              <a:t>later mice were tested on the elevated plus maze (EPM) and killed immediately after. Trunk blood was collected to provide plasma. </a:t>
            </a:r>
            <a:r>
              <a:rPr lang="en-GB" sz="1200" dirty="0">
                <a:latin typeface="Times New Roman" pitchFamily="18" charset="0"/>
                <a:cs typeface="Times New Roman" pitchFamily="18" charset="0"/>
              </a:rPr>
              <a:t>Values are group means </a:t>
            </a:r>
            <a:r>
              <a:rPr lang="en-US" sz="1200" dirty="0">
                <a:latin typeface="Times New Roman" pitchFamily="18" charset="0"/>
                <a:cs typeface="Times New Roman" pitchFamily="18" charset="0"/>
              </a:rPr>
              <a:t>± SEM. Dashed line indicates mean prolactin level from control virgin mice with no EPM test (see chapter 3, </a:t>
            </a:r>
            <a:r>
              <a:rPr lang="en-US" sz="1200" dirty="0" smtClean="0">
                <a:latin typeface="Times New Roman" pitchFamily="18" charset="0"/>
                <a:cs typeface="Times New Roman" pitchFamily="18" charset="0"/>
              </a:rPr>
              <a:t>Figure </a:t>
            </a:r>
            <a:r>
              <a:rPr lang="en-US" sz="1200" dirty="0">
                <a:latin typeface="Times New Roman" pitchFamily="18" charset="0"/>
                <a:cs typeface="Times New Roman" pitchFamily="18" charset="0"/>
              </a:rPr>
              <a:t>3.17). A. prolactin (2-way ANOVA, interaction </a:t>
            </a:r>
            <a:r>
              <a:rPr lang="en-US" sz="1200" dirty="0" err="1" smtClean="0">
                <a:latin typeface="Times New Roman" pitchFamily="18" charset="0"/>
                <a:cs typeface="Times New Roman" pitchFamily="18" charset="0"/>
              </a:rPr>
              <a:t>groupxtreatment</a:t>
            </a:r>
            <a:r>
              <a:rPr lang="en-US" sz="1200" dirty="0" smtClean="0">
                <a:latin typeface="Times New Roman" pitchFamily="18" charset="0"/>
                <a:cs typeface="Times New Roman" pitchFamily="18" charset="0"/>
              </a:rPr>
              <a:t> </a:t>
            </a:r>
            <a:r>
              <a:rPr lang="en-US" sz="1200" dirty="0">
                <a:latin typeface="Times New Roman" pitchFamily="18" charset="0"/>
                <a:cs typeface="Times New Roman" pitchFamily="18" charset="0"/>
              </a:rPr>
              <a:t>p&lt;0.05). Students t-tests @p&lt;0.01 vs. control with no EPM test. B. corticosterone (</a:t>
            </a:r>
            <a:r>
              <a:rPr lang="en-US" sz="1200" dirty="0" smtClean="0">
                <a:latin typeface="Times New Roman" pitchFamily="18" charset="0"/>
                <a:cs typeface="Times New Roman" pitchFamily="18" charset="0"/>
              </a:rPr>
              <a:t>2-way </a:t>
            </a:r>
            <a:r>
              <a:rPr lang="en-US" sz="1200" dirty="0">
                <a:latin typeface="Times New Roman" pitchFamily="18" charset="0"/>
                <a:cs typeface="Times New Roman" pitchFamily="18" charset="0"/>
              </a:rPr>
              <a:t>ANOVA, p&lt;0.001 across treatment). Holm-</a:t>
            </a:r>
            <a:r>
              <a:rPr lang="en-US" sz="1200" dirty="0" err="1">
                <a:latin typeface="Times New Roman" pitchFamily="18" charset="0"/>
                <a:cs typeface="Times New Roman" pitchFamily="18" charset="0"/>
              </a:rPr>
              <a:t>Sidak</a:t>
            </a:r>
            <a:r>
              <a:rPr lang="en-US" sz="1200" dirty="0">
                <a:latin typeface="Times New Roman" pitchFamily="18" charset="0"/>
                <a:cs typeface="Times New Roman" pitchFamily="18" charset="0"/>
              </a:rPr>
              <a:t> post hoc tests *p&lt;0.05 vs. vehicle, # vs. virgin.</a:t>
            </a:r>
          </a:p>
          <a:p>
            <a:pPr>
              <a:lnSpc>
                <a:spcPct val="150000"/>
              </a:lnSpc>
            </a:pPr>
            <a:endParaRPr lang="en-GB" sz="1200" dirty="0"/>
          </a:p>
        </p:txBody>
      </p:sp>
      <p:sp>
        <p:nvSpPr>
          <p:cNvPr id="21" name="Text Box 29"/>
          <p:cNvSpPr txBox="1">
            <a:spLocks noChangeArrowheads="1"/>
          </p:cNvSpPr>
          <p:nvPr/>
        </p:nvSpPr>
        <p:spPr bwMode="auto">
          <a:xfrm>
            <a:off x="4538663" y="1084263"/>
            <a:ext cx="1095375" cy="246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000" b="1">
                <a:latin typeface="Arial" charset="0"/>
              </a:rPr>
              <a:t>Corticosterone</a:t>
            </a:r>
          </a:p>
        </p:txBody>
      </p:sp>
      <p:grpSp>
        <p:nvGrpSpPr>
          <p:cNvPr id="22" name="Group 1"/>
          <p:cNvGrpSpPr>
            <a:grpSpLocks/>
          </p:cNvGrpSpPr>
          <p:nvPr/>
        </p:nvGrpSpPr>
        <p:grpSpPr bwMode="auto">
          <a:xfrm>
            <a:off x="1231900" y="1189038"/>
            <a:ext cx="2565400" cy="2401887"/>
            <a:chOff x="1129108" y="3359944"/>
            <a:chExt cx="2828925" cy="2432843"/>
          </a:xfrm>
        </p:grpSpPr>
        <p:graphicFrame>
          <p:nvGraphicFramePr>
            <p:cNvPr id="23" name="Chart 22"/>
            <p:cNvGraphicFramePr>
              <a:graphicFrameLocks/>
            </p:cNvGraphicFramePr>
            <p:nvPr>
              <p:extLst>
                <p:ext uri="{D42A27DB-BD31-4B8C-83A1-F6EECF244321}">
                  <p14:modId xmlns:p14="http://schemas.microsoft.com/office/powerpoint/2010/main" val="2513766506"/>
                </p:ext>
              </p:extLst>
            </p:nvPr>
          </p:nvGraphicFramePr>
          <p:xfrm>
            <a:off x="1129108" y="3359944"/>
            <a:ext cx="2828925" cy="2432843"/>
          </p:xfrm>
          <a:graphic>
            <a:graphicData uri="http://schemas.openxmlformats.org/drawingml/2006/chart">
              <c:chart xmlns:c="http://schemas.openxmlformats.org/drawingml/2006/chart" xmlns:r="http://schemas.openxmlformats.org/officeDocument/2006/relationships" r:id="rId2"/>
            </a:graphicData>
          </a:graphic>
        </p:graphicFrame>
        <p:sp>
          <p:nvSpPr>
            <p:cNvPr id="24" name="TextBox 26"/>
            <p:cNvSpPr txBox="1">
              <a:spLocks noChangeArrowheads="1"/>
            </p:cNvSpPr>
            <p:nvPr/>
          </p:nvSpPr>
          <p:spPr bwMode="auto">
            <a:xfrm>
              <a:off x="3209189" y="4757330"/>
              <a:ext cx="280137" cy="4432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a:latin typeface="Arial" charset="0"/>
                </a:rPr>
                <a:t>*</a:t>
              </a:r>
            </a:p>
          </p:txBody>
        </p:sp>
        <p:sp>
          <p:nvSpPr>
            <p:cNvPr id="25" name="TextBox 32"/>
            <p:cNvSpPr txBox="1">
              <a:spLocks noChangeArrowheads="1"/>
            </p:cNvSpPr>
            <p:nvPr/>
          </p:nvSpPr>
          <p:spPr bwMode="auto">
            <a:xfrm>
              <a:off x="3316771" y="4637870"/>
              <a:ext cx="261938" cy="3685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t>#</a:t>
              </a:r>
            </a:p>
          </p:txBody>
        </p:sp>
      </p:grpSp>
      <p:sp>
        <p:nvSpPr>
          <p:cNvPr id="26" name="Text Box 29"/>
          <p:cNvSpPr txBox="1">
            <a:spLocks noChangeArrowheads="1"/>
          </p:cNvSpPr>
          <p:nvPr/>
        </p:nvSpPr>
        <p:spPr bwMode="auto">
          <a:xfrm>
            <a:off x="2185988" y="1084263"/>
            <a:ext cx="731837" cy="246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000" b="1">
                <a:latin typeface="Arial" charset="0"/>
              </a:rPr>
              <a:t>Prolactin</a:t>
            </a:r>
          </a:p>
        </p:txBody>
      </p:sp>
      <p:sp>
        <p:nvSpPr>
          <p:cNvPr id="27" name="Text Box 29"/>
          <p:cNvSpPr txBox="1">
            <a:spLocks noChangeArrowheads="1"/>
          </p:cNvSpPr>
          <p:nvPr/>
        </p:nvSpPr>
        <p:spPr bwMode="auto">
          <a:xfrm>
            <a:off x="1084263" y="1047750"/>
            <a:ext cx="293687"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A</a:t>
            </a:r>
          </a:p>
        </p:txBody>
      </p:sp>
      <p:grpSp>
        <p:nvGrpSpPr>
          <p:cNvPr id="28" name="Group 2"/>
          <p:cNvGrpSpPr>
            <a:grpSpLocks/>
          </p:cNvGrpSpPr>
          <p:nvPr/>
        </p:nvGrpSpPr>
        <p:grpSpPr bwMode="auto">
          <a:xfrm>
            <a:off x="3565525" y="1277938"/>
            <a:ext cx="2778125" cy="2295525"/>
            <a:chOff x="3632199" y="2882971"/>
            <a:chExt cx="2778125" cy="2295623"/>
          </a:xfrm>
        </p:grpSpPr>
        <p:graphicFrame>
          <p:nvGraphicFramePr>
            <p:cNvPr id="29" name="Chart 28"/>
            <p:cNvGraphicFramePr>
              <a:graphicFrameLocks/>
            </p:cNvGraphicFramePr>
            <p:nvPr>
              <p:extLst>
                <p:ext uri="{D42A27DB-BD31-4B8C-83A1-F6EECF244321}">
                  <p14:modId xmlns:p14="http://schemas.microsoft.com/office/powerpoint/2010/main" val="1537398751"/>
                </p:ext>
              </p:extLst>
            </p:nvPr>
          </p:nvGraphicFramePr>
          <p:xfrm>
            <a:off x="3632199" y="2917993"/>
            <a:ext cx="2778125" cy="2260601"/>
          </p:xfrm>
          <a:graphic>
            <a:graphicData uri="http://schemas.openxmlformats.org/drawingml/2006/chart">
              <c:chart xmlns:c="http://schemas.openxmlformats.org/drawingml/2006/chart" xmlns:r="http://schemas.openxmlformats.org/officeDocument/2006/relationships" r:id="rId3"/>
            </a:graphicData>
          </a:graphic>
        </p:graphicFrame>
        <p:sp>
          <p:nvSpPr>
            <p:cNvPr id="30" name="TextBox 26"/>
            <p:cNvSpPr txBox="1">
              <a:spLocks noChangeArrowheads="1"/>
            </p:cNvSpPr>
            <p:nvPr/>
          </p:nvSpPr>
          <p:spPr bwMode="auto">
            <a:xfrm>
              <a:off x="5724524" y="2882971"/>
              <a:ext cx="254002" cy="437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a:latin typeface="Arial" charset="0"/>
                </a:rPr>
                <a:t>*</a:t>
              </a:r>
            </a:p>
          </p:txBody>
        </p:sp>
        <p:sp>
          <p:nvSpPr>
            <p:cNvPr id="31" name="TextBox 26"/>
            <p:cNvSpPr txBox="1">
              <a:spLocks noChangeArrowheads="1"/>
            </p:cNvSpPr>
            <p:nvPr/>
          </p:nvSpPr>
          <p:spPr bwMode="auto">
            <a:xfrm>
              <a:off x="4867274" y="3016321"/>
              <a:ext cx="254002" cy="437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a:latin typeface="Arial" charset="0"/>
                </a:rPr>
                <a:t>*</a:t>
              </a:r>
            </a:p>
          </p:txBody>
        </p:sp>
      </p:grpSp>
      <p:sp>
        <p:nvSpPr>
          <p:cNvPr id="32" name="Text Box 29"/>
          <p:cNvSpPr txBox="1">
            <a:spLocks noChangeArrowheads="1"/>
          </p:cNvSpPr>
          <p:nvPr/>
        </p:nvSpPr>
        <p:spPr bwMode="auto">
          <a:xfrm>
            <a:off x="3484563" y="1047750"/>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B</a:t>
            </a:r>
          </a:p>
        </p:txBody>
      </p:sp>
      <p:cxnSp>
        <p:nvCxnSpPr>
          <p:cNvPr id="33" name="Straight Connector 32"/>
          <p:cNvCxnSpPr/>
          <p:nvPr/>
        </p:nvCxnSpPr>
        <p:spPr>
          <a:xfrm>
            <a:off x="1749425" y="3054350"/>
            <a:ext cx="863600"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34" name="TextBox 19"/>
          <p:cNvSpPr txBox="1">
            <a:spLocks noChangeArrowheads="1"/>
          </p:cNvSpPr>
          <p:nvPr/>
        </p:nvSpPr>
        <p:spPr bwMode="auto">
          <a:xfrm>
            <a:off x="1784350" y="1438275"/>
            <a:ext cx="32226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a:t>@</a:t>
            </a:r>
          </a:p>
        </p:txBody>
      </p:sp>
      <p:sp>
        <p:nvSpPr>
          <p:cNvPr id="35" name="TextBox 34"/>
          <p:cNvSpPr txBox="1"/>
          <p:nvPr/>
        </p:nvSpPr>
        <p:spPr>
          <a:xfrm>
            <a:off x="5939256"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251</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642625650"/>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 Box 4"/>
          <p:cNvSpPr txBox="1">
            <a:spLocks noChangeArrowheads="1"/>
          </p:cNvSpPr>
          <p:nvPr/>
        </p:nvSpPr>
        <p:spPr bwMode="auto">
          <a:xfrm>
            <a:off x="1019175" y="484188"/>
            <a:ext cx="4559300"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Times New Roman" pitchFamily="18" charset="0"/>
                <a:cs typeface="Times New Roman" pitchFamily="18" charset="0"/>
              </a:rPr>
              <a:t>Figure 5.10: Effect of 24h fast on OFT anxiety-related parameters</a:t>
            </a:r>
          </a:p>
        </p:txBody>
      </p:sp>
      <p:sp>
        <p:nvSpPr>
          <p:cNvPr id="21" name="Text Box 29"/>
          <p:cNvSpPr txBox="1">
            <a:spLocks noChangeArrowheads="1"/>
          </p:cNvSpPr>
          <p:nvPr/>
        </p:nvSpPr>
        <p:spPr bwMode="auto">
          <a:xfrm>
            <a:off x="1196975" y="878218"/>
            <a:ext cx="293688"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A</a:t>
            </a:r>
          </a:p>
        </p:txBody>
      </p:sp>
      <p:sp>
        <p:nvSpPr>
          <p:cNvPr id="22" name="Rectangle 54"/>
          <p:cNvSpPr>
            <a:spLocks noChangeArrowheads="1"/>
          </p:cNvSpPr>
          <p:nvPr/>
        </p:nvSpPr>
        <p:spPr bwMode="auto">
          <a:xfrm>
            <a:off x="1036638" y="5623377"/>
            <a:ext cx="5302250" cy="25557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sz="1200" dirty="0">
                <a:latin typeface="Times New Roman" pitchFamily="18" charset="0"/>
                <a:cs typeface="Times New Roman" pitchFamily="18" charset="0"/>
              </a:rPr>
              <a:t>Virgin and d5.5 pregnant mice </a:t>
            </a:r>
            <a:r>
              <a:rPr lang="en-US" sz="1200" dirty="0" smtClean="0">
                <a:latin typeface="Times New Roman" pitchFamily="18" charset="0"/>
                <a:cs typeface="Times New Roman" pitchFamily="18" charset="0"/>
              </a:rPr>
              <a:t>were either </a:t>
            </a:r>
            <a:r>
              <a:rPr lang="en-US" sz="1200" dirty="0">
                <a:latin typeface="Times New Roman" pitchFamily="18" charset="0"/>
                <a:cs typeface="Times New Roman" pitchFamily="18" charset="0"/>
              </a:rPr>
              <a:t>fasted for 24h (grey bars; n = 5, </a:t>
            </a:r>
            <a:r>
              <a:rPr lang="en-US" sz="1200" dirty="0" smtClean="0">
                <a:latin typeface="Times New Roman" pitchFamily="18" charset="0"/>
                <a:cs typeface="Times New Roman" pitchFamily="18" charset="0"/>
              </a:rPr>
              <a:t>6 respectively) </a:t>
            </a:r>
            <a:r>
              <a:rPr lang="en-US" sz="1200" dirty="0">
                <a:latin typeface="Times New Roman" pitchFamily="18" charset="0"/>
                <a:cs typeface="Times New Roman" pitchFamily="18" charset="0"/>
              </a:rPr>
              <a:t>or were fed normally (controls; white bars; n = 5, </a:t>
            </a:r>
            <a:r>
              <a:rPr lang="en-US" sz="1200" dirty="0" smtClean="0">
                <a:latin typeface="Times New Roman" pitchFamily="18" charset="0"/>
                <a:cs typeface="Times New Roman" pitchFamily="18" charset="0"/>
              </a:rPr>
              <a:t>7 respectively). 24h </a:t>
            </a:r>
            <a:r>
              <a:rPr lang="en-US" sz="1200" dirty="0">
                <a:latin typeface="Times New Roman" pitchFamily="18" charset="0"/>
                <a:cs typeface="Times New Roman" pitchFamily="18" charset="0"/>
              </a:rPr>
              <a:t>later mice were tested on the open field test (OFT) and killed immediately after. </a:t>
            </a:r>
            <a:r>
              <a:rPr lang="en-GB" sz="1200" dirty="0">
                <a:latin typeface="Times New Roman" pitchFamily="18" charset="0"/>
                <a:cs typeface="Times New Roman" pitchFamily="18" charset="0"/>
              </a:rPr>
              <a:t>Values are group means </a:t>
            </a:r>
            <a:r>
              <a:rPr lang="en-US" sz="1200" dirty="0">
                <a:latin typeface="Times New Roman" pitchFamily="18" charset="0"/>
                <a:cs typeface="Times New Roman" pitchFamily="18" charset="0"/>
              </a:rPr>
              <a:t>± SEM. A. Time in the inner zone (expressed as a % of total time) (2-way ANOVA, ns). B. Number of entries into the inner zone (</a:t>
            </a:r>
            <a:r>
              <a:rPr lang="en-US" sz="1200" dirty="0" smtClean="0">
                <a:latin typeface="Times New Roman" pitchFamily="18" charset="0"/>
                <a:cs typeface="Times New Roman" pitchFamily="18" charset="0"/>
              </a:rPr>
              <a:t>2-way </a:t>
            </a:r>
            <a:r>
              <a:rPr lang="en-US" sz="1200" dirty="0">
                <a:latin typeface="Times New Roman" pitchFamily="18" charset="0"/>
                <a:cs typeface="Times New Roman" pitchFamily="18" charset="0"/>
              </a:rPr>
              <a:t>ANOVA, p&lt;0.05 across treatment). C. Crossings in the inner zone (expressed as % of the total crossings) (2-way ANOVA, p&lt;0.01 across treatment). D. Total number of crossings (</a:t>
            </a:r>
            <a:r>
              <a:rPr lang="en-US" sz="1200" dirty="0" smtClean="0">
                <a:latin typeface="Times New Roman" pitchFamily="18" charset="0"/>
                <a:cs typeface="Times New Roman" pitchFamily="18" charset="0"/>
              </a:rPr>
              <a:t>2-way </a:t>
            </a:r>
            <a:r>
              <a:rPr lang="en-US" sz="1200" dirty="0">
                <a:latin typeface="Times New Roman" pitchFamily="18" charset="0"/>
                <a:cs typeface="Times New Roman" pitchFamily="18" charset="0"/>
              </a:rPr>
              <a:t>ANOVA, ns). </a:t>
            </a:r>
            <a:r>
              <a:rPr lang="en-US" sz="1200" dirty="0" smtClean="0">
                <a:latin typeface="Times New Roman" pitchFamily="18" charset="0"/>
                <a:cs typeface="Times New Roman" pitchFamily="18" charset="0"/>
              </a:rPr>
              <a:t>Holm-</a:t>
            </a:r>
            <a:r>
              <a:rPr lang="en-US" sz="1200" dirty="0" err="1" smtClean="0">
                <a:latin typeface="Times New Roman" pitchFamily="18" charset="0"/>
                <a:cs typeface="Times New Roman" pitchFamily="18" charset="0"/>
              </a:rPr>
              <a:t>Sidak</a:t>
            </a:r>
            <a:r>
              <a:rPr lang="en-US" sz="1200" dirty="0" smtClean="0">
                <a:latin typeface="Times New Roman" pitchFamily="18" charset="0"/>
                <a:cs typeface="Times New Roman" pitchFamily="18" charset="0"/>
              </a:rPr>
              <a:t> </a:t>
            </a:r>
            <a:r>
              <a:rPr lang="en-US" sz="1200" dirty="0">
                <a:latin typeface="Times New Roman" pitchFamily="18" charset="0"/>
                <a:cs typeface="Times New Roman" pitchFamily="18" charset="0"/>
              </a:rPr>
              <a:t>post hoc tests *p&lt;0.05 vs. </a:t>
            </a:r>
            <a:r>
              <a:rPr lang="en-US" sz="1200" dirty="0" smtClean="0">
                <a:latin typeface="Times New Roman" pitchFamily="18" charset="0"/>
                <a:cs typeface="Times New Roman" pitchFamily="18" charset="0"/>
              </a:rPr>
              <a:t>vehicle, #p&lt;0.05 vs. virgin.</a:t>
            </a:r>
            <a:endParaRPr lang="en-GB" sz="1200" dirty="0"/>
          </a:p>
        </p:txBody>
      </p:sp>
      <p:sp>
        <p:nvSpPr>
          <p:cNvPr id="23" name="Text Box 29"/>
          <p:cNvSpPr txBox="1">
            <a:spLocks noChangeArrowheads="1"/>
          </p:cNvSpPr>
          <p:nvPr/>
        </p:nvSpPr>
        <p:spPr bwMode="auto">
          <a:xfrm>
            <a:off x="1738313" y="914731"/>
            <a:ext cx="1543050" cy="246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000" b="1">
                <a:latin typeface="Arial" charset="0"/>
              </a:rPr>
              <a:t>Time in inner zone (%)</a:t>
            </a:r>
          </a:p>
        </p:txBody>
      </p:sp>
      <p:sp>
        <p:nvSpPr>
          <p:cNvPr id="24" name="Text Box 29"/>
          <p:cNvSpPr txBox="1">
            <a:spLocks noChangeArrowheads="1"/>
          </p:cNvSpPr>
          <p:nvPr/>
        </p:nvSpPr>
        <p:spPr bwMode="auto">
          <a:xfrm>
            <a:off x="4206875" y="914731"/>
            <a:ext cx="1277938" cy="246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000" b="1">
                <a:latin typeface="Arial" charset="0"/>
              </a:rPr>
              <a:t>Inner zone entries</a:t>
            </a:r>
          </a:p>
        </p:txBody>
      </p:sp>
      <p:sp>
        <p:nvSpPr>
          <p:cNvPr id="25" name="Text Box 29"/>
          <p:cNvSpPr txBox="1">
            <a:spLocks noChangeArrowheads="1"/>
          </p:cNvSpPr>
          <p:nvPr/>
        </p:nvSpPr>
        <p:spPr bwMode="auto">
          <a:xfrm>
            <a:off x="3597275" y="878218"/>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B</a:t>
            </a:r>
          </a:p>
        </p:txBody>
      </p:sp>
      <p:graphicFrame>
        <p:nvGraphicFramePr>
          <p:cNvPr id="26" name="Chart 25"/>
          <p:cNvGraphicFramePr>
            <a:graphicFrameLocks/>
          </p:cNvGraphicFramePr>
          <p:nvPr>
            <p:extLst>
              <p:ext uri="{D42A27DB-BD31-4B8C-83A1-F6EECF244321}">
                <p14:modId xmlns:p14="http://schemas.microsoft.com/office/powerpoint/2010/main" val="3705909850"/>
              </p:ext>
            </p:extLst>
          </p:nvPr>
        </p:nvGraphicFramePr>
        <p:xfrm>
          <a:off x="1120775" y="1153192"/>
          <a:ext cx="2338387" cy="2230437"/>
        </p:xfrm>
        <a:graphic>
          <a:graphicData uri="http://schemas.openxmlformats.org/drawingml/2006/chart">
            <c:chart xmlns:c="http://schemas.openxmlformats.org/drawingml/2006/chart" xmlns:r="http://schemas.openxmlformats.org/officeDocument/2006/relationships" r:id="rId2"/>
          </a:graphicData>
        </a:graphic>
      </p:graphicFrame>
      <p:grpSp>
        <p:nvGrpSpPr>
          <p:cNvPr id="27" name="Group 1"/>
          <p:cNvGrpSpPr>
            <a:grpSpLocks/>
          </p:cNvGrpSpPr>
          <p:nvPr/>
        </p:nvGrpSpPr>
        <p:grpSpPr bwMode="auto">
          <a:xfrm>
            <a:off x="3502025" y="1111581"/>
            <a:ext cx="2357438" cy="2290762"/>
            <a:chOff x="3502025" y="1262361"/>
            <a:chExt cx="2358076" cy="2290465"/>
          </a:xfrm>
        </p:grpSpPr>
        <p:graphicFrame>
          <p:nvGraphicFramePr>
            <p:cNvPr id="28" name="Chart 27"/>
            <p:cNvGraphicFramePr>
              <a:graphicFrameLocks/>
            </p:cNvGraphicFramePr>
            <p:nvPr/>
          </p:nvGraphicFramePr>
          <p:xfrm>
            <a:off x="3502025" y="1262361"/>
            <a:ext cx="2358076" cy="2290465"/>
          </p:xfrm>
          <a:graphic>
            <a:graphicData uri="http://schemas.openxmlformats.org/drawingml/2006/chart">
              <c:chart xmlns:c="http://schemas.openxmlformats.org/drawingml/2006/chart" xmlns:r="http://schemas.openxmlformats.org/officeDocument/2006/relationships" r:id="rId3"/>
            </a:graphicData>
          </a:graphic>
        </p:graphicFrame>
        <p:sp>
          <p:nvSpPr>
            <p:cNvPr id="29" name="TextBox 26"/>
            <p:cNvSpPr txBox="1">
              <a:spLocks noChangeArrowheads="1"/>
            </p:cNvSpPr>
            <p:nvPr/>
          </p:nvSpPr>
          <p:spPr bwMode="auto">
            <a:xfrm>
              <a:off x="5305425" y="1859099"/>
              <a:ext cx="254002" cy="437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a:latin typeface="Arial" charset="0"/>
                </a:rPr>
                <a:t>*</a:t>
              </a:r>
            </a:p>
          </p:txBody>
        </p:sp>
      </p:grpSp>
      <p:sp>
        <p:nvSpPr>
          <p:cNvPr id="30" name="Text Box 29"/>
          <p:cNvSpPr txBox="1">
            <a:spLocks noChangeArrowheads="1"/>
          </p:cNvSpPr>
          <p:nvPr/>
        </p:nvSpPr>
        <p:spPr bwMode="auto">
          <a:xfrm>
            <a:off x="1193800" y="3222956"/>
            <a:ext cx="295275" cy="277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C</a:t>
            </a:r>
          </a:p>
        </p:txBody>
      </p:sp>
      <p:sp>
        <p:nvSpPr>
          <p:cNvPr id="31" name="Text Box 29"/>
          <p:cNvSpPr txBox="1">
            <a:spLocks noChangeArrowheads="1"/>
          </p:cNvSpPr>
          <p:nvPr/>
        </p:nvSpPr>
        <p:spPr bwMode="auto">
          <a:xfrm>
            <a:off x="1706563" y="3259468"/>
            <a:ext cx="1698625" cy="246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000" b="1">
                <a:latin typeface="Arial" charset="0"/>
              </a:rPr>
              <a:t>Inner zone crossings (%)</a:t>
            </a:r>
          </a:p>
        </p:txBody>
      </p:sp>
      <p:sp>
        <p:nvSpPr>
          <p:cNvPr id="32" name="Text Box 29"/>
          <p:cNvSpPr txBox="1">
            <a:spLocks noChangeArrowheads="1"/>
          </p:cNvSpPr>
          <p:nvPr/>
        </p:nvSpPr>
        <p:spPr bwMode="auto">
          <a:xfrm>
            <a:off x="4270375" y="3259468"/>
            <a:ext cx="1128713" cy="246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000" b="1">
                <a:latin typeface="Arial" charset="0"/>
              </a:rPr>
              <a:t>Total crossings</a:t>
            </a:r>
          </a:p>
        </p:txBody>
      </p:sp>
      <p:sp>
        <p:nvSpPr>
          <p:cNvPr id="33" name="Text Box 29"/>
          <p:cNvSpPr txBox="1">
            <a:spLocks noChangeArrowheads="1"/>
          </p:cNvSpPr>
          <p:nvPr/>
        </p:nvSpPr>
        <p:spPr bwMode="auto">
          <a:xfrm>
            <a:off x="3594100" y="3222956"/>
            <a:ext cx="295275" cy="277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D</a:t>
            </a:r>
          </a:p>
        </p:txBody>
      </p:sp>
      <p:graphicFrame>
        <p:nvGraphicFramePr>
          <p:cNvPr id="34" name="Chart 33"/>
          <p:cNvGraphicFramePr>
            <a:graphicFrameLocks/>
          </p:cNvGraphicFramePr>
          <p:nvPr>
            <p:extLst>
              <p:ext uri="{D42A27DB-BD31-4B8C-83A1-F6EECF244321}">
                <p14:modId xmlns:p14="http://schemas.microsoft.com/office/powerpoint/2010/main" val="842196680"/>
              </p:ext>
            </p:extLst>
          </p:nvPr>
        </p:nvGraphicFramePr>
        <p:xfrm>
          <a:off x="1132890" y="3493596"/>
          <a:ext cx="2355850" cy="2146944"/>
        </p:xfrm>
        <a:graphic>
          <a:graphicData uri="http://schemas.openxmlformats.org/drawingml/2006/chart">
            <c:chart xmlns:c="http://schemas.openxmlformats.org/drawingml/2006/chart" xmlns:r="http://schemas.openxmlformats.org/officeDocument/2006/relationships" r:id="rId4"/>
          </a:graphicData>
        </a:graphic>
      </p:graphicFrame>
      <p:sp>
        <p:nvSpPr>
          <p:cNvPr id="35" name="TextBox 32"/>
          <p:cNvSpPr txBox="1">
            <a:spLocks noChangeArrowheads="1"/>
          </p:cNvSpPr>
          <p:nvPr/>
        </p:nvSpPr>
        <p:spPr bwMode="auto">
          <a:xfrm>
            <a:off x="2984500" y="4737431"/>
            <a:ext cx="2619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t>#</a:t>
            </a:r>
          </a:p>
        </p:txBody>
      </p:sp>
      <p:graphicFrame>
        <p:nvGraphicFramePr>
          <p:cNvPr id="36" name="Chart 35"/>
          <p:cNvGraphicFramePr>
            <a:graphicFrameLocks/>
          </p:cNvGraphicFramePr>
          <p:nvPr>
            <p:extLst>
              <p:ext uri="{D42A27DB-BD31-4B8C-83A1-F6EECF244321}">
                <p14:modId xmlns:p14="http://schemas.microsoft.com/office/powerpoint/2010/main" val="2034065279"/>
              </p:ext>
            </p:extLst>
          </p:nvPr>
        </p:nvGraphicFramePr>
        <p:xfrm>
          <a:off x="3351421" y="3369299"/>
          <a:ext cx="2543174" cy="2336502"/>
        </p:xfrm>
        <a:graphic>
          <a:graphicData uri="http://schemas.openxmlformats.org/drawingml/2006/chart">
            <c:chart xmlns:c="http://schemas.openxmlformats.org/drawingml/2006/chart" xmlns:r="http://schemas.openxmlformats.org/officeDocument/2006/relationships" r:id="rId5"/>
          </a:graphicData>
        </a:graphic>
      </p:graphicFrame>
      <p:sp>
        <p:nvSpPr>
          <p:cNvPr id="37" name="TextBox 36"/>
          <p:cNvSpPr txBox="1"/>
          <p:nvPr/>
        </p:nvSpPr>
        <p:spPr>
          <a:xfrm>
            <a:off x="5939256"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252</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1395668967"/>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Box 4"/>
          <p:cNvSpPr txBox="1">
            <a:spLocks noChangeArrowheads="1"/>
          </p:cNvSpPr>
          <p:nvPr/>
        </p:nvSpPr>
        <p:spPr bwMode="auto">
          <a:xfrm>
            <a:off x="1019175" y="484188"/>
            <a:ext cx="4721225"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Times New Roman" pitchFamily="18" charset="0"/>
                <a:cs typeface="Times New Roman" pitchFamily="18" charset="0"/>
              </a:rPr>
              <a:t>Figure 5.11: Effect of 24h fast on the number of wall rears in the OFT</a:t>
            </a:r>
          </a:p>
        </p:txBody>
      </p:sp>
      <p:sp>
        <p:nvSpPr>
          <p:cNvPr id="9" name="Rectangle 54"/>
          <p:cNvSpPr>
            <a:spLocks noChangeArrowheads="1"/>
          </p:cNvSpPr>
          <p:nvPr/>
        </p:nvSpPr>
        <p:spPr bwMode="auto">
          <a:xfrm>
            <a:off x="1036638" y="3506788"/>
            <a:ext cx="5302250" cy="1724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sz="1200" dirty="0">
                <a:latin typeface="Times New Roman" pitchFamily="18" charset="0"/>
                <a:cs typeface="Times New Roman" pitchFamily="18" charset="0"/>
              </a:rPr>
              <a:t>Virgin and d5.5 pregnant mice </a:t>
            </a:r>
            <a:r>
              <a:rPr lang="en-US" sz="1200" dirty="0" smtClean="0">
                <a:latin typeface="Times New Roman" pitchFamily="18" charset="0"/>
                <a:cs typeface="Times New Roman" pitchFamily="18" charset="0"/>
              </a:rPr>
              <a:t>were either </a:t>
            </a:r>
            <a:r>
              <a:rPr lang="en-US" sz="1200" dirty="0">
                <a:latin typeface="Times New Roman" pitchFamily="18" charset="0"/>
                <a:cs typeface="Times New Roman" pitchFamily="18" charset="0"/>
              </a:rPr>
              <a:t>fasted for 24h (grey bars; n = 5, </a:t>
            </a:r>
            <a:r>
              <a:rPr lang="en-US" sz="1200" dirty="0" smtClean="0">
                <a:latin typeface="Times New Roman" pitchFamily="18" charset="0"/>
                <a:cs typeface="Times New Roman" pitchFamily="18" charset="0"/>
              </a:rPr>
              <a:t>6 respectively) or </a:t>
            </a:r>
            <a:r>
              <a:rPr lang="en-US" sz="1200" dirty="0">
                <a:latin typeface="Times New Roman" pitchFamily="18" charset="0"/>
                <a:cs typeface="Times New Roman" pitchFamily="18" charset="0"/>
              </a:rPr>
              <a:t>were fed normally (controls; white bars; n = 5, </a:t>
            </a:r>
            <a:r>
              <a:rPr lang="en-US" sz="1200" dirty="0" smtClean="0">
                <a:latin typeface="Times New Roman" pitchFamily="18" charset="0"/>
                <a:cs typeface="Times New Roman" pitchFamily="18" charset="0"/>
              </a:rPr>
              <a:t>7 respectively). 24h </a:t>
            </a:r>
            <a:r>
              <a:rPr lang="en-US" sz="1200" dirty="0">
                <a:latin typeface="Times New Roman" pitchFamily="18" charset="0"/>
                <a:cs typeface="Times New Roman" pitchFamily="18" charset="0"/>
              </a:rPr>
              <a:t>later mice were tested on the open field test (OFT) and killed immediately after. </a:t>
            </a:r>
            <a:r>
              <a:rPr lang="en-GB" sz="1200" dirty="0">
                <a:latin typeface="Times New Roman" pitchFamily="18" charset="0"/>
                <a:cs typeface="Times New Roman" pitchFamily="18" charset="0"/>
              </a:rPr>
              <a:t>Values are group means </a:t>
            </a:r>
            <a:r>
              <a:rPr lang="en-US" sz="1200" dirty="0">
                <a:latin typeface="Times New Roman" pitchFamily="18" charset="0"/>
                <a:cs typeface="Times New Roman" pitchFamily="18" charset="0"/>
              </a:rPr>
              <a:t>± SEM. Number of wall rears (2-way ANOVA, interaction </a:t>
            </a:r>
            <a:r>
              <a:rPr lang="en-US" sz="1200" dirty="0" err="1" smtClean="0">
                <a:latin typeface="Times New Roman" pitchFamily="18" charset="0"/>
                <a:cs typeface="Times New Roman" pitchFamily="18" charset="0"/>
              </a:rPr>
              <a:t>treatmentxgroup</a:t>
            </a:r>
            <a:r>
              <a:rPr lang="en-US" sz="1200" dirty="0" smtClean="0">
                <a:latin typeface="Times New Roman" pitchFamily="18" charset="0"/>
                <a:cs typeface="Times New Roman" pitchFamily="18" charset="0"/>
              </a:rPr>
              <a:t> </a:t>
            </a:r>
            <a:r>
              <a:rPr lang="en-US" sz="1200" dirty="0">
                <a:latin typeface="Times New Roman" pitchFamily="18" charset="0"/>
                <a:cs typeface="Times New Roman" pitchFamily="18" charset="0"/>
              </a:rPr>
              <a:t>p&lt;0.05). Holm-</a:t>
            </a:r>
            <a:r>
              <a:rPr lang="en-US" sz="1200" dirty="0" err="1">
                <a:latin typeface="Times New Roman" pitchFamily="18" charset="0"/>
                <a:cs typeface="Times New Roman" pitchFamily="18" charset="0"/>
              </a:rPr>
              <a:t>Sidak</a:t>
            </a:r>
            <a:r>
              <a:rPr lang="en-US" sz="1200" dirty="0">
                <a:latin typeface="Times New Roman" pitchFamily="18" charset="0"/>
                <a:cs typeface="Times New Roman" pitchFamily="18" charset="0"/>
              </a:rPr>
              <a:t> post hoc tests *p&lt;0.05 vs. vehicle, # vs. virgin.</a:t>
            </a:r>
            <a:endParaRPr lang="en-GB" sz="1200" dirty="0"/>
          </a:p>
        </p:txBody>
      </p:sp>
      <p:sp>
        <p:nvSpPr>
          <p:cNvPr id="10" name="Text Box 29"/>
          <p:cNvSpPr txBox="1">
            <a:spLocks noChangeArrowheads="1"/>
          </p:cNvSpPr>
          <p:nvPr/>
        </p:nvSpPr>
        <p:spPr bwMode="auto">
          <a:xfrm>
            <a:off x="1833563" y="1084263"/>
            <a:ext cx="7874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000" b="1">
                <a:latin typeface="Arial" charset="0"/>
              </a:rPr>
              <a:t>Wall rears</a:t>
            </a:r>
          </a:p>
        </p:txBody>
      </p:sp>
      <p:graphicFrame>
        <p:nvGraphicFramePr>
          <p:cNvPr id="11" name="Chart 10"/>
          <p:cNvGraphicFramePr>
            <a:graphicFrameLocks/>
          </p:cNvGraphicFramePr>
          <p:nvPr>
            <p:extLst>
              <p:ext uri="{D42A27DB-BD31-4B8C-83A1-F6EECF244321}">
                <p14:modId xmlns:p14="http://schemas.microsoft.com/office/powerpoint/2010/main" val="1996390245"/>
              </p:ext>
            </p:extLst>
          </p:nvPr>
        </p:nvGraphicFramePr>
        <p:xfrm>
          <a:off x="1034896" y="1292097"/>
          <a:ext cx="2542729" cy="2277809"/>
        </p:xfrm>
        <a:graphic>
          <a:graphicData uri="http://schemas.openxmlformats.org/drawingml/2006/chart">
            <c:chart xmlns:c="http://schemas.openxmlformats.org/drawingml/2006/chart" xmlns:r="http://schemas.openxmlformats.org/officeDocument/2006/relationships" r:id="rId2"/>
          </a:graphicData>
        </a:graphic>
      </p:graphicFrame>
      <p:sp>
        <p:nvSpPr>
          <p:cNvPr id="12" name="TextBox 32"/>
          <p:cNvSpPr txBox="1">
            <a:spLocks noChangeArrowheads="1"/>
          </p:cNvSpPr>
          <p:nvPr/>
        </p:nvSpPr>
        <p:spPr bwMode="auto">
          <a:xfrm>
            <a:off x="2732088" y="1485900"/>
            <a:ext cx="26035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t>#</a:t>
            </a:r>
          </a:p>
        </p:txBody>
      </p:sp>
      <p:sp>
        <p:nvSpPr>
          <p:cNvPr id="13" name="TextBox 26"/>
          <p:cNvSpPr txBox="1">
            <a:spLocks noChangeArrowheads="1"/>
          </p:cNvSpPr>
          <p:nvPr/>
        </p:nvSpPr>
        <p:spPr bwMode="auto">
          <a:xfrm>
            <a:off x="2965450" y="2303463"/>
            <a:ext cx="2730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a:latin typeface="Arial" charset="0"/>
              </a:rPr>
              <a:t>*</a:t>
            </a:r>
          </a:p>
        </p:txBody>
      </p:sp>
      <p:sp>
        <p:nvSpPr>
          <p:cNvPr id="14" name="TextBox 13"/>
          <p:cNvSpPr txBox="1"/>
          <p:nvPr/>
        </p:nvSpPr>
        <p:spPr>
          <a:xfrm>
            <a:off x="5939256"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254</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3479371406"/>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 Box 4"/>
          <p:cNvSpPr txBox="1">
            <a:spLocks noChangeArrowheads="1"/>
          </p:cNvSpPr>
          <p:nvPr/>
        </p:nvSpPr>
        <p:spPr bwMode="auto">
          <a:xfrm>
            <a:off x="1019175" y="484188"/>
            <a:ext cx="4732338" cy="461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Times New Roman" pitchFamily="18" charset="0"/>
                <a:cs typeface="Times New Roman" pitchFamily="18" charset="0"/>
              </a:rPr>
              <a:t>Figure 5.12: Effect of 24h fast on plasma prolactin and corticosterone</a:t>
            </a:r>
          </a:p>
          <a:p>
            <a:pPr eaLnBrk="1" hangingPunct="1"/>
            <a:r>
              <a:rPr lang="en-GB" sz="1200" b="1">
                <a:latin typeface="Times New Roman" pitchFamily="18" charset="0"/>
                <a:cs typeface="Times New Roman" pitchFamily="18" charset="0"/>
              </a:rPr>
              <a:t>                      following OFT</a:t>
            </a:r>
          </a:p>
        </p:txBody>
      </p:sp>
      <p:sp>
        <p:nvSpPr>
          <p:cNvPr id="16" name="Text Box 29"/>
          <p:cNvSpPr txBox="1">
            <a:spLocks noChangeArrowheads="1"/>
          </p:cNvSpPr>
          <p:nvPr/>
        </p:nvSpPr>
        <p:spPr bwMode="auto">
          <a:xfrm>
            <a:off x="1084263" y="1047750"/>
            <a:ext cx="293687"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A</a:t>
            </a:r>
          </a:p>
        </p:txBody>
      </p:sp>
      <p:sp>
        <p:nvSpPr>
          <p:cNvPr id="17" name="Rectangle 54"/>
          <p:cNvSpPr>
            <a:spLocks noChangeArrowheads="1"/>
          </p:cNvSpPr>
          <p:nvPr/>
        </p:nvSpPr>
        <p:spPr bwMode="auto">
          <a:xfrm>
            <a:off x="1036638" y="3640138"/>
            <a:ext cx="5302250" cy="2279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sz="1200" dirty="0">
                <a:latin typeface="Times New Roman" pitchFamily="18" charset="0"/>
                <a:cs typeface="Times New Roman" pitchFamily="18" charset="0"/>
              </a:rPr>
              <a:t>Virgin and d5.5 pregnant mice </a:t>
            </a:r>
            <a:r>
              <a:rPr lang="en-US" sz="1200" dirty="0" smtClean="0">
                <a:latin typeface="Times New Roman" pitchFamily="18" charset="0"/>
                <a:cs typeface="Times New Roman" pitchFamily="18" charset="0"/>
              </a:rPr>
              <a:t>were either </a:t>
            </a:r>
            <a:r>
              <a:rPr lang="en-US" sz="1200" dirty="0">
                <a:latin typeface="Times New Roman" pitchFamily="18" charset="0"/>
                <a:cs typeface="Times New Roman" pitchFamily="18" charset="0"/>
              </a:rPr>
              <a:t>fasted for 24h (grey bars; n = 5, </a:t>
            </a:r>
            <a:r>
              <a:rPr lang="en-US" sz="1200" dirty="0" smtClean="0">
                <a:latin typeface="Times New Roman" pitchFamily="18" charset="0"/>
                <a:cs typeface="Times New Roman" pitchFamily="18" charset="0"/>
              </a:rPr>
              <a:t>7 respectively) </a:t>
            </a:r>
            <a:r>
              <a:rPr lang="en-US" sz="1200" dirty="0">
                <a:latin typeface="Times New Roman" pitchFamily="18" charset="0"/>
                <a:cs typeface="Times New Roman" pitchFamily="18" charset="0"/>
              </a:rPr>
              <a:t>or were fed normally (controls; white bars; n = 6, </a:t>
            </a:r>
            <a:r>
              <a:rPr lang="en-US" sz="1200" dirty="0" smtClean="0">
                <a:latin typeface="Times New Roman" pitchFamily="18" charset="0"/>
                <a:cs typeface="Times New Roman" pitchFamily="18" charset="0"/>
              </a:rPr>
              <a:t>8 respectively). 24h </a:t>
            </a:r>
            <a:r>
              <a:rPr lang="en-US" sz="1200" dirty="0">
                <a:latin typeface="Times New Roman" pitchFamily="18" charset="0"/>
                <a:cs typeface="Times New Roman" pitchFamily="18" charset="0"/>
              </a:rPr>
              <a:t>later mice were tested on the open field test (OFT) and killed immediately after. Trunk blood was collected to provide plasma. </a:t>
            </a:r>
            <a:r>
              <a:rPr lang="en-GB" sz="1200" dirty="0">
                <a:latin typeface="Times New Roman" pitchFamily="18" charset="0"/>
                <a:cs typeface="Times New Roman" pitchFamily="18" charset="0"/>
              </a:rPr>
              <a:t>Values are group means </a:t>
            </a:r>
            <a:r>
              <a:rPr lang="en-US" sz="1200" dirty="0">
                <a:latin typeface="Times New Roman" pitchFamily="18" charset="0"/>
                <a:cs typeface="Times New Roman" pitchFamily="18" charset="0"/>
              </a:rPr>
              <a:t>± SEM. A. </a:t>
            </a:r>
            <a:r>
              <a:rPr lang="en-US" sz="1200" dirty="0" smtClean="0">
                <a:latin typeface="Times New Roman" pitchFamily="18" charset="0"/>
                <a:cs typeface="Times New Roman" pitchFamily="18" charset="0"/>
              </a:rPr>
              <a:t>Prolactin </a:t>
            </a:r>
            <a:r>
              <a:rPr lang="en-US" sz="1200" dirty="0">
                <a:latin typeface="Times New Roman" pitchFamily="18" charset="0"/>
                <a:cs typeface="Times New Roman" pitchFamily="18" charset="0"/>
              </a:rPr>
              <a:t>(2-way ANOVA, p&lt;0.01 across treatment). B. </a:t>
            </a:r>
            <a:r>
              <a:rPr lang="en-US" sz="1200" dirty="0" smtClean="0">
                <a:latin typeface="Times New Roman" pitchFamily="18" charset="0"/>
                <a:cs typeface="Times New Roman" pitchFamily="18" charset="0"/>
              </a:rPr>
              <a:t>Corticosterone </a:t>
            </a:r>
            <a:r>
              <a:rPr lang="en-US" sz="1200" dirty="0">
                <a:latin typeface="Times New Roman" pitchFamily="18" charset="0"/>
                <a:cs typeface="Times New Roman" pitchFamily="18" charset="0"/>
              </a:rPr>
              <a:t>(</a:t>
            </a:r>
            <a:r>
              <a:rPr lang="en-US" sz="1200" dirty="0" smtClean="0">
                <a:latin typeface="Times New Roman" pitchFamily="18" charset="0"/>
                <a:cs typeface="Times New Roman" pitchFamily="18" charset="0"/>
              </a:rPr>
              <a:t>2-way </a:t>
            </a:r>
            <a:r>
              <a:rPr lang="en-US" sz="1200" dirty="0">
                <a:latin typeface="Times New Roman" pitchFamily="18" charset="0"/>
                <a:cs typeface="Times New Roman" pitchFamily="18" charset="0"/>
              </a:rPr>
              <a:t>ANOVA, p&lt;0.05 across group, p&lt;0.001 across treatment). Holm-</a:t>
            </a:r>
            <a:r>
              <a:rPr lang="en-US" sz="1200" dirty="0" err="1">
                <a:latin typeface="Times New Roman" pitchFamily="18" charset="0"/>
                <a:cs typeface="Times New Roman" pitchFamily="18" charset="0"/>
              </a:rPr>
              <a:t>Sidak</a:t>
            </a:r>
            <a:r>
              <a:rPr lang="en-US" sz="1200" dirty="0">
                <a:latin typeface="Times New Roman" pitchFamily="18" charset="0"/>
                <a:cs typeface="Times New Roman" pitchFamily="18" charset="0"/>
              </a:rPr>
              <a:t> post hoc tests *p&lt;0.05 vs. vehicle.</a:t>
            </a:r>
          </a:p>
          <a:p>
            <a:pPr>
              <a:lnSpc>
                <a:spcPct val="150000"/>
              </a:lnSpc>
            </a:pPr>
            <a:endParaRPr lang="en-GB" sz="1200" dirty="0"/>
          </a:p>
        </p:txBody>
      </p:sp>
      <p:sp>
        <p:nvSpPr>
          <p:cNvPr id="18" name="Text Box 29"/>
          <p:cNvSpPr txBox="1">
            <a:spLocks noChangeArrowheads="1"/>
          </p:cNvSpPr>
          <p:nvPr/>
        </p:nvSpPr>
        <p:spPr bwMode="auto">
          <a:xfrm>
            <a:off x="4586288" y="1084263"/>
            <a:ext cx="1095375" cy="246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000" b="1">
                <a:latin typeface="Arial" charset="0"/>
              </a:rPr>
              <a:t>Corticosterone</a:t>
            </a:r>
          </a:p>
        </p:txBody>
      </p:sp>
      <p:sp>
        <p:nvSpPr>
          <p:cNvPr id="19" name="Text Box 29"/>
          <p:cNvSpPr txBox="1">
            <a:spLocks noChangeArrowheads="1"/>
          </p:cNvSpPr>
          <p:nvPr/>
        </p:nvSpPr>
        <p:spPr bwMode="auto">
          <a:xfrm>
            <a:off x="2249488" y="1084263"/>
            <a:ext cx="731837" cy="246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000" b="1">
                <a:latin typeface="Arial" charset="0"/>
              </a:rPr>
              <a:t>Prolactin</a:t>
            </a:r>
          </a:p>
        </p:txBody>
      </p:sp>
      <p:sp>
        <p:nvSpPr>
          <p:cNvPr id="20" name="Text Box 29"/>
          <p:cNvSpPr txBox="1">
            <a:spLocks noChangeArrowheads="1"/>
          </p:cNvSpPr>
          <p:nvPr/>
        </p:nvSpPr>
        <p:spPr bwMode="auto">
          <a:xfrm>
            <a:off x="3484563" y="1047750"/>
            <a:ext cx="295275"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sz="1200" b="1">
                <a:latin typeface="Arial" charset="0"/>
              </a:rPr>
              <a:t>B</a:t>
            </a:r>
          </a:p>
        </p:txBody>
      </p:sp>
      <p:grpSp>
        <p:nvGrpSpPr>
          <p:cNvPr id="21" name="Group 1"/>
          <p:cNvGrpSpPr>
            <a:grpSpLocks/>
          </p:cNvGrpSpPr>
          <p:nvPr/>
        </p:nvGrpSpPr>
        <p:grpSpPr bwMode="auto">
          <a:xfrm>
            <a:off x="1292225" y="1208088"/>
            <a:ext cx="2455863" cy="2382837"/>
            <a:chOff x="-1810543" y="1737562"/>
            <a:chExt cx="2456656" cy="2432843"/>
          </a:xfrm>
        </p:grpSpPr>
        <p:graphicFrame>
          <p:nvGraphicFramePr>
            <p:cNvPr id="22" name="Chart 21"/>
            <p:cNvGraphicFramePr>
              <a:graphicFrameLocks/>
            </p:cNvGraphicFramePr>
            <p:nvPr>
              <p:extLst>
                <p:ext uri="{D42A27DB-BD31-4B8C-83A1-F6EECF244321}">
                  <p14:modId xmlns:p14="http://schemas.microsoft.com/office/powerpoint/2010/main" val="3722249103"/>
                </p:ext>
              </p:extLst>
            </p:nvPr>
          </p:nvGraphicFramePr>
          <p:xfrm>
            <a:off x="-1810543" y="1737562"/>
            <a:ext cx="2456656" cy="2432843"/>
          </p:xfrm>
          <a:graphic>
            <a:graphicData uri="http://schemas.openxmlformats.org/drawingml/2006/chart">
              <c:chart xmlns:c="http://schemas.openxmlformats.org/drawingml/2006/chart" xmlns:r="http://schemas.openxmlformats.org/officeDocument/2006/relationships" r:id="rId2"/>
            </a:graphicData>
          </a:graphic>
        </p:graphicFrame>
        <p:sp>
          <p:nvSpPr>
            <p:cNvPr id="23" name="TextBox 26"/>
            <p:cNvSpPr txBox="1">
              <a:spLocks noChangeArrowheads="1"/>
            </p:cNvSpPr>
            <p:nvPr/>
          </p:nvSpPr>
          <p:spPr bwMode="auto">
            <a:xfrm>
              <a:off x="66675" y="2893402"/>
              <a:ext cx="280144" cy="443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a:latin typeface="Arial" charset="0"/>
                </a:rPr>
                <a:t>*</a:t>
              </a:r>
            </a:p>
          </p:txBody>
        </p:sp>
      </p:grpSp>
      <p:grpSp>
        <p:nvGrpSpPr>
          <p:cNvPr id="24" name="Group 2"/>
          <p:cNvGrpSpPr>
            <a:grpSpLocks/>
          </p:cNvGrpSpPr>
          <p:nvPr/>
        </p:nvGrpSpPr>
        <p:grpSpPr bwMode="auto">
          <a:xfrm>
            <a:off x="3732213" y="1198563"/>
            <a:ext cx="2705100" cy="2271712"/>
            <a:chOff x="5941218" y="945853"/>
            <a:chExt cx="2800350" cy="2524125"/>
          </a:xfrm>
        </p:grpSpPr>
        <p:graphicFrame>
          <p:nvGraphicFramePr>
            <p:cNvPr id="25" name="Chart 24"/>
            <p:cNvGraphicFramePr>
              <a:graphicFrameLocks/>
            </p:cNvGraphicFramePr>
            <p:nvPr>
              <p:extLst>
                <p:ext uri="{D42A27DB-BD31-4B8C-83A1-F6EECF244321}">
                  <p14:modId xmlns:p14="http://schemas.microsoft.com/office/powerpoint/2010/main" val="3719881468"/>
                </p:ext>
              </p:extLst>
            </p:nvPr>
          </p:nvGraphicFramePr>
          <p:xfrm>
            <a:off x="5941218" y="945853"/>
            <a:ext cx="2800350" cy="2524125"/>
          </p:xfrm>
          <a:graphic>
            <a:graphicData uri="http://schemas.openxmlformats.org/drawingml/2006/chart">
              <c:chart xmlns:c="http://schemas.openxmlformats.org/drawingml/2006/chart" xmlns:r="http://schemas.openxmlformats.org/officeDocument/2006/relationships" r:id="rId3"/>
            </a:graphicData>
          </a:graphic>
        </p:graphicFrame>
        <p:sp>
          <p:nvSpPr>
            <p:cNvPr id="26" name="TextBox 26"/>
            <p:cNvSpPr txBox="1">
              <a:spLocks noChangeArrowheads="1"/>
            </p:cNvSpPr>
            <p:nvPr/>
          </p:nvSpPr>
          <p:spPr bwMode="auto">
            <a:xfrm>
              <a:off x="7969054" y="1291942"/>
              <a:ext cx="280144" cy="443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a:latin typeface="Arial" charset="0"/>
                </a:rPr>
                <a:t>*</a:t>
              </a:r>
            </a:p>
          </p:txBody>
        </p:sp>
      </p:grpSp>
      <p:sp>
        <p:nvSpPr>
          <p:cNvPr id="27" name="TextBox 26"/>
          <p:cNvSpPr txBox="1">
            <a:spLocks noChangeArrowheads="1"/>
          </p:cNvSpPr>
          <p:nvPr/>
        </p:nvSpPr>
        <p:spPr bwMode="auto">
          <a:xfrm>
            <a:off x="4795838" y="1366838"/>
            <a:ext cx="271462" cy="398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a:latin typeface="Arial" charset="0"/>
              </a:rPr>
              <a:t>*</a:t>
            </a:r>
          </a:p>
        </p:txBody>
      </p:sp>
      <p:sp>
        <p:nvSpPr>
          <p:cNvPr id="28" name="TextBox 27"/>
          <p:cNvSpPr txBox="1"/>
          <p:nvPr/>
        </p:nvSpPr>
        <p:spPr>
          <a:xfrm>
            <a:off x="5956509"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255</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1925662441"/>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Box 3"/>
          <p:cNvSpPr txBox="1">
            <a:spLocks noChangeArrowheads="1"/>
          </p:cNvSpPr>
          <p:nvPr/>
        </p:nvSpPr>
        <p:spPr bwMode="auto">
          <a:xfrm>
            <a:off x="1063625" y="539750"/>
            <a:ext cx="491576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dirty="0">
                <a:latin typeface="Times New Roman" pitchFamily="18" charset="0"/>
                <a:cs typeface="Times New Roman" pitchFamily="18" charset="0"/>
              </a:rPr>
              <a:t>Figure </a:t>
            </a:r>
            <a:r>
              <a:rPr lang="en-GB" sz="1200" b="1" dirty="0" smtClean="0">
                <a:latin typeface="Times New Roman" pitchFamily="18" charset="0"/>
                <a:cs typeface="Times New Roman" pitchFamily="18" charset="0"/>
              </a:rPr>
              <a:t>6.1</a:t>
            </a:r>
            <a:r>
              <a:rPr lang="en-GB" sz="1200" b="1" dirty="0">
                <a:latin typeface="Times New Roman" pitchFamily="18" charset="0"/>
                <a:cs typeface="Times New Roman" pitchFamily="18" charset="0"/>
              </a:rPr>
              <a:t>: </a:t>
            </a:r>
            <a:r>
              <a:rPr lang="en-GB" sz="1200" b="1" dirty="0" smtClean="0">
                <a:latin typeface="Times New Roman" pitchFamily="18" charset="0"/>
                <a:cs typeface="Times New Roman" pitchFamily="18" charset="0"/>
              </a:rPr>
              <a:t>Proposed model of stress-induced suppression of prolactin in</a:t>
            </a:r>
          </a:p>
          <a:p>
            <a:pPr eaLnBrk="1" hangingPunct="1"/>
            <a:r>
              <a:rPr lang="en-GB" sz="1200" b="1" dirty="0" smtClean="0">
                <a:latin typeface="Times New Roman" pitchFamily="18" charset="0"/>
                <a:cs typeface="Times New Roman" pitchFamily="18" charset="0"/>
              </a:rPr>
              <a:t>                    early pregnancy</a:t>
            </a:r>
            <a:endParaRPr lang="en-GB" sz="1200" b="1" dirty="0">
              <a:latin typeface="Times New Roman" pitchFamily="18" charset="0"/>
              <a:cs typeface="Times New Roman" pitchFamily="18" charset="0"/>
            </a:endParaRPr>
          </a:p>
        </p:txBody>
      </p:sp>
      <p:sp>
        <p:nvSpPr>
          <p:cNvPr id="106" name="Rectangle 20"/>
          <p:cNvSpPr>
            <a:spLocks noChangeArrowheads="1"/>
          </p:cNvSpPr>
          <p:nvPr/>
        </p:nvSpPr>
        <p:spPr bwMode="auto">
          <a:xfrm>
            <a:off x="980728" y="5339281"/>
            <a:ext cx="5400675" cy="3106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nSpc>
                <a:spcPct val="150000"/>
              </a:lnSpc>
            </a:pPr>
            <a:r>
              <a:rPr lang="en-GB" sz="1200" dirty="0" smtClean="0">
                <a:latin typeface="Times New Roman" pitchFamily="18" charset="0"/>
              </a:rPr>
              <a:t>Although dopamine is the main inhibitor of prolactin secretion, neither enhanced TIDA neurone activation in the arcuate nucleus nor increased prolactin negative feedback is responsible for stress reduced prolactin levels in early pregnant mice. Stress increases levels of proinflammatory cytokines e.g. TNF-</a:t>
            </a:r>
            <a:r>
              <a:rPr lang="el-GR" sz="1200" dirty="0" smtClean="0">
                <a:latin typeface="Times New Roman" pitchFamily="18" charset="0"/>
              </a:rPr>
              <a:t>α</a:t>
            </a:r>
            <a:r>
              <a:rPr lang="en-GB" sz="1200" dirty="0">
                <a:latin typeface="Times New Roman" pitchFamily="18" charset="0"/>
              </a:rPr>
              <a:t> </a:t>
            </a:r>
            <a:r>
              <a:rPr lang="en-GB" sz="1200" dirty="0" smtClean="0">
                <a:latin typeface="Times New Roman" pitchFamily="18" charset="0"/>
              </a:rPr>
              <a:t>and we propose that TNF-</a:t>
            </a:r>
            <a:r>
              <a:rPr lang="el-GR" sz="1200" dirty="0" smtClean="0">
                <a:latin typeface="Times New Roman" pitchFamily="18" charset="0"/>
              </a:rPr>
              <a:t>α</a:t>
            </a:r>
            <a:r>
              <a:rPr lang="en-GB" sz="1200" dirty="0" smtClean="0">
                <a:latin typeface="Times New Roman" pitchFamily="18" charset="0"/>
              </a:rPr>
              <a:t> acts directly at the pituitary lactotrophs to suppress prolactin release. </a:t>
            </a:r>
            <a:r>
              <a:rPr lang="en-GB" sz="1200" dirty="0">
                <a:latin typeface="Times New Roman" pitchFamily="18" charset="0"/>
              </a:rPr>
              <a:t>S</a:t>
            </a:r>
            <a:r>
              <a:rPr lang="en-GB" sz="1200" dirty="0" smtClean="0">
                <a:latin typeface="Times New Roman" pitchFamily="18" charset="0"/>
              </a:rPr>
              <a:t>tress may also increase circulating oestrogen levels increasing the number of TNF-</a:t>
            </a:r>
            <a:r>
              <a:rPr lang="el-GR" sz="1200" dirty="0" smtClean="0">
                <a:latin typeface="Times New Roman" pitchFamily="18" charset="0"/>
              </a:rPr>
              <a:t>α</a:t>
            </a:r>
            <a:r>
              <a:rPr lang="en-GB" sz="1200" dirty="0" smtClean="0">
                <a:latin typeface="Times New Roman" pitchFamily="18" charset="0"/>
              </a:rPr>
              <a:t> receptors in the pituitary and sensitising it to TNF-</a:t>
            </a:r>
            <a:r>
              <a:rPr lang="el-GR" sz="1200" dirty="0" smtClean="0">
                <a:latin typeface="Times New Roman" pitchFamily="18" charset="0"/>
              </a:rPr>
              <a:t>α</a:t>
            </a:r>
            <a:r>
              <a:rPr lang="en-GB" sz="1200" dirty="0" smtClean="0">
                <a:latin typeface="Times New Roman" pitchFamily="18" charset="0"/>
              </a:rPr>
              <a:t> action. Reduced prolactin levels may contribute towards lowered plasma progesterone, which could in turn increase proinflammatory cytokine production and thus further suppress prolactin release.  </a:t>
            </a:r>
            <a:r>
              <a:rPr lang="en-GB" sz="1200" dirty="0">
                <a:latin typeface="Times New Roman" pitchFamily="18" charset="0"/>
              </a:rPr>
              <a:t>G</a:t>
            </a:r>
            <a:r>
              <a:rPr lang="en-GB" sz="1200" dirty="0" smtClean="0">
                <a:latin typeface="Times New Roman" pitchFamily="18" charset="0"/>
              </a:rPr>
              <a:t>reen arrows </a:t>
            </a:r>
            <a:r>
              <a:rPr lang="en-GB" sz="1200" dirty="0">
                <a:latin typeface="Times New Roman" pitchFamily="18" charset="0"/>
              </a:rPr>
              <a:t>indicate stimulation and </a:t>
            </a:r>
            <a:r>
              <a:rPr lang="en-GB" sz="1200" dirty="0" smtClean="0">
                <a:latin typeface="Times New Roman" pitchFamily="18" charset="0"/>
              </a:rPr>
              <a:t> red </a:t>
            </a:r>
            <a:r>
              <a:rPr lang="en-GB" sz="1200" dirty="0">
                <a:latin typeface="Times New Roman" pitchFamily="18" charset="0"/>
              </a:rPr>
              <a:t>indicate </a:t>
            </a:r>
            <a:r>
              <a:rPr lang="en-GB" sz="1200" dirty="0" smtClean="0">
                <a:latin typeface="Times New Roman" pitchFamily="18" charset="0"/>
              </a:rPr>
              <a:t>inhibition. Black arrows indicate  increase/decrease in hormone/cytokine levels with stress, ? </a:t>
            </a:r>
            <a:r>
              <a:rPr lang="en-GB" sz="1200" dirty="0">
                <a:latin typeface="Times New Roman" pitchFamily="18" charset="0"/>
              </a:rPr>
              <a:t>i</a:t>
            </a:r>
            <a:r>
              <a:rPr lang="en-GB" sz="1200" dirty="0" smtClean="0">
                <a:latin typeface="Times New Roman" pitchFamily="18" charset="0"/>
              </a:rPr>
              <a:t>ndicates speculation.</a:t>
            </a:r>
            <a:endParaRPr lang="en-GB" sz="1200" dirty="0">
              <a:latin typeface="Times New Roman" pitchFamily="18" charset="0"/>
            </a:endParaRPr>
          </a:p>
        </p:txBody>
      </p:sp>
      <p:grpSp>
        <p:nvGrpSpPr>
          <p:cNvPr id="2" name="Group 1"/>
          <p:cNvGrpSpPr/>
          <p:nvPr/>
        </p:nvGrpSpPr>
        <p:grpSpPr>
          <a:xfrm>
            <a:off x="1539554" y="1356074"/>
            <a:ext cx="3977678" cy="3710797"/>
            <a:chOff x="1539554" y="1356074"/>
            <a:chExt cx="3977678" cy="3710797"/>
          </a:xfrm>
        </p:grpSpPr>
        <p:sp>
          <p:nvSpPr>
            <p:cNvPr id="42" name="Text Box 141"/>
            <p:cNvSpPr txBox="1">
              <a:spLocks noChangeAspect="1" noChangeArrowheads="1"/>
            </p:cNvSpPr>
            <p:nvPr/>
          </p:nvSpPr>
          <p:spPr bwMode="auto">
            <a:xfrm>
              <a:off x="3973130" y="2520190"/>
              <a:ext cx="611168" cy="411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2000" b="1" dirty="0">
                  <a:solidFill>
                    <a:srgbClr val="FF0000"/>
                  </a:solidFill>
                </a:rPr>
                <a:t>-</a:t>
              </a:r>
            </a:p>
          </p:txBody>
        </p:sp>
        <p:sp>
          <p:nvSpPr>
            <p:cNvPr id="43" name="AutoShape 6"/>
            <p:cNvSpPr>
              <a:spLocks noChangeAspect="1" noChangeArrowheads="1"/>
            </p:cNvSpPr>
            <p:nvPr/>
          </p:nvSpPr>
          <p:spPr bwMode="auto">
            <a:xfrm>
              <a:off x="3530812" y="4058759"/>
              <a:ext cx="1658882" cy="381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ysDot"/>
                  <a:miter lim="800000"/>
                  <a:headEnd/>
                  <a:tailEnd/>
                </a14:hiddenLine>
              </a:ext>
            </a:extLst>
          </p:spPr>
          <p:txBody>
            <a:bodyPr/>
            <a:lstStyle/>
            <a:p>
              <a:r>
                <a:rPr lang="en-GB" sz="1200" b="1" dirty="0">
                  <a:solidFill>
                    <a:srgbClr val="0066FF"/>
                  </a:solidFill>
                  <a:cs typeface="Arial" charset="0"/>
                </a:rPr>
                <a:t>Oestrogen</a:t>
              </a:r>
            </a:p>
          </p:txBody>
        </p:sp>
        <p:sp>
          <p:nvSpPr>
            <p:cNvPr id="45" name="Text Box 12"/>
            <p:cNvSpPr txBox="1">
              <a:spLocks noChangeAspect="1" noChangeArrowheads="1"/>
            </p:cNvSpPr>
            <p:nvPr/>
          </p:nvSpPr>
          <p:spPr bwMode="auto">
            <a:xfrm>
              <a:off x="3241192" y="1553442"/>
              <a:ext cx="1473151" cy="5605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GB" sz="1200" b="1" dirty="0">
                  <a:cs typeface="Arial" charset="0"/>
                </a:rPr>
                <a:t> </a:t>
              </a:r>
              <a:r>
                <a:rPr lang="en-GB" sz="1200" b="1" dirty="0" smtClean="0">
                  <a:cs typeface="Arial" charset="0"/>
                </a:rPr>
                <a:t>Hypothalamus</a:t>
              </a:r>
            </a:p>
            <a:p>
              <a:pPr algn="ctr" eaLnBrk="1" hangingPunct="1"/>
              <a:r>
                <a:rPr lang="en-GB" sz="1200" b="1" dirty="0" smtClean="0">
                  <a:cs typeface="Arial" charset="0"/>
                </a:rPr>
                <a:t>(arcuate nucleus)</a:t>
              </a:r>
              <a:endParaRPr lang="en-GB" sz="1200" b="1" dirty="0">
                <a:cs typeface="Arial" charset="0"/>
              </a:endParaRPr>
            </a:p>
            <a:p>
              <a:pPr eaLnBrk="1" hangingPunct="1"/>
              <a:r>
                <a:rPr lang="en-GB" sz="1200" b="1" dirty="0">
                  <a:cs typeface="Arial" charset="0"/>
                </a:rPr>
                <a:t>      </a:t>
              </a:r>
              <a:endParaRPr lang="en-GB" sz="1200" dirty="0">
                <a:solidFill>
                  <a:srgbClr val="FF0000"/>
                </a:solidFill>
                <a:cs typeface="Arial" charset="0"/>
              </a:endParaRPr>
            </a:p>
          </p:txBody>
        </p:sp>
        <p:sp>
          <p:nvSpPr>
            <p:cNvPr id="57" name="Text Box 13"/>
            <p:cNvSpPr txBox="1">
              <a:spLocks noChangeAspect="1" noChangeArrowheads="1"/>
            </p:cNvSpPr>
            <p:nvPr/>
          </p:nvSpPr>
          <p:spPr bwMode="auto">
            <a:xfrm>
              <a:off x="3520506" y="2932110"/>
              <a:ext cx="1112801" cy="5636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a:cs typeface="Arial" charset="0"/>
                </a:rPr>
                <a:t>Anterior</a:t>
              </a:r>
            </a:p>
            <a:p>
              <a:pPr eaLnBrk="1" hangingPunct="1"/>
              <a:r>
                <a:rPr lang="en-GB" sz="1200" b="1">
                  <a:cs typeface="Arial" charset="0"/>
                </a:rPr>
                <a:t>Pituitary</a:t>
              </a:r>
              <a:endParaRPr lang="en-GB" sz="1200">
                <a:cs typeface="Arial" charset="0"/>
              </a:endParaRPr>
            </a:p>
          </p:txBody>
        </p:sp>
        <p:sp>
          <p:nvSpPr>
            <p:cNvPr id="58" name="Text Box 14"/>
            <p:cNvSpPr txBox="1">
              <a:spLocks noChangeAspect="1" noChangeArrowheads="1"/>
            </p:cNvSpPr>
            <p:nvPr/>
          </p:nvSpPr>
          <p:spPr bwMode="auto">
            <a:xfrm>
              <a:off x="3553842" y="3812922"/>
              <a:ext cx="1190585" cy="281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dirty="0">
                  <a:cs typeface="Arial" charset="0"/>
                </a:rPr>
                <a:t>Ovaries</a:t>
              </a:r>
              <a:endParaRPr lang="en-GB" sz="1200" dirty="0">
                <a:cs typeface="Arial" charset="0"/>
              </a:endParaRPr>
            </a:p>
          </p:txBody>
        </p:sp>
        <p:sp>
          <p:nvSpPr>
            <p:cNvPr id="59" name="Line 26"/>
            <p:cNvSpPr>
              <a:spLocks noChangeAspect="1" noChangeShapeType="1"/>
            </p:cNvSpPr>
            <p:nvPr/>
          </p:nvSpPr>
          <p:spPr bwMode="auto">
            <a:xfrm>
              <a:off x="3898318" y="2139780"/>
              <a:ext cx="0" cy="738434"/>
            </a:xfrm>
            <a:prstGeom prst="line">
              <a:avLst/>
            </a:prstGeom>
            <a:noFill/>
            <a:ln w="12700">
              <a:solidFill>
                <a:srgbClr val="FF0000"/>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61" name="Line 27"/>
            <p:cNvSpPr>
              <a:spLocks noChangeAspect="1" noChangeShapeType="1"/>
            </p:cNvSpPr>
            <p:nvPr/>
          </p:nvSpPr>
          <p:spPr bwMode="auto">
            <a:xfrm>
              <a:off x="3898318" y="3381785"/>
              <a:ext cx="0" cy="468000"/>
            </a:xfrm>
            <a:prstGeom prst="line">
              <a:avLst/>
            </a:prstGeom>
            <a:noFill/>
            <a:ln w="12700">
              <a:solidFill>
                <a:schemeClr val="tx1">
                  <a:lumMod val="50000"/>
                  <a:lumOff val="50000"/>
                </a:schemeClr>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64" name="AutoShape 6"/>
            <p:cNvSpPr>
              <a:spLocks noChangeAspect="1" noChangeArrowheads="1"/>
            </p:cNvSpPr>
            <p:nvPr/>
          </p:nvSpPr>
          <p:spPr bwMode="auto">
            <a:xfrm>
              <a:off x="3529224" y="4490807"/>
              <a:ext cx="1657295" cy="381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ysDot"/>
                  <a:miter lim="800000"/>
                  <a:headEnd/>
                  <a:tailEnd/>
                </a14:hiddenLine>
              </a:ext>
            </a:extLst>
          </p:spPr>
          <p:txBody>
            <a:bodyPr/>
            <a:lstStyle/>
            <a:p>
              <a:r>
                <a:rPr lang="en-GB" sz="1200" b="1" dirty="0">
                  <a:solidFill>
                    <a:srgbClr val="0066FF"/>
                  </a:solidFill>
                  <a:cs typeface="Arial" charset="0"/>
                </a:rPr>
                <a:t>Progesterone</a:t>
              </a:r>
            </a:p>
          </p:txBody>
        </p:sp>
        <p:sp>
          <p:nvSpPr>
            <p:cNvPr id="65" name="Line 31"/>
            <p:cNvSpPr>
              <a:spLocks noChangeAspect="1" noChangeShapeType="1"/>
            </p:cNvSpPr>
            <p:nvPr/>
          </p:nvSpPr>
          <p:spPr bwMode="auto">
            <a:xfrm>
              <a:off x="2754384" y="4213728"/>
              <a:ext cx="626425" cy="0"/>
            </a:xfrm>
            <a:prstGeom prst="line">
              <a:avLst/>
            </a:prstGeom>
            <a:noFill/>
            <a:ln w="19050">
              <a:solidFill>
                <a:srgbClr val="00B050"/>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cxnSp>
          <p:nvCxnSpPr>
            <p:cNvPr id="66" name="Straight Arrow Connector 65"/>
            <p:cNvCxnSpPr/>
            <p:nvPr/>
          </p:nvCxnSpPr>
          <p:spPr bwMode="auto">
            <a:xfrm>
              <a:off x="2279864" y="2661744"/>
              <a:ext cx="1153722" cy="536315"/>
            </a:xfrm>
            <a:prstGeom prst="straightConnector1">
              <a:avLst/>
            </a:prstGeom>
            <a:ln w="25400">
              <a:solidFill>
                <a:srgbClr val="FF0000"/>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67" name="Text Box 141"/>
            <p:cNvSpPr txBox="1">
              <a:spLocks noChangeAspect="1" noChangeArrowheads="1"/>
            </p:cNvSpPr>
            <p:nvPr/>
          </p:nvSpPr>
          <p:spPr bwMode="auto">
            <a:xfrm>
              <a:off x="4537336" y="4573054"/>
              <a:ext cx="733401" cy="4938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2000" b="1" dirty="0">
                  <a:solidFill>
                    <a:srgbClr val="00B050"/>
                  </a:solidFill>
                </a:rPr>
                <a:t>+</a:t>
              </a:r>
            </a:p>
          </p:txBody>
        </p:sp>
        <p:sp>
          <p:nvSpPr>
            <p:cNvPr id="68" name="Text Box 141"/>
            <p:cNvSpPr txBox="1">
              <a:spLocks noChangeAspect="1" noChangeArrowheads="1"/>
            </p:cNvSpPr>
            <p:nvPr/>
          </p:nvSpPr>
          <p:spPr bwMode="auto">
            <a:xfrm>
              <a:off x="2420888" y="3204901"/>
              <a:ext cx="733401" cy="4938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2000" b="1" dirty="0">
                  <a:solidFill>
                    <a:srgbClr val="00B050"/>
                  </a:solidFill>
                </a:rPr>
                <a:t>+</a:t>
              </a:r>
            </a:p>
          </p:txBody>
        </p:sp>
        <p:sp>
          <p:nvSpPr>
            <p:cNvPr id="69" name="Text Box 15"/>
            <p:cNvSpPr txBox="1">
              <a:spLocks noChangeAspect="1" noChangeArrowheads="1"/>
            </p:cNvSpPr>
            <p:nvPr/>
          </p:nvSpPr>
          <p:spPr bwMode="auto">
            <a:xfrm>
              <a:off x="3889264" y="2129506"/>
              <a:ext cx="1123912" cy="4706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dirty="0" smtClean="0">
                  <a:solidFill>
                    <a:srgbClr val="FF0000"/>
                  </a:solidFill>
                  <a:cs typeface="Arial" charset="0"/>
                </a:rPr>
                <a:t>Dopamine</a:t>
              </a:r>
              <a:endParaRPr lang="en-GB" sz="1200" b="1" dirty="0">
                <a:solidFill>
                  <a:srgbClr val="FF0000"/>
                </a:solidFill>
                <a:cs typeface="Arial" charset="0"/>
              </a:endParaRPr>
            </a:p>
          </p:txBody>
        </p:sp>
        <p:sp>
          <p:nvSpPr>
            <p:cNvPr id="70" name="Text Box 15"/>
            <p:cNvSpPr txBox="1">
              <a:spLocks noChangeAspect="1" noChangeArrowheads="1"/>
            </p:cNvSpPr>
            <p:nvPr/>
          </p:nvSpPr>
          <p:spPr bwMode="auto">
            <a:xfrm>
              <a:off x="4393320" y="3049966"/>
              <a:ext cx="1123912" cy="663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400" b="1" dirty="0" smtClean="0">
                  <a:solidFill>
                    <a:srgbClr val="0070C0"/>
                  </a:solidFill>
                  <a:cs typeface="Arial" charset="0"/>
                </a:rPr>
                <a:t>Prolactin</a:t>
              </a:r>
              <a:endParaRPr lang="en-GB" sz="1400" b="1" dirty="0">
                <a:solidFill>
                  <a:srgbClr val="0070C0"/>
                </a:solidFill>
                <a:cs typeface="Arial" charset="0"/>
              </a:endParaRPr>
            </a:p>
          </p:txBody>
        </p:sp>
        <p:sp>
          <p:nvSpPr>
            <p:cNvPr id="71" name="Text Box 15"/>
            <p:cNvSpPr txBox="1">
              <a:spLocks noChangeAspect="1" noChangeArrowheads="1"/>
            </p:cNvSpPr>
            <p:nvPr/>
          </p:nvSpPr>
          <p:spPr bwMode="auto">
            <a:xfrm>
              <a:off x="1685232" y="2401894"/>
              <a:ext cx="1123912" cy="3964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dirty="0" smtClean="0">
                  <a:cs typeface="Arial" charset="0"/>
                </a:rPr>
                <a:t>Cytokines</a:t>
              </a:r>
              <a:endParaRPr lang="en-GB" sz="1200" b="1" dirty="0">
                <a:cs typeface="Arial" charset="0"/>
              </a:endParaRPr>
            </a:p>
          </p:txBody>
        </p:sp>
        <p:sp>
          <p:nvSpPr>
            <p:cNvPr id="72" name="Text Box 15"/>
            <p:cNvSpPr txBox="1">
              <a:spLocks noChangeAspect="1" noChangeArrowheads="1"/>
            </p:cNvSpPr>
            <p:nvPr/>
          </p:nvSpPr>
          <p:spPr bwMode="auto">
            <a:xfrm>
              <a:off x="2333304" y="2977958"/>
              <a:ext cx="1022604" cy="220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dirty="0" smtClean="0">
                  <a:solidFill>
                    <a:srgbClr val="FF0000"/>
                  </a:solidFill>
                  <a:cs typeface="Arial" charset="0"/>
                </a:rPr>
                <a:t>TNF-</a:t>
              </a:r>
              <a:r>
                <a:rPr lang="el-GR" sz="1200" b="1" dirty="0" smtClean="0">
                  <a:solidFill>
                    <a:srgbClr val="FF0000"/>
                  </a:solidFill>
                  <a:cs typeface="Arial" charset="0"/>
                </a:rPr>
                <a:t>α</a:t>
              </a:r>
              <a:endParaRPr lang="en-GB" sz="1200" b="1" dirty="0">
                <a:solidFill>
                  <a:srgbClr val="FF0000"/>
                </a:solidFill>
                <a:cs typeface="Arial" charset="0"/>
              </a:endParaRPr>
            </a:p>
          </p:txBody>
        </p:sp>
        <p:sp>
          <p:nvSpPr>
            <p:cNvPr id="74" name="Text Box 141"/>
            <p:cNvSpPr txBox="1">
              <a:spLocks noChangeAspect="1" noChangeArrowheads="1"/>
            </p:cNvSpPr>
            <p:nvPr/>
          </p:nvSpPr>
          <p:spPr bwMode="auto">
            <a:xfrm>
              <a:off x="3350104" y="2798377"/>
              <a:ext cx="611168" cy="411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2400" b="1" dirty="0">
                  <a:solidFill>
                    <a:srgbClr val="FF0000"/>
                  </a:solidFill>
                </a:rPr>
                <a:t>-</a:t>
              </a:r>
            </a:p>
          </p:txBody>
        </p:sp>
        <p:grpSp>
          <p:nvGrpSpPr>
            <p:cNvPr id="75" name="Group 74"/>
            <p:cNvGrpSpPr/>
            <p:nvPr/>
          </p:nvGrpSpPr>
          <p:grpSpPr>
            <a:xfrm>
              <a:off x="4716401" y="3410843"/>
              <a:ext cx="455686" cy="1224000"/>
              <a:chOff x="3952411" y="3657093"/>
              <a:chExt cx="455686" cy="1224000"/>
            </a:xfrm>
          </p:grpSpPr>
          <p:sp>
            <p:nvSpPr>
              <p:cNvPr id="76" name="Line 32"/>
              <p:cNvSpPr>
                <a:spLocks noChangeAspect="1" noChangeShapeType="1"/>
              </p:cNvSpPr>
              <p:nvPr/>
            </p:nvSpPr>
            <p:spPr bwMode="auto">
              <a:xfrm flipV="1">
                <a:off x="4408097" y="3657093"/>
                <a:ext cx="0" cy="1224000"/>
              </a:xfrm>
              <a:prstGeom prst="line">
                <a:avLst/>
              </a:prstGeom>
              <a:noFill/>
              <a:ln w="19050">
                <a:solidFill>
                  <a:srgbClr val="00B050"/>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dirty="0"/>
              </a:p>
            </p:txBody>
          </p:sp>
          <p:sp>
            <p:nvSpPr>
              <p:cNvPr id="77" name="Line 33"/>
              <p:cNvSpPr>
                <a:spLocks noChangeAspect="1" noChangeShapeType="1"/>
              </p:cNvSpPr>
              <p:nvPr/>
            </p:nvSpPr>
            <p:spPr bwMode="auto">
              <a:xfrm flipH="1">
                <a:off x="3952411" y="4881073"/>
                <a:ext cx="454010" cy="0"/>
              </a:xfrm>
              <a:prstGeom prst="line">
                <a:avLst/>
              </a:prstGeom>
              <a:noFill/>
              <a:ln w="19050">
                <a:solidFill>
                  <a:srgbClr val="00B050"/>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78" name="Group 77"/>
            <p:cNvGrpSpPr/>
            <p:nvPr/>
          </p:nvGrpSpPr>
          <p:grpSpPr>
            <a:xfrm>
              <a:off x="4897376" y="1913482"/>
              <a:ext cx="273924" cy="1080120"/>
              <a:chOff x="4163188" y="2627783"/>
              <a:chExt cx="273924" cy="1080120"/>
            </a:xfrm>
          </p:grpSpPr>
          <p:sp>
            <p:nvSpPr>
              <p:cNvPr id="79" name="Line 32"/>
              <p:cNvSpPr>
                <a:spLocks noChangeAspect="1" noChangeShapeType="1"/>
              </p:cNvSpPr>
              <p:nvPr/>
            </p:nvSpPr>
            <p:spPr bwMode="auto">
              <a:xfrm flipV="1">
                <a:off x="4437112" y="2627783"/>
                <a:ext cx="0" cy="1080120"/>
              </a:xfrm>
              <a:prstGeom prst="line">
                <a:avLst/>
              </a:prstGeom>
              <a:noFill/>
              <a:ln w="19050">
                <a:solidFill>
                  <a:srgbClr val="00B050"/>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dirty="0"/>
              </a:p>
            </p:txBody>
          </p:sp>
          <p:sp>
            <p:nvSpPr>
              <p:cNvPr id="80" name="Line 33"/>
              <p:cNvSpPr>
                <a:spLocks noChangeAspect="1" noChangeShapeType="1"/>
              </p:cNvSpPr>
              <p:nvPr/>
            </p:nvSpPr>
            <p:spPr bwMode="auto">
              <a:xfrm flipH="1">
                <a:off x="4163188" y="2627784"/>
                <a:ext cx="252094" cy="0"/>
              </a:xfrm>
              <a:prstGeom prst="line">
                <a:avLst/>
              </a:prstGeom>
              <a:noFill/>
              <a:ln w="19050">
                <a:solidFill>
                  <a:srgbClr val="00B050"/>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
          <p:nvSpPr>
            <p:cNvPr id="84" name="Text Box 5"/>
            <p:cNvSpPr txBox="1">
              <a:spLocks noChangeAspect="1" noChangeArrowheads="1"/>
            </p:cNvSpPr>
            <p:nvPr/>
          </p:nvSpPr>
          <p:spPr bwMode="auto">
            <a:xfrm>
              <a:off x="1539554" y="1356074"/>
              <a:ext cx="79375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dirty="0">
                  <a:cs typeface="Arial" charset="0"/>
                </a:rPr>
                <a:t>STRESS</a:t>
              </a:r>
            </a:p>
          </p:txBody>
        </p:sp>
        <p:pic>
          <p:nvPicPr>
            <p:cNvPr id="87" name="Picture 31" descr="MC900439800[1]"/>
            <p:cNvPicPr>
              <a:picLocks noChangeAspect="1" noChangeArrowheads="1"/>
            </p:cNvPicPr>
            <p:nvPr/>
          </p:nvPicPr>
          <p:blipFill>
            <a:blip r:embed="rId2">
              <a:grayscl/>
              <a:extLst>
                <a:ext uri="{28A0092B-C50C-407E-A947-70E740481C1C}">
                  <a14:useLocalDpi xmlns:a14="http://schemas.microsoft.com/office/drawing/2010/main" val="0"/>
                </a:ext>
              </a:extLst>
            </a:blip>
            <a:srcRect/>
            <a:stretch>
              <a:fillRect/>
            </a:stretch>
          </p:blipFill>
          <p:spPr bwMode="auto">
            <a:xfrm rot="6029488">
              <a:off x="1938376" y="1570752"/>
              <a:ext cx="733425"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8" name="Text Box 141"/>
            <p:cNvSpPr txBox="1">
              <a:spLocks noChangeAspect="1" noChangeArrowheads="1"/>
            </p:cNvSpPr>
            <p:nvPr/>
          </p:nvSpPr>
          <p:spPr bwMode="auto">
            <a:xfrm>
              <a:off x="4740039" y="1563681"/>
              <a:ext cx="733401" cy="4938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2000" b="1" dirty="0">
                  <a:solidFill>
                    <a:srgbClr val="00B050"/>
                  </a:solidFill>
                </a:rPr>
                <a:t>+</a:t>
              </a:r>
            </a:p>
          </p:txBody>
        </p:sp>
        <p:cxnSp>
          <p:nvCxnSpPr>
            <p:cNvPr id="89" name="Straight Arrow Connector 88"/>
            <p:cNvCxnSpPr/>
            <p:nvPr/>
          </p:nvCxnSpPr>
          <p:spPr>
            <a:xfrm flipV="1">
              <a:off x="1685232" y="2365814"/>
              <a:ext cx="0" cy="252000"/>
            </a:xfrm>
            <a:prstGeom prst="straightConnector1">
              <a:avLst/>
            </a:prstGeom>
            <a:ln w="25400">
              <a:solidFill>
                <a:schemeClr val="tx1"/>
              </a:solidFill>
              <a:tailEnd type="stealth"/>
            </a:ln>
          </p:spPr>
          <p:style>
            <a:lnRef idx="1">
              <a:schemeClr val="accent1"/>
            </a:lnRef>
            <a:fillRef idx="0">
              <a:schemeClr val="accent1"/>
            </a:fillRef>
            <a:effectRef idx="0">
              <a:schemeClr val="accent1"/>
            </a:effectRef>
            <a:fontRef idx="minor">
              <a:schemeClr val="tx1"/>
            </a:fontRef>
          </p:style>
        </p:cxnSp>
        <p:cxnSp>
          <p:nvCxnSpPr>
            <p:cNvPr id="91" name="Straight Arrow Connector 90"/>
            <p:cNvCxnSpPr/>
            <p:nvPr/>
          </p:nvCxnSpPr>
          <p:spPr>
            <a:xfrm flipV="1">
              <a:off x="2305088" y="2921634"/>
              <a:ext cx="0" cy="252000"/>
            </a:xfrm>
            <a:prstGeom prst="straightConnector1">
              <a:avLst/>
            </a:prstGeom>
            <a:ln w="25400">
              <a:solidFill>
                <a:schemeClr val="tx1"/>
              </a:solidFill>
              <a:tailEnd type="stealth"/>
            </a:ln>
          </p:spPr>
          <p:style>
            <a:lnRef idx="1">
              <a:schemeClr val="accent1"/>
            </a:lnRef>
            <a:fillRef idx="0">
              <a:schemeClr val="accent1"/>
            </a:fillRef>
            <a:effectRef idx="0">
              <a:schemeClr val="accent1"/>
            </a:effectRef>
            <a:fontRef idx="minor">
              <a:schemeClr val="tx1"/>
            </a:fontRef>
          </p:style>
        </p:cxnSp>
        <p:cxnSp>
          <p:nvCxnSpPr>
            <p:cNvPr id="92" name="Straight Arrow Connector 91"/>
            <p:cNvCxnSpPr/>
            <p:nvPr/>
          </p:nvCxnSpPr>
          <p:spPr>
            <a:xfrm flipV="1">
              <a:off x="3529224" y="4130767"/>
              <a:ext cx="0" cy="252000"/>
            </a:xfrm>
            <a:prstGeom prst="straightConnector1">
              <a:avLst/>
            </a:prstGeom>
            <a:ln w="25400">
              <a:solidFill>
                <a:schemeClr val="tx1"/>
              </a:solidFill>
              <a:tailEnd type="stealth"/>
            </a:ln>
          </p:spPr>
          <p:style>
            <a:lnRef idx="1">
              <a:schemeClr val="accent1"/>
            </a:lnRef>
            <a:fillRef idx="0">
              <a:schemeClr val="accent1"/>
            </a:fillRef>
            <a:effectRef idx="0">
              <a:schemeClr val="accent1"/>
            </a:effectRef>
            <a:fontRef idx="minor">
              <a:schemeClr val="tx1"/>
            </a:fontRef>
          </p:style>
        </p:cxnSp>
        <p:cxnSp>
          <p:nvCxnSpPr>
            <p:cNvPr id="93" name="Straight Arrow Connector 92"/>
            <p:cNvCxnSpPr/>
            <p:nvPr/>
          </p:nvCxnSpPr>
          <p:spPr>
            <a:xfrm>
              <a:off x="3530812" y="4494969"/>
              <a:ext cx="0" cy="252000"/>
            </a:xfrm>
            <a:prstGeom prst="straightConnector1">
              <a:avLst/>
            </a:prstGeom>
            <a:ln w="25400">
              <a:solidFill>
                <a:schemeClr val="tx1"/>
              </a:solidFill>
              <a:tailEnd type="stealth"/>
            </a:ln>
          </p:spPr>
          <p:style>
            <a:lnRef idx="1">
              <a:schemeClr val="accent1"/>
            </a:lnRef>
            <a:fillRef idx="0">
              <a:schemeClr val="accent1"/>
            </a:fillRef>
            <a:effectRef idx="0">
              <a:schemeClr val="accent1"/>
            </a:effectRef>
            <a:fontRef idx="minor">
              <a:schemeClr val="tx1"/>
            </a:fontRef>
          </p:style>
        </p:cxnSp>
        <p:cxnSp>
          <p:nvCxnSpPr>
            <p:cNvPr id="102" name="Straight Arrow Connector 101"/>
            <p:cNvCxnSpPr/>
            <p:nvPr/>
          </p:nvCxnSpPr>
          <p:spPr>
            <a:xfrm>
              <a:off x="4393320" y="3065610"/>
              <a:ext cx="0" cy="252000"/>
            </a:xfrm>
            <a:prstGeom prst="straightConnector1">
              <a:avLst/>
            </a:prstGeom>
            <a:ln w="25400">
              <a:solidFill>
                <a:schemeClr val="tx1"/>
              </a:solidFill>
              <a:tailEnd type="stealth"/>
            </a:ln>
          </p:spPr>
          <p:style>
            <a:lnRef idx="1">
              <a:schemeClr val="accent1"/>
            </a:lnRef>
            <a:fillRef idx="0">
              <a:schemeClr val="accent1"/>
            </a:fillRef>
            <a:effectRef idx="0">
              <a:schemeClr val="accent1"/>
            </a:effectRef>
            <a:fontRef idx="minor">
              <a:schemeClr val="tx1"/>
            </a:fontRef>
          </p:style>
        </p:cxnSp>
        <p:sp>
          <p:nvSpPr>
            <p:cNvPr id="108" name="TextBox 107"/>
            <p:cNvSpPr txBox="1"/>
            <p:nvPr/>
          </p:nvSpPr>
          <p:spPr>
            <a:xfrm>
              <a:off x="2784908" y="3246926"/>
              <a:ext cx="284052" cy="307777"/>
            </a:xfrm>
            <a:prstGeom prst="rect">
              <a:avLst/>
            </a:prstGeom>
            <a:noFill/>
          </p:spPr>
          <p:txBody>
            <a:bodyPr wrap="none" rtlCol="0">
              <a:spAutoFit/>
            </a:bodyPr>
            <a:lstStyle/>
            <a:p>
              <a:r>
                <a:rPr lang="en-GB" sz="1400" dirty="0" smtClean="0">
                  <a:latin typeface="Arial" pitchFamily="34" charset="0"/>
                  <a:cs typeface="Arial" pitchFamily="34" charset="0"/>
                </a:rPr>
                <a:t>?</a:t>
              </a:r>
              <a:endParaRPr lang="en-GB" sz="1400" dirty="0">
                <a:latin typeface="Arial" pitchFamily="34" charset="0"/>
                <a:cs typeface="Arial" pitchFamily="34" charset="0"/>
              </a:endParaRPr>
            </a:p>
          </p:txBody>
        </p:sp>
        <p:sp>
          <p:nvSpPr>
            <p:cNvPr id="110" name="Line 31"/>
            <p:cNvSpPr>
              <a:spLocks noChangeAspect="1" noChangeShapeType="1"/>
            </p:cNvSpPr>
            <p:nvPr/>
          </p:nvSpPr>
          <p:spPr bwMode="auto">
            <a:xfrm>
              <a:off x="1936430" y="4583856"/>
              <a:ext cx="1470924" cy="0"/>
            </a:xfrm>
            <a:prstGeom prst="line">
              <a:avLst/>
            </a:prstGeom>
            <a:noFill/>
            <a:ln w="19050">
              <a:solidFill>
                <a:srgbClr val="FF0000"/>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cxnSp>
          <p:nvCxnSpPr>
            <p:cNvPr id="112" name="Straight Arrow Connector 111"/>
            <p:cNvCxnSpPr/>
            <p:nvPr/>
          </p:nvCxnSpPr>
          <p:spPr>
            <a:xfrm flipV="1">
              <a:off x="1936429" y="2798619"/>
              <a:ext cx="0" cy="1764000"/>
            </a:xfrm>
            <a:prstGeom prst="straightConnector1">
              <a:avLst/>
            </a:prstGeom>
            <a:ln w="19050">
              <a:solidFill>
                <a:srgbClr val="FF0000"/>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113" name="Straight Arrow Connector 112"/>
            <p:cNvCxnSpPr/>
            <p:nvPr/>
          </p:nvCxnSpPr>
          <p:spPr>
            <a:xfrm flipV="1">
              <a:off x="2754384" y="3338679"/>
              <a:ext cx="0" cy="864000"/>
            </a:xfrm>
            <a:prstGeom prst="straightConnector1">
              <a:avLst/>
            </a:prstGeom>
            <a:ln w="19050">
              <a:solidFill>
                <a:srgbClr val="00B050"/>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114" name="Text Box 141"/>
            <p:cNvSpPr txBox="1">
              <a:spLocks noChangeAspect="1" noChangeArrowheads="1"/>
            </p:cNvSpPr>
            <p:nvPr/>
          </p:nvSpPr>
          <p:spPr bwMode="auto">
            <a:xfrm>
              <a:off x="1615479" y="2690607"/>
              <a:ext cx="733401" cy="4938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2000" b="1" dirty="0" smtClean="0">
                  <a:solidFill>
                    <a:srgbClr val="FF0000"/>
                  </a:solidFill>
                </a:rPr>
                <a:t>-</a:t>
              </a:r>
              <a:endParaRPr lang="en-GB" sz="2000" b="1" dirty="0">
                <a:solidFill>
                  <a:srgbClr val="FF0000"/>
                </a:solidFill>
              </a:endParaRPr>
            </a:p>
          </p:txBody>
        </p:sp>
        <p:sp>
          <p:nvSpPr>
            <p:cNvPr id="115" name="TextBox 114"/>
            <p:cNvSpPr txBox="1"/>
            <p:nvPr/>
          </p:nvSpPr>
          <p:spPr>
            <a:xfrm>
              <a:off x="1956816" y="2726611"/>
              <a:ext cx="284052" cy="307777"/>
            </a:xfrm>
            <a:prstGeom prst="rect">
              <a:avLst/>
            </a:prstGeom>
            <a:noFill/>
          </p:spPr>
          <p:txBody>
            <a:bodyPr wrap="none" rtlCol="0">
              <a:spAutoFit/>
            </a:bodyPr>
            <a:lstStyle/>
            <a:p>
              <a:r>
                <a:rPr lang="en-GB" sz="1400" dirty="0" smtClean="0">
                  <a:latin typeface="Arial" pitchFamily="34" charset="0"/>
                  <a:cs typeface="Arial" pitchFamily="34" charset="0"/>
                </a:rPr>
                <a:t>?</a:t>
              </a:r>
              <a:endParaRPr lang="en-GB" sz="1400" dirty="0">
                <a:latin typeface="Arial" pitchFamily="34" charset="0"/>
                <a:cs typeface="Arial" pitchFamily="34" charset="0"/>
              </a:endParaRPr>
            </a:p>
          </p:txBody>
        </p:sp>
      </p:grpSp>
      <p:sp>
        <p:nvSpPr>
          <p:cNvPr id="116" name="TextBox 115"/>
          <p:cNvSpPr txBox="1"/>
          <p:nvPr/>
        </p:nvSpPr>
        <p:spPr>
          <a:xfrm>
            <a:off x="5949280"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280</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1586566233"/>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3"/>
          <p:cNvSpPr txBox="1">
            <a:spLocks noChangeArrowheads="1"/>
          </p:cNvSpPr>
          <p:nvPr/>
        </p:nvSpPr>
        <p:spPr bwMode="auto">
          <a:xfrm>
            <a:off x="1063625" y="539750"/>
            <a:ext cx="47657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dirty="0">
                <a:latin typeface="Times New Roman" pitchFamily="18" charset="0"/>
                <a:cs typeface="Times New Roman" pitchFamily="18" charset="0"/>
              </a:rPr>
              <a:t>Figure </a:t>
            </a:r>
            <a:r>
              <a:rPr lang="en-GB" sz="1200" b="1" dirty="0" smtClean="0">
                <a:latin typeface="Times New Roman" pitchFamily="18" charset="0"/>
                <a:cs typeface="Times New Roman" pitchFamily="18" charset="0"/>
              </a:rPr>
              <a:t>6.2: Potential mechanism of stress-induced adverse pregnancy </a:t>
            </a:r>
          </a:p>
          <a:p>
            <a:pPr eaLnBrk="1" hangingPunct="1"/>
            <a:r>
              <a:rPr lang="en-GB" sz="1200" b="1" dirty="0">
                <a:latin typeface="Times New Roman" pitchFamily="18" charset="0"/>
                <a:cs typeface="Times New Roman" pitchFamily="18" charset="0"/>
              </a:rPr>
              <a:t> </a:t>
            </a:r>
            <a:r>
              <a:rPr lang="en-GB" sz="1200" b="1" dirty="0" smtClean="0">
                <a:latin typeface="Times New Roman" pitchFamily="18" charset="0"/>
                <a:cs typeface="Times New Roman" pitchFamily="18" charset="0"/>
              </a:rPr>
              <a:t>                   outcome in early pregnancy</a:t>
            </a:r>
            <a:endParaRPr lang="en-GB" sz="1200" b="1" dirty="0">
              <a:latin typeface="Times New Roman" pitchFamily="18" charset="0"/>
              <a:cs typeface="Times New Roman" pitchFamily="18" charset="0"/>
            </a:endParaRPr>
          </a:p>
        </p:txBody>
      </p:sp>
      <p:sp>
        <p:nvSpPr>
          <p:cNvPr id="22" name="Rectangle 20"/>
          <p:cNvSpPr>
            <a:spLocks noChangeArrowheads="1"/>
          </p:cNvSpPr>
          <p:nvPr/>
        </p:nvSpPr>
        <p:spPr bwMode="auto">
          <a:xfrm>
            <a:off x="1009512" y="4450214"/>
            <a:ext cx="5400675" cy="33831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nSpc>
                <a:spcPct val="150000"/>
              </a:lnSpc>
            </a:pPr>
            <a:r>
              <a:rPr lang="en-GB" sz="1200" dirty="0" smtClean="0">
                <a:latin typeface="Times New Roman" pitchFamily="18" charset="0"/>
              </a:rPr>
              <a:t>We hypothesise that there is an overlapping role for stress-increased glucocorticoid action and reduced pregnancy hormone secretion on pro-inflammatory cytokine release in early pregnancy. Stress exposure during early pregnancy  increases the level of glucocorticoids which in turn drives the  production and release of proinflammatory cytokines e.g. TNF-</a:t>
            </a:r>
            <a:r>
              <a:rPr lang="el-GR" sz="1200" dirty="0" smtClean="0">
                <a:latin typeface="Times New Roman" pitchFamily="18" charset="0"/>
              </a:rPr>
              <a:t>α</a:t>
            </a:r>
            <a:r>
              <a:rPr lang="en-GB" sz="1200" dirty="0" smtClean="0">
                <a:latin typeface="Times New Roman" pitchFamily="18" charset="0"/>
              </a:rPr>
              <a:t>. In parallel, stress decreases prolactin and progesterone levels, suppressing their inhibitory effect on proinflammatory cytokines. Consequently the levels of proinflammatory cytokines rise and further elevate glucocorticoid secretion/action while increasing suppression of pregnancy hormone levels. The potential adverse outcomes of these changes include pregnancy failure, an increase in maternal anxiety pre- (?) and post-partum, and foetal programming. Green arrows indicate stimulation and  red indicate inhibition. Black arrows indicate  increase/decrease in hormone/cytokine levels with stress.</a:t>
            </a:r>
            <a:endParaRPr lang="en-GB" sz="1200" dirty="0">
              <a:latin typeface="Times New Roman" pitchFamily="18" charset="0"/>
            </a:endParaRPr>
          </a:p>
        </p:txBody>
      </p:sp>
      <p:grpSp>
        <p:nvGrpSpPr>
          <p:cNvPr id="2" name="Group 1"/>
          <p:cNvGrpSpPr/>
          <p:nvPr/>
        </p:nvGrpSpPr>
        <p:grpSpPr>
          <a:xfrm>
            <a:off x="908720" y="1296906"/>
            <a:ext cx="6922950" cy="2808312"/>
            <a:chOff x="908720" y="1296906"/>
            <a:chExt cx="6922950" cy="2808312"/>
          </a:xfrm>
        </p:grpSpPr>
        <p:sp>
          <p:nvSpPr>
            <p:cNvPr id="4" name="Oval 24"/>
            <p:cNvSpPr>
              <a:spLocks noChangeArrowheads="1"/>
            </p:cNvSpPr>
            <p:nvPr/>
          </p:nvSpPr>
          <p:spPr bwMode="auto">
            <a:xfrm>
              <a:off x="2385726" y="2298390"/>
              <a:ext cx="2360375" cy="1806828"/>
            </a:xfrm>
            <a:prstGeom prst="ellipse">
              <a:avLst/>
            </a:prstGeom>
            <a:solidFill>
              <a:srgbClr val="0070C0">
                <a:alpha val="11000"/>
              </a:srgbClr>
            </a:solidFill>
            <a:ln w="9525">
              <a:solidFill>
                <a:schemeClr val="tx1"/>
              </a:solidFill>
              <a:round/>
              <a:headEnd/>
              <a:tailEnd/>
            </a:ln>
            <a:effectLst/>
          </p:spPr>
          <p:txBody>
            <a:bodyPr wrap="none" anchor="ctr"/>
            <a:lstStyle/>
            <a:p>
              <a:endParaRPr lang="en-GB" sz="1200">
                <a:latin typeface="Arial" pitchFamily="34" charset="0"/>
                <a:cs typeface="Arial" pitchFamily="34" charset="0"/>
              </a:endParaRPr>
            </a:p>
          </p:txBody>
        </p:sp>
        <p:sp>
          <p:nvSpPr>
            <p:cNvPr id="5" name="Oval 24"/>
            <p:cNvSpPr>
              <a:spLocks noChangeArrowheads="1"/>
            </p:cNvSpPr>
            <p:nvPr/>
          </p:nvSpPr>
          <p:spPr bwMode="auto">
            <a:xfrm>
              <a:off x="2385724" y="1398290"/>
              <a:ext cx="2360377" cy="1806829"/>
            </a:xfrm>
            <a:prstGeom prst="ellipse">
              <a:avLst/>
            </a:prstGeom>
            <a:solidFill>
              <a:srgbClr val="FF0000">
                <a:alpha val="11000"/>
              </a:srgbClr>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200">
                <a:latin typeface="Arial" pitchFamily="34" charset="0"/>
                <a:cs typeface="Arial" pitchFamily="34" charset="0"/>
              </a:endParaRPr>
            </a:p>
          </p:txBody>
        </p:sp>
        <p:sp>
          <p:nvSpPr>
            <p:cNvPr id="6" name="Text Box 4"/>
            <p:cNvSpPr txBox="1">
              <a:spLocks noChangeArrowheads="1"/>
            </p:cNvSpPr>
            <p:nvPr/>
          </p:nvSpPr>
          <p:spPr bwMode="auto">
            <a:xfrm>
              <a:off x="908720" y="2430256"/>
              <a:ext cx="1630362"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GB" sz="1400" b="1" dirty="0">
                  <a:latin typeface="Arial" pitchFamily="34" charset="0"/>
                  <a:cs typeface="Arial" pitchFamily="34" charset="0"/>
                </a:rPr>
                <a:t>Maternal brain/pituitary</a:t>
              </a:r>
            </a:p>
          </p:txBody>
        </p:sp>
        <p:sp>
          <p:nvSpPr>
            <p:cNvPr id="7" name="Text Box 6"/>
            <p:cNvSpPr txBox="1">
              <a:spLocks noChangeArrowheads="1"/>
            </p:cNvSpPr>
            <p:nvPr/>
          </p:nvSpPr>
          <p:spPr bwMode="auto">
            <a:xfrm>
              <a:off x="2996952" y="3601162"/>
              <a:ext cx="1766888"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GB" sz="1200" b="1" dirty="0" smtClean="0">
                  <a:latin typeface="Arial" pitchFamily="34" charset="0"/>
                  <a:cs typeface="Arial" pitchFamily="34" charset="0"/>
                </a:rPr>
                <a:t>Progesterone</a:t>
              </a:r>
              <a:endParaRPr lang="en-GB" sz="1200" b="1" dirty="0">
                <a:latin typeface="Arial" pitchFamily="34" charset="0"/>
                <a:cs typeface="Arial" pitchFamily="34" charset="0"/>
              </a:endParaRPr>
            </a:p>
          </p:txBody>
        </p:sp>
        <p:sp>
          <p:nvSpPr>
            <p:cNvPr id="8" name="Text Box 7"/>
            <p:cNvSpPr txBox="1">
              <a:spLocks noChangeArrowheads="1"/>
            </p:cNvSpPr>
            <p:nvPr/>
          </p:nvSpPr>
          <p:spPr bwMode="auto">
            <a:xfrm>
              <a:off x="2780928" y="2491425"/>
              <a:ext cx="1766887"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GB" sz="1200" b="1" dirty="0" smtClean="0">
                  <a:latin typeface="Arial" pitchFamily="34" charset="0"/>
                  <a:cs typeface="Arial" pitchFamily="34" charset="0"/>
                </a:rPr>
                <a:t>Pro-inflammatory </a:t>
              </a:r>
              <a:r>
                <a:rPr lang="en-GB" sz="1200" b="1" dirty="0">
                  <a:latin typeface="Arial" pitchFamily="34" charset="0"/>
                  <a:cs typeface="Arial" pitchFamily="34" charset="0"/>
                </a:rPr>
                <a:t>cytokines </a:t>
              </a:r>
            </a:p>
          </p:txBody>
        </p:sp>
        <p:sp>
          <p:nvSpPr>
            <p:cNvPr id="9" name="Text Box 8"/>
            <p:cNvSpPr txBox="1">
              <a:spLocks noChangeArrowheads="1"/>
            </p:cNvSpPr>
            <p:nvPr/>
          </p:nvSpPr>
          <p:spPr bwMode="auto">
            <a:xfrm>
              <a:off x="2368612" y="3241122"/>
              <a:ext cx="1168400"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GB" sz="1200" b="1" dirty="0" smtClean="0">
                  <a:latin typeface="Arial" pitchFamily="34" charset="0"/>
                  <a:cs typeface="Arial" pitchFamily="34" charset="0"/>
                </a:rPr>
                <a:t>Prolactin</a:t>
              </a:r>
              <a:endParaRPr lang="en-GB" sz="1200" b="1" dirty="0">
                <a:latin typeface="Arial" pitchFamily="34" charset="0"/>
                <a:cs typeface="Arial" pitchFamily="34" charset="0"/>
              </a:endParaRPr>
            </a:p>
          </p:txBody>
        </p:sp>
        <p:sp>
          <p:nvSpPr>
            <p:cNvPr id="10" name="Line 12"/>
            <p:cNvSpPr>
              <a:spLocks noChangeShapeType="1"/>
            </p:cNvSpPr>
            <p:nvPr/>
          </p:nvSpPr>
          <p:spPr bwMode="auto">
            <a:xfrm>
              <a:off x="2924944" y="3529154"/>
              <a:ext cx="247577" cy="219820"/>
            </a:xfrm>
            <a:prstGeom prst="line">
              <a:avLst/>
            </a:prstGeom>
            <a:noFill/>
            <a:ln w="28575">
              <a:solidFill>
                <a:srgbClr val="00B05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sz="1200">
                <a:latin typeface="Arial" pitchFamily="34" charset="0"/>
                <a:cs typeface="Arial" pitchFamily="34" charset="0"/>
              </a:endParaRPr>
            </a:p>
          </p:txBody>
        </p:sp>
        <p:sp>
          <p:nvSpPr>
            <p:cNvPr id="11" name="Line 13"/>
            <p:cNvSpPr>
              <a:spLocks noChangeShapeType="1"/>
            </p:cNvSpPr>
            <p:nvPr/>
          </p:nvSpPr>
          <p:spPr bwMode="auto">
            <a:xfrm flipV="1">
              <a:off x="2816932" y="2841172"/>
              <a:ext cx="350589" cy="418305"/>
            </a:xfrm>
            <a:prstGeom prst="line">
              <a:avLst/>
            </a:prstGeom>
            <a:noFill/>
            <a:ln w="28575">
              <a:solidFill>
                <a:srgbClr val="FF000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sz="1200">
                <a:latin typeface="Arial" pitchFamily="34" charset="0"/>
                <a:cs typeface="Arial" pitchFamily="34" charset="0"/>
              </a:endParaRPr>
            </a:p>
          </p:txBody>
        </p:sp>
        <p:sp>
          <p:nvSpPr>
            <p:cNvPr id="12" name="Line 14"/>
            <p:cNvSpPr>
              <a:spLocks noChangeShapeType="1"/>
            </p:cNvSpPr>
            <p:nvPr/>
          </p:nvSpPr>
          <p:spPr bwMode="auto">
            <a:xfrm flipV="1">
              <a:off x="3865662" y="2960606"/>
              <a:ext cx="0" cy="640556"/>
            </a:xfrm>
            <a:prstGeom prst="line">
              <a:avLst/>
            </a:prstGeom>
            <a:noFill/>
            <a:ln w="28575">
              <a:solidFill>
                <a:srgbClr val="FF000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sz="1200">
                <a:latin typeface="Arial" pitchFamily="34" charset="0"/>
                <a:cs typeface="Arial" pitchFamily="34" charset="0"/>
              </a:endParaRPr>
            </a:p>
          </p:txBody>
        </p:sp>
        <p:sp>
          <p:nvSpPr>
            <p:cNvPr id="13" name="Text Box 17"/>
            <p:cNvSpPr txBox="1">
              <a:spLocks noChangeArrowheads="1"/>
            </p:cNvSpPr>
            <p:nvPr/>
          </p:nvSpPr>
          <p:spPr bwMode="auto">
            <a:xfrm>
              <a:off x="4885270" y="2263322"/>
              <a:ext cx="2946400" cy="11633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20000"/>
                </a:spcBef>
                <a:buFont typeface="Wingdings" pitchFamily="2" charset="2"/>
                <a:buNone/>
              </a:pPr>
              <a:r>
                <a:rPr lang="en-GB" sz="1200" i="1" u="sng" dirty="0" smtClean="0">
                  <a:latin typeface="Arial" pitchFamily="34" charset="0"/>
                  <a:cs typeface="Arial" pitchFamily="34" charset="0"/>
                </a:rPr>
                <a:t>Outcomes?</a:t>
              </a:r>
              <a:endParaRPr lang="en-GB" sz="1200" i="1" u="sng" dirty="0">
                <a:latin typeface="Arial" pitchFamily="34" charset="0"/>
                <a:cs typeface="Arial" pitchFamily="34" charset="0"/>
              </a:endParaRPr>
            </a:p>
            <a:p>
              <a:pPr>
                <a:spcBef>
                  <a:spcPct val="20000"/>
                </a:spcBef>
                <a:buFont typeface="Wingdings" pitchFamily="2" charset="2"/>
                <a:buChar char="Ø"/>
              </a:pPr>
              <a:r>
                <a:rPr lang="en-GB" sz="1200" i="1" dirty="0">
                  <a:latin typeface="Arial" pitchFamily="34" charset="0"/>
                  <a:cs typeface="Arial" pitchFamily="34" charset="0"/>
                </a:rPr>
                <a:t> Pregnancy failure</a:t>
              </a:r>
            </a:p>
            <a:p>
              <a:pPr>
                <a:spcBef>
                  <a:spcPct val="20000"/>
                </a:spcBef>
                <a:buFont typeface="Wingdings" pitchFamily="2" charset="2"/>
                <a:buChar char="Ø"/>
              </a:pPr>
              <a:r>
                <a:rPr lang="en-GB" sz="1200" i="1" dirty="0">
                  <a:latin typeface="Arial" pitchFamily="34" charset="0"/>
                  <a:cs typeface="Arial" pitchFamily="34" charset="0"/>
                </a:rPr>
                <a:t> Maternal </a:t>
              </a:r>
              <a:r>
                <a:rPr lang="en-GB" sz="1200" i="1" dirty="0" smtClean="0">
                  <a:latin typeface="Arial" pitchFamily="34" charset="0"/>
                  <a:cs typeface="Arial" pitchFamily="34" charset="0"/>
                </a:rPr>
                <a:t>anxiety</a:t>
              </a:r>
              <a:endParaRPr lang="en-GB" sz="1200" i="1" dirty="0">
                <a:latin typeface="Arial" pitchFamily="34" charset="0"/>
                <a:cs typeface="Arial" pitchFamily="34" charset="0"/>
              </a:endParaRPr>
            </a:p>
            <a:p>
              <a:pPr>
                <a:spcBef>
                  <a:spcPct val="20000"/>
                </a:spcBef>
                <a:buFont typeface="Wingdings" pitchFamily="2" charset="2"/>
                <a:buChar char="Ø"/>
              </a:pPr>
              <a:r>
                <a:rPr lang="en-GB" sz="1200" i="1" dirty="0">
                  <a:latin typeface="Arial" pitchFamily="34" charset="0"/>
                  <a:cs typeface="Arial" pitchFamily="34" charset="0"/>
                </a:rPr>
                <a:t> </a:t>
              </a:r>
              <a:r>
                <a:rPr lang="en-GB" sz="1200" i="1" dirty="0" smtClean="0">
                  <a:latin typeface="Arial" pitchFamily="34" charset="0"/>
                  <a:cs typeface="Arial" pitchFamily="34" charset="0"/>
                </a:rPr>
                <a:t>Foetal</a:t>
              </a:r>
            </a:p>
            <a:p>
              <a:r>
                <a:rPr lang="en-GB" sz="1200" i="1" dirty="0">
                  <a:latin typeface="Arial" pitchFamily="34" charset="0"/>
                  <a:cs typeface="Arial" pitchFamily="34" charset="0"/>
                </a:rPr>
                <a:t> </a:t>
              </a:r>
              <a:r>
                <a:rPr lang="en-GB" sz="1200" i="1" dirty="0" smtClean="0">
                  <a:latin typeface="Arial" pitchFamily="34" charset="0"/>
                  <a:cs typeface="Arial" pitchFamily="34" charset="0"/>
                </a:rPr>
                <a:t>   programming</a:t>
              </a:r>
              <a:endParaRPr lang="en-GB" sz="1200" dirty="0">
                <a:latin typeface="Arial" pitchFamily="34" charset="0"/>
                <a:cs typeface="Arial" pitchFamily="34" charset="0"/>
              </a:endParaRPr>
            </a:p>
          </p:txBody>
        </p:sp>
        <p:sp>
          <p:nvSpPr>
            <p:cNvPr id="14" name="Text Box 25"/>
            <p:cNvSpPr txBox="1">
              <a:spLocks noChangeArrowheads="1"/>
            </p:cNvSpPr>
            <p:nvPr/>
          </p:nvSpPr>
          <p:spPr bwMode="auto">
            <a:xfrm>
              <a:off x="2826406" y="1595971"/>
              <a:ext cx="1766888"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GB" sz="1200" b="1" dirty="0" smtClean="0">
                  <a:latin typeface="Arial" pitchFamily="34" charset="0"/>
                  <a:cs typeface="Arial" pitchFamily="34" charset="0"/>
                </a:rPr>
                <a:t>Glucocorticoids</a:t>
              </a:r>
              <a:endParaRPr lang="en-GB" sz="1200" b="1" dirty="0">
                <a:latin typeface="Arial" pitchFamily="34" charset="0"/>
                <a:cs typeface="Arial" pitchFamily="34" charset="0"/>
              </a:endParaRPr>
            </a:p>
          </p:txBody>
        </p:sp>
        <p:pic>
          <p:nvPicPr>
            <p:cNvPr id="16" name="Picture 31" descr="MC900439800[1]"/>
            <p:cNvPicPr>
              <a:picLocks noChangeAspect="1" noChangeArrowheads="1"/>
            </p:cNvPicPr>
            <p:nvPr/>
          </p:nvPicPr>
          <p:blipFill>
            <a:blip r:embed="rId2">
              <a:grayscl/>
              <a:extLst>
                <a:ext uri="{28A0092B-C50C-407E-A947-70E740481C1C}">
                  <a14:useLocalDpi xmlns:a14="http://schemas.microsoft.com/office/drawing/2010/main" val="0"/>
                </a:ext>
              </a:extLst>
            </a:blip>
            <a:srcRect/>
            <a:stretch>
              <a:fillRect/>
            </a:stretch>
          </p:blipFill>
          <p:spPr bwMode="auto">
            <a:xfrm rot="6029488">
              <a:off x="1211942" y="1571121"/>
              <a:ext cx="733425"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ext Box 5"/>
            <p:cNvSpPr txBox="1">
              <a:spLocks noChangeAspect="1" noChangeArrowheads="1"/>
            </p:cNvSpPr>
            <p:nvPr/>
          </p:nvSpPr>
          <p:spPr bwMode="auto">
            <a:xfrm>
              <a:off x="969683" y="1296906"/>
              <a:ext cx="79375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1200" b="1" dirty="0">
                  <a:latin typeface="Arial" pitchFamily="34" charset="0"/>
                  <a:cs typeface="Arial" pitchFamily="34" charset="0"/>
                </a:rPr>
                <a:t>STRESS</a:t>
              </a:r>
            </a:p>
          </p:txBody>
        </p:sp>
        <p:cxnSp>
          <p:nvCxnSpPr>
            <p:cNvPr id="18" name="Straight Arrow Connector 17"/>
            <p:cNvCxnSpPr/>
            <p:nvPr/>
          </p:nvCxnSpPr>
          <p:spPr>
            <a:xfrm>
              <a:off x="3284984" y="3637166"/>
              <a:ext cx="0" cy="252000"/>
            </a:xfrm>
            <a:prstGeom prst="straightConnector1">
              <a:avLst/>
            </a:prstGeom>
            <a:ln w="25400">
              <a:solidFill>
                <a:schemeClr val="tx1"/>
              </a:solidFill>
              <a:tailEnd type="stealth"/>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a:off x="2528900" y="3266121"/>
              <a:ext cx="0" cy="252000"/>
            </a:xfrm>
            <a:prstGeom prst="straightConnector1">
              <a:avLst/>
            </a:prstGeom>
            <a:ln w="25400">
              <a:solidFill>
                <a:schemeClr val="tx1"/>
              </a:solidFill>
              <a:tailEnd type="stealth"/>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flipV="1">
              <a:off x="2924944" y="2521042"/>
              <a:ext cx="0" cy="252000"/>
            </a:xfrm>
            <a:prstGeom prst="straightConnector1">
              <a:avLst/>
            </a:prstGeom>
            <a:ln w="25400">
              <a:solidFill>
                <a:schemeClr val="tx1"/>
              </a:solidFill>
              <a:tailEnd type="stealth"/>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flipV="1">
              <a:off x="3032533" y="1618285"/>
              <a:ext cx="0" cy="252000"/>
            </a:xfrm>
            <a:prstGeom prst="straightConnector1">
              <a:avLst/>
            </a:prstGeom>
            <a:ln w="25400">
              <a:solidFill>
                <a:schemeClr val="tx1"/>
              </a:solidFill>
              <a:tailEnd type="stealth"/>
            </a:ln>
          </p:spPr>
          <p:style>
            <a:lnRef idx="1">
              <a:schemeClr val="accent1"/>
            </a:lnRef>
            <a:fillRef idx="0">
              <a:schemeClr val="accent1"/>
            </a:fillRef>
            <a:effectRef idx="0">
              <a:schemeClr val="accent1"/>
            </a:effectRef>
            <a:fontRef idx="minor">
              <a:schemeClr val="tx1"/>
            </a:fontRef>
          </p:style>
        </p:cxnSp>
        <p:sp>
          <p:nvSpPr>
            <p:cNvPr id="23" name="Line 14"/>
            <p:cNvSpPr>
              <a:spLocks noChangeShapeType="1"/>
            </p:cNvSpPr>
            <p:nvPr/>
          </p:nvSpPr>
          <p:spPr bwMode="auto">
            <a:xfrm flipV="1">
              <a:off x="3573016" y="1872970"/>
              <a:ext cx="0" cy="640556"/>
            </a:xfrm>
            <a:prstGeom prst="line">
              <a:avLst/>
            </a:prstGeom>
            <a:noFill/>
            <a:ln w="28575">
              <a:solidFill>
                <a:srgbClr val="00B05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sz="1200">
                <a:latin typeface="Arial" pitchFamily="34" charset="0"/>
                <a:cs typeface="Arial" pitchFamily="34" charset="0"/>
              </a:endParaRPr>
            </a:p>
          </p:txBody>
        </p:sp>
      </p:grpSp>
      <p:sp>
        <p:nvSpPr>
          <p:cNvPr id="24" name="TextBox 23"/>
          <p:cNvSpPr txBox="1"/>
          <p:nvPr/>
        </p:nvSpPr>
        <p:spPr>
          <a:xfrm>
            <a:off x="5965830" y="9392525"/>
            <a:ext cx="415498" cy="276999"/>
          </a:xfrm>
          <a:prstGeom prst="rect">
            <a:avLst/>
          </a:prstGeom>
          <a:noFill/>
        </p:spPr>
        <p:txBody>
          <a:bodyPr wrap="none" rtlCol="0">
            <a:spAutoFit/>
          </a:bodyPr>
          <a:lstStyle/>
          <a:p>
            <a:r>
              <a:rPr lang="en-GB" sz="1200" b="0" dirty="0" smtClean="0">
                <a:latin typeface="Times New Roman" pitchFamily="18" charset="0"/>
                <a:cs typeface="Times New Roman" pitchFamily="18" charset="0"/>
              </a:rPr>
              <a:t>281</a:t>
            </a:r>
            <a:endParaRPr lang="en-GB" sz="1200" b="0" dirty="0">
              <a:latin typeface="Times New Roman" pitchFamily="18" charset="0"/>
              <a:cs typeface="Times New Roman" pitchFamily="18" charset="0"/>
            </a:endParaRPr>
          </a:p>
        </p:txBody>
      </p:sp>
    </p:spTree>
    <p:extLst>
      <p:ext uri="{BB962C8B-B14F-4D97-AF65-F5344CB8AC3E}">
        <p14:creationId xmlns:p14="http://schemas.microsoft.com/office/powerpoint/2010/main" val="3299344302"/>
      </p:ext>
    </p:extLst>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5.xml><?xml version="1.0" encoding="utf-8"?>
<a:themeOverride xmlns:a="http://schemas.openxmlformats.org/drawingml/2006/main">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2.xml><?xml version="1.0" encoding="utf-8"?>
<a:themeOverride xmlns:a="http://schemas.openxmlformats.org/drawingml/2006/main">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9.xml><?xml version="1.0" encoding="utf-8"?>
<a:themeOverride xmlns:a="http://schemas.openxmlformats.org/drawingml/2006/main">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702</TotalTime>
  <Words>13753</Words>
  <Application>Microsoft Office PowerPoint</Application>
  <PresentationFormat>A4 Paper (210x297 mm)</PresentationFormat>
  <Paragraphs>1851</Paragraphs>
  <Slides>92</Slides>
  <Notes>1</Notes>
  <HiddenSlides>0</HiddenSlides>
  <MMClips>0</MMClips>
  <ScaleCrop>false</ScaleCrop>
  <HeadingPairs>
    <vt:vector size="6" baseType="variant">
      <vt:variant>
        <vt:lpstr>Theme</vt:lpstr>
      </vt:variant>
      <vt:variant>
        <vt:i4>2</vt:i4>
      </vt:variant>
      <vt:variant>
        <vt:lpstr>Embedded OLE Servers</vt:lpstr>
      </vt:variant>
      <vt:variant>
        <vt:i4>1</vt:i4>
      </vt:variant>
      <vt:variant>
        <vt:lpstr>Slide Titles</vt:lpstr>
      </vt:variant>
      <vt:variant>
        <vt:i4>92</vt:i4>
      </vt:variant>
    </vt:vector>
  </HeadingPairs>
  <TitlesOfParts>
    <vt:vector size="95" baseType="lpstr">
      <vt:lpstr>Default Design</vt:lpstr>
      <vt:lpstr>Office Theme</vt:lpstr>
      <vt:lpstr>SPW 11.0 Graph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Desktop Services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s0342916</dc:creator>
  <cp:lastModifiedBy>Victoria</cp:lastModifiedBy>
  <cp:revision>50</cp:revision>
  <dcterms:created xsi:type="dcterms:W3CDTF">2011-09-06T14:11:01Z</dcterms:created>
  <dcterms:modified xsi:type="dcterms:W3CDTF">2012-02-03T17:07:46Z</dcterms:modified>
</cp:coreProperties>
</file>