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F255E9C1-F451-49C1-B13E-B8BAE4E144F2}">
  <a:tblStyle styleId="{F255E9C1-F451-49C1-B13E-B8BAE4E144F2}"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g65b39c9d69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65b39c9d69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3" name="Shape 103"/>
        <p:cNvGrpSpPr/>
        <p:nvPr/>
      </p:nvGrpSpPr>
      <p:grpSpPr>
        <a:xfrm>
          <a:off x="0" y="0"/>
          <a:ext cx="0" cy="0"/>
          <a:chOff x="0" y="0"/>
          <a:chExt cx="0" cy="0"/>
        </a:xfrm>
      </p:grpSpPr>
      <p:sp>
        <p:nvSpPr>
          <p:cNvPr id="104" name="Google Shape;104;g640a81ccc7_0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640a81ccc7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9" name="Shape 109"/>
        <p:cNvGrpSpPr/>
        <p:nvPr/>
      </p:nvGrpSpPr>
      <p:grpSpPr>
        <a:xfrm>
          <a:off x="0" y="0"/>
          <a:ext cx="0" cy="0"/>
          <a:chOff x="0" y="0"/>
          <a:chExt cx="0" cy="0"/>
        </a:xfrm>
      </p:grpSpPr>
      <p:sp>
        <p:nvSpPr>
          <p:cNvPr id="110" name="Google Shape;110;g70a77ea388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70a77ea388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6" name="Shape 116"/>
        <p:cNvGrpSpPr/>
        <p:nvPr/>
      </p:nvGrpSpPr>
      <p:grpSpPr>
        <a:xfrm>
          <a:off x="0" y="0"/>
          <a:ext cx="0" cy="0"/>
          <a:chOff x="0" y="0"/>
          <a:chExt cx="0" cy="0"/>
        </a:xfrm>
      </p:grpSpPr>
      <p:sp>
        <p:nvSpPr>
          <p:cNvPr id="117" name="Google Shape;117;g70a77ea388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70a77ea388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3" name="Shape 123"/>
        <p:cNvGrpSpPr/>
        <p:nvPr/>
      </p:nvGrpSpPr>
      <p:grpSpPr>
        <a:xfrm>
          <a:off x="0" y="0"/>
          <a:ext cx="0" cy="0"/>
          <a:chOff x="0" y="0"/>
          <a:chExt cx="0" cy="0"/>
        </a:xfrm>
      </p:grpSpPr>
      <p:sp>
        <p:nvSpPr>
          <p:cNvPr id="124" name="Google Shape;124;g640a81ccc7_0_2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640a81ccc7_0_2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8" name="Shape 128"/>
        <p:cNvGrpSpPr/>
        <p:nvPr/>
      </p:nvGrpSpPr>
      <p:grpSpPr>
        <a:xfrm>
          <a:off x="0" y="0"/>
          <a:ext cx="0" cy="0"/>
          <a:chOff x="0" y="0"/>
          <a:chExt cx="0" cy="0"/>
        </a:xfrm>
      </p:grpSpPr>
      <p:sp>
        <p:nvSpPr>
          <p:cNvPr id="129" name="Google Shape;129;g65c54b555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65c54b555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5" name="Shape 135"/>
        <p:cNvGrpSpPr/>
        <p:nvPr/>
      </p:nvGrpSpPr>
      <p:grpSpPr>
        <a:xfrm>
          <a:off x="0" y="0"/>
          <a:ext cx="0" cy="0"/>
          <a:chOff x="0" y="0"/>
          <a:chExt cx="0" cy="0"/>
        </a:xfrm>
      </p:grpSpPr>
      <p:sp>
        <p:nvSpPr>
          <p:cNvPr id="136" name="Google Shape;136;g65b39c9d69_1_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65b39c9d69_1_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2" name="Shape 142"/>
        <p:cNvGrpSpPr/>
        <p:nvPr/>
      </p:nvGrpSpPr>
      <p:grpSpPr>
        <a:xfrm>
          <a:off x="0" y="0"/>
          <a:ext cx="0" cy="0"/>
          <a:chOff x="0" y="0"/>
          <a:chExt cx="0" cy="0"/>
        </a:xfrm>
      </p:grpSpPr>
      <p:sp>
        <p:nvSpPr>
          <p:cNvPr id="143" name="Google Shape;143;g6da0faae26_0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6da0faae26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8" name="Shape 148"/>
        <p:cNvGrpSpPr/>
        <p:nvPr/>
      </p:nvGrpSpPr>
      <p:grpSpPr>
        <a:xfrm>
          <a:off x="0" y="0"/>
          <a:ext cx="0" cy="0"/>
          <a:chOff x="0" y="0"/>
          <a:chExt cx="0" cy="0"/>
        </a:xfrm>
      </p:grpSpPr>
      <p:sp>
        <p:nvSpPr>
          <p:cNvPr id="149" name="Google Shape;149;g640a81ccc7_0_2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640a81ccc7_0_2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4" name="Shape 154"/>
        <p:cNvGrpSpPr/>
        <p:nvPr/>
      </p:nvGrpSpPr>
      <p:grpSpPr>
        <a:xfrm>
          <a:off x="0" y="0"/>
          <a:ext cx="0" cy="0"/>
          <a:chOff x="0" y="0"/>
          <a:chExt cx="0" cy="0"/>
        </a:xfrm>
      </p:grpSpPr>
      <p:sp>
        <p:nvSpPr>
          <p:cNvPr id="155" name="Google Shape;155;g6da0faae26_0_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6da0faae26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0" name="Shape 160"/>
        <p:cNvGrpSpPr/>
        <p:nvPr/>
      </p:nvGrpSpPr>
      <p:grpSpPr>
        <a:xfrm>
          <a:off x="0" y="0"/>
          <a:ext cx="0" cy="0"/>
          <a:chOff x="0" y="0"/>
          <a:chExt cx="0" cy="0"/>
        </a:xfrm>
      </p:grpSpPr>
      <p:sp>
        <p:nvSpPr>
          <p:cNvPr id="161" name="Google Shape;161;g6da0faae26_0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6da0faae26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 name="Shape 57"/>
        <p:cNvGrpSpPr/>
        <p:nvPr/>
      </p:nvGrpSpPr>
      <p:grpSpPr>
        <a:xfrm>
          <a:off x="0" y="0"/>
          <a:ext cx="0" cy="0"/>
          <a:chOff x="0" y="0"/>
          <a:chExt cx="0" cy="0"/>
        </a:xfrm>
      </p:grpSpPr>
      <p:sp>
        <p:nvSpPr>
          <p:cNvPr id="58" name="Google Shape;58;g640a81ccc7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640a81ccc7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6" name="Shape 166"/>
        <p:cNvGrpSpPr/>
        <p:nvPr/>
      </p:nvGrpSpPr>
      <p:grpSpPr>
        <a:xfrm>
          <a:off x="0" y="0"/>
          <a:ext cx="0" cy="0"/>
          <a:chOff x="0" y="0"/>
          <a:chExt cx="0" cy="0"/>
        </a:xfrm>
      </p:grpSpPr>
      <p:sp>
        <p:nvSpPr>
          <p:cNvPr id="167" name="Google Shape;167;g6da0faae26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8" name="Google Shape;168;g6da0faae26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3" name="Shape 173"/>
        <p:cNvGrpSpPr/>
        <p:nvPr/>
      </p:nvGrpSpPr>
      <p:grpSpPr>
        <a:xfrm>
          <a:off x="0" y="0"/>
          <a:ext cx="0" cy="0"/>
          <a:chOff x="0" y="0"/>
          <a:chExt cx="0" cy="0"/>
        </a:xfrm>
      </p:grpSpPr>
      <p:sp>
        <p:nvSpPr>
          <p:cNvPr id="174" name="Google Shape;174;g70bd359cb6_0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5" name="Google Shape;175;g70bd359cb6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0" name="Shape 180"/>
        <p:cNvGrpSpPr/>
        <p:nvPr/>
      </p:nvGrpSpPr>
      <p:grpSpPr>
        <a:xfrm>
          <a:off x="0" y="0"/>
          <a:ext cx="0" cy="0"/>
          <a:chOff x="0" y="0"/>
          <a:chExt cx="0" cy="0"/>
        </a:xfrm>
      </p:grpSpPr>
      <p:sp>
        <p:nvSpPr>
          <p:cNvPr id="181" name="Google Shape;181;g6da0faae26_0_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6da0faae26_0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7" name="Shape 187"/>
        <p:cNvGrpSpPr/>
        <p:nvPr/>
      </p:nvGrpSpPr>
      <p:grpSpPr>
        <a:xfrm>
          <a:off x="0" y="0"/>
          <a:ext cx="0" cy="0"/>
          <a:chOff x="0" y="0"/>
          <a:chExt cx="0" cy="0"/>
        </a:xfrm>
      </p:grpSpPr>
      <p:sp>
        <p:nvSpPr>
          <p:cNvPr id="188" name="Google Shape;188;g70a77ea388_0_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9" name="Google Shape;189;g70a77ea388_0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4" name="Shape 64"/>
        <p:cNvGrpSpPr/>
        <p:nvPr/>
      </p:nvGrpSpPr>
      <p:grpSpPr>
        <a:xfrm>
          <a:off x="0" y="0"/>
          <a:ext cx="0" cy="0"/>
          <a:chOff x="0" y="0"/>
          <a:chExt cx="0" cy="0"/>
        </a:xfrm>
      </p:grpSpPr>
      <p:sp>
        <p:nvSpPr>
          <p:cNvPr id="65" name="Google Shape;65;g6da0faae26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6da0faae26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0" name="Shape 70"/>
        <p:cNvGrpSpPr/>
        <p:nvPr/>
      </p:nvGrpSpPr>
      <p:grpSpPr>
        <a:xfrm>
          <a:off x="0" y="0"/>
          <a:ext cx="0" cy="0"/>
          <a:chOff x="0" y="0"/>
          <a:chExt cx="0" cy="0"/>
        </a:xfrm>
      </p:grpSpPr>
      <p:sp>
        <p:nvSpPr>
          <p:cNvPr id="71" name="Google Shape;71;g6b213bfb9f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6b213bfb9f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5" name="Shape 75"/>
        <p:cNvGrpSpPr/>
        <p:nvPr/>
      </p:nvGrpSpPr>
      <p:grpSpPr>
        <a:xfrm>
          <a:off x="0" y="0"/>
          <a:ext cx="0" cy="0"/>
          <a:chOff x="0" y="0"/>
          <a:chExt cx="0" cy="0"/>
        </a:xfrm>
      </p:grpSpPr>
      <p:sp>
        <p:nvSpPr>
          <p:cNvPr id="76" name="Google Shape;76;g6b213bfb9f_1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6b213bfb9f_1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1" name="Shape 81"/>
        <p:cNvGrpSpPr/>
        <p:nvPr/>
      </p:nvGrpSpPr>
      <p:grpSpPr>
        <a:xfrm>
          <a:off x="0" y="0"/>
          <a:ext cx="0" cy="0"/>
          <a:chOff x="0" y="0"/>
          <a:chExt cx="0" cy="0"/>
        </a:xfrm>
      </p:grpSpPr>
      <p:sp>
        <p:nvSpPr>
          <p:cNvPr id="82" name="Google Shape;82;g6b213bfb9f_1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6b213bfb9f_1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6" name="Shape 86"/>
        <p:cNvGrpSpPr/>
        <p:nvPr/>
      </p:nvGrpSpPr>
      <p:grpSpPr>
        <a:xfrm>
          <a:off x="0" y="0"/>
          <a:ext cx="0" cy="0"/>
          <a:chOff x="0" y="0"/>
          <a:chExt cx="0" cy="0"/>
        </a:xfrm>
      </p:grpSpPr>
      <p:sp>
        <p:nvSpPr>
          <p:cNvPr id="87" name="Google Shape;87;g6b213bfb9f_1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6b213bfb9f_1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1" name="Shape 91"/>
        <p:cNvGrpSpPr/>
        <p:nvPr/>
      </p:nvGrpSpPr>
      <p:grpSpPr>
        <a:xfrm>
          <a:off x="0" y="0"/>
          <a:ext cx="0" cy="0"/>
          <a:chOff x="0" y="0"/>
          <a:chExt cx="0" cy="0"/>
        </a:xfrm>
      </p:grpSpPr>
      <p:sp>
        <p:nvSpPr>
          <p:cNvPr id="92" name="Google Shape;92;g6b213bfb9f_1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6b213bfb9f_1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7" name="Shape 97"/>
        <p:cNvGrpSpPr/>
        <p:nvPr/>
      </p:nvGrpSpPr>
      <p:grpSpPr>
        <a:xfrm>
          <a:off x="0" y="0"/>
          <a:ext cx="0" cy="0"/>
          <a:chOff x="0" y="0"/>
          <a:chExt cx="0" cy="0"/>
        </a:xfrm>
      </p:grpSpPr>
      <p:sp>
        <p:nvSpPr>
          <p:cNvPr id="98" name="Google Shape;98;g6da0faae26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6da0faae26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rgbClr val="B7B7B7"/>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4.png"/><Relationship Id="rId4" Type="http://schemas.openxmlformats.org/officeDocument/2006/relationships/image" Target="../media/image1.png"/><Relationship Id="rId5" Type="http://schemas.openxmlformats.org/officeDocument/2006/relationships/image" Target="../media/image1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2.png"/><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2.png"/><Relationship Id="rId4" Type="http://schemas.openxmlformats.org/officeDocument/2006/relationships/image" Target="../media/image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2.png"/><Relationship Id="rId4" Type="http://schemas.openxmlformats.org/officeDocument/2006/relationships/image" Target="../media/image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6.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pic>
        <p:nvPicPr>
          <p:cNvPr id="54" name="Google Shape;54;p13"/>
          <p:cNvPicPr preferRelativeResize="0"/>
          <p:nvPr/>
        </p:nvPicPr>
        <p:blipFill rotWithShape="1">
          <a:blip r:embed="rId3">
            <a:alphaModFix/>
          </a:blip>
          <a:srcRect b="0" l="0" r="34912" t="0"/>
          <a:stretch/>
        </p:blipFill>
        <p:spPr>
          <a:xfrm>
            <a:off x="4680351" y="0"/>
            <a:ext cx="4463650" cy="5143500"/>
          </a:xfrm>
          <a:prstGeom prst="rect">
            <a:avLst/>
          </a:prstGeom>
          <a:noFill/>
          <a:ln>
            <a:noFill/>
          </a:ln>
        </p:spPr>
      </p:pic>
      <p:sp>
        <p:nvSpPr>
          <p:cNvPr id="55" name="Google Shape;55;p13"/>
          <p:cNvSpPr txBox="1"/>
          <p:nvPr/>
        </p:nvSpPr>
        <p:spPr>
          <a:xfrm>
            <a:off x="185350" y="1011325"/>
            <a:ext cx="4180800" cy="2559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2000"/>
              <a:t>Restoring Gig Workers to Power</a:t>
            </a:r>
            <a:endParaRPr b="1" sz="2000"/>
          </a:p>
          <a:p>
            <a:pPr indent="0" lvl="0" marL="0" rtl="0" algn="ctr">
              <a:spcBef>
                <a:spcPts val="0"/>
              </a:spcBef>
              <a:spcAft>
                <a:spcPts val="0"/>
              </a:spcAft>
              <a:buNone/>
            </a:pPr>
            <a:r>
              <a:rPr lang="en-GB" sz="2000"/>
              <a:t>The Collective Potential of </a:t>
            </a:r>
            <a:br>
              <a:rPr lang="en-GB" sz="2000"/>
            </a:br>
            <a:r>
              <a:rPr lang="en-GB" sz="2000"/>
              <a:t>Personal Data Portability</a:t>
            </a:r>
            <a:endParaRPr sz="2400"/>
          </a:p>
          <a:p>
            <a:pPr indent="0" lvl="0" marL="0" rtl="0" algn="l">
              <a:spcBef>
                <a:spcPts val="0"/>
              </a:spcBef>
              <a:spcAft>
                <a:spcPts val="0"/>
              </a:spcAft>
              <a:buNone/>
            </a:pPr>
            <a:r>
              <a:t/>
            </a:r>
            <a:endParaRPr sz="2400"/>
          </a:p>
          <a:p>
            <a:pPr indent="0" lvl="0" marL="0" rtl="0" algn="l">
              <a:spcBef>
                <a:spcPts val="0"/>
              </a:spcBef>
              <a:spcAft>
                <a:spcPts val="0"/>
              </a:spcAft>
              <a:buNone/>
            </a:pPr>
            <a:r>
              <a:rPr lang="en-GB" sz="2400"/>
              <a:t>Cailean Gallagher</a:t>
            </a:r>
            <a:endParaRPr sz="2400"/>
          </a:p>
          <a:p>
            <a:pPr indent="0" lvl="0" marL="0" rtl="0" algn="l">
              <a:spcBef>
                <a:spcPts val="0"/>
              </a:spcBef>
              <a:spcAft>
                <a:spcPts val="0"/>
              </a:spcAft>
              <a:buNone/>
            </a:pPr>
            <a:r>
              <a:rPr lang="en-GB" sz="2400"/>
              <a:t>STUC 2019</a:t>
            </a:r>
            <a:endParaRPr sz="2400"/>
          </a:p>
          <a:p>
            <a:pPr indent="0" lvl="0" marL="0" rtl="0" algn="l">
              <a:spcBef>
                <a:spcPts val="0"/>
              </a:spcBef>
              <a:spcAft>
                <a:spcPts val="0"/>
              </a:spcAft>
              <a:buNone/>
            </a:pPr>
            <a:r>
              <a:t/>
            </a:r>
            <a:endParaRPr sz="2400"/>
          </a:p>
          <a:p>
            <a:pPr indent="0" lvl="0" marL="0" rtl="0" algn="l">
              <a:spcBef>
                <a:spcPts val="0"/>
              </a:spcBef>
              <a:spcAft>
                <a:spcPts val="0"/>
              </a:spcAft>
              <a:buNone/>
            </a:pPr>
            <a:r>
              <a:rPr lang="en-GB" sz="2400"/>
              <a:t>cgallagher@stuc.org.uk</a:t>
            </a:r>
            <a:endParaRPr sz="2400"/>
          </a:p>
        </p:txBody>
      </p:sp>
      <p:pic>
        <p:nvPicPr>
          <p:cNvPr id="56" name="Google Shape;56;p13"/>
          <p:cNvPicPr preferRelativeResize="0"/>
          <p:nvPr/>
        </p:nvPicPr>
        <p:blipFill rotWithShape="1">
          <a:blip r:embed="rId4">
            <a:alphaModFix/>
          </a:blip>
          <a:srcRect b="29891" l="0" r="0" t="21259"/>
          <a:stretch/>
        </p:blipFill>
        <p:spPr>
          <a:xfrm>
            <a:off x="0" y="4430325"/>
            <a:ext cx="1459925" cy="71317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3F3F3"/>
        </a:solidFill>
      </p:bgPr>
    </p:bg>
    <p:spTree>
      <p:nvGrpSpPr>
        <p:cNvPr id="106" name="Shape 106"/>
        <p:cNvGrpSpPr/>
        <p:nvPr/>
      </p:nvGrpSpPr>
      <p:grpSpPr>
        <a:xfrm>
          <a:off x="0" y="0"/>
          <a:ext cx="0" cy="0"/>
          <a:chOff x="0" y="0"/>
          <a:chExt cx="0" cy="0"/>
        </a:xfrm>
      </p:grpSpPr>
      <p:sp>
        <p:nvSpPr>
          <p:cNvPr id="107" name="Google Shape;107;p22"/>
          <p:cNvSpPr txBox="1"/>
          <p:nvPr>
            <p:ph idx="1" type="body"/>
          </p:nvPr>
        </p:nvSpPr>
        <p:spPr>
          <a:xfrm>
            <a:off x="311700" y="474750"/>
            <a:ext cx="8520600" cy="409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GB"/>
              <a:t>Karen Gregory, (2019) “My Life is More Valuable Than This”: Understanding Risk Among On-Demand Food Couriers in Edinburgh</a:t>
            </a:r>
            <a:endParaRPr/>
          </a:p>
          <a:p>
            <a:pPr indent="0" lvl="0" marL="0" rtl="0" algn="l">
              <a:spcBef>
                <a:spcPts val="1600"/>
              </a:spcBef>
              <a:spcAft>
                <a:spcPts val="0"/>
              </a:spcAft>
              <a:buClr>
                <a:schemeClr val="dk1"/>
              </a:buClr>
              <a:buSzPts val="1100"/>
              <a:buFont typeface="Arial"/>
              <a:buNone/>
            </a:pPr>
            <a:r>
              <a:rPr lang="en-GB"/>
              <a:t>Just transparency. What do you expect? What do you want exactly? We know it's not great but at least be honest and tell us, yes, this, that's how this works. Yes, we would like that. One of the thing I was hoping with this courier network is we could be big enough to be able to negotiate things with Deliveroo, especially about what do you mean by work, and exactly what do you want, exactly?</a:t>
            </a:r>
            <a:endParaRPr/>
          </a:p>
          <a:p>
            <a:pPr indent="0" lvl="0" marL="0" rtl="0" algn="l">
              <a:spcBef>
                <a:spcPts val="1600"/>
              </a:spcBef>
              <a:spcAft>
                <a:spcPts val="0"/>
              </a:spcAft>
              <a:buNone/>
            </a:pPr>
            <a:r>
              <a:rPr lang="en-GB"/>
              <a:t>– Taylor, Deliveroo Rider (Edinburgh 2018) </a:t>
            </a:r>
            <a:br>
              <a:rPr lang="en-GB"/>
            </a:br>
            <a:endParaRPr b="1"/>
          </a:p>
          <a:p>
            <a:pPr indent="0" lvl="0" marL="0" rtl="0" algn="l">
              <a:spcBef>
                <a:spcPts val="1600"/>
              </a:spcBef>
              <a:spcAft>
                <a:spcPts val="0"/>
              </a:spcAft>
              <a:buClr>
                <a:schemeClr val="dk1"/>
              </a:buClr>
              <a:buSzPts val="1100"/>
              <a:buFont typeface="Arial"/>
              <a:buNone/>
            </a:pPr>
            <a:r>
              <a:rPr b="1" lang="en-GB"/>
              <a:t>BODILY RISK - FINANCIAL RISK - MOBILITY RISKS - EXISTENTIAL RISKS</a:t>
            </a:r>
            <a:endParaRPr b="1"/>
          </a:p>
          <a:p>
            <a:pPr indent="0" lvl="0" marL="0" rtl="0" algn="l">
              <a:spcBef>
                <a:spcPts val="1600"/>
              </a:spcBef>
              <a:spcAft>
                <a:spcPts val="0"/>
              </a:spcAft>
              <a:buNone/>
            </a:pPr>
            <a:r>
              <a:t/>
            </a:r>
            <a:endParaRPr/>
          </a:p>
          <a:p>
            <a:pPr indent="0" lvl="0" marL="0" rtl="0" algn="l">
              <a:spcBef>
                <a:spcPts val="1600"/>
              </a:spcBef>
              <a:spcAft>
                <a:spcPts val="0"/>
              </a:spcAft>
              <a:buClr>
                <a:schemeClr val="dk1"/>
              </a:buClr>
              <a:buSzPts val="1100"/>
              <a:buFont typeface="Arial"/>
              <a:buNone/>
            </a:pPr>
            <a:r>
              <a:t/>
            </a:r>
            <a:endParaRPr/>
          </a:p>
          <a:p>
            <a:pPr indent="0" lvl="0" marL="0" rtl="0" algn="l">
              <a:spcBef>
                <a:spcPts val="1600"/>
              </a:spcBef>
              <a:spcAft>
                <a:spcPts val="1600"/>
              </a:spcAft>
              <a:buNone/>
            </a:pPr>
            <a:r>
              <a:t/>
            </a:r>
            <a:endParaRPr/>
          </a:p>
        </p:txBody>
      </p:sp>
      <p:pic>
        <p:nvPicPr>
          <p:cNvPr id="108" name="Google Shape;108;p22"/>
          <p:cNvPicPr preferRelativeResize="0"/>
          <p:nvPr/>
        </p:nvPicPr>
        <p:blipFill rotWithShape="1">
          <a:blip r:embed="rId3">
            <a:alphaModFix/>
          </a:blip>
          <a:srcRect b="29891" l="0" r="0" t="21259"/>
          <a:stretch/>
        </p:blipFill>
        <p:spPr>
          <a:xfrm>
            <a:off x="0" y="4430325"/>
            <a:ext cx="1459925" cy="7131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2" name="Shape 112"/>
        <p:cNvGrpSpPr/>
        <p:nvPr/>
      </p:nvGrpSpPr>
      <p:grpSpPr>
        <a:xfrm>
          <a:off x="0" y="0"/>
          <a:ext cx="0" cy="0"/>
          <a:chOff x="0" y="0"/>
          <a:chExt cx="0" cy="0"/>
        </a:xfrm>
      </p:grpSpPr>
      <p:sp>
        <p:nvSpPr>
          <p:cNvPr id="113" name="Google Shape;113;p2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23"/>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115" name="Google Shape;115;p23"/>
          <p:cNvPicPr preferRelativeResize="0"/>
          <p:nvPr/>
        </p:nvPicPr>
        <p:blipFill>
          <a:blip r:embed="rId3">
            <a:alphaModFix/>
          </a:blip>
          <a:stretch>
            <a:fillRect/>
          </a:stretch>
        </p:blipFill>
        <p:spPr>
          <a:xfrm>
            <a:off x="0" y="0"/>
            <a:ext cx="9144000" cy="51435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9" name="Shape 119"/>
        <p:cNvGrpSpPr/>
        <p:nvPr/>
      </p:nvGrpSpPr>
      <p:grpSpPr>
        <a:xfrm>
          <a:off x="0" y="0"/>
          <a:ext cx="0" cy="0"/>
          <a:chOff x="0" y="0"/>
          <a:chExt cx="0" cy="0"/>
        </a:xfrm>
      </p:grpSpPr>
      <p:sp>
        <p:nvSpPr>
          <p:cNvPr id="120" name="Google Shape;120;p2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2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122" name="Google Shape;122;p24"/>
          <p:cNvPicPr preferRelativeResize="0"/>
          <p:nvPr/>
        </p:nvPicPr>
        <p:blipFill>
          <a:blip r:embed="rId3">
            <a:alphaModFix/>
          </a:blip>
          <a:stretch>
            <a:fillRect/>
          </a:stretch>
        </p:blipFill>
        <p:spPr>
          <a:xfrm>
            <a:off x="0" y="0"/>
            <a:ext cx="9144000" cy="51435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6" name="Shape 126"/>
        <p:cNvGrpSpPr/>
        <p:nvPr/>
      </p:nvGrpSpPr>
      <p:grpSpPr>
        <a:xfrm>
          <a:off x="0" y="0"/>
          <a:ext cx="0" cy="0"/>
          <a:chOff x="0" y="0"/>
          <a:chExt cx="0" cy="0"/>
        </a:xfrm>
      </p:grpSpPr>
      <p:pic>
        <p:nvPicPr>
          <p:cNvPr id="127" name="Google Shape;127;p25"/>
          <p:cNvPicPr preferRelativeResize="0"/>
          <p:nvPr/>
        </p:nvPicPr>
        <p:blipFill>
          <a:blip r:embed="rId3">
            <a:alphaModFix/>
          </a:blip>
          <a:stretch>
            <a:fillRect/>
          </a:stretch>
        </p:blipFill>
        <p:spPr>
          <a:xfrm>
            <a:off x="0" y="0"/>
            <a:ext cx="9144000" cy="51435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1" name="Shape 131"/>
        <p:cNvGrpSpPr/>
        <p:nvPr/>
      </p:nvGrpSpPr>
      <p:grpSpPr>
        <a:xfrm>
          <a:off x="0" y="0"/>
          <a:ext cx="0" cy="0"/>
          <a:chOff x="0" y="0"/>
          <a:chExt cx="0" cy="0"/>
        </a:xfrm>
      </p:grpSpPr>
      <p:sp>
        <p:nvSpPr>
          <p:cNvPr id="132" name="Google Shape;132;p2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3" name="Google Shape;133;p2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134" name="Google Shape;134;p26"/>
          <p:cNvPicPr preferRelativeResize="0"/>
          <p:nvPr/>
        </p:nvPicPr>
        <p:blipFill>
          <a:blip r:embed="rId3">
            <a:alphaModFix/>
          </a:blip>
          <a:stretch>
            <a:fillRect/>
          </a:stretch>
        </p:blipFill>
        <p:spPr>
          <a:xfrm>
            <a:off x="0" y="0"/>
            <a:ext cx="9144000" cy="51435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8" name="Shape 138"/>
        <p:cNvGrpSpPr/>
        <p:nvPr/>
      </p:nvGrpSpPr>
      <p:grpSpPr>
        <a:xfrm>
          <a:off x="0" y="0"/>
          <a:ext cx="0" cy="0"/>
          <a:chOff x="0" y="0"/>
          <a:chExt cx="0" cy="0"/>
        </a:xfrm>
      </p:grpSpPr>
      <p:sp>
        <p:nvSpPr>
          <p:cNvPr id="139" name="Google Shape;139;p2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p2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141" name="Google Shape;141;p27"/>
          <p:cNvPicPr preferRelativeResize="0"/>
          <p:nvPr/>
        </p:nvPicPr>
        <p:blipFill>
          <a:blip r:embed="rId3">
            <a:alphaModFix/>
          </a:blip>
          <a:stretch>
            <a:fillRect/>
          </a:stretch>
        </p:blipFill>
        <p:spPr>
          <a:xfrm>
            <a:off x="0" y="66675"/>
            <a:ext cx="9144000" cy="51435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5" name="Shape 145"/>
        <p:cNvGrpSpPr/>
        <p:nvPr/>
      </p:nvGrpSpPr>
      <p:grpSpPr>
        <a:xfrm>
          <a:off x="0" y="0"/>
          <a:ext cx="0" cy="0"/>
          <a:chOff x="0" y="0"/>
          <a:chExt cx="0" cy="0"/>
        </a:xfrm>
      </p:grpSpPr>
      <p:sp>
        <p:nvSpPr>
          <p:cNvPr id="146" name="Google Shape;146;p28"/>
          <p:cNvSpPr txBox="1"/>
          <p:nvPr>
            <p:ph idx="1" type="body"/>
          </p:nvPr>
        </p:nvSpPr>
        <p:spPr>
          <a:xfrm>
            <a:off x="311700" y="101392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sz="4400"/>
              <a:t>Law</a:t>
            </a:r>
            <a:endParaRPr b="1" sz="4400"/>
          </a:p>
          <a:p>
            <a:pPr indent="457200" lvl="0" marL="0" rtl="0" algn="l">
              <a:spcBef>
                <a:spcPts val="1600"/>
              </a:spcBef>
              <a:spcAft>
                <a:spcPts val="0"/>
              </a:spcAft>
              <a:buNone/>
            </a:pPr>
            <a:r>
              <a:rPr i="1" lang="en-GB" sz="4400"/>
              <a:t>Data Portability and GDPR</a:t>
            </a:r>
            <a:endParaRPr i="1" sz="4400"/>
          </a:p>
          <a:p>
            <a:pPr indent="457200" lvl="0" marL="0" rtl="0" algn="l">
              <a:spcBef>
                <a:spcPts val="1600"/>
              </a:spcBef>
              <a:spcAft>
                <a:spcPts val="1600"/>
              </a:spcAft>
              <a:buNone/>
            </a:pPr>
            <a:r>
              <a:rPr lang="en-GB" sz="4400"/>
              <a:t>						Wenlong Li</a:t>
            </a:r>
            <a:endParaRPr sz="4400"/>
          </a:p>
        </p:txBody>
      </p:sp>
      <p:pic>
        <p:nvPicPr>
          <p:cNvPr id="147" name="Google Shape;147;p28"/>
          <p:cNvPicPr preferRelativeResize="0"/>
          <p:nvPr/>
        </p:nvPicPr>
        <p:blipFill rotWithShape="1">
          <a:blip r:embed="rId3">
            <a:alphaModFix/>
          </a:blip>
          <a:srcRect b="29891" l="0" r="0" t="21259"/>
          <a:stretch/>
        </p:blipFill>
        <p:spPr>
          <a:xfrm>
            <a:off x="0" y="4430325"/>
            <a:ext cx="1459925" cy="71317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1" name="Shape 151"/>
        <p:cNvGrpSpPr/>
        <p:nvPr/>
      </p:nvGrpSpPr>
      <p:grpSpPr>
        <a:xfrm>
          <a:off x="0" y="0"/>
          <a:ext cx="0" cy="0"/>
          <a:chOff x="0" y="0"/>
          <a:chExt cx="0" cy="0"/>
        </a:xfrm>
      </p:grpSpPr>
      <p:sp>
        <p:nvSpPr>
          <p:cNvPr id="152" name="Google Shape;152;p29"/>
          <p:cNvSpPr txBox="1"/>
          <p:nvPr/>
        </p:nvSpPr>
        <p:spPr>
          <a:xfrm>
            <a:off x="819550" y="0"/>
            <a:ext cx="7524000" cy="5143500"/>
          </a:xfrm>
          <a:prstGeom prst="rect">
            <a:avLst/>
          </a:prstGeom>
          <a:solidFill>
            <a:srgbClr val="D9D9D9">
              <a:alpha val="76470"/>
            </a:srgbClr>
          </a:solidFill>
          <a:ln>
            <a:noFill/>
          </a:ln>
        </p:spPr>
        <p:txBody>
          <a:bodyPr anchorCtr="0" anchor="t" bIns="91425" lIns="91425" spcFirstLastPara="1" rIns="91425" wrap="square" tIns="91425">
            <a:noAutofit/>
          </a:bodyPr>
          <a:lstStyle/>
          <a:p>
            <a:pPr indent="0" lvl="0" marL="914400" rtl="0" algn="l">
              <a:spcBef>
                <a:spcPts val="0"/>
              </a:spcBef>
              <a:spcAft>
                <a:spcPts val="0"/>
              </a:spcAft>
              <a:buNone/>
            </a:pPr>
            <a:r>
              <a:t/>
            </a:r>
            <a:endParaRPr b="1" sz="2600"/>
          </a:p>
          <a:p>
            <a:pPr indent="0" lvl="0" marL="914400" rtl="0" algn="l">
              <a:spcBef>
                <a:spcPts val="0"/>
              </a:spcBef>
              <a:spcAft>
                <a:spcPts val="0"/>
              </a:spcAft>
              <a:buNone/>
            </a:pPr>
            <a:r>
              <a:rPr b="1" lang="en-GB" sz="2600"/>
              <a:t>Three Options - No Silver Bullet</a:t>
            </a:r>
            <a:endParaRPr b="1" sz="2600"/>
          </a:p>
          <a:p>
            <a:pPr indent="0" lvl="0" marL="0" rtl="0" algn="ctr">
              <a:spcBef>
                <a:spcPts val="0"/>
              </a:spcBef>
              <a:spcAft>
                <a:spcPts val="0"/>
              </a:spcAft>
              <a:buNone/>
            </a:pPr>
            <a:r>
              <a:t/>
            </a:r>
            <a:endParaRPr sz="2600"/>
          </a:p>
          <a:p>
            <a:pPr indent="0" lvl="0" marL="0" rtl="0" algn="ctr">
              <a:spcBef>
                <a:spcPts val="0"/>
              </a:spcBef>
              <a:spcAft>
                <a:spcPts val="0"/>
              </a:spcAft>
              <a:buNone/>
            </a:pPr>
            <a:r>
              <a:rPr lang="en-GB" sz="2400"/>
              <a:t>Article 20 - </a:t>
            </a:r>
            <a:r>
              <a:rPr lang="en-GB" sz="2400">
                <a:solidFill>
                  <a:schemeClr val="dk1"/>
                </a:solidFill>
              </a:rPr>
              <a:t>data provided by the subject to be provided in reusable format</a:t>
            </a:r>
            <a:endParaRPr sz="2400"/>
          </a:p>
          <a:p>
            <a:pPr indent="0" lvl="0" marL="0" rtl="0" algn="ctr">
              <a:spcBef>
                <a:spcPts val="0"/>
              </a:spcBef>
              <a:spcAft>
                <a:spcPts val="0"/>
              </a:spcAft>
              <a:buNone/>
            </a:pPr>
            <a:r>
              <a:t/>
            </a:r>
            <a:endParaRPr sz="2400"/>
          </a:p>
          <a:p>
            <a:pPr indent="0" lvl="0" marL="0" rtl="0" algn="ctr">
              <a:spcBef>
                <a:spcPts val="0"/>
              </a:spcBef>
              <a:spcAft>
                <a:spcPts val="0"/>
              </a:spcAft>
              <a:buNone/>
            </a:pPr>
            <a:r>
              <a:rPr lang="en-GB" sz="2400"/>
              <a:t>Digital Content Directive (DCD)</a:t>
            </a:r>
            <a:endParaRPr sz="2400"/>
          </a:p>
          <a:p>
            <a:pPr indent="0" lvl="0" marL="0" rtl="0" algn="ctr">
              <a:spcBef>
                <a:spcPts val="0"/>
              </a:spcBef>
              <a:spcAft>
                <a:spcPts val="0"/>
              </a:spcAft>
              <a:buNone/>
            </a:pPr>
            <a:r>
              <a:t/>
            </a:r>
            <a:endParaRPr sz="2400"/>
          </a:p>
          <a:p>
            <a:pPr indent="0" lvl="0" marL="0" rtl="0" algn="ctr">
              <a:spcBef>
                <a:spcPts val="0"/>
              </a:spcBef>
              <a:spcAft>
                <a:spcPts val="0"/>
              </a:spcAft>
              <a:buNone/>
            </a:pPr>
            <a:r>
              <a:rPr lang="en-GB" sz="2400"/>
              <a:t>Free Flow of Non-Personal Data (FFNDP)</a:t>
            </a:r>
            <a:endParaRPr sz="2400"/>
          </a:p>
          <a:p>
            <a:pPr indent="0" lvl="0" marL="0" rtl="0" algn="l">
              <a:spcBef>
                <a:spcPts val="0"/>
              </a:spcBef>
              <a:spcAft>
                <a:spcPts val="0"/>
              </a:spcAft>
              <a:buNone/>
            </a:pPr>
            <a:r>
              <a:t/>
            </a:r>
            <a:endParaRPr sz="2400"/>
          </a:p>
          <a:p>
            <a:pPr indent="0" lvl="0" marL="0" rtl="0" algn="l">
              <a:spcBef>
                <a:spcPts val="0"/>
              </a:spcBef>
              <a:spcAft>
                <a:spcPts val="0"/>
              </a:spcAft>
              <a:buNone/>
            </a:pPr>
            <a:r>
              <a:rPr lang="en-GB" sz="2600"/>
              <a:t>What’s the subject: Worker, Consumer, Trader?</a:t>
            </a:r>
            <a:endParaRPr sz="2600"/>
          </a:p>
          <a:p>
            <a:pPr indent="0" lvl="0" marL="0" rtl="0" algn="l">
              <a:spcBef>
                <a:spcPts val="0"/>
              </a:spcBef>
              <a:spcAft>
                <a:spcPts val="0"/>
              </a:spcAft>
              <a:buNone/>
            </a:pPr>
            <a:r>
              <a:t/>
            </a:r>
            <a:endParaRPr sz="2600"/>
          </a:p>
          <a:p>
            <a:pPr indent="0" lvl="0" marL="0" rtl="0" algn="l">
              <a:spcBef>
                <a:spcPts val="0"/>
              </a:spcBef>
              <a:spcAft>
                <a:spcPts val="0"/>
              </a:spcAft>
              <a:buNone/>
            </a:pPr>
            <a:r>
              <a:t/>
            </a:r>
            <a:endParaRPr sz="2600"/>
          </a:p>
        </p:txBody>
      </p:sp>
      <p:pic>
        <p:nvPicPr>
          <p:cNvPr id="153" name="Google Shape;153;p29"/>
          <p:cNvPicPr preferRelativeResize="0"/>
          <p:nvPr/>
        </p:nvPicPr>
        <p:blipFill rotWithShape="1">
          <a:blip r:embed="rId3">
            <a:alphaModFix/>
          </a:blip>
          <a:srcRect b="29891" l="0" r="0" t="21259"/>
          <a:stretch/>
        </p:blipFill>
        <p:spPr>
          <a:xfrm>
            <a:off x="0" y="4430325"/>
            <a:ext cx="1459925" cy="71317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7" name="Shape 157"/>
        <p:cNvGrpSpPr/>
        <p:nvPr/>
      </p:nvGrpSpPr>
      <p:grpSpPr>
        <a:xfrm>
          <a:off x="0" y="0"/>
          <a:ext cx="0" cy="0"/>
          <a:chOff x="0" y="0"/>
          <a:chExt cx="0" cy="0"/>
        </a:xfrm>
      </p:grpSpPr>
      <p:graphicFrame>
        <p:nvGraphicFramePr>
          <p:cNvPr id="158" name="Google Shape;158;p30"/>
          <p:cNvGraphicFramePr/>
          <p:nvPr/>
        </p:nvGraphicFramePr>
        <p:xfrm>
          <a:off x="481875" y="310050"/>
          <a:ext cx="3000000" cy="3000000"/>
        </p:xfrm>
        <a:graphic>
          <a:graphicData uri="http://schemas.openxmlformats.org/drawingml/2006/table">
            <a:tbl>
              <a:tblPr>
                <a:noFill/>
                <a:tableStyleId>{F255E9C1-F451-49C1-B13E-B8BAE4E144F2}</a:tableStyleId>
              </a:tblPr>
              <a:tblGrid>
                <a:gridCol w="1363375"/>
                <a:gridCol w="1363375"/>
                <a:gridCol w="1363375"/>
                <a:gridCol w="1363375"/>
                <a:gridCol w="1363375"/>
                <a:gridCol w="1363375"/>
              </a:tblGrid>
              <a:tr h="663375">
                <a:tc>
                  <a:txBody>
                    <a:bodyPr/>
                    <a:lstStyle/>
                    <a:p>
                      <a:pPr indent="0" lvl="0" marL="0" rtl="0" algn="l">
                        <a:spcBef>
                          <a:spcPts val="0"/>
                        </a:spcBef>
                        <a:spcAft>
                          <a:spcPts val="0"/>
                        </a:spcAft>
                        <a:buNone/>
                      </a:pPr>
                      <a:r>
                        <a:rPr lang="en-GB" sz="1000"/>
                        <a:t>Date</a:t>
                      </a:r>
                      <a:endParaRPr sz="1000"/>
                    </a:p>
                  </a:txBody>
                  <a:tcPr marT="63500" marB="63500" marR="63500" marL="63500"/>
                </a:tc>
                <a:tc>
                  <a:txBody>
                    <a:bodyPr/>
                    <a:lstStyle/>
                    <a:p>
                      <a:pPr indent="0" lvl="0" marL="0" rtl="0" algn="l">
                        <a:spcBef>
                          <a:spcPts val="0"/>
                        </a:spcBef>
                        <a:spcAft>
                          <a:spcPts val="0"/>
                        </a:spcAft>
                        <a:buNone/>
                      </a:pPr>
                      <a:r>
                        <a:rPr lang="en-GB" sz="1000"/>
                        <a:t>Day</a:t>
                      </a:r>
                      <a:endParaRPr sz="1000"/>
                    </a:p>
                  </a:txBody>
                  <a:tcPr marT="63500" marB="63500" marR="63500" marL="63500"/>
                </a:tc>
                <a:tc>
                  <a:txBody>
                    <a:bodyPr/>
                    <a:lstStyle/>
                    <a:p>
                      <a:pPr indent="0" lvl="0" marL="0" rtl="0" algn="l">
                        <a:spcBef>
                          <a:spcPts val="0"/>
                        </a:spcBef>
                        <a:spcAft>
                          <a:spcPts val="0"/>
                        </a:spcAft>
                        <a:buNone/>
                      </a:pPr>
                      <a:r>
                        <a:rPr lang="en-GB" sz="1000"/>
                        <a:t>Time in</a:t>
                      </a:r>
                      <a:endParaRPr sz="1000"/>
                    </a:p>
                  </a:txBody>
                  <a:tcPr marT="63500" marB="63500" marR="63500" marL="63500"/>
                </a:tc>
                <a:tc>
                  <a:txBody>
                    <a:bodyPr/>
                    <a:lstStyle/>
                    <a:p>
                      <a:pPr indent="0" lvl="0" marL="0" rtl="0" algn="l">
                        <a:spcBef>
                          <a:spcPts val="0"/>
                        </a:spcBef>
                        <a:spcAft>
                          <a:spcPts val="0"/>
                        </a:spcAft>
                        <a:buNone/>
                      </a:pPr>
                      <a:r>
                        <a:rPr lang="en-GB" sz="1000"/>
                        <a:t>Time Out</a:t>
                      </a:r>
                      <a:endParaRPr sz="1000"/>
                    </a:p>
                  </a:txBody>
                  <a:tcPr marT="63500" marB="63500" marR="63500" marL="63500"/>
                </a:tc>
                <a:tc>
                  <a:txBody>
                    <a:bodyPr/>
                    <a:lstStyle/>
                    <a:p>
                      <a:pPr indent="0" lvl="0" marL="0" rtl="0" algn="l">
                        <a:spcBef>
                          <a:spcPts val="0"/>
                        </a:spcBef>
                        <a:spcAft>
                          <a:spcPts val="0"/>
                        </a:spcAft>
                        <a:buNone/>
                      </a:pPr>
                      <a:r>
                        <a:rPr lang="en-GB" sz="1000"/>
                        <a:t>Hours </a:t>
                      </a:r>
                      <a:endParaRPr sz="1000"/>
                    </a:p>
                  </a:txBody>
                  <a:tcPr marT="63500" marB="63500" marR="63500" marL="63500"/>
                </a:tc>
                <a:tc>
                  <a:txBody>
                    <a:bodyPr/>
                    <a:lstStyle/>
                    <a:p>
                      <a:pPr indent="0" lvl="0" marL="0" rtl="0" algn="l">
                        <a:spcBef>
                          <a:spcPts val="0"/>
                        </a:spcBef>
                        <a:spcAft>
                          <a:spcPts val="0"/>
                        </a:spcAft>
                        <a:buNone/>
                      </a:pPr>
                      <a:r>
                        <a:rPr lang="en-GB" sz="1000"/>
                        <a:t>Orders Delivered</a:t>
                      </a:r>
                      <a:endParaRPr sz="1000"/>
                    </a:p>
                  </a:txBody>
                  <a:tcPr marT="63500" marB="63500" marR="63500" marL="63500"/>
                </a:tc>
              </a:tr>
              <a:tr h="663375">
                <a:tc>
                  <a:txBody>
                    <a:bodyPr/>
                    <a:lstStyle/>
                    <a:p>
                      <a:pPr indent="0" lvl="0" marL="0" rtl="0" algn="l">
                        <a:spcBef>
                          <a:spcPts val="0"/>
                        </a:spcBef>
                        <a:spcAft>
                          <a:spcPts val="0"/>
                        </a:spcAft>
                        <a:buNone/>
                      </a:pPr>
                      <a:r>
                        <a:rPr lang="en-GB" sz="1000"/>
                        <a:t>9 November 2019</a:t>
                      </a:r>
                      <a:endParaRPr sz="1000"/>
                    </a:p>
                  </a:txBody>
                  <a:tcPr marT="63500" marB="63500" marR="63500" marL="63500"/>
                </a:tc>
                <a:tc>
                  <a:txBody>
                    <a:bodyPr/>
                    <a:lstStyle/>
                    <a:p>
                      <a:pPr indent="0" lvl="0" marL="0" rtl="0" algn="l">
                        <a:spcBef>
                          <a:spcPts val="0"/>
                        </a:spcBef>
                        <a:spcAft>
                          <a:spcPts val="0"/>
                        </a:spcAft>
                        <a:buNone/>
                      </a:pPr>
                      <a:r>
                        <a:rPr lang="en-GB" sz="1000"/>
                        <a:t>Saturday</a:t>
                      </a:r>
                      <a:endParaRPr sz="1000"/>
                    </a:p>
                  </a:txBody>
                  <a:tcPr marT="63500" marB="63500" marR="63500" marL="63500"/>
                </a:tc>
                <a:tc>
                  <a:txBody>
                    <a:bodyPr/>
                    <a:lstStyle/>
                    <a:p>
                      <a:pPr indent="0" lvl="0" marL="0" rtl="0" algn="l">
                        <a:spcBef>
                          <a:spcPts val="0"/>
                        </a:spcBef>
                        <a:spcAft>
                          <a:spcPts val="0"/>
                        </a:spcAft>
                        <a:buNone/>
                      </a:pPr>
                      <a:r>
                        <a:rPr lang="en-GB" sz="1000"/>
                        <a:t>18:06</a:t>
                      </a:r>
                      <a:endParaRPr sz="1000"/>
                    </a:p>
                  </a:txBody>
                  <a:tcPr marT="63500" marB="63500" marR="63500" marL="63500"/>
                </a:tc>
                <a:tc>
                  <a:txBody>
                    <a:bodyPr/>
                    <a:lstStyle/>
                    <a:p>
                      <a:pPr indent="0" lvl="0" marL="0" rtl="0" algn="l">
                        <a:spcBef>
                          <a:spcPts val="0"/>
                        </a:spcBef>
                        <a:spcAft>
                          <a:spcPts val="0"/>
                        </a:spcAft>
                        <a:buNone/>
                      </a:pPr>
                      <a:r>
                        <a:rPr lang="en-GB" sz="1000"/>
                        <a:t>21:07</a:t>
                      </a:r>
                      <a:endParaRPr sz="1000"/>
                    </a:p>
                  </a:txBody>
                  <a:tcPr marT="63500" marB="63500" marR="63500" marL="63500"/>
                </a:tc>
                <a:tc>
                  <a:txBody>
                    <a:bodyPr/>
                    <a:lstStyle/>
                    <a:p>
                      <a:pPr indent="0" lvl="0" marL="0" rtl="0" algn="l">
                        <a:spcBef>
                          <a:spcPts val="0"/>
                        </a:spcBef>
                        <a:spcAft>
                          <a:spcPts val="0"/>
                        </a:spcAft>
                        <a:buNone/>
                      </a:pPr>
                      <a:r>
                        <a:rPr lang="en-GB" sz="1000"/>
                        <a:t>3.1</a:t>
                      </a:r>
                      <a:endParaRPr sz="1000"/>
                    </a:p>
                  </a:txBody>
                  <a:tcPr marT="63500" marB="63500" marR="63500" marL="63500"/>
                </a:tc>
                <a:tc>
                  <a:txBody>
                    <a:bodyPr/>
                    <a:lstStyle/>
                    <a:p>
                      <a:pPr indent="0" lvl="0" marL="0" rtl="0" algn="l">
                        <a:spcBef>
                          <a:spcPts val="0"/>
                        </a:spcBef>
                        <a:spcAft>
                          <a:spcPts val="0"/>
                        </a:spcAft>
                        <a:buNone/>
                      </a:pPr>
                      <a:r>
                        <a:rPr lang="en-GB" sz="1000"/>
                        <a:t>7</a:t>
                      </a:r>
                      <a:endParaRPr sz="1000"/>
                    </a:p>
                  </a:txBody>
                  <a:tcPr marT="63500" marB="63500" marR="63500" marL="63500"/>
                </a:tc>
              </a:tr>
              <a:tr h="663375">
                <a:tc>
                  <a:txBody>
                    <a:bodyPr/>
                    <a:lstStyle/>
                    <a:p>
                      <a:pPr indent="0" lvl="0" marL="0" rtl="0" algn="l">
                        <a:spcBef>
                          <a:spcPts val="0"/>
                        </a:spcBef>
                        <a:spcAft>
                          <a:spcPts val="0"/>
                        </a:spcAft>
                        <a:buNone/>
                      </a:pPr>
                      <a:r>
                        <a:rPr lang="en-GB" sz="1000"/>
                        <a:t>13 November 2019</a:t>
                      </a:r>
                      <a:endParaRPr sz="1000"/>
                    </a:p>
                  </a:txBody>
                  <a:tcPr marT="63500" marB="63500" marR="63500" marL="63500"/>
                </a:tc>
                <a:tc>
                  <a:txBody>
                    <a:bodyPr/>
                    <a:lstStyle/>
                    <a:p>
                      <a:pPr indent="0" lvl="0" marL="0" rtl="0" algn="l">
                        <a:spcBef>
                          <a:spcPts val="0"/>
                        </a:spcBef>
                        <a:spcAft>
                          <a:spcPts val="0"/>
                        </a:spcAft>
                        <a:buNone/>
                      </a:pPr>
                      <a:r>
                        <a:rPr lang="en-GB" sz="1000"/>
                        <a:t>Wednesday</a:t>
                      </a:r>
                      <a:endParaRPr sz="1000"/>
                    </a:p>
                  </a:txBody>
                  <a:tcPr marT="63500" marB="63500" marR="63500" marL="63500"/>
                </a:tc>
                <a:tc>
                  <a:txBody>
                    <a:bodyPr/>
                    <a:lstStyle/>
                    <a:p>
                      <a:pPr indent="0" lvl="0" marL="0" rtl="0" algn="l">
                        <a:spcBef>
                          <a:spcPts val="0"/>
                        </a:spcBef>
                        <a:spcAft>
                          <a:spcPts val="0"/>
                        </a:spcAft>
                        <a:buNone/>
                      </a:pPr>
                      <a:r>
                        <a:rPr lang="en-GB" sz="1000"/>
                        <a:t>13:02</a:t>
                      </a:r>
                      <a:endParaRPr sz="1000"/>
                    </a:p>
                  </a:txBody>
                  <a:tcPr marT="63500" marB="63500" marR="63500" marL="63500"/>
                </a:tc>
                <a:tc>
                  <a:txBody>
                    <a:bodyPr/>
                    <a:lstStyle/>
                    <a:p>
                      <a:pPr indent="0" lvl="0" marL="0" rtl="0" algn="l">
                        <a:spcBef>
                          <a:spcPts val="0"/>
                        </a:spcBef>
                        <a:spcAft>
                          <a:spcPts val="0"/>
                        </a:spcAft>
                        <a:buNone/>
                      </a:pPr>
                      <a:r>
                        <a:rPr lang="en-GB" sz="1000"/>
                        <a:t>15:00</a:t>
                      </a:r>
                      <a:endParaRPr sz="1000"/>
                    </a:p>
                  </a:txBody>
                  <a:tcPr marT="63500" marB="63500" marR="63500" marL="63500"/>
                </a:tc>
                <a:tc>
                  <a:txBody>
                    <a:bodyPr/>
                    <a:lstStyle/>
                    <a:p>
                      <a:pPr indent="0" lvl="0" marL="0" rtl="0" algn="l">
                        <a:spcBef>
                          <a:spcPts val="0"/>
                        </a:spcBef>
                        <a:spcAft>
                          <a:spcPts val="0"/>
                        </a:spcAft>
                        <a:buNone/>
                      </a:pPr>
                      <a:r>
                        <a:rPr lang="en-GB" sz="1000"/>
                        <a:t>2</a:t>
                      </a:r>
                      <a:endParaRPr sz="1000"/>
                    </a:p>
                  </a:txBody>
                  <a:tcPr marT="63500" marB="63500" marR="63500" marL="63500"/>
                </a:tc>
                <a:tc>
                  <a:txBody>
                    <a:bodyPr/>
                    <a:lstStyle/>
                    <a:p>
                      <a:pPr indent="0" lvl="0" marL="0" rtl="0" algn="l">
                        <a:spcBef>
                          <a:spcPts val="0"/>
                        </a:spcBef>
                        <a:spcAft>
                          <a:spcPts val="0"/>
                        </a:spcAft>
                        <a:buNone/>
                      </a:pPr>
                      <a:r>
                        <a:rPr lang="en-GB" sz="1000"/>
                        <a:t>3</a:t>
                      </a:r>
                      <a:endParaRPr sz="1000"/>
                    </a:p>
                  </a:txBody>
                  <a:tcPr marT="63500" marB="63500" marR="63500" marL="63500"/>
                </a:tc>
              </a:tr>
              <a:tr h="429250">
                <a:tc>
                  <a:txBody>
                    <a:bodyPr/>
                    <a:lstStyle/>
                    <a:p>
                      <a:pPr indent="0" lvl="0" marL="0" rtl="0" algn="l">
                        <a:spcBef>
                          <a:spcPts val="0"/>
                        </a:spcBef>
                        <a:spcAft>
                          <a:spcPts val="0"/>
                        </a:spcAft>
                        <a:buNone/>
                      </a:pPr>
                      <a:r>
                        <a:rPr lang="en-GB" sz="1000"/>
                        <a:t>Total</a:t>
                      </a:r>
                      <a:endParaRPr sz="1000"/>
                    </a:p>
                  </a:txBody>
                  <a:tcPr marT="63500" marB="63500" marR="63500" marL="63500"/>
                </a:tc>
                <a:tc>
                  <a:txBody>
                    <a:bodyPr/>
                    <a:lstStyle/>
                    <a:p>
                      <a:pPr indent="0" lvl="0" marL="0" rtl="0" algn="l">
                        <a:spcBef>
                          <a:spcPts val="0"/>
                        </a:spcBef>
                        <a:spcAft>
                          <a:spcPts val="0"/>
                        </a:spcAft>
                        <a:buNone/>
                      </a:pPr>
                      <a:r>
                        <a:t/>
                      </a:r>
                      <a:endParaRPr sz="1000"/>
                    </a:p>
                  </a:txBody>
                  <a:tcPr marT="63500" marB="63500" marR="63500" marL="63500"/>
                </a:tc>
                <a:tc>
                  <a:txBody>
                    <a:bodyPr/>
                    <a:lstStyle/>
                    <a:p>
                      <a:pPr indent="0" lvl="0" marL="0" rtl="0" algn="l">
                        <a:spcBef>
                          <a:spcPts val="0"/>
                        </a:spcBef>
                        <a:spcAft>
                          <a:spcPts val="0"/>
                        </a:spcAft>
                        <a:buNone/>
                      </a:pPr>
                      <a:r>
                        <a:t/>
                      </a:r>
                      <a:endParaRPr sz="1000"/>
                    </a:p>
                  </a:txBody>
                  <a:tcPr marT="63500" marB="63500" marR="63500" marL="63500"/>
                </a:tc>
                <a:tc>
                  <a:txBody>
                    <a:bodyPr/>
                    <a:lstStyle/>
                    <a:p>
                      <a:pPr indent="0" lvl="0" marL="0" rtl="0" algn="l">
                        <a:spcBef>
                          <a:spcPts val="0"/>
                        </a:spcBef>
                        <a:spcAft>
                          <a:spcPts val="0"/>
                        </a:spcAft>
                        <a:buNone/>
                      </a:pPr>
                      <a:r>
                        <a:t/>
                      </a:r>
                      <a:endParaRPr sz="1000"/>
                    </a:p>
                  </a:txBody>
                  <a:tcPr marT="63500" marB="63500" marR="63500" marL="63500"/>
                </a:tc>
                <a:tc>
                  <a:txBody>
                    <a:bodyPr/>
                    <a:lstStyle/>
                    <a:p>
                      <a:pPr indent="0" lvl="0" marL="0" rtl="0" algn="l">
                        <a:spcBef>
                          <a:spcPts val="0"/>
                        </a:spcBef>
                        <a:spcAft>
                          <a:spcPts val="0"/>
                        </a:spcAft>
                        <a:buNone/>
                      </a:pPr>
                      <a:r>
                        <a:rPr lang="en-GB" sz="1000"/>
                        <a:t>5.1</a:t>
                      </a:r>
                      <a:endParaRPr sz="1000"/>
                    </a:p>
                  </a:txBody>
                  <a:tcPr marT="63500" marB="63500" marR="63500" marL="63500"/>
                </a:tc>
                <a:tc>
                  <a:txBody>
                    <a:bodyPr/>
                    <a:lstStyle/>
                    <a:p>
                      <a:pPr indent="0" lvl="0" marL="0" rtl="0" algn="l">
                        <a:spcBef>
                          <a:spcPts val="0"/>
                        </a:spcBef>
                        <a:spcAft>
                          <a:spcPts val="0"/>
                        </a:spcAft>
                        <a:buNone/>
                      </a:pPr>
                      <a:r>
                        <a:rPr lang="en-GB" sz="1000"/>
                        <a:t>10</a:t>
                      </a:r>
                      <a:endParaRPr sz="1000"/>
                    </a:p>
                  </a:txBody>
                  <a:tcPr marT="63500" marB="63500" marR="63500" marL="63500"/>
                </a:tc>
              </a:tr>
            </a:tbl>
          </a:graphicData>
        </a:graphic>
      </p:graphicFrame>
      <p:sp>
        <p:nvSpPr>
          <p:cNvPr id="159" name="Google Shape;159;p30"/>
          <p:cNvSpPr txBox="1"/>
          <p:nvPr/>
        </p:nvSpPr>
        <p:spPr>
          <a:xfrm>
            <a:off x="2725800" y="2372100"/>
            <a:ext cx="3000000" cy="3000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t>Service Hours - 18 September 2019 - 1 October 2019</a:t>
            </a:r>
            <a:endParaRPr sz="1000"/>
          </a:p>
          <a:p>
            <a:pPr indent="0" lvl="0" marL="0" rtl="0" algn="ctr">
              <a:spcBef>
                <a:spcPts val="0"/>
              </a:spcBef>
              <a:spcAft>
                <a:spcPts val="0"/>
              </a:spcAft>
              <a:buNone/>
            </a:pPr>
            <a:r>
              <a:t/>
            </a:r>
            <a:endParaRPr sz="1000"/>
          </a:p>
          <a:p>
            <a:pPr indent="0" lvl="0" marL="0" rtl="0" algn="l">
              <a:spcBef>
                <a:spcPts val="0"/>
              </a:spcBef>
              <a:spcAft>
                <a:spcPts val="0"/>
              </a:spcAft>
              <a:buNone/>
            </a:pPr>
            <a:r>
              <a:t/>
            </a:r>
            <a:endParaRPr/>
          </a:p>
          <a:p>
            <a:pPr indent="0" lvl="0" marL="0" rtl="0" algn="l">
              <a:spcBef>
                <a:spcPts val="0"/>
              </a:spcBef>
              <a:spcAft>
                <a:spcPts val="0"/>
              </a:spcAft>
              <a:buNone/>
            </a:pPr>
            <a:r>
              <a:rPr lang="en-GB" sz="1000"/>
              <a:t>Summary</a:t>
            </a:r>
            <a:endParaRPr sz="1000"/>
          </a:p>
          <a:p>
            <a:pPr indent="0" lvl="0" marL="0" rtl="0" algn="l">
              <a:spcBef>
                <a:spcPts val="0"/>
              </a:spcBef>
              <a:spcAft>
                <a:spcPts val="0"/>
              </a:spcAft>
              <a:buNone/>
            </a:pPr>
            <a:r>
              <a:rPr lang="en-GB" sz="1000"/>
              <a:t>Hourly Pay: £_______</a:t>
            </a:r>
            <a:endParaRPr sz="1000"/>
          </a:p>
          <a:p>
            <a:pPr indent="0" lvl="0" marL="0" rtl="0" algn="l">
              <a:spcBef>
                <a:spcPts val="0"/>
              </a:spcBef>
              <a:spcAft>
                <a:spcPts val="0"/>
              </a:spcAft>
              <a:buNone/>
            </a:pPr>
            <a:r>
              <a:rPr lang="en-GB" sz="1000"/>
              <a:t>Order Commission: £_______</a:t>
            </a:r>
            <a:endParaRPr sz="1000"/>
          </a:p>
          <a:p>
            <a:pPr indent="0" lvl="0" marL="0" rtl="0" algn="l">
              <a:spcBef>
                <a:spcPts val="0"/>
              </a:spcBef>
              <a:spcAft>
                <a:spcPts val="0"/>
              </a:spcAft>
              <a:buNone/>
            </a:pPr>
            <a:r>
              <a:rPr lang="en-GB" sz="1000"/>
              <a:t>Tips: £_______</a:t>
            </a:r>
            <a:endParaRPr sz="1000"/>
          </a:p>
          <a:p>
            <a:pPr indent="0" lvl="0" marL="0" rtl="0" algn="l">
              <a:spcBef>
                <a:spcPts val="0"/>
              </a:spcBef>
              <a:spcAft>
                <a:spcPts val="0"/>
              </a:spcAft>
              <a:buNone/>
            </a:pPr>
            <a:r>
              <a:rPr lang="en-GB" sz="1000"/>
              <a:t>Total: £_______</a:t>
            </a:r>
            <a:endParaRPr sz="1000"/>
          </a:p>
          <a:p>
            <a:pPr indent="0" lvl="0" marL="0" rtl="0" algn="l">
              <a:spcBef>
                <a:spcPts val="0"/>
              </a:spcBef>
              <a:spcAft>
                <a:spcPts val="0"/>
              </a:spcAft>
              <a:buNone/>
            </a:pPr>
            <a:r>
              <a:t/>
            </a:r>
            <a:endParaRPr sz="1000"/>
          </a:p>
          <a:p>
            <a:pPr indent="0" lvl="0" marL="0" rtl="0" algn="ctr">
              <a:spcBef>
                <a:spcPts val="0"/>
              </a:spcBef>
              <a:spcAft>
                <a:spcPts val="0"/>
              </a:spcAft>
              <a:buNone/>
            </a:pPr>
            <a:r>
              <a:rPr lang="en-GB" sz="1000"/>
              <a:t>Table 3 Example of invoice data</a:t>
            </a:r>
            <a:endParaRPr>
              <a:highlight>
                <a:srgbClr val="FFFF00"/>
              </a:highlight>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3" name="Shape 163"/>
        <p:cNvGrpSpPr/>
        <p:nvPr/>
      </p:nvGrpSpPr>
      <p:grpSpPr>
        <a:xfrm>
          <a:off x="0" y="0"/>
          <a:ext cx="0" cy="0"/>
          <a:chOff x="0" y="0"/>
          <a:chExt cx="0" cy="0"/>
        </a:xfrm>
      </p:grpSpPr>
      <p:sp>
        <p:nvSpPr>
          <p:cNvPr id="164" name="Google Shape;164;p31"/>
          <p:cNvSpPr txBox="1"/>
          <p:nvPr>
            <p:ph idx="1" type="body"/>
          </p:nvPr>
        </p:nvSpPr>
        <p:spPr>
          <a:xfrm>
            <a:off x="311700" y="101392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sz="4400"/>
              <a:t>Data Science</a:t>
            </a:r>
            <a:endParaRPr b="1" sz="4400"/>
          </a:p>
          <a:p>
            <a:pPr indent="0" lvl="0" marL="0" rtl="0" algn="l">
              <a:spcBef>
                <a:spcPts val="1600"/>
              </a:spcBef>
              <a:spcAft>
                <a:spcPts val="0"/>
              </a:spcAft>
              <a:buNone/>
            </a:pPr>
            <a:r>
              <a:rPr i="1" lang="en-GB" sz="4400"/>
              <a:t>Data Trusts and Worker Science</a:t>
            </a:r>
            <a:endParaRPr i="1" sz="4400"/>
          </a:p>
          <a:p>
            <a:pPr indent="0" lvl="0" marL="0" rtl="0" algn="l">
              <a:spcBef>
                <a:spcPts val="1600"/>
              </a:spcBef>
              <a:spcAft>
                <a:spcPts val="1600"/>
              </a:spcAft>
              <a:buNone/>
            </a:pPr>
            <a:r>
              <a:t/>
            </a:r>
            <a:endParaRPr/>
          </a:p>
        </p:txBody>
      </p:sp>
      <p:pic>
        <p:nvPicPr>
          <p:cNvPr id="165" name="Google Shape;165;p31"/>
          <p:cNvPicPr preferRelativeResize="0"/>
          <p:nvPr/>
        </p:nvPicPr>
        <p:blipFill rotWithShape="1">
          <a:blip r:embed="rId3">
            <a:alphaModFix/>
          </a:blip>
          <a:srcRect b="29891" l="0" r="0" t="21259"/>
          <a:stretch/>
        </p:blipFill>
        <p:spPr>
          <a:xfrm>
            <a:off x="0" y="4430325"/>
            <a:ext cx="1459925" cy="7131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noFill/>
      </p:bgPr>
    </p:bg>
    <p:spTree>
      <p:nvGrpSpPr>
        <p:cNvPr id="60" name="Shape 60"/>
        <p:cNvGrpSpPr/>
        <p:nvPr/>
      </p:nvGrpSpPr>
      <p:grpSpPr>
        <a:xfrm>
          <a:off x="0" y="0"/>
          <a:ext cx="0" cy="0"/>
          <a:chOff x="0" y="0"/>
          <a:chExt cx="0" cy="0"/>
        </a:xfrm>
      </p:grpSpPr>
      <p:pic>
        <p:nvPicPr>
          <p:cNvPr id="61" name="Google Shape;61;p14"/>
          <p:cNvPicPr preferRelativeResize="0"/>
          <p:nvPr/>
        </p:nvPicPr>
        <p:blipFill rotWithShape="1">
          <a:blip r:embed="rId3">
            <a:alphaModFix/>
          </a:blip>
          <a:srcRect b="0" l="0" r="0" t="18473"/>
          <a:stretch/>
        </p:blipFill>
        <p:spPr>
          <a:xfrm>
            <a:off x="4571988" y="827200"/>
            <a:ext cx="3810000" cy="3106075"/>
          </a:xfrm>
          <a:prstGeom prst="rect">
            <a:avLst/>
          </a:prstGeom>
          <a:noFill/>
          <a:ln>
            <a:noFill/>
          </a:ln>
        </p:spPr>
      </p:pic>
      <p:pic>
        <p:nvPicPr>
          <p:cNvPr id="62" name="Google Shape;62;p14"/>
          <p:cNvPicPr preferRelativeResize="0"/>
          <p:nvPr/>
        </p:nvPicPr>
        <p:blipFill rotWithShape="1">
          <a:blip r:embed="rId4">
            <a:alphaModFix/>
          </a:blip>
          <a:srcRect b="29891" l="0" r="0" t="21259"/>
          <a:stretch/>
        </p:blipFill>
        <p:spPr>
          <a:xfrm>
            <a:off x="0" y="4430325"/>
            <a:ext cx="1459925" cy="713175"/>
          </a:xfrm>
          <a:prstGeom prst="rect">
            <a:avLst/>
          </a:prstGeom>
          <a:noFill/>
          <a:ln>
            <a:noFill/>
          </a:ln>
        </p:spPr>
      </p:pic>
      <p:pic>
        <p:nvPicPr>
          <p:cNvPr id="63" name="Google Shape;63;p14"/>
          <p:cNvPicPr preferRelativeResize="0"/>
          <p:nvPr/>
        </p:nvPicPr>
        <p:blipFill rotWithShape="1">
          <a:blip r:embed="rId5">
            <a:alphaModFix/>
          </a:blip>
          <a:srcRect b="0" l="8533" r="54411" t="0"/>
          <a:stretch/>
        </p:blipFill>
        <p:spPr>
          <a:xfrm>
            <a:off x="1459925" y="514025"/>
            <a:ext cx="2422712" cy="3275225"/>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9" name="Shape 169"/>
        <p:cNvGrpSpPr/>
        <p:nvPr/>
      </p:nvGrpSpPr>
      <p:grpSpPr>
        <a:xfrm>
          <a:off x="0" y="0"/>
          <a:ext cx="0" cy="0"/>
          <a:chOff x="0" y="0"/>
          <a:chExt cx="0" cy="0"/>
        </a:xfrm>
      </p:grpSpPr>
      <p:pic>
        <p:nvPicPr>
          <p:cNvPr id="170" name="Google Shape;170;p32"/>
          <p:cNvPicPr preferRelativeResize="0"/>
          <p:nvPr/>
        </p:nvPicPr>
        <p:blipFill>
          <a:blip r:embed="rId3">
            <a:alphaModFix/>
          </a:blip>
          <a:stretch>
            <a:fillRect/>
          </a:stretch>
        </p:blipFill>
        <p:spPr>
          <a:xfrm>
            <a:off x="1319903" y="0"/>
            <a:ext cx="6858022" cy="5143500"/>
          </a:xfrm>
          <a:prstGeom prst="rect">
            <a:avLst/>
          </a:prstGeom>
          <a:noFill/>
          <a:ln>
            <a:noFill/>
          </a:ln>
        </p:spPr>
      </p:pic>
      <p:sp>
        <p:nvSpPr>
          <p:cNvPr id="171" name="Google Shape;171;p32"/>
          <p:cNvSpPr txBox="1"/>
          <p:nvPr/>
        </p:nvSpPr>
        <p:spPr>
          <a:xfrm>
            <a:off x="1319900" y="-125"/>
            <a:ext cx="6858000" cy="5143500"/>
          </a:xfrm>
          <a:prstGeom prst="rect">
            <a:avLst/>
          </a:prstGeom>
          <a:solidFill>
            <a:srgbClr val="D9D9D9">
              <a:alpha val="80390"/>
            </a:srgbClr>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t/>
            </a:r>
            <a:endParaRPr sz="2600"/>
          </a:p>
          <a:p>
            <a:pPr indent="0" lvl="0" marL="0" rtl="0" algn="ctr">
              <a:spcBef>
                <a:spcPts val="0"/>
              </a:spcBef>
              <a:spcAft>
                <a:spcPts val="0"/>
              </a:spcAft>
              <a:buClr>
                <a:schemeClr val="dk1"/>
              </a:buClr>
              <a:buSzPts val="1100"/>
              <a:buFont typeface="Arial"/>
              <a:buNone/>
            </a:pPr>
            <a:r>
              <a:rPr b="1" lang="en-GB" sz="2600">
                <a:solidFill>
                  <a:schemeClr val="dk1"/>
                </a:solidFill>
              </a:rPr>
              <a:t>Workers’ Data Trust</a:t>
            </a:r>
            <a:endParaRPr b="1" sz="2600">
              <a:solidFill>
                <a:schemeClr val="dk1"/>
              </a:solidFill>
            </a:endParaRPr>
          </a:p>
          <a:p>
            <a:pPr indent="0" lvl="0" marL="0" rtl="0" algn="l">
              <a:spcBef>
                <a:spcPts val="0"/>
              </a:spcBef>
              <a:spcAft>
                <a:spcPts val="0"/>
              </a:spcAft>
              <a:buNone/>
            </a:pPr>
            <a:r>
              <a:t/>
            </a:r>
            <a:endParaRPr sz="2600"/>
          </a:p>
          <a:p>
            <a:pPr indent="0" lvl="0" marL="0" rtl="0" algn="ctr">
              <a:spcBef>
                <a:spcPts val="0"/>
              </a:spcBef>
              <a:spcAft>
                <a:spcPts val="0"/>
              </a:spcAft>
              <a:buNone/>
            </a:pPr>
            <a:r>
              <a:rPr lang="en-GB" sz="2600"/>
              <a:t>Quis Custodiet:</a:t>
            </a:r>
            <a:endParaRPr sz="2600"/>
          </a:p>
          <a:p>
            <a:pPr indent="0" lvl="0" marL="0" rtl="0" algn="ctr">
              <a:spcBef>
                <a:spcPts val="0"/>
              </a:spcBef>
              <a:spcAft>
                <a:spcPts val="0"/>
              </a:spcAft>
              <a:buNone/>
            </a:pPr>
            <a:r>
              <a:t/>
            </a:r>
            <a:endParaRPr sz="2600"/>
          </a:p>
          <a:p>
            <a:pPr indent="0" lvl="0" marL="0" rtl="0" algn="ctr">
              <a:spcBef>
                <a:spcPts val="0"/>
              </a:spcBef>
              <a:spcAft>
                <a:spcPts val="0"/>
              </a:spcAft>
              <a:buNone/>
            </a:pPr>
            <a:r>
              <a:rPr lang="en-GB" sz="2600"/>
              <a:t>Government</a:t>
            </a:r>
            <a:endParaRPr sz="2600"/>
          </a:p>
          <a:p>
            <a:pPr indent="0" lvl="0" marL="0" rtl="0" algn="ctr">
              <a:spcBef>
                <a:spcPts val="0"/>
              </a:spcBef>
              <a:spcAft>
                <a:spcPts val="0"/>
              </a:spcAft>
              <a:buNone/>
            </a:pPr>
            <a:r>
              <a:rPr lang="en-GB" sz="2600"/>
              <a:t>University</a:t>
            </a:r>
            <a:endParaRPr sz="2600"/>
          </a:p>
          <a:p>
            <a:pPr indent="0" lvl="0" marL="0" rtl="0" algn="ctr">
              <a:spcBef>
                <a:spcPts val="0"/>
              </a:spcBef>
              <a:spcAft>
                <a:spcPts val="0"/>
              </a:spcAft>
              <a:buNone/>
            </a:pPr>
            <a:r>
              <a:rPr lang="en-GB" sz="2600"/>
              <a:t>Non-profit</a:t>
            </a:r>
            <a:endParaRPr sz="2600"/>
          </a:p>
          <a:p>
            <a:pPr indent="0" lvl="0" marL="0" rtl="0" algn="ctr">
              <a:spcBef>
                <a:spcPts val="0"/>
              </a:spcBef>
              <a:spcAft>
                <a:spcPts val="0"/>
              </a:spcAft>
              <a:buNone/>
            </a:pPr>
            <a:r>
              <a:rPr lang="en-GB" sz="2600"/>
              <a:t>Trade Unions</a:t>
            </a:r>
            <a:endParaRPr sz="2600"/>
          </a:p>
          <a:p>
            <a:pPr indent="0" lvl="0" marL="0" rtl="0" algn="ctr">
              <a:spcBef>
                <a:spcPts val="0"/>
              </a:spcBef>
              <a:spcAft>
                <a:spcPts val="0"/>
              </a:spcAft>
              <a:buNone/>
            </a:pPr>
            <a:r>
              <a:t/>
            </a:r>
            <a:endParaRPr sz="2600"/>
          </a:p>
          <a:p>
            <a:pPr indent="0" lvl="0" marL="0" rtl="0" algn="ctr">
              <a:spcBef>
                <a:spcPts val="0"/>
              </a:spcBef>
              <a:spcAft>
                <a:spcPts val="0"/>
              </a:spcAft>
              <a:buNone/>
            </a:pPr>
            <a:r>
              <a:t/>
            </a:r>
            <a:endParaRPr sz="2600"/>
          </a:p>
          <a:p>
            <a:pPr indent="0" lvl="0" marL="0" rtl="0" algn="ctr">
              <a:spcBef>
                <a:spcPts val="0"/>
              </a:spcBef>
              <a:spcAft>
                <a:spcPts val="0"/>
              </a:spcAft>
              <a:buNone/>
            </a:pPr>
            <a:r>
              <a:t/>
            </a:r>
            <a:endParaRPr sz="2600"/>
          </a:p>
          <a:p>
            <a:pPr indent="0" lvl="0" marL="0" rtl="0" algn="ctr">
              <a:spcBef>
                <a:spcPts val="0"/>
              </a:spcBef>
              <a:spcAft>
                <a:spcPts val="0"/>
              </a:spcAft>
              <a:buNone/>
            </a:pPr>
            <a:r>
              <a:t/>
            </a:r>
            <a:endParaRPr sz="2600"/>
          </a:p>
        </p:txBody>
      </p:sp>
      <p:pic>
        <p:nvPicPr>
          <p:cNvPr id="172" name="Google Shape;172;p32"/>
          <p:cNvPicPr preferRelativeResize="0"/>
          <p:nvPr/>
        </p:nvPicPr>
        <p:blipFill rotWithShape="1">
          <a:blip r:embed="rId4">
            <a:alphaModFix/>
          </a:blip>
          <a:srcRect b="29891" l="0" r="0" t="21259"/>
          <a:stretch/>
        </p:blipFill>
        <p:spPr>
          <a:xfrm>
            <a:off x="0" y="4430325"/>
            <a:ext cx="1459925" cy="71317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6" name="Shape 176"/>
        <p:cNvGrpSpPr/>
        <p:nvPr/>
      </p:nvGrpSpPr>
      <p:grpSpPr>
        <a:xfrm>
          <a:off x="0" y="0"/>
          <a:ext cx="0" cy="0"/>
          <a:chOff x="0" y="0"/>
          <a:chExt cx="0" cy="0"/>
        </a:xfrm>
      </p:grpSpPr>
      <p:pic>
        <p:nvPicPr>
          <p:cNvPr id="177" name="Google Shape;177;p33"/>
          <p:cNvPicPr preferRelativeResize="0"/>
          <p:nvPr/>
        </p:nvPicPr>
        <p:blipFill>
          <a:blip r:embed="rId3">
            <a:alphaModFix/>
          </a:blip>
          <a:stretch>
            <a:fillRect/>
          </a:stretch>
        </p:blipFill>
        <p:spPr>
          <a:xfrm>
            <a:off x="1319903" y="0"/>
            <a:ext cx="6858022" cy="5143500"/>
          </a:xfrm>
          <a:prstGeom prst="rect">
            <a:avLst/>
          </a:prstGeom>
          <a:noFill/>
          <a:ln>
            <a:noFill/>
          </a:ln>
        </p:spPr>
      </p:pic>
      <p:sp>
        <p:nvSpPr>
          <p:cNvPr id="178" name="Google Shape;178;p33"/>
          <p:cNvSpPr txBox="1"/>
          <p:nvPr/>
        </p:nvSpPr>
        <p:spPr>
          <a:xfrm>
            <a:off x="1319900" y="-125"/>
            <a:ext cx="6858000" cy="5143500"/>
          </a:xfrm>
          <a:prstGeom prst="rect">
            <a:avLst/>
          </a:prstGeom>
          <a:solidFill>
            <a:srgbClr val="D9D9D9">
              <a:alpha val="80390"/>
            </a:srgbClr>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t/>
            </a:r>
            <a:endParaRPr sz="2600"/>
          </a:p>
          <a:p>
            <a:pPr indent="0" lvl="0" marL="0" rtl="0" algn="ctr">
              <a:spcBef>
                <a:spcPts val="0"/>
              </a:spcBef>
              <a:spcAft>
                <a:spcPts val="0"/>
              </a:spcAft>
              <a:buClr>
                <a:schemeClr val="dk1"/>
              </a:buClr>
              <a:buSzPts val="1100"/>
              <a:buFont typeface="Arial"/>
              <a:buNone/>
            </a:pPr>
            <a:r>
              <a:rPr b="1" lang="en-GB" sz="2600">
                <a:solidFill>
                  <a:schemeClr val="dk1"/>
                </a:solidFill>
              </a:rPr>
              <a:t>Worker Science</a:t>
            </a:r>
            <a:endParaRPr b="1" sz="2600">
              <a:solidFill>
                <a:schemeClr val="dk1"/>
              </a:solidFill>
            </a:endParaRPr>
          </a:p>
          <a:p>
            <a:pPr indent="0" lvl="0" marL="0" rtl="0" algn="l">
              <a:spcBef>
                <a:spcPts val="0"/>
              </a:spcBef>
              <a:spcAft>
                <a:spcPts val="0"/>
              </a:spcAft>
              <a:buNone/>
            </a:pPr>
            <a:r>
              <a:t/>
            </a:r>
            <a:endParaRPr sz="2600"/>
          </a:p>
          <a:p>
            <a:pPr indent="0" lvl="0" marL="0" rtl="0" algn="ctr">
              <a:spcBef>
                <a:spcPts val="0"/>
              </a:spcBef>
              <a:spcAft>
                <a:spcPts val="0"/>
              </a:spcAft>
              <a:buNone/>
            </a:pPr>
            <a:r>
              <a:rPr lang="en-GB" sz="2600"/>
              <a:t>Try out data rights and tools</a:t>
            </a:r>
            <a:endParaRPr sz="2600"/>
          </a:p>
          <a:p>
            <a:pPr indent="0" lvl="0" marL="0" rtl="0" algn="ctr">
              <a:spcBef>
                <a:spcPts val="0"/>
              </a:spcBef>
              <a:spcAft>
                <a:spcPts val="0"/>
              </a:spcAft>
              <a:buNone/>
            </a:pPr>
            <a:r>
              <a:t/>
            </a:r>
            <a:endParaRPr sz="2600"/>
          </a:p>
          <a:p>
            <a:pPr indent="0" lvl="0" marL="0" rtl="0" algn="ctr">
              <a:spcBef>
                <a:spcPts val="0"/>
              </a:spcBef>
              <a:spcAft>
                <a:spcPts val="0"/>
              </a:spcAft>
              <a:buNone/>
            </a:pPr>
            <a:r>
              <a:rPr lang="en-GB" sz="2600"/>
              <a:t>Know and predict hours and wages</a:t>
            </a:r>
            <a:endParaRPr sz="2600"/>
          </a:p>
          <a:p>
            <a:pPr indent="0" lvl="0" marL="0" rtl="0" algn="ctr">
              <a:spcBef>
                <a:spcPts val="0"/>
              </a:spcBef>
              <a:spcAft>
                <a:spcPts val="0"/>
              </a:spcAft>
              <a:buNone/>
            </a:pPr>
            <a:r>
              <a:t/>
            </a:r>
            <a:endParaRPr sz="2600"/>
          </a:p>
          <a:p>
            <a:pPr indent="0" lvl="0" marL="0" rtl="0" algn="ctr">
              <a:spcBef>
                <a:spcPts val="0"/>
              </a:spcBef>
              <a:spcAft>
                <a:spcPts val="0"/>
              </a:spcAft>
              <a:buNone/>
            </a:pPr>
            <a:r>
              <a:rPr lang="en-GB" sz="2600"/>
              <a:t>Develop collective data and demands</a:t>
            </a:r>
            <a:endParaRPr sz="2600"/>
          </a:p>
          <a:p>
            <a:pPr indent="0" lvl="0" marL="0" rtl="0" algn="ctr">
              <a:spcBef>
                <a:spcPts val="0"/>
              </a:spcBef>
              <a:spcAft>
                <a:spcPts val="0"/>
              </a:spcAft>
              <a:buNone/>
            </a:pPr>
            <a:r>
              <a:t/>
            </a:r>
            <a:endParaRPr sz="2600"/>
          </a:p>
          <a:p>
            <a:pPr indent="0" lvl="0" marL="0" rtl="0" algn="ctr">
              <a:spcBef>
                <a:spcPts val="0"/>
              </a:spcBef>
              <a:spcAft>
                <a:spcPts val="0"/>
              </a:spcAft>
              <a:buNone/>
            </a:pPr>
            <a:r>
              <a:rPr lang="en-GB" sz="2600"/>
              <a:t>Collectively challenge and correct decisions</a:t>
            </a:r>
            <a:endParaRPr sz="2600"/>
          </a:p>
          <a:p>
            <a:pPr indent="0" lvl="0" marL="0" rtl="0" algn="ctr">
              <a:spcBef>
                <a:spcPts val="0"/>
              </a:spcBef>
              <a:spcAft>
                <a:spcPts val="0"/>
              </a:spcAft>
              <a:buNone/>
            </a:pPr>
            <a:r>
              <a:t/>
            </a:r>
            <a:endParaRPr sz="2600"/>
          </a:p>
          <a:p>
            <a:pPr indent="0" lvl="0" marL="0" rtl="0" algn="ctr">
              <a:spcBef>
                <a:spcPts val="0"/>
              </a:spcBef>
              <a:spcAft>
                <a:spcPts val="0"/>
              </a:spcAft>
              <a:buNone/>
            </a:pPr>
            <a:r>
              <a:t/>
            </a:r>
            <a:endParaRPr sz="2600"/>
          </a:p>
        </p:txBody>
      </p:sp>
      <p:pic>
        <p:nvPicPr>
          <p:cNvPr id="179" name="Google Shape;179;p33"/>
          <p:cNvPicPr preferRelativeResize="0"/>
          <p:nvPr/>
        </p:nvPicPr>
        <p:blipFill rotWithShape="1">
          <a:blip r:embed="rId4">
            <a:alphaModFix/>
          </a:blip>
          <a:srcRect b="29891" l="0" r="0" t="21259"/>
          <a:stretch/>
        </p:blipFill>
        <p:spPr>
          <a:xfrm>
            <a:off x="0" y="4430325"/>
            <a:ext cx="1459925" cy="71317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3" name="Shape 183"/>
        <p:cNvGrpSpPr/>
        <p:nvPr/>
      </p:nvGrpSpPr>
      <p:grpSpPr>
        <a:xfrm>
          <a:off x="0" y="0"/>
          <a:ext cx="0" cy="0"/>
          <a:chOff x="0" y="0"/>
          <a:chExt cx="0" cy="0"/>
        </a:xfrm>
      </p:grpSpPr>
      <p:pic>
        <p:nvPicPr>
          <p:cNvPr id="184" name="Google Shape;184;p34"/>
          <p:cNvPicPr preferRelativeResize="0"/>
          <p:nvPr/>
        </p:nvPicPr>
        <p:blipFill>
          <a:blip r:embed="rId3">
            <a:alphaModFix/>
          </a:blip>
          <a:stretch>
            <a:fillRect/>
          </a:stretch>
        </p:blipFill>
        <p:spPr>
          <a:xfrm>
            <a:off x="1319903" y="0"/>
            <a:ext cx="6858022" cy="5143500"/>
          </a:xfrm>
          <a:prstGeom prst="rect">
            <a:avLst/>
          </a:prstGeom>
          <a:noFill/>
          <a:ln>
            <a:noFill/>
          </a:ln>
        </p:spPr>
      </p:pic>
      <p:sp>
        <p:nvSpPr>
          <p:cNvPr id="185" name="Google Shape;185;p34"/>
          <p:cNvSpPr txBox="1"/>
          <p:nvPr/>
        </p:nvSpPr>
        <p:spPr>
          <a:xfrm>
            <a:off x="1319900" y="-125"/>
            <a:ext cx="6858000" cy="5143500"/>
          </a:xfrm>
          <a:prstGeom prst="rect">
            <a:avLst/>
          </a:prstGeom>
          <a:solidFill>
            <a:srgbClr val="D9D9D9">
              <a:alpha val="80390"/>
            </a:srgbClr>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t/>
            </a:r>
            <a:endParaRPr sz="2600"/>
          </a:p>
          <a:p>
            <a:pPr indent="0" lvl="0" marL="0" rtl="0" algn="ctr">
              <a:spcBef>
                <a:spcPts val="0"/>
              </a:spcBef>
              <a:spcAft>
                <a:spcPts val="0"/>
              </a:spcAft>
              <a:buClr>
                <a:schemeClr val="dk1"/>
              </a:buClr>
              <a:buSzPts val="1100"/>
              <a:buFont typeface="Arial"/>
              <a:buNone/>
            </a:pPr>
            <a:r>
              <a:rPr b="1" lang="en-GB" sz="2600">
                <a:solidFill>
                  <a:schemeClr val="dk1"/>
                </a:solidFill>
              </a:rPr>
              <a:t>Workers’ Observatory</a:t>
            </a:r>
            <a:endParaRPr b="1" sz="2600">
              <a:solidFill>
                <a:schemeClr val="dk1"/>
              </a:solidFill>
            </a:endParaRPr>
          </a:p>
          <a:p>
            <a:pPr indent="0" lvl="0" marL="0" rtl="0" algn="l">
              <a:spcBef>
                <a:spcPts val="0"/>
              </a:spcBef>
              <a:spcAft>
                <a:spcPts val="0"/>
              </a:spcAft>
              <a:buNone/>
            </a:pPr>
            <a:r>
              <a:t/>
            </a:r>
            <a:endParaRPr sz="2600"/>
          </a:p>
          <a:p>
            <a:pPr indent="0" lvl="0" marL="0" rtl="0" algn="l">
              <a:spcBef>
                <a:spcPts val="0"/>
              </a:spcBef>
              <a:spcAft>
                <a:spcPts val="0"/>
              </a:spcAft>
              <a:buNone/>
            </a:pPr>
            <a:r>
              <a:t/>
            </a:r>
            <a:endParaRPr sz="2600"/>
          </a:p>
          <a:p>
            <a:pPr indent="0" lvl="0" marL="0" rtl="0" algn="ctr">
              <a:spcBef>
                <a:spcPts val="0"/>
              </a:spcBef>
              <a:spcAft>
                <a:spcPts val="0"/>
              </a:spcAft>
              <a:buNone/>
            </a:pPr>
            <a:r>
              <a:rPr lang="en-GB" sz="2600"/>
              <a:t>Who would do the work?</a:t>
            </a:r>
            <a:endParaRPr sz="2600"/>
          </a:p>
          <a:p>
            <a:pPr indent="0" lvl="0" marL="0" rtl="0" algn="ctr">
              <a:spcBef>
                <a:spcPts val="0"/>
              </a:spcBef>
              <a:spcAft>
                <a:spcPts val="0"/>
              </a:spcAft>
              <a:buNone/>
            </a:pPr>
            <a:r>
              <a:t/>
            </a:r>
            <a:endParaRPr sz="2600"/>
          </a:p>
          <a:p>
            <a:pPr indent="0" lvl="0" marL="0" rtl="0" algn="ctr">
              <a:spcBef>
                <a:spcPts val="0"/>
              </a:spcBef>
              <a:spcAft>
                <a:spcPts val="0"/>
              </a:spcAft>
              <a:buNone/>
            </a:pPr>
            <a:r>
              <a:rPr lang="en-GB" sz="2600"/>
              <a:t>Would workers be trained?</a:t>
            </a:r>
            <a:endParaRPr sz="2600"/>
          </a:p>
          <a:p>
            <a:pPr indent="0" lvl="0" marL="0" rtl="0" algn="ctr">
              <a:spcBef>
                <a:spcPts val="0"/>
              </a:spcBef>
              <a:spcAft>
                <a:spcPts val="0"/>
              </a:spcAft>
              <a:buNone/>
            </a:pPr>
            <a:r>
              <a:t/>
            </a:r>
            <a:endParaRPr sz="2600"/>
          </a:p>
          <a:p>
            <a:pPr indent="0" lvl="0" marL="0" rtl="0" algn="ctr">
              <a:spcBef>
                <a:spcPts val="0"/>
              </a:spcBef>
              <a:spcAft>
                <a:spcPts val="0"/>
              </a:spcAft>
              <a:buNone/>
            </a:pPr>
            <a:r>
              <a:rPr lang="en-GB" sz="2600"/>
              <a:t>Could professionals and scientists facilitate?</a:t>
            </a:r>
            <a:endParaRPr sz="2600"/>
          </a:p>
          <a:p>
            <a:pPr indent="0" lvl="0" marL="0" rtl="0" algn="ctr">
              <a:spcBef>
                <a:spcPts val="0"/>
              </a:spcBef>
              <a:spcAft>
                <a:spcPts val="0"/>
              </a:spcAft>
              <a:buNone/>
            </a:pPr>
            <a:r>
              <a:t/>
            </a:r>
            <a:endParaRPr sz="2600"/>
          </a:p>
          <a:p>
            <a:pPr indent="0" lvl="0" marL="0" rtl="0" algn="ctr">
              <a:spcBef>
                <a:spcPts val="0"/>
              </a:spcBef>
              <a:spcAft>
                <a:spcPts val="0"/>
              </a:spcAft>
              <a:buNone/>
            </a:pPr>
            <a:r>
              <a:rPr lang="en-GB" sz="2600"/>
              <a:t>What is the research potential?</a:t>
            </a:r>
            <a:endParaRPr sz="2600"/>
          </a:p>
          <a:p>
            <a:pPr indent="0" lvl="0" marL="0" rtl="0" algn="ctr">
              <a:spcBef>
                <a:spcPts val="0"/>
              </a:spcBef>
              <a:spcAft>
                <a:spcPts val="0"/>
              </a:spcAft>
              <a:buNone/>
            </a:pPr>
            <a:r>
              <a:t/>
            </a:r>
            <a:endParaRPr sz="2600"/>
          </a:p>
          <a:p>
            <a:pPr indent="0" lvl="0" marL="0" rtl="0" algn="ctr">
              <a:spcBef>
                <a:spcPts val="0"/>
              </a:spcBef>
              <a:spcAft>
                <a:spcPts val="0"/>
              </a:spcAft>
              <a:buNone/>
            </a:pPr>
            <a:r>
              <a:t/>
            </a:r>
            <a:endParaRPr sz="2600"/>
          </a:p>
        </p:txBody>
      </p:sp>
      <p:pic>
        <p:nvPicPr>
          <p:cNvPr id="186" name="Google Shape;186;p34"/>
          <p:cNvPicPr preferRelativeResize="0"/>
          <p:nvPr/>
        </p:nvPicPr>
        <p:blipFill rotWithShape="1">
          <a:blip r:embed="rId4">
            <a:alphaModFix/>
          </a:blip>
          <a:srcRect b="29891" l="0" r="0" t="21259"/>
          <a:stretch/>
        </p:blipFill>
        <p:spPr>
          <a:xfrm>
            <a:off x="0" y="4430325"/>
            <a:ext cx="1459925" cy="71317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0" name="Shape 190"/>
        <p:cNvGrpSpPr/>
        <p:nvPr/>
      </p:nvGrpSpPr>
      <p:grpSpPr>
        <a:xfrm>
          <a:off x="0" y="0"/>
          <a:ext cx="0" cy="0"/>
          <a:chOff x="0" y="0"/>
          <a:chExt cx="0" cy="0"/>
        </a:xfrm>
      </p:grpSpPr>
      <p:pic>
        <p:nvPicPr>
          <p:cNvPr id="191" name="Google Shape;191;p35"/>
          <p:cNvPicPr preferRelativeResize="0"/>
          <p:nvPr/>
        </p:nvPicPr>
        <p:blipFill rotWithShape="1">
          <a:blip r:embed="rId3">
            <a:alphaModFix/>
          </a:blip>
          <a:srcRect b="16289" l="0" r="34912" t="0"/>
          <a:stretch/>
        </p:blipFill>
        <p:spPr>
          <a:xfrm>
            <a:off x="2340175" y="717575"/>
            <a:ext cx="4463650" cy="4305475"/>
          </a:xfrm>
          <a:prstGeom prst="rect">
            <a:avLst/>
          </a:prstGeom>
          <a:noFill/>
          <a:ln>
            <a:noFill/>
          </a:ln>
        </p:spPr>
      </p:pic>
      <p:sp>
        <p:nvSpPr>
          <p:cNvPr id="192" name="Google Shape;192;p35"/>
          <p:cNvSpPr txBox="1"/>
          <p:nvPr/>
        </p:nvSpPr>
        <p:spPr>
          <a:xfrm>
            <a:off x="2080950" y="4015800"/>
            <a:ext cx="4982100" cy="1127700"/>
          </a:xfrm>
          <a:prstGeom prst="rect">
            <a:avLst/>
          </a:prstGeom>
          <a:solidFill>
            <a:srgbClr val="B7B7B7"/>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GB" sz="2400"/>
              <a:t>THANKS</a:t>
            </a:r>
            <a:endParaRPr b="1" sz="2400"/>
          </a:p>
          <a:p>
            <a:pPr indent="0" lvl="0" marL="0" rtl="0" algn="ctr">
              <a:spcBef>
                <a:spcPts val="0"/>
              </a:spcBef>
              <a:spcAft>
                <a:spcPts val="0"/>
              </a:spcAft>
              <a:buNone/>
            </a:pPr>
            <a:r>
              <a:rPr b="1" lang="en-GB" sz="2400"/>
              <a:t>Cailean Gallagher</a:t>
            </a:r>
            <a:endParaRPr b="1" sz="2400"/>
          </a:p>
          <a:p>
            <a:pPr indent="0" lvl="0" marL="0" rtl="0" algn="ctr">
              <a:spcBef>
                <a:spcPts val="0"/>
              </a:spcBef>
              <a:spcAft>
                <a:spcPts val="0"/>
              </a:spcAft>
              <a:buNone/>
            </a:pPr>
            <a:r>
              <a:rPr b="1" lang="en-GB" sz="2400"/>
              <a:t>cgallagher@stuc.org.uk</a:t>
            </a:r>
            <a:endParaRPr b="1" sz="2400"/>
          </a:p>
        </p:txBody>
      </p:sp>
      <p:sp>
        <p:nvSpPr>
          <p:cNvPr id="193" name="Google Shape;193;p35"/>
          <p:cNvSpPr txBox="1"/>
          <p:nvPr/>
        </p:nvSpPr>
        <p:spPr>
          <a:xfrm>
            <a:off x="2171825" y="0"/>
            <a:ext cx="4982100" cy="1127700"/>
          </a:xfrm>
          <a:prstGeom prst="rect">
            <a:avLst/>
          </a:prstGeom>
          <a:solidFill>
            <a:srgbClr val="B7B7B7"/>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GB" sz="2400"/>
              <a:t>Summit and Network Details:</a:t>
            </a:r>
            <a:endParaRPr b="1" sz="2400"/>
          </a:p>
          <a:p>
            <a:pPr indent="0" lvl="0" marL="0" rtl="0" algn="ctr">
              <a:spcBef>
                <a:spcPts val="0"/>
              </a:spcBef>
              <a:spcAft>
                <a:spcPts val="0"/>
              </a:spcAft>
              <a:buNone/>
            </a:pPr>
            <a:r>
              <a:rPr b="1" lang="en-GB" sz="2400"/>
              <a:t>email cgallagher@stuc.org</a:t>
            </a:r>
            <a:endParaRPr b="1" sz="24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7" name="Shape 67"/>
        <p:cNvGrpSpPr/>
        <p:nvPr/>
      </p:nvGrpSpPr>
      <p:grpSpPr>
        <a:xfrm>
          <a:off x="0" y="0"/>
          <a:ext cx="0" cy="0"/>
          <a:chOff x="0" y="0"/>
          <a:chExt cx="0" cy="0"/>
        </a:xfrm>
      </p:grpSpPr>
      <p:sp>
        <p:nvSpPr>
          <p:cNvPr id="68" name="Google Shape;68;p15"/>
          <p:cNvSpPr txBox="1"/>
          <p:nvPr>
            <p:ph idx="1" type="body"/>
          </p:nvPr>
        </p:nvSpPr>
        <p:spPr>
          <a:xfrm>
            <a:off x="311700" y="101392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sz="4400"/>
              <a:t>History</a:t>
            </a:r>
            <a:endParaRPr b="1" sz="4400"/>
          </a:p>
          <a:p>
            <a:pPr indent="457200" lvl="0" marL="0" rtl="0" algn="l">
              <a:spcBef>
                <a:spcPts val="1600"/>
              </a:spcBef>
              <a:spcAft>
                <a:spcPts val="1600"/>
              </a:spcAft>
              <a:buNone/>
            </a:pPr>
            <a:r>
              <a:rPr i="1" lang="en-GB" sz="4400"/>
              <a:t>Data-Driven Work Discipline</a:t>
            </a:r>
            <a:endParaRPr i="1"/>
          </a:p>
        </p:txBody>
      </p:sp>
      <p:pic>
        <p:nvPicPr>
          <p:cNvPr id="69" name="Google Shape;69;p15"/>
          <p:cNvPicPr preferRelativeResize="0"/>
          <p:nvPr/>
        </p:nvPicPr>
        <p:blipFill rotWithShape="1">
          <a:blip r:embed="rId3">
            <a:alphaModFix/>
          </a:blip>
          <a:srcRect b="29891" l="0" r="0" t="21259"/>
          <a:stretch/>
        </p:blipFill>
        <p:spPr>
          <a:xfrm>
            <a:off x="0" y="4430325"/>
            <a:ext cx="1459925" cy="7131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3" name="Shape 73"/>
        <p:cNvGrpSpPr/>
        <p:nvPr/>
      </p:nvGrpSpPr>
      <p:grpSpPr>
        <a:xfrm>
          <a:off x="0" y="0"/>
          <a:ext cx="0" cy="0"/>
          <a:chOff x="0" y="0"/>
          <a:chExt cx="0" cy="0"/>
        </a:xfrm>
      </p:grpSpPr>
      <p:pic>
        <p:nvPicPr>
          <p:cNvPr id="74" name="Google Shape;74;p16"/>
          <p:cNvPicPr preferRelativeResize="0"/>
          <p:nvPr/>
        </p:nvPicPr>
        <p:blipFill>
          <a:blip r:embed="rId3">
            <a:alphaModFix/>
          </a:blip>
          <a:stretch>
            <a:fillRect/>
          </a:stretch>
        </p:blipFill>
        <p:spPr>
          <a:xfrm>
            <a:off x="0" y="0"/>
            <a:ext cx="9258674" cy="52080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8" name="Shape 78"/>
        <p:cNvGrpSpPr/>
        <p:nvPr/>
      </p:nvGrpSpPr>
      <p:grpSpPr>
        <a:xfrm>
          <a:off x="0" y="0"/>
          <a:ext cx="0" cy="0"/>
          <a:chOff x="0" y="0"/>
          <a:chExt cx="0" cy="0"/>
        </a:xfrm>
      </p:grpSpPr>
      <p:pic>
        <p:nvPicPr>
          <p:cNvPr id="79" name="Google Shape;79;p17"/>
          <p:cNvPicPr preferRelativeResize="0"/>
          <p:nvPr/>
        </p:nvPicPr>
        <p:blipFill>
          <a:blip r:embed="rId3">
            <a:alphaModFix/>
          </a:blip>
          <a:stretch>
            <a:fillRect/>
          </a:stretch>
        </p:blipFill>
        <p:spPr>
          <a:xfrm>
            <a:off x="152400" y="152400"/>
            <a:ext cx="4204501" cy="4838699"/>
          </a:xfrm>
          <a:prstGeom prst="rect">
            <a:avLst/>
          </a:prstGeom>
          <a:noFill/>
          <a:ln>
            <a:noFill/>
          </a:ln>
        </p:spPr>
      </p:pic>
      <p:pic>
        <p:nvPicPr>
          <p:cNvPr id="80" name="Google Shape;80;p17"/>
          <p:cNvPicPr preferRelativeResize="0"/>
          <p:nvPr/>
        </p:nvPicPr>
        <p:blipFill>
          <a:blip r:embed="rId4">
            <a:alphaModFix/>
          </a:blip>
          <a:stretch>
            <a:fillRect/>
          </a:stretch>
        </p:blipFill>
        <p:spPr>
          <a:xfrm>
            <a:off x="4509301" y="152400"/>
            <a:ext cx="4482300" cy="44823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7F6000"/>
        </a:solidFill>
      </p:bgPr>
    </p:bg>
    <p:spTree>
      <p:nvGrpSpPr>
        <p:cNvPr id="84" name="Shape 84"/>
        <p:cNvGrpSpPr/>
        <p:nvPr/>
      </p:nvGrpSpPr>
      <p:grpSpPr>
        <a:xfrm>
          <a:off x="0" y="0"/>
          <a:ext cx="0" cy="0"/>
          <a:chOff x="0" y="0"/>
          <a:chExt cx="0" cy="0"/>
        </a:xfrm>
      </p:grpSpPr>
      <p:pic>
        <p:nvPicPr>
          <p:cNvPr id="85" name="Google Shape;85;p18"/>
          <p:cNvPicPr preferRelativeResize="0"/>
          <p:nvPr/>
        </p:nvPicPr>
        <p:blipFill>
          <a:blip r:embed="rId3">
            <a:alphaModFix/>
          </a:blip>
          <a:stretch>
            <a:fillRect/>
          </a:stretch>
        </p:blipFill>
        <p:spPr>
          <a:xfrm>
            <a:off x="1617113" y="152400"/>
            <a:ext cx="5909782" cy="483870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9" name="Shape 89"/>
        <p:cNvGrpSpPr/>
        <p:nvPr/>
      </p:nvGrpSpPr>
      <p:grpSpPr>
        <a:xfrm>
          <a:off x="0" y="0"/>
          <a:ext cx="0" cy="0"/>
          <a:chOff x="0" y="0"/>
          <a:chExt cx="0" cy="0"/>
        </a:xfrm>
      </p:grpSpPr>
      <p:pic>
        <p:nvPicPr>
          <p:cNvPr id="90" name="Google Shape;90;p19"/>
          <p:cNvPicPr preferRelativeResize="0"/>
          <p:nvPr/>
        </p:nvPicPr>
        <p:blipFill rotWithShape="1">
          <a:blip r:embed="rId3">
            <a:alphaModFix/>
          </a:blip>
          <a:srcRect b="17992" l="0" r="0" t="0"/>
          <a:stretch/>
        </p:blipFill>
        <p:spPr>
          <a:xfrm>
            <a:off x="2051850" y="587738"/>
            <a:ext cx="5040300" cy="3968026"/>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noFill/>
      </p:bgPr>
    </p:bg>
    <p:spTree>
      <p:nvGrpSpPr>
        <p:cNvPr id="94" name="Shape 94"/>
        <p:cNvGrpSpPr/>
        <p:nvPr/>
      </p:nvGrpSpPr>
      <p:grpSpPr>
        <a:xfrm>
          <a:off x="0" y="0"/>
          <a:ext cx="0" cy="0"/>
          <a:chOff x="0" y="0"/>
          <a:chExt cx="0" cy="0"/>
        </a:xfrm>
      </p:grpSpPr>
      <p:pic>
        <p:nvPicPr>
          <p:cNvPr id="95" name="Google Shape;95;p20"/>
          <p:cNvPicPr preferRelativeResize="0"/>
          <p:nvPr/>
        </p:nvPicPr>
        <p:blipFill>
          <a:blip r:embed="rId3">
            <a:alphaModFix/>
          </a:blip>
          <a:stretch>
            <a:fillRect/>
          </a:stretch>
        </p:blipFill>
        <p:spPr>
          <a:xfrm>
            <a:off x="5276900" y="1404938"/>
            <a:ext cx="3505200" cy="2333625"/>
          </a:xfrm>
          <a:prstGeom prst="rect">
            <a:avLst/>
          </a:prstGeom>
          <a:noFill/>
          <a:ln>
            <a:noFill/>
          </a:ln>
        </p:spPr>
      </p:pic>
      <p:pic>
        <p:nvPicPr>
          <p:cNvPr id="96" name="Google Shape;96;p20"/>
          <p:cNvPicPr preferRelativeResize="0"/>
          <p:nvPr/>
        </p:nvPicPr>
        <p:blipFill rotWithShape="1">
          <a:blip r:embed="rId4">
            <a:alphaModFix/>
          </a:blip>
          <a:srcRect b="0" l="20774" r="19527" t="0"/>
          <a:stretch/>
        </p:blipFill>
        <p:spPr>
          <a:xfrm>
            <a:off x="773950" y="921400"/>
            <a:ext cx="3176376" cy="2882126"/>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0" name="Shape 100"/>
        <p:cNvGrpSpPr/>
        <p:nvPr/>
      </p:nvGrpSpPr>
      <p:grpSpPr>
        <a:xfrm>
          <a:off x="0" y="0"/>
          <a:ext cx="0" cy="0"/>
          <a:chOff x="0" y="0"/>
          <a:chExt cx="0" cy="0"/>
        </a:xfrm>
      </p:grpSpPr>
      <p:sp>
        <p:nvSpPr>
          <p:cNvPr id="101" name="Google Shape;101;p21"/>
          <p:cNvSpPr txBox="1"/>
          <p:nvPr>
            <p:ph idx="1" type="body"/>
          </p:nvPr>
        </p:nvSpPr>
        <p:spPr>
          <a:xfrm>
            <a:off x="311700" y="101392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sz="4400"/>
              <a:t>Sociology</a:t>
            </a:r>
            <a:endParaRPr b="1" sz="4400"/>
          </a:p>
          <a:p>
            <a:pPr indent="457200" lvl="0" marL="457200" rtl="0" algn="l">
              <a:spcBef>
                <a:spcPts val="1600"/>
              </a:spcBef>
              <a:spcAft>
                <a:spcPts val="0"/>
              </a:spcAft>
              <a:buNone/>
            </a:pPr>
            <a:r>
              <a:rPr i="1" lang="en-GB" sz="4400"/>
              <a:t>Show Us The Algorithm</a:t>
            </a:r>
            <a:endParaRPr i="1" sz="4400"/>
          </a:p>
          <a:p>
            <a:pPr indent="457200" lvl="0" marL="3200400" rtl="0" algn="l">
              <a:spcBef>
                <a:spcPts val="1600"/>
              </a:spcBef>
              <a:spcAft>
                <a:spcPts val="1600"/>
              </a:spcAft>
              <a:buNone/>
            </a:pPr>
            <a:r>
              <a:rPr lang="en-GB" sz="4400"/>
              <a:t>Karen Gregory</a:t>
            </a:r>
            <a:endParaRPr sz="4400"/>
          </a:p>
        </p:txBody>
      </p:sp>
      <p:pic>
        <p:nvPicPr>
          <p:cNvPr id="102" name="Google Shape;102;p21"/>
          <p:cNvPicPr preferRelativeResize="0"/>
          <p:nvPr/>
        </p:nvPicPr>
        <p:blipFill rotWithShape="1">
          <a:blip r:embed="rId3">
            <a:alphaModFix/>
          </a:blip>
          <a:srcRect b="29891" l="0" r="0" t="21259"/>
          <a:stretch/>
        </p:blipFill>
        <p:spPr>
          <a:xfrm>
            <a:off x="0" y="4430325"/>
            <a:ext cx="1459925" cy="7131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