
<file path=[Content_Types].xml><?xml version="1.0" encoding="utf-8"?>
<Types xmlns="http://schemas.openxmlformats.org/package/2006/content-types">
  <Override PartName="/ppt/slides/slide18.xml" ContentType="application/vnd.openxmlformats-officedocument.presentationml.slide+xml"/>
  <Override PartName="/ppt/notesSlides/notesSlide4.xml" ContentType="application/vnd.openxmlformats-officedocument.presentationml.notesSlide+xml"/>
  <Override PartName="/ppt/slides/slide9.xml" ContentType="application/vnd.openxmlformats-officedocument.presentationml.slide+xml"/>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Override PartName="/ppt/notesSlides/notesSlide9.xml" ContentType="application/vnd.openxmlformats-officedocument.presentationml.notesSlide+xml"/>
  <Override PartName="/ppt/notesSlides/notesSlide16.xml" ContentType="application/vnd.openxmlformats-officedocument.presentationml.notesSlide+xml"/>
  <Default Extension="rels" ContentType="application/vnd.openxmlformats-package.relationships+xml"/>
  <Override PartName="/ppt/slides/slide10.xml" ContentType="application/vnd.openxmlformats-officedocument.presentationml.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slides/slide1.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slides/slide34.xml" ContentType="application/vnd.openxmlformats-officedocument.presentationml.slide+xml"/>
  <Override PartName="/ppt/theme/theme2.xml" ContentType="application/vnd.openxmlformats-officedocument.theme+xml"/>
  <Override PartName="/ppt/slideLayouts/slideLayout1.xml" ContentType="application/vnd.openxmlformats-officedocument.presentationml.slideLayout+xml"/>
  <Override PartName="/ppt/tags/tag1.xml" ContentType="application/vnd.openxmlformats-officedocument.presentationml.tags+xml"/>
  <Override PartName="/ppt/slides/slide22.xml" ContentType="application/vnd.openxmlformats-officedocument.presentationml.slide+xml"/>
  <Override PartName="/ppt/slides/slide30.xml" ContentType="application/vnd.openxmlformats-officedocument.presentationml.slide+xml"/>
  <Default Extension="jpeg" ContentType="image/jpeg"/>
  <Override PartName="/ppt/notesSlides/notesSlide12.xml" ContentType="application/vnd.openxmlformats-officedocument.presentationml.notesSlide+xml"/>
  <Override PartName="/docProps/app.xml" ContentType="application/vnd.openxmlformats-officedocument.extended-properties+xml"/>
  <Default Extension="xml" ContentType="application/xml"/>
  <Override PartName="/ppt/slides/slide19.xml" ContentType="application/vnd.openxmlformats-officedocument.presentationml.slide+xml"/>
  <Override PartName="/ppt/notesSlides/notesSlide5.xml" ContentType="application/vnd.openxmlformats-officedocument.presentationml.notesSlide+xml"/>
  <Override PartName="/ppt/tableStyles.xml" ContentType="application/vnd.openxmlformats-officedocument.presentationml.tableStyles+xml"/>
  <Override PartName="/ppt/slides/slide15.xml" ContentType="application/vnd.openxmlformats-officedocument.presentationml.slide+xml"/>
  <Override PartName="/ppt/notesSlides/notesSlide1.xml" ContentType="application/vnd.openxmlformats-officedocument.presentationml.notesSlide+xml"/>
  <Override PartName="/ppt/notesSlides/notesSlide17.xml" ContentType="application/vnd.openxmlformats-officedocument.presentationml.notesSlide+xml"/>
  <Override PartName="/ppt/slides/slide6.xml" ContentType="application/vnd.openxmlformats-officedocument.presentationml.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tags/tag2.xml" ContentType="application/vnd.openxmlformats-officedocument.presentationml.tags+xml"/>
  <Override PartName="/ppt/slides/slide27.xml" ContentType="application/vnd.openxmlformats-officedocument.presentationml.slide+xml"/>
  <Override PartName="/ppt/slides/slide2.xml" ContentType="application/vnd.openxmlformats-officedocument.presentationml.slide+xml"/>
  <Override PartName="/ppt/notesSlides/notesSlide13.xml" ContentType="application/vnd.openxmlformats-officedocument.presentationml.notesSlide+xml"/>
  <Override PartName="/ppt/theme/theme3.xml" ContentType="application/vnd.openxmlformats-officedocument.theme+xml"/>
  <Override PartName="/ppt/slideLayouts/slideLayout2.xml" ContentType="application/vnd.openxmlformats-officedocument.presentationml.slideLayout+xml"/>
  <Default Extension="png" ContentType="image/png"/>
  <Override PartName="/ppt/slides/slide23.xml" ContentType="application/vnd.openxmlformats-officedocument.presentationml.slide+xml"/>
  <Override PartName="/ppt/slides/slide31.xml" ContentType="application/vnd.openxmlformats-officedocument.presentationml.slide+xml"/>
  <Override PartName="/ppt/notesSlides/notesSlide6.xml" ContentType="application/vnd.openxmlformats-officedocument.presentationml.notesSlide+xml"/>
  <Override PartName="/ppt/slides/slide16.xml" ContentType="application/vnd.openxmlformats-officedocument.presentationml.slide+xml"/>
  <Override PartName="/ppt/notesSlides/notesSlide2.xml" ContentType="application/vnd.openxmlformats-officedocument.presentationml.notesSlide+xml"/>
  <Override PartName="/ppt/notesSlides/notesSlide18.xml" ContentType="application/vnd.openxmlformats-officedocument.presentationml.notesSlide+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Override PartName="/ppt/tags/tag3.xml" ContentType="application/vnd.openxmlformats-officedocument.presentationml.tags+xml"/>
  <Override PartName="/ppt/slides/slide3.xml" ContentType="application/vnd.openxmlformats-officedocument.presentationml.slide+xml"/>
  <Override PartName="/ppt/slides/slide28.xml" ContentType="application/vnd.openxmlformats-officedocument.presentationml.slide+xml"/>
  <Override PartName="/ppt/notesSlides/notesSlide14.xml" ContentType="application/vnd.openxmlformats-officedocument.presentationml.notesSlide+xml"/>
  <Override PartName="/ppt/slideLayouts/slideLayout3.xml" ContentType="application/vnd.openxmlformats-officedocument.presentationml.slideLayout+xml"/>
  <Override PartName="/ppt/slides/slide24.xml" ContentType="application/vnd.openxmlformats-officedocument.presentationml.slide+xml"/>
  <Override PartName="/ppt/slides/slide32.xml" ContentType="application/vnd.openxmlformats-officedocument.presentationml.slide+xml"/>
  <Override PartName="/ppt/slides/slide20.xml" ContentType="application/vnd.openxmlformats-officedocument.presentationml.slide+xml"/>
  <Override PartName="/ppt/notesSlides/notesSlide7.xml" ContentType="application/vnd.openxmlformats-officedocument.presentationml.notesSlide+xml"/>
  <Override PartName="/ppt/slides/slide17.xml" ContentType="application/vnd.openxmlformats-officedocument.presentationml.slide+xml"/>
  <Override PartName="/ppt/notesSlides/notesSlide3.xml" ContentType="application/vnd.openxmlformats-officedocument.presentationml.notesSlide+xml"/>
  <Override PartName="/ppt/notesSlides/notesSlide10.xml" ContentType="application/vnd.openxmlformats-officedocument.presentationml.notesSlide+xml"/>
  <Override PartName="/ppt/slides/slide8.xml" ContentType="application/vnd.openxmlformats-officedocument.presentationml.slide+xml"/>
  <Override PartName="/ppt/notesSlides/notesSlide19.xml" ContentType="application/vnd.openxmlformats-officedocument.presentationml.notesSlide+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slides/slide29.xml" ContentType="application/vnd.openxmlformats-officedocument.presentationml.slide+xml"/>
  <Override PartName="/ppt/notesSlides/notesSlide8.xml" ContentType="application/vnd.openxmlformats-officedocument.presentationml.notesSlide+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slideLayouts/slideLayout4.xml" ContentType="application/vnd.openxmlformats-officedocument.presentationml.slideLayout+xml"/>
  <Override PartName="/ppt/slides/slide25.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36"/>
  </p:notesMasterIdLst>
  <p:handoutMasterIdLst>
    <p:handoutMasterId r:id="rId37"/>
  </p:handoutMasterIdLst>
  <p:sldIdLst>
    <p:sldId id="397" r:id="rId2"/>
    <p:sldId id="398" r:id="rId3"/>
    <p:sldId id="399" r:id="rId4"/>
    <p:sldId id="400" r:id="rId5"/>
    <p:sldId id="424" r:id="rId6"/>
    <p:sldId id="425" r:id="rId7"/>
    <p:sldId id="426" r:id="rId8"/>
    <p:sldId id="402" r:id="rId9"/>
    <p:sldId id="401" r:id="rId10"/>
    <p:sldId id="371" r:id="rId11"/>
    <p:sldId id="342" r:id="rId12"/>
    <p:sldId id="403" r:id="rId13"/>
    <p:sldId id="390" r:id="rId14"/>
    <p:sldId id="404" r:id="rId15"/>
    <p:sldId id="405" r:id="rId16"/>
    <p:sldId id="406" r:id="rId17"/>
    <p:sldId id="407" r:id="rId18"/>
    <p:sldId id="408" r:id="rId19"/>
    <p:sldId id="409" r:id="rId20"/>
    <p:sldId id="410" r:id="rId21"/>
    <p:sldId id="414" r:id="rId22"/>
    <p:sldId id="415" r:id="rId23"/>
    <p:sldId id="418" r:id="rId24"/>
    <p:sldId id="420" r:id="rId25"/>
    <p:sldId id="419" r:id="rId26"/>
    <p:sldId id="427" r:id="rId27"/>
    <p:sldId id="421" r:id="rId28"/>
    <p:sldId id="422" r:id="rId29"/>
    <p:sldId id="423" r:id="rId30"/>
    <p:sldId id="412" r:id="rId31"/>
    <p:sldId id="411" r:id="rId32"/>
    <p:sldId id="413" r:id="rId33"/>
    <p:sldId id="416" r:id="rId34"/>
    <p:sldId id="428"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rnWhat="handouts2" frameSlides="1"/>
  <p:showPr showNarration="1" useTimings="0">
    <p:present/>
    <p:sldAll/>
    <p:penClr>
      <a:srgbClr val="FF0000"/>
    </p:penClr>
    <p:extLst>
      <p:ext uri="{EC167BDD-8182-4AB7-AECC-EB403E3ABB37}">
        <p14:laserClr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a:srgbClr val="FF0000"/>
        </p14:laserClr>
      </p:ext>
      <p:ext uri="{2FDB2607-1784-4EEB-B798-7EB5836EED8A}">
        <p14:showMediaCtrls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
      </p:ext>
    </p:extLst>
  </p:showPr>
  <p:clrMru>
    <a:srgbClr val="61B1E0"/>
    <a:srgbClr val="FFFFFF"/>
    <a:srgbClr val="000000"/>
    <a:srgbClr val="575757"/>
    <a:srgbClr val="47618D"/>
    <a:srgbClr val="030F8D"/>
    <a:srgbClr val="D6B53D"/>
    <a:srgbClr val="98D61A"/>
    <a:srgbClr val="C3D69B"/>
    <a:srgbClr val="F5FFF4"/>
  </p:clrMru>
  <p:extLst>
    <p:ext uri="{E76CE94A-603C-4142-B9EB-6D1370010A27}">
      <p14:discardImageEditData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Comments="0">
  <p:normalViewPr horzBarState="maximized">
    <p:restoredLeft sz="15454" autoAdjust="0"/>
    <p:restoredTop sz="95088" autoAdjust="0"/>
  </p:normalViewPr>
  <p:slideViewPr>
    <p:cSldViewPr snapToGrid="0" snapToObjects="1">
      <p:cViewPr>
        <p:scale>
          <a:sx n="75" d="100"/>
          <a:sy n="75" d="100"/>
        </p:scale>
        <p:origin x="-1168" y="-664"/>
      </p:cViewPr>
      <p:guideLst>
        <p:guide orient="horz" pos="2160"/>
        <p:guide pos="2880"/>
      </p:guideLst>
    </p:cSldViewPr>
  </p:slideViewPr>
  <p:notesTextViewPr>
    <p:cViewPr>
      <p:scale>
        <a:sx n="100" d="100"/>
        <a:sy n="100" d="100"/>
      </p:scale>
      <p:origin x="0" y="0"/>
    </p:cViewPr>
  </p:notesTextViewPr>
  <p:sorterViewPr>
    <p:cViewPr>
      <p:scale>
        <a:sx n="200" d="100"/>
        <a:sy n="200" d="100"/>
      </p:scale>
      <p:origin x="0" y="2016"/>
    </p:cViewPr>
  </p:sorterViewPr>
  <p:gridSpacing cx="73736200" cy="7373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handoutMaster" Target="handoutMasters/handoutMaster1.xml"/><Relationship Id="rId38" Type="http://schemas.openxmlformats.org/officeDocument/2006/relationships/printerSettings" Target="printerSettings/printerSettings1.bin"/><Relationship Id="rId39" Type="http://schemas.openxmlformats.org/officeDocument/2006/relationships/presProps" Target="presProps.xml"/><Relationship Id="rId40" Type="http://schemas.openxmlformats.org/officeDocument/2006/relationships/viewProps" Target="viewProps.xml"/><Relationship Id="rId41" Type="http://schemas.openxmlformats.org/officeDocument/2006/relationships/theme" Target="theme/theme1.xml"/><Relationship Id="rId4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A58ECD6-3232-A44D-81DE-59A43AD1C6E4}" type="datetimeFigureOut">
              <a:rPr lang="en-US" smtClean="0"/>
              <a:pPr/>
              <a:t>8/25/14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88C6181-C013-9648-B0D6-CF0262B841AB}"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24412290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E74C92-BDBD-4149-A950-9CBD4DFF1BA3}" type="datetimeFigureOut">
              <a:rPr lang="en-US" smtClean="0"/>
              <a:pPr/>
              <a:t>8/25/14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2119AD-A700-AD49-9D33-B0238B6C6112}"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63557839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046A3936-AFBB-0441-B9FE-8161B3A469CF}" type="slidenum">
              <a:rPr lang="en-US">
                <a:latin typeface="Arial" pitchFamily="-112" charset="0"/>
              </a:rPr>
              <a:pPr/>
              <a:t>2</a:t>
            </a:fld>
            <a:endParaRPr lang="en-US">
              <a:latin typeface="Arial" pitchFamily="-112" charset="0"/>
            </a:endParaRPr>
          </a:p>
        </p:txBody>
      </p:sp>
      <p:sp>
        <p:nvSpPr>
          <p:cNvPr id="27651" name="Rectangle 2"/>
          <p:cNvSpPr>
            <a:spLocks noGrp="1" noRot="1" noChangeAspect="1" noChangeArrowheads="1" noTextEdit="1"/>
          </p:cNvSpPr>
          <p:nvPr>
            <p:ph type="sldImg"/>
          </p:nvPr>
        </p:nvSpPr>
        <p:spPr>
          <a:xfrm>
            <a:off x="2036763" y="633413"/>
            <a:ext cx="2278062" cy="1709737"/>
          </a:xfrm>
          <a:ln/>
        </p:spPr>
      </p:sp>
      <p:sp>
        <p:nvSpPr>
          <p:cNvPr id="27652" name="Rectangle 3"/>
          <p:cNvSpPr>
            <a:spLocks noGrp="1" noChangeArrowheads="1"/>
          </p:cNvSpPr>
          <p:nvPr>
            <p:ph type="body" idx="1"/>
          </p:nvPr>
        </p:nvSpPr>
        <p:spPr>
          <a:xfrm>
            <a:off x="913210" y="2527301"/>
            <a:ext cx="5031581" cy="5930900"/>
          </a:xfrm>
          <a:noFill/>
          <a:ln/>
        </p:spPr>
        <p:txBody>
          <a:bodyPr/>
          <a:lstStyle/>
          <a:p>
            <a:endParaRPr lang="en-GB">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5</a:t>
            </a:fld>
            <a:endParaRPr lang="en-US" smtClean="0">
              <a:latin typeface="Arial" pitchFamily="-112"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15F14EE-A94A-D146-9FE4-CDAAFFF44053}" type="slidenum">
              <a:rPr lang="en-US" smtClean="0"/>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15F14EE-A94A-D146-9FE4-CDAAFFF44053}" type="slidenum">
              <a:rPr lang="en-US" smtClean="0"/>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8</a:t>
            </a:fld>
            <a:endParaRPr lang="en-US" smtClean="0">
              <a:latin typeface="Arial" pitchFamily="-112"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9</a:t>
            </a:fld>
            <a:endParaRPr lang="en-US" smtClean="0">
              <a:latin typeface="Arial" pitchFamily="-112"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Rectangle 3"/>
          <p:cNvSpPr>
            <a:spLocks noGrp="1" noChangeArrowheads="1"/>
          </p:cNvSpPr>
          <p:nvPr>
            <p:ph type="dt" sz="quarter" idx="1"/>
          </p:nvPr>
        </p:nvSpPr>
        <p:spPr/>
        <p:txBody>
          <a:bodyPr/>
          <a:lstStyle/>
          <a:p>
            <a:pPr>
              <a:defRPr/>
            </a:pPr>
            <a:fld id="{1D588ACE-637E-7343-8555-B0C5B43557F5}" type="datetime1">
              <a:rPr lang="ja-JP" altLang="en-US"/>
              <a:pPr>
                <a:defRPr/>
              </a:pPr>
              <a:t>8/25/14</a:t>
            </a:fld>
            <a:endParaRPr lang="en-US" altLang="ja-JP"/>
          </a:p>
        </p:txBody>
      </p:sp>
      <p:sp>
        <p:nvSpPr>
          <p:cNvPr id="90115" name="Rectangle 7"/>
          <p:cNvSpPr>
            <a:spLocks noGrp="1" noChangeArrowheads="1"/>
          </p:cNvSpPr>
          <p:nvPr>
            <p:ph type="sldNum" sz="quarter" idx="5"/>
          </p:nvPr>
        </p:nvSpPr>
        <p:spPr>
          <a:noFill/>
        </p:spPr>
        <p:txBody>
          <a:bodyPr/>
          <a:lstStyle/>
          <a:p>
            <a:fld id="{07260689-6A3B-BA47-ACC2-C824589A3774}" type="slidenum">
              <a:rPr lang="en-US" altLang="ja-JP"/>
              <a:pPr/>
              <a:t>10</a:t>
            </a:fld>
            <a:endParaRPr lang="en-US" altLang="ja-JP"/>
          </a:p>
        </p:txBody>
      </p:sp>
      <p:sp>
        <p:nvSpPr>
          <p:cNvPr id="90116" name="Rectangle 2"/>
          <p:cNvSpPr>
            <a:spLocks noGrp="1" noRot="1" noChangeAspect="1" noChangeArrowheads="1" noTextEdit="1"/>
          </p:cNvSpPr>
          <p:nvPr>
            <p:ph type="sldImg"/>
          </p:nvPr>
        </p:nvSpPr>
        <p:spPr>
          <a:ln/>
        </p:spPr>
      </p:sp>
      <p:sp>
        <p:nvSpPr>
          <p:cNvPr id="90117" name="Rectangle 3"/>
          <p:cNvSpPr>
            <a:spLocks noGrp="1" noChangeArrowheads="1"/>
          </p:cNvSpPr>
          <p:nvPr>
            <p:ph type="body" idx="1"/>
          </p:nvPr>
        </p:nvSpPr>
        <p:spPr>
          <a:noFill/>
          <a:ln/>
        </p:spPr>
        <p:txBody>
          <a:bodyPr/>
          <a:lstStyle/>
          <a:p>
            <a:pPr algn="l">
              <a:spcBef>
                <a:spcPts val="600"/>
              </a:spcBef>
            </a:pPr>
            <a:r>
              <a:rPr lang="en-US" sz="3600" dirty="0" smtClean="0"/>
              <a:t>What was once on</a:t>
            </a:r>
            <a:r>
              <a:rPr lang="en-US" sz="3600" baseline="0" dirty="0" smtClean="0"/>
              <a:t> shelf, is no more.</a:t>
            </a:r>
          </a:p>
          <a:p>
            <a:pPr algn="l">
              <a:spcBef>
                <a:spcPts val="600"/>
              </a:spcBef>
            </a:pPr>
            <a:endParaRPr lang="en-US" sz="3600" baseline="0" dirty="0" smtClean="0"/>
          </a:p>
          <a:p>
            <a:pPr algn="l">
              <a:spcBef>
                <a:spcPts val="600"/>
              </a:spcBef>
            </a:pPr>
            <a:r>
              <a:rPr lang="en-US" sz="3600" baseline="0" dirty="0" smtClean="0"/>
              <a:t>This is not news, but it is cause for concern</a:t>
            </a:r>
          </a:p>
          <a:p>
            <a:pPr algn="l">
              <a:spcBef>
                <a:spcPts val="600"/>
              </a:spcBef>
            </a:pPr>
            <a:endParaRPr lang="en-US" sz="3600" baseline="0" dirty="0" smtClean="0"/>
          </a:p>
          <a:p>
            <a:pPr algn="l">
              <a:spcBef>
                <a:spcPts val="600"/>
              </a:spcBef>
            </a:pPr>
            <a:r>
              <a:rPr lang="en-US" sz="3600" baseline="0" dirty="0" smtClean="0"/>
              <a:t>Libraries speak of </a:t>
            </a:r>
            <a:r>
              <a:rPr lang="en-US" sz="3600" baseline="0" dirty="0" err="1" smtClean="0"/>
              <a:t>e</a:t>
            </a:r>
            <a:r>
              <a:rPr lang="en-US" sz="3600" baseline="0" dirty="0" smtClean="0"/>
              <a:t>-collections but increasingly they have only </a:t>
            </a:r>
            <a:r>
              <a:rPr lang="en-US" sz="3600" baseline="0" dirty="0" err="1" smtClean="0"/>
              <a:t>e</a:t>
            </a:r>
            <a:r>
              <a:rPr lang="en-US" sz="3600" baseline="0" dirty="0" smtClean="0"/>
              <a:t>-connections</a:t>
            </a:r>
          </a:p>
          <a:p>
            <a:pPr algn="l">
              <a:spcBef>
                <a:spcPts val="600"/>
              </a:spcBef>
            </a:pPr>
            <a:endParaRPr lang="en-US" sz="3600" baseline="0" dirty="0" smtClean="0"/>
          </a:p>
          <a:p>
            <a:pPr algn="l">
              <a:spcBef>
                <a:spcPts val="600"/>
              </a:spcBef>
            </a:pPr>
            <a:r>
              <a:rPr lang="en-US" sz="3600" dirty="0" smtClean="0"/>
              <a:t>an emptiness inside </a:t>
            </a:r>
          </a:p>
          <a:p>
            <a:pPr algn="l">
              <a:spcBef>
                <a:spcPts val="600"/>
              </a:spcBef>
            </a:pPr>
            <a:r>
              <a:rPr lang="en-US" sz="3600" dirty="0" smtClean="0"/>
              <a:t/>
            </a:r>
            <a:br>
              <a:rPr lang="en-US" sz="3600" dirty="0" smtClean="0"/>
            </a:br>
            <a:r>
              <a:rPr lang="en-US" sz="3600" dirty="0" smtClean="0"/>
              <a:t>Brought on by a simple twist of fate.</a:t>
            </a:r>
          </a:p>
          <a:p>
            <a:pPr algn="ctr">
              <a:spcBef>
                <a:spcPts val="600"/>
              </a:spcBef>
            </a:pPr>
            <a:endParaRPr lang="en-US" sz="3600" b="1" dirty="0" smtClean="0">
              <a:solidFill>
                <a:srgbClr val="FF66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Rectangle 3"/>
          <p:cNvSpPr>
            <a:spLocks noGrp="1" noChangeArrowheads="1"/>
          </p:cNvSpPr>
          <p:nvPr>
            <p:ph type="dt" sz="quarter" idx="1"/>
          </p:nvPr>
        </p:nvSpPr>
        <p:spPr>
          <a:ln>
            <a:miter lim="800000"/>
            <a:headEnd/>
            <a:tailEnd/>
          </a:ln>
        </p:spPr>
        <p:txBody>
          <a:bodyPr/>
          <a:lstStyle/>
          <a:p>
            <a:pPr>
              <a:defRPr/>
            </a:pPr>
            <a:fld id="{1D1094AB-B6DC-A340-8E6C-8249E5EDFBD2}" type="datetime1">
              <a:rPr lang="ja-JP" altLang="en-US">
                <a:latin typeface="Times New Roman" pitchFamily="-106" charset="0"/>
                <a:cs typeface="ＭＳ Ｐゴシック" pitchFamily="-106" charset="-128"/>
              </a:rPr>
              <a:pPr>
                <a:defRPr/>
              </a:pPr>
              <a:t>8/25/14</a:t>
            </a:fld>
            <a:endParaRPr lang="en-US" altLang="ja-JP">
              <a:latin typeface="Times New Roman" pitchFamily="-106" charset="0"/>
              <a:cs typeface="ＭＳ Ｐゴシック" pitchFamily="-106" charset="-128"/>
            </a:endParaRPr>
          </a:p>
        </p:txBody>
      </p:sp>
      <p:sp>
        <p:nvSpPr>
          <p:cNvPr id="45059" name="Rectangle 7"/>
          <p:cNvSpPr>
            <a:spLocks noGrp="1" noChangeArrowheads="1"/>
          </p:cNvSpPr>
          <p:nvPr>
            <p:ph type="sldNum" sz="quarter" idx="5"/>
          </p:nvPr>
        </p:nvSpPr>
        <p:spPr>
          <a:ln>
            <a:miter lim="800000"/>
            <a:headEnd/>
            <a:tailEnd/>
          </a:ln>
        </p:spPr>
        <p:txBody>
          <a:bodyPr/>
          <a:lstStyle/>
          <a:p>
            <a:pPr>
              <a:defRPr/>
            </a:pPr>
            <a:fld id="{A0530895-FB4B-F843-A54B-792A4453F9AD}" type="slidenum">
              <a:rPr lang="en-US" altLang="ja-JP">
                <a:latin typeface="Times New Roman" pitchFamily="-106" charset="0"/>
                <a:cs typeface="ＭＳ Ｐゴシック" pitchFamily="-106" charset="-128"/>
              </a:rPr>
              <a:pPr>
                <a:defRPr/>
              </a:pPr>
              <a:t>11</a:t>
            </a:fld>
            <a:endParaRPr lang="en-US" altLang="ja-JP">
              <a:latin typeface="Times New Roman" pitchFamily="-106" charset="0"/>
              <a:cs typeface="ＭＳ Ｐゴシック" pitchFamily="-106" charset="-128"/>
            </a:endParaRPr>
          </a:p>
        </p:txBody>
      </p:sp>
      <p:sp>
        <p:nvSpPr>
          <p:cNvPr id="45060" name="Rectangle 2"/>
          <p:cNvSpPr>
            <a:spLocks noGrp="1" noRot="1" noChangeAspect="1" noChangeArrowheads="1" noTextEdit="1"/>
          </p:cNvSpPr>
          <p:nvPr>
            <p:ph type="sldImg"/>
          </p:nvPr>
        </p:nvSpPr>
        <p:spPr>
          <a:ln/>
        </p:spPr>
      </p:sp>
      <p:sp>
        <p:nvSpPr>
          <p:cNvPr id="45061" name="Rectangle 3"/>
          <p:cNvSpPr>
            <a:spLocks noGrp="1" noChangeArrowheads="1"/>
          </p:cNvSpPr>
          <p:nvPr>
            <p:ph type="body" idx="1"/>
          </p:nvPr>
        </p:nvSpPr>
        <p:spPr>
          <a:noFill/>
        </p:spPr>
        <p:txBody>
          <a:bodyPr/>
          <a:lstStyle/>
          <a:p>
            <a:pPr marL="424350" marR="0" indent="-514350" algn="l" defTabSz="457200" rtl="0" eaLnBrk="1" fontAlgn="auto" latinLnBrk="0" hangingPunct="1">
              <a:lnSpc>
                <a:spcPct val="100000"/>
              </a:lnSpc>
              <a:spcBef>
                <a:spcPts val="600"/>
              </a:spcBef>
              <a:spcAft>
                <a:spcPts val="0"/>
              </a:spcAft>
              <a:buClrTx/>
              <a:buSzTx/>
              <a:buFontTx/>
              <a:buNone/>
              <a:tabLst/>
              <a:defRPr/>
            </a:pPr>
            <a:r>
              <a:rPr lang="en-US" sz="3600" b="0" dirty="0" smtClean="0">
                <a:solidFill>
                  <a:srgbClr val="000090"/>
                </a:solidFill>
              </a:rPr>
              <a:t>But how do</a:t>
            </a:r>
            <a:r>
              <a:rPr lang="en-US" sz="3600" b="0" baseline="0" dirty="0" smtClean="0">
                <a:solidFill>
                  <a:srgbClr val="000090"/>
                </a:solidFill>
              </a:rPr>
              <a:t> we know who is looking after what?</a:t>
            </a:r>
            <a:endParaRPr lang="en-US" sz="3600" b="0" dirty="0" smtClean="0">
              <a:solidFill>
                <a:srgbClr val="000090"/>
              </a:solidFill>
            </a:endParaRPr>
          </a:p>
          <a:p>
            <a:pPr marL="424350" marR="0" indent="-514350" algn="l" defTabSz="457200" rtl="0" eaLnBrk="1" fontAlgn="auto" latinLnBrk="0" hangingPunct="1">
              <a:lnSpc>
                <a:spcPct val="100000"/>
              </a:lnSpc>
              <a:spcBef>
                <a:spcPts val="600"/>
              </a:spcBef>
              <a:spcAft>
                <a:spcPts val="0"/>
              </a:spcAft>
              <a:buClrTx/>
              <a:buSzTx/>
              <a:buFontTx/>
              <a:buNone/>
              <a:tabLst/>
              <a:defRPr/>
            </a:pPr>
            <a:endParaRPr lang="en-US" sz="3600" b="0" dirty="0" smtClean="0">
              <a:solidFill>
                <a:srgbClr val="000090"/>
              </a:solidFill>
            </a:endParaRPr>
          </a:p>
          <a:p>
            <a:pPr marL="424350" marR="0" indent="-514350" algn="l" defTabSz="457200" rtl="0" eaLnBrk="1" fontAlgn="auto" latinLnBrk="0" hangingPunct="1">
              <a:lnSpc>
                <a:spcPct val="100000"/>
              </a:lnSpc>
              <a:spcBef>
                <a:spcPts val="600"/>
              </a:spcBef>
              <a:spcAft>
                <a:spcPts val="0"/>
              </a:spcAft>
              <a:buClrTx/>
              <a:buSzTx/>
              <a:buFontTx/>
              <a:buNone/>
              <a:tabLst/>
              <a:defRPr/>
            </a:pPr>
            <a:r>
              <a:rPr lang="en-US" sz="3600" b="0" dirty="0" smtClean="0">
                <a:solidFill>
                  <a:srgbClr val="000090"/>
                </a:solidFill>
              </a:rPr>
              <a:t>More</a:t>
            </a:r>
            <a:r>
              <a:rPr lang="en-US" sz="3600" b="0" baseline="0" dirty="0" smtClean="0">
                <a:solidFill>
                  <a:srgbClr val="000090"/>
                </a:solidFill>
              </a:rPr>
              <a:t> good news, you have The Keepers Registry at </a:t>
            </a:r>
            <a:r>
              <a:rPr lang="en-US" sz="3600" b="0" baseline="0" dirty="0" err="1" smtClean="0">
                <a:solidFill>
                  <a:srgbClr val="000090"/>
                </a:solidFill>
              </a:rPr>
              <a:t>thekeepers</a:t>
            </a:r>
            <a:r>
              <a:rPr lang="en-US" sz="3600" b="0" baseline="0" dirty="0" smtClean="0">
                <a:solidFill>
                  <a:srgbClr val="000090"/>
                </a:solidFill>
              </a:rPr>
              <a:t> Dot Org</a:t>
            </a:r>
          </a:p>
          <a:p>
            <a:pPr marL="424350" marR="0" indent="-514350" algn="l" defTabSz="457200" rtl="0" eaLnBrk="1" fontAlgn="auto" latinLnBrk="0" hangingPunct="1">
              <a:lnSpc>
                <a:spcPct val="100000"/>
              </a:lnSpc>
              <a:spcBef>
                <a:spcPts val="600"/>
              </a:spcBef>
              <a:spcAft>
                <a:spcPts val="0"/>
              </a:spcAft>
              <a:buClrTx/>
              <a:buSzTx/>
              <a:buFontTx/>
              <a:buNone/>
              <a:tabLst/>
              <a:defRPr/>
            </a:pPr>
            <a:endParaRPr lang="en-US" sz="3600" b="0" dirty="0" smtClean="0">
              <a:solidFill>
                <a:srgbClr val="000090"/>
              </a:solidFill>
            </a:endParaRPr>
          </a:p>
          <a:p>
            <a:pPr marL="424350" marR="0" indent="-514350" algn="l" defTabSz="457200" rtl="0" eaLnBrk="1" fontAlgn="auto" latinLnBrk="0" hangingPunct="1">
              <a:lnSpc>
                <a:spcPct val="100000"/>
              </a:lnSpc>
              <a:spcBef>
                <a:spcPts val="600"/>
              </a:spcBef>
              <a:spcAft>
                <a:spcPts val="0"/>
              </a:spcAft>
              <a:buClrTx/>
              <a:buSzTx/>
              <a:buFontTx/>
              <a:buNone/>
              <a:tabLst/>
              <a:defRPr/>
            </a:pPr>
            <a:r>
              <a:rPr lang="en-US" sz="3600" b="0" dirty="0" smtClean="0">
                <a:solidFill>
                  <a:srgbClr val="000090"/>
                </a:solidFill>
              </a:rPr>
              <a:t>Enter title or ISSN</a:t>
            </a:r>
          </a:p>
          <a:p>
            <a:pPr marL="424350" indent="-514350">
              <a:spcBef>
                <a:spcPts val="600"/>
              </a:spcBef>
              <a:buNone/>
            </a:pPr>
            <a:endParaRPr lang="en-GB" sz="3600" dirty="0" smtClean="0">
              <a:solidFill>
                <a:srgbClr val="000090"/>
              </a:solidFill>
            </a:endParaRPr>
          </a:p>
          <a:p>
            <a:r>
              <a:rPr lang="en-US" sz="3600" dirty="0" smtClean="0">
                <a:solidFill>
                  <a:srgbClr val="000090"/>
                </a:solidFill>
              </a:rPr>
              <a:t>&amp; you</a:t>
            </a:r>
            <a:r>
              <a:rPr lang="en-US" sz="3600" b="0" dirty="0" smtClean="0">
                <a:solidFill>
                  <a:srgbClr val="000090"/>
                </a:solidFill>
              </a:rPr>
              <a:t> search across metadata reported by </a:t>
            </a:r>
            <a:br>
              <a:rPr lang="en-US" sz="3600" b="0" dirty="0" smtClean="0">
                <a:solidFill>
                  <a:srgbClr val="000090"/>
                </a:solidFill>
              </a:rPr>
            </a:br>
            <a:endParaRPr lang="en-US" sz="3600" b="0" dirty="0" smtClean="0">
              <a:solidFill>
                <a:srgbClr val="000090"/>
              </a:solidFill>
            </a:endParaRPr>
          </a:p>
          <a:p>
            <a:r>
              <a:rPr lang="en-US" sz="3600" b="0" dirty="0" smtClean="0">
                <a:solidFill>
                  <a:srgbClr val="000090"/>
                </a:solidFill>
              </a:rPr>
              <a:t>the world’s 10 leading archiving </a:t>
            </a:r>
            <a:r>
              <a:rPr lang="en-US" sz="3600" b="0" dirty="0" err="1" smtClean="0">
                <a:solidFill>
                  <a:srgbClr val="000090"/>
                </a:solidFill>
              </a:rPr>
              <a:t>organisations</a:t>
            </a:r>
            <a:endParaRPr lang="en-GB" sz="3600" dirty="0" smtClean="0">
              <a:solidFill>
                <a:srgbClr val="000090"/>
              </a:solidFill>
            </a:endParaRPr>
          </a:p>
          <a:p>
            <a:pPr marL="424350" indent="-514350">
              <a:spcBef>
                <a:spcPts val="600"/>
              </a:spcBef>
              <a:buNone/>
            </a:pPr>
            <a:endParaRPr lang="en-GB" sz="3600" dirty="0" smtClean="0">
              <a:solidFill>
                <a:srgbClr val="000090"/>
              </a:solidFill>
            </a:endParaRPr>
          </a:p>
          <a:p>
            <a:pPr marL="424350" indent="-514350">
              <a:spcBef>
                <a:spcPts val="600"/>
              </a:spcBef>
              <a:buNone/>
            </a:pPr>
            <a:endParaRPr lang="en-US" sz="5400" dirty="0" smtClean="0">
              <a:solidFill>
                <a:srgbClr val="000090"/>
              </a:solidFill>
              <a:ea typeface="ＭＳ Ｐゴシック" pitchFamily="-109" charset="-128"/>
              <a:cs typeface="ＭＳ Ｐゴシック" pitchFamily="-109" charset="-128"/>
            </a:endParaRPr>
          </a:p>
          <a:p>
            <a:pPr marL="514350" indent="-514350">
              <a:spcAft>
                <a:spcPts val="1200"/>
              </a:spcAft>
              <a:buNone/>
            </a:pPr>
            <a:endParaRPr lang="en-US" sz="4400" dirty="0" smtClean="0">
              <a:solidFill>
                <a:srgbClr val="000000"/>
              </a:solidFill>
              <a:ea typeface="ＭＳ Ｐゴシック" pitchFamily="-109" charset="-128"/>
              <a:cs typeface="ＭＳ Ｐゴシック" pitchFamily="-109" charset="-128"/>
            </a:endParaRPr>
          </a:p>
          <a:p>
            <a:pPr>
              <a:spcBef>
                <a:spcPct val="0"/>
              </a:spcBef>
            </a:pPr>
            <a:endParaRPr lang="en-US" sz="3600" dirty="0" smtClean="0">
              <a:latin typeface="Times New Roman" pitchFamily="-109" charset="0"/>
              <a:ea typeface="ＭＳ Ｐゴシック" pitchFamily="-109" charset="-128"/>
              <a:cs typeface="ＭＳ Ｐゴシック" pitchFamily="-109"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12</a:t>
            </a:fld>
            <a:endParaRPr lang="en-US" smtClean="0">
              <a:latin typeface="Arial" pitchFamily="-112"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a:t>
            </a:r>
            <a:r>
              <a:rPr lang="en-US" baseline="0" dirty="0" smtClean="0"/>
              <a:t> is largely a long tail problem</a:t>
            </a:r>
          </a:p>
          <a:p>
            <a:endParaRPr lang="en-US" baseline="0" dirty="0" smtClean="0"/>
          </a:p>
          <a:p>
            <a:r>
              <a:rPr lang="en-US" baseline="0" dirty="0" smtClean="0"/>
              <a:t>The big publishers in the room -  those dinosaurs that aim to evolve into birds</a:t>
            </a:r>
          </a:p>
          <a:p>
            <a:endParaRPr lang="en-US" baseline="0" dirty="0" smtClean="0"/>
          </a:p>
          <a:p>
            <a:r>
              <a:rPr lang="en-US" baseline="0" dirty="0" smtClean="0"/>
              <a:t>They have been active with CLOCKSS &amp; Portico and have signed agreements to archive their content for the long term</a:t>
            </a:r>
          </a:p>
          <a:p>
            <a:endParaRPr lang="en-US" baseline="0" dirty="0" smtClean="0"/>
          </a:p>
          <a:p>
            <a:r>
              <a:rPr lang="en-US" baseline="0" dirty="0" smtClean="0"/>
              <a:t>But as we all </a:t>
            </a:r>
            <a:r>
              <a:rPr lang="en-US" baseline="0" dirty="0" err="1" smtClean="0"/>
              <a:t>realise</a:t>
            </a:r>
            <a:r>
              <a:rPr lang="en-US" baseline="0" dirty="0" smtClean="0"/>
              <a:t>, once we start to think about it, it’s the content from the very many small publishers that is at risk</a:t>
            </a:r>
          </a:p>
          <a:p>
            <a:endParaRPr lang="en-US" baseline="0" dirty="0" smtClean="0"/>
          </a:p>
          <a:p>
            <a:r>
              <a:rPr lang="en-US" baseline="0" dirty="0" smtClean="0"/>
              <a:t>They matter to you because they are cited in your journals and because libraries wont go </a:t>
            </a:r>
            <a:r>
              <a:rPr lang="en-US" baseline="0" dirty="0" err="1" smtClean="0"/>
              <a:t>e</a:t>
            </a:r>
            <a:r>
              <a:rPr lang="en-US" baseline="0" dirty="0" smtClean="0"/>
              <a:t>-only until that is fixed</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112119AD-A700-AD49-9D33-B0238B6C6112}" type="slidenum">
              <a:rPr lang="en-US" smtClean="0"/>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pPr>
              <a:lnSpc>
                <a:spcPct val="90000"/>
              </a:lnSpc>
            </a:pPr>
            <a:r>
              <a:rPr lang="en-US" smtClean="0">
                <a:latin typeface="Arial" pitchFamily="-112" charset="0"/>
                <a:ea typeface="ＭＳ Ｐゴシック" pitchFamily="-112" charset="-128"/>
                <a:cs typeface="ＭＳ Ｐゴシック" pitchFamily="-112" charset="-128"/>
              </a:rPr>
              <a:t>Type A: if its part of the published work then should we look to the preservation agencies, the national deposit libraries and CLOCKSS, LOCKSS and Portico, for access over the longer term? And do publishers see these as costly files to maintain in the short to medium term? Or do publishers want to hand the responsibility to subject and institutional data repositories?</a:t>
            </a:r>
          </a:p>
          <a:p>
            <a:pPr>
              <a:lnSpc>
                <a:spcPct val="90000"/>
              </a:lnSpc>
            </a:pPr>
            <a:endParaRPr lang="en-US" smtClean="0">
              <a:latin typeface="Arial" pitchFamily="-112" charset="0"/>
              <a:ea typeface="ＭＳ Ｐゴシック" pitchFamily="-112" charset="-128"/>
              <a:cs typeface="ＭＳ Ｐゴシック" pitchFamily="-112" charset="-128"/>
            </a:endParaRPr>
          </a:p>
          <a:p>
            <a:pPr>
              <a:lnSpc>
                <a:spcPct val="90000"/>
              </a:lnSpc>
            </a:pPr>
            <a:r>
              <a:rPr lang="en-US" smtClean="0">
                <a:latin typeface="Arial" pitchFamily="-112" charset="0"/>
                <a:ea typeface="ＭＳ Ｐゴシック" pitchFamily="-112" charset="-128"/>
                <a:cs typeface="ＭＳ Ｐゴシック" pitchFamily="-112" charset="-128"/>
              </a:rPr>
              <a:t>Type B: and with knowledge of UKDA, ADS but also the (growing but problematic ??) call for data to be held in institutional repositories, some recommendations on what is the 'right thing' to do, and how that can be done with ease - a Repository Junction task!</a:t>
            </a:r>
          </a:p>
          <a:p>
            <a:endParaRPr lang="en-US" smtClean="0">
              <a:latin typeface="Arial" pitchFamily="-112" charset="0"/>
              <a:ea typeface="ＭＳ Ｐゴシック" pitchFamily="-112" charset="-128"/>
              <a:cs typeface="ＭＳ Ｐゴシック" pitchFamily="-112" charset="-128"/>
            </a:endParaRPr>
          </a:p>
          <a:p>
            <a:r>
              <a:rPr lang="en-US" smtClean="0">
                <a:latin typeface="Arial" pitchFamily="-112" charset="0"/>
                <a:ea typeface="ＭＳ Ｐゴシック" pitchFamily="-112" charset="-128"/>
                <a:cs typeface="ＭＳ Ｐゴシック" pitchFamily="-112" charset="-128"/>
              </a:rPr>
              <a:t>For Type C, I intend to propose what editors should require by way of citation and URL link. I am on the hunt for such editorial practice.</a:t>
            </a:r>
          </a:p>
          <a:p>
            <a:endParaRPr lang="en-US"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16</a:t>
            </a:fld>
            <a:endParaRPr lang="en-US" smtClean="0">
              <a:latin typeface="Arial" pitchFamily="-112"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pPr>
              <a:lnSpc>
                <a:spcPct val="90000"/>
              </a:lnSpc>
            </a:pPr>
            <a:r>
              <a:rPr lang="en-US" dirty="0" smtClean="0">
                <a:latin typeface="Arial" pitchFamily="-112" charset="0"/>
                <a:ea typeface="ＭＳ Ｐゴシック" pitchFamily="-112" charset="-128"/>
                <a:cs typeface="ＭＳ Ｐゴシック" pitchFamily="-112" charset="-128"/>
              </a:rPr>
              <a:t>Type A: if its part of the published work then should we look to the preservation agencies, the national deposit libraries and CLOCKSS, LOCKSS and Portico, for access over the longer term? And do publishers see these as costly files to maintain in the short to medium term? Or do publishers want to hand the responsibility to subject and institutional data repositories?</a:t>
            </a:r>
          </a:p>
          <a:p>
            <a:pPr>
              <a:lnSpc>
                <a:spcPct val="90000"/>
              </a:lnSpc>
            </a:pPr>
            <a:endParaRPr lang="en-US" dirty="0" smtClean="0">
              <a:latin typeface="Arial" pitchFamily="-112" charset="0"/>
              <a:ea typeface="ＭＳ Ｐゴシック" pitchFamily="-112" charset="-128"/>
              <a:cs typeface="ＭＳ Ｐゴシック" pitchFamily="-112" charset="-128"/>
            </a:endParaRPr>
          </a:p>
          <a:p>
            <a:pPr>
              <a:lnSpc>
                <a:spcPct val="90000"/>
              </a:lnSpc>
            </a:pPr>
            <a:r>
              <a:rPr lang="en-US" dirty="0" smtClean="0">
                <a:latin typeface="Arial" pitchFamily="-112" charset="0"/>
                <a:ea typeface="ＭＳ Ｐゴシック" pitchFamily="-112" charset="-128"/>
                <a:cs typeface="ＭＳ Ｐゴシック" pitchFamily="-112" charset="-128"/>
              </a:rPr>
              <a:t>Type B: and with knowledge of UKDA, ADS but also the (growing but problematic ??) call for data to be held in institutional repositories, some recommendations on what is the 'right thing' to do, and how that can be done with ease - a Repository Junction task!</a:t>
            </a:r>
          </a:p>
          <a:p>
            <a:endParaRPr lang="en-US" dirty="0" smtClean="0">
              <a:latin typeface="Arial" pitchFamily="-112" charset="0"/>
              <a:ea typeface="ＭＳ Ｐゴシック" pitchFamily="-112" charset="-128"/>
              <a:cs typeface="ＭＳ Ｐゴシック" pitchFamily="-112" charset="-128"/>
            </a:endParaRPr>
          </a:p>
          <a:p>
            <a:r>
              <a:rPr lang="en-US" dirty="0" smtClean="0">
                <a:latin typeface="Arial" pitchFamily="-112" charset="0"/>
                <a:ea typeface="ＭＳ Ｐゴシック" pitchFamily="-112" charset="-128"/>
                <a:cs typeface="ＭＳ Ｐゴシック" pitchFamily="-112" charset="-128"/>
              </a:rPr>
              <a:t>For Type C, I intend to propose what editors should require by way of citation and URL link. I am on the hunt for such editorial practice.</a:t>
            </a:r>
          </a:p>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17</a:t>
            </a:fld>
            <a:endParaRPr lang="en-US" smtClean="0">
              <a:latin typeface="Arial" pitchFamily="-112"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pPr>
              <a:lnSpc>
                <a:spcPct val="90000"/>
              </a:lnSpc>
            </a:pPr>
            <a:r>
              <a:rPr lang="en-US" dirty="0" smtClean="0">
                <a:latin typeface="Arial" pitchFamily="-112" charset="0"/>
                <a:ea typeface="ＭＳ Ｐゴシック" pitchFamily="-112" charset="-128"/>
                <a:cs typeface="ＭＳ Ｐゴシック" pitchFamily="-112" charset="-128"/>
              </a:rPr>
              <a:t>Type A: if its part of the published work then should we look to the preservation agencies, the national deposit libraries and CLOCKSS, LOCKSS and Portico, for access over the longer term? And do publishers see these as costly files to maintain in the short to medium term? Or do publishers want to hand the responsibility to subject and institutional data repositories?</a:t>
            </a:r>
          </a:p>
          <a:p>
            <a:pPr>
              <a:lnSpc>
                <a:spcPct val="90000"/>
              </a:lnSpc>
            </a:pPr>
            <a:endParaRPr lang="en-US" dirty="0" smtClean="0">
              <a:latin typeface="Arial" pitchFamily="-112" charset="0"/>
              <a:ea typeface="ＭＳ Ｐゴシック" pitchFamily="-112" charset="-128"/>
              <a:cs typeface="ＭＳ Ｐゴシック" pitchFamily="-112" charset="-128"/>
            </a:endParaRPr>
          </a:p>
          <a:p>
            <a:pPr>
              <a:lnSpc>
                <a:spcPct val="90000"/>
              </a:lnSpc>
            </a:pPr>
            <a:r>
              <a:rPr lang="en-US" dirty="0" smtClean="0">
                <a:latin typeface="Arial" pitchFamily="-112" charset="0"/>
                <a:ea typeface="ＭＳ Ｐゴシック" pitchFamily="-112" charset="-128"/>
                <a:cs typeface="ＭＳ Ｐゴシック" pitchFamily="-112" charset="-128"/>
              </a:rPr>
              <a:t>Type B: and with knowledge of UKDA, ADS but also the (growing but problematic ??) call for data to be held in institutional repositories, some recommendations on what is the 'right thing' to do, and how that can be done with ease - a Repository Junction task!</a:t>
            </a:r>
          </a:p>
          <a:p>
            <a:endParaRPr lang="en-US" dirty="0" smtClean="0">
              <a:latin typeface="Arial" pitchFamily="-112" charset="0"/>
              <a:ea typeface="ＭＳ Ｐゴシック" pitchFamily="-112" charset="-128"/>
              <a:cs typeface="ＭＳ Ｐゴシック" pitchFamily="-112" charset="-128"/>
            </a:endParaRPr>
          </a:p>
          <a:p>
            <a:r>
              <a:rPr lang="en-US" dirty="0" smtClean="0">
                <a:latin typeface="Arial" pitchFamily="-112" charset="0"/>
                <a:ea typeface="ＭＳ Ｐゴシック" pitchFamily="-112" charset="-128"/>
                <a:cs typeface="ＭＳ Ｐゴシック" pitchFamily="-112" charset="-128"/>
              </a:rPr>
              <a:t>For Type C, I intend to propose what editors should require by way of citation and URL link. I am on the hunt for such editorial practice.</a:t>
            </a:r>
          </a:p>
          <a:p>
            <a:endParaRPr lang="en-US" dirty="0" smtClean="0">
              <a:latin typeface="Arial" pitchFamily="-112" charset="0"/>
              <a:ea typeface="ＭＳ Ｐゴシック" pitchFamily="-112" charset="-128"/>
              <a:cs typeface="ＭＳ Ｐゴシック" pitchFamily="-112" charset="-128"/>
            </a:endParaRPr>
          </a:p>
          <a:p>
            <a:pPr marL="508000" indent="-508000" algn="ctr">
              <a:spcBef>
                <a:spcPct val="50000"/>
              </a:spcBef>
              <a:buNone/>
              <a:defRPr/>
            </a:pPr>
            <a:r>
              <a:rPr lang="en-US" sz="4129" dirty="0" smtClean="0"/>
              <a:t>Which data to be considered for </a:t>
            </a:r>
            <a:r>
              <a:rPr lang="en-US" sz="4129" dirty="0" err="1" smtClean="0"/>
              <a:t>curation</a:t>
            </a:r>
            <a:r>
              <a:rPr lang="en-US" sz="4129" dirty="0" smtClean="0"/>
              <a:t> &amp; stewardship by the University</a:t>
            </a:r>
          </a:p>
          <a:p>
            <a:pPr marL="508000" indent="-508000">
              <a:spcBef>
                <a:spcPct val="50000"/>
              </a:spcBef>
              <a:buNone/>
              <a:defRPr/>
            </a:pPr>
            <a:r>
              <a:rPr lang="en-GB" dirty="0" err="1" smtClean="0"/>
              <a:t>DataType</a:t>
            </a:r>
            <a:r>
              <a:rPr lang="en-GB" dirty="0" smtClean="0"/>
              <a:t> A: Supplementary </a:t>
            </a:r>
            <a:r>
              <a:rPr lang="en-GB" sz="3459" dirty="0" smtClean="0"/>
              <a:t>data </a:t>
            </a:r>
            <a:r>
              <a:rPr lang="en-US" sz="2162" dirty="0" smtClean="0"/>
              <a:t>(the data behind the graph) which enhance the publication of the results reported in scholarly statement</a:t>
            </a:r>
            <a:endParaRPr lang="en-GB" dirty="0" smtClean="0"/>
          </a:p>
          <a:p>
            <a:pPr marL="908050" lvl="1" indent="-508000" eaLnBrk="1" hangingPunct="1">
              <a:spcBef>
                <a:spcPts val="600"/>
              </a:spcBef>
              <a:defRPr/>
            </a:pPr>
            <a:r>
              <a:rPr lang="en-US" dirty="0" smtClean="0"/>
              <a:t>multimedia files: </a:t>
            </a:r>
            <a:r>
              <a:rPr lang="en-GB" dirty="0" smtClean="0"/>
              <a:t>part of the published article that presents research argument and conclusions</a:t>
            </a:r>
          </a:p>
          <a:p>
            <a:pPr marL="1308100" lvl="2" indent="-508000" eaLnBrk="1" hangingPunct="1">
              <a:spcBef>
                <a:spcPts val="480"/>
              </a:spcBef>
              <a:spcAft>
                <a:spcPts val="0"/>
              </a:spcAft>
              <a:defRPr/>
            </a:pPr>
            <a:r>
              <a:rPr lang="en-US" dirty="0" smtClean="0"/>
              <a:t>more than linear text, limited tabular and graphical display</a:t>
            </a:r>
            <a:endParaRPr lang="en-GB" dirty="0" smtClean="0"/>
          </a:p>
          <a:p>
            <a:pPr marL="1308100" lvl="2" indent="-508000" eaLnBrk="1" hangingPunct="1">
              <a:spcBef>
                <a:spcPts val="480"/>
              </a:spcBef>
              <a:spcAft>
                <a:spcPts val="0"/>
              </a:spcAft>
              <a:defRPr/>
            </a:pPr>
            <a:r>
              <a:rPr lang="en-GB" dirty="0" smtClean="0"/>
              <a:t>enhances user experience with various multimedia objects</a:t>
            </a:r>
          </a:p>
          <a:p>
            <a:pPr marL="508000" indent="-508000" eaLnBrk="1" hangingPunct="1">
              <a:spcBef>
                <a:spcPct val="50000"/>
              </a:spcBef>
              <a:buNone/>
              <a:defRPr/>
            </a:pPr>
            <a:r>
              <a:rPr lang="en-GB" b="1" dirty="0" err="1" smtClean="0"/>
              <a:t>DataType</a:t>
            </a:r>
            <a:r>
              <a:rPr lang="en-GB" b="1" dirty="0" smtClean="0"/>
              <a:t> B: Research </a:t>
            </a:r>
            <a:r>
              <a:rPr lang="en-GB" b="1" dirty="0" err="1" smtClean="0"/>
              <a:t>dataset(s</a:t>
            </a:r>
            <a:r>
              <a:rPr lang="en-GB" b="1" dirty="0" smtClean="0"/>
              <a:t>) </a:t>
            </a:r>
            <a:r>
              <a:rPr lang="en-GB" sz="2000" b="1" dirty="0" smtClean="0"/>
              <a:t>upon which conclusions based</a:t>
            </a:r>
            <a:endParaRPr lang="en-GB" b="1" dirty="0" smtClean="0"/>
          </a:p>
          <a:p>
            <a:pPr marL="908050" lvl="1" indent="-508000" eaLnBrk="1" hangingPunct="1">
              <a:spcBef>
                <a:spcPts val="600"/>
              </a:spcBef>
              <a:defRPr/>
            </a:pPr>
            <a:r>
              <a:rPr lang="en-GB" dirty="0" smtClean="0"/>
              <a:t>check analysis of those data to support statements made </a:t>
            </a:r>
          </a:p>
          <a:p>
            <a:pPr marL="908050" lvl="1" indent="-508000">
              <a:spcBef>
                <a:spcPts val="600"/>
              </a:spcBef>
              <a:defRPr/>
            </a:pPr>
            <a:r>
              <a:rPr lang="en-GB" dirty="0" smtClean="0"/>
              <a:t>for reproducibility (exposure to refutation) and new work </a:t>
            </a:r>
            <a:br>
              <a:rPr lang="en-GB" dirty="0" smtClean="0"/>
            </a:br>
            <a:r>
              <a:rPr lang="en-GB" dirty="0" smtClean="0"/>
              <a:t>via alternative analysis and updates to the </a:t>
            </a:r>
            <a:r>
              <a:rPr lang="en-GB" dirty="0" err="1" smtClean="0"/>
              <a:t>database(s</a:t>
            </a:r>
            <a:r>
              <a:rPr lang="en-GB" dirty="0" smtClean="0"/>
              <a:t>)</a:t>
            </a:r>
          </a:p>
          <a:p>
            <a:pPr marL="508000" indent="-508000">
              <a:spcBef>
                <a:spcPct val="50000"/>
              </a:spcBef>
              <a:buNone/>
              <a:defRPr/>
            </a:pPr>
            <a:r>
              <a:rPr lang="en-GB" dirty="0" err="1" smtClean="0"/>
              <a:t>DataType</a:t>
            </a:r>
            <a:r>
              <a:rPr lang="en-GB" dirty="0" smtClean="0"/>
              <a:t> C: </a:t>
            </a:r>
            <a:r>
              <a:rPr lang="en-GB" dirty="0" err="1" smtClean="0"/>
              <a:t>Database(s</a:t>
            </a:r>
            <a:r>
              <a:rPr lang="en-GB" dirty="0" smtClean="0"/>
              <a:t>) </a:t>
            </a:r>
            <a:r>
              <a:rPr lang="en-GB" sz="2000" dirty="0" smtClean="0"/>
              <a:t>from which datasets were assembled</a:t>
            </a:r>
            <a:endParaRPr lang="en-GB" dirty="0" smtClean="0"/>
          </a:p>
          <a:p>
            <a:pPr marL="908050" lvl="1" indent="-508000" eaLnBrk="1" hangingPunct="1">
              <a:spcBef>
                <a:spcPts val="600"/>
              </a:spcBef>
              <a:defRPr/>
            </a:pPr>
            <a:r>
              <a:rPr lang="en-GB" dirty="0" smtClean="0"/>
              <a:t>also for reproducibility and new work via updates to the </a:t>
            </a:r>
            <a:r>
              <a:rPr lang="en-GB" dirty="0" err="1" smtClean="0"/>
              <a:t>database(s</a:t>
            </a:r>
            <a:r>
              <a:rPr lang="en-GB" dirty="0" smtClean="0"/>
              <a:t>)</a:t>
            </a:r>
          </a:p>
          <a:p>
            <a:endParaRPr lang="en-US" dirty="0" smtClean="0">
              <a:latin typeface="Arial" pitchFamily="-112" charset="0"/>
              <a:ea typeface="ＭＳ Ｐゴシック" pitchFamily="-112" charset="-128"/>
              <a:cs typeface="ＭＳ Ｐゴシック" pitchFamily="-112" charset="-128"/>
            </a:endParaRPr>
          </a:p>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18</a:t>
            </a:fld>
            <a:endParaRPr lang="en-US" smtClean="0">
              <a:latin typeface="Arial" pitchFamily="-112"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19</a:t>
            </a:fld>
            <a:endParaRPr lang="en-US" smtClean="0">
              <a:latin typeface="Arial" pitchFamily="-112"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20</a:t>
            </a:fld>
            <a:endParaRPr lang="en-US" smtClean="0">
              <a:latin typeface="Arial" pitchFamily="-112"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Consider the weighty obligation </a:t>
            </a:r>
          </a:p>
          <a:p>
            <a:r>
              <a:rPr lang="en-GB" sz="1200" kern="1200" baseline="0" dirty="0" smtClean="0">
                <a:solidFill>
                  <a:schemeClr val="tx1"/>
                </a:solidFill>
                <a:latin typeface="+mn-lt"/>
                <a:ea typeface="+mn-ea"/>
                <a:cs typeface="+mn-cs"/>
              </a:rPr>
              <a:t>that the scholarly record is preserved </a:t>
            </a:r>
          </a:p>
          <a:p>
            <a:r>
              <a:rPr lang="en-GB" sz="1200" kern="1200" baseline="0" dirty="0" smtClean="0">
                <a:solidFill>
                  <a:schemeClr val="tx1"/>
                </a:solidFill>
                <a:latin typeface="+mn-lt"/>
                <a:ea typeface="+mn-ea"/>
                <a:cs typeface="+mn-cs"/>
              </a:rPr>
              <a:t>for future students and researchers.</a:t>
            </a:r>
          </a:p>
          <a:p>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I have come to to tell you a story,</a:t>
            </a:r>
          </a:p>
          <a:p>
            <a:r>
              <a:rPr lang="en-GB" sz="1200" kern="1200" baseline="0" dirty="0" smtClean="0">
                <a:solidFill>
                  <a:schemeClr val="tx1"/>
                </a:solidFill>
                <a:latin typeface="+mn-lt"/>
                <a:ea typeface="+mn-ea"/>
                <a:cs typeface="+mn-cs"/>
              </a:rPr>
              <a:t> o</a:t>
            </a:r>
            <a:r>
              <a:rPr lang="en-GB" sz="1200" kern="1200" dirty="0" smtClean="0">
                <a:solidFill>
                  <a:schemeClr val="tx1"/>
                </a:solidFill>
                <a:latin typeface="+mn-lt"/>
                <a:ea typeface="+mn-ea"/>
                <a:cs typeface="+mn-cs"/>
              </a:rPr>
              <a:t>f Fairies &amp; The Keepers Dot Org  </a:t>
            </a:r>
          </a:p>
          <a:p>
            <a:r>
              <a:rPr lang="en-US"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B2EBD4E-8BE6-BB43-ABBC-28AFA28614F1}" type="slidenum">
              <a:rPr lang="en-US" smtClean="0"/>
              <a:pPr/>
              <a:t>26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3D82B7DB-48C9-9543-A7BD-C02F00124B25}" type="slidenum">
              <a:rPr lang="en-GB">
                <a:latin typeface="Arial" pitchFamily="-112" charset="0"/>
              </a:rPr>
              <a:pPr/>
              <a:t>30</a:t>
            </a:fld>
            <a:endParaRPr lang="en-GB">
              <a:latin typeface="Arial" pitchFamily="-112"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5B3E7B74-0B6A-BF4A-97AE-801AAEC47CE5}" type="slidenum">
              <a:rPr lang="en-GB">
                <a:latin typeface="Arial" pitchFamily="-112" charset="0"/>
              </a:rPr>
              <a:pPr/>
              <a:t>32</a:t>
            </a:fld>
            <a:endParaRPr lang="en-GB">
              <a:latin typeface="Arial" pitchFamily="-112" charset="0"/>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endParaRPr lang="en-US">
              <a:latin typeface="Arial" pitchFamily="-112" charset="0"/>
              <a:ea typeface="ＭＳ Ｐゴシック" pitchFamily="-112" charset="-128"/>
              <a:cs typeface="ＭＳ Ｐゴシック" pitchFamily="-112"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lide Image Placeholder 1"/>
          <p:cNvSpPr>
            <a:spLocks noGrp="1" noRot="1" noChangeAspect="1"/>
          </p:cNvSpPr>
          <p:nvPr>
            <p:ph type="sldImg"/>
          </p:nvPr>
        </p:nvSpPr>
        <p:spPr>
          <a:ln/>
        </p:spPr>
      </p:sp>
      <p:sp>
        <p:nvSpPr>
          <p:cNvPr id="37891" name="Notes Placeholder 2"/>
          <p:cNvSpPr>
            <a:spLocks noGrp="1"/>
          </p:cNvSpPr>
          <p:nvPr>
            <p:ph type="body" idx="1"/>
          </p:nvPr>
        </p:nvSpPr>
        <p:spPr>
          <a:noFill/>
          <a:ln/>
        </p:spPr>
        <p:txBody>
          <a:bodyPr/>
          <a:lstStyle/>
          <a:p>
            <a:endParaRPr lang="en-US" dirty="0" smtClean="0">
              <a:latin typeface="Arial" pitchFamily="-112" charset="0"/>
              <a:ea typeface="ＭＳ Ｐゴシック" pitchFamily="-112" charset="-128"/>
              <a:cs typeface="ＭＳ Ｐゴシック" pitchFamily="-112" charset="-128"/>
            </a:endParaRPr>
          </a:p>
        </p:txBody>
      </p:sp>
      <p:sp>
        <p:nvSpPr>
          <p:cNvPr id="37892" name="Slide Number Placeholder 3"/>
          <p:cNvSpPr>
            <a:spLocks noGrp="1"/>
          </p:cNvSpPr>
          <p:nvPr>
            <p:ph type="sldNum" sz="quarter" idx="5"/>
          </p:nvPr>
        </p:nvSpPr>
        <p:spPr>
          <a:noFill/>
        </p:spPr>
        <p:txBody>
          <a:bodyPr/>
          <a:lstStyle/>
          <a:p>
            <a:fld id="{A551552E-04B5-ED4B-B2ED-56C9F9E66E0D}" type="slidenum">
              <a:rPr lang="en-US" smtClean="0">
                <a:latin typeface="Arial" pitchFamily="-112" charset="0"/>
              </a:rPr>
              <a:pPr/>
              <a:t>34</a:t>
            </a:fld>
            <a:endParaRPr lang="en-US" smtClean="0">
              <a:latin typeface="Arial" pitchFamily="-112"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2DEF352-8373-4642-B668-A790095DC0A2}" type="datetime1">
              <a:rPr lang="en-US" smtClean="0"/>
              <a:pPr/>
              <a:t>8/25/14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598403468"/>
      </p:ext>
    </p:extLst>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A77B2C8-2A9C-474E-9FA0-61CB171679A8}" type="datetime1">
              <a:rPr lang="en-US" smtClean="0"/>
              <a:pPr/>
              <a:t>8/25/14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709486929"/>
      </p:ext>
    </p:extLst>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16A8A2D-D6D2-2B4E-9BB5-51F44502664C}" type="datetime1">
              <a:rPr lang="en-US" smtClean="0"/>
              <a:pPr/>
              <a:t>8/25/14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564407748"/>
      </p:ext>
    </p:extLst>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2FBFA5A-4A90-A54F-BB90-0328FC726D43}" type="datetime1">
              <a:rPr lang="en-US" smtClean="0"/>
              <a:pPr/>
              <a:t>8/25/14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626964269"/>
      </p:ext>
    </p:extLst>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0B965E72-EBF4-8946-9C26-9EDD15839889}" type="datetime1">
              <a:rPr lang="en-US" smtClean="0"/>
              <a:pPr/>
              <a:t>8/25/14</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657305746"/>
      </p:ext>
    </p:extLst>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3428D19A-D487-4142-AF94-F30C19629C09}" type="datetime1">
              <a:rPr lang="en-US" smtClean="0"/>
              <a:pPr/>
              <a:t>8/25/14</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742735068"/>
      </p:ext>
    </p:extLst>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2A5153A0-7F6A-E249-B5B4-DA4B4E7E5696}" type="datetime1">
              <a:rPr lang="en-US" smtClean="0"/>
              <a:pPr/>
              <a:t>8/25/14</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899286307"/>
      </p:ext>
    </p:extLst>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69E1272F-D9CC-314C-B4E3-10B588E0A140}" type="datetime1">
              <a:rPr lang="en-US" smtClean="0"/>
              <a:pPr/>
              <a:t>8/25/14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391706847"/>
      </p:ext>
    </p:extLst>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CC68434-304E-4B42-9CAA-F1A2128A71AA}" type="datetime1">
              <a:rPr lang="en-US" smtClean="0"/>
              <a:pPr/>
              <a:t>8/25/14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181183641"/>
      </p:ext>
    </p:extLst>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02647D1-5988-5640-8088-A486935E220D}" type="datetime1">
              <a:rPr lang="en-US" smtClean="0"/>
              <a:pPr/>
              <a:t>8/25/14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758007063"/>
      </p:ext>
    </p:extLst>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51C786C-371F-EB41-8570-3A6D4E7BEB37}" type="datetime1">
              <a:rPr lang="en-US" smtClean="0"/>
              <a:pPr/>
              <a:t>8/25/14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549CCAB7-C7E7-5540-892B-5F0B2D7A9C37}"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62098520"/>
      </p:ext>
    </p:extLst>
  </p:cSld>
  <p:clrMapOvr>
    <a:masterClrMapping/>
  </p:clrMapOvr>
  <p:transition advClick="0" advTm="15000"/>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91173480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hf sldNum="0" hdr="0" ftr="0" dt="0"/>
  <p:txStyles>
    <p:titleStyle>
      <a:lvl1pPr algn="ctr" defTabSz="457200" rtl="0" eaLnBrk="1" latinLnBrk="0" hangingPunct="1">
        <a:spcBef>
          <a:spcPct val="0"/>
        </a:spcBef>
        <a:buNone/>
        <a:defRPr sz="4400" kern="1200">
          <a:solidFill>
            <a:schemeClr val="tx1"/>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hiberlink.org" TargetMode="External"/><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9.png"/><Relationship Id="rId1" Type="http://schemas.openxmlformats.org/officeDocument/2006/relationships/tags" Target="../tags/tag1.xml"/><Relationship Id="rId2"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3" Type="http://schemas.openxmlformats.org/officeDocument/2006/relationships/hyperlink" Target="http://thekeepers.org" TargetMode="External"/><Relationship Id="rId4" Type="http://schemas.openxmlformats.org/officeDocument/2006/relationships/hyperlink" Target="http://thekeepers.blogs.edina.ac.uk/" TargetMode="External"/><Relationship Id="rId5"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4" Type="http://schemas.openxmlformats.org/officeDocument/2006/relationships/image" Target="../media/image10.jpeg"/><Relationship Id="rId1" Type="http://schemas.openxmlformats.org/officeDocument/2006/relationships/tags" Target="../tags/tag2.xml"/><Relationship Id="rId2"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4" Type="http://schemas.openxmlformats.org/officeDocument/2006/relationships/image" Target="../media/image11.png"/><Relationship Id="rId5" Type="http://schemas.openxmlformats.org/officeDocument/2006/relationships/image" Target="../media/image2.png"/><Relationship Id="rId1" Type="http://schemas.openxmlformats.org/officeDocument/2006/relationships/tags" Target="../tags/tag3.xml"/><Relationship Id="rId2"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jpe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5.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hyperlink" Target="http://thekeepers.blogs.edina.ac.uk/" TargetMode="External"/><Relationship Id="rId4" Type="http://schemas.openxmlformats.org/officeDocument/2006/relationships/hyperlink" Target="http://hiberlink.org" TargetMode="External"/><Relationship Id="rId5" Type="http://schemas.openxmlformats.org/officeDocument/2006/relationships/hyperlink" Target="http://thekeepers.org" TargetMode="External"/><Relationship Id="rId6" Type="http://schemas.openxmlformats.org/officeDocument/2006/relationships/image" Target="../media/image3.png"/><Relationship Id="rId7" Type="http://schemas.openxmlformats.org/officeDocument/2006/relationships/image" Target="../media/image2.png"/><Relationship Id="rId8"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469900" y="2130425"/>
            <a:ext cx="7988300" cy="1470025"/>
          </a:xfrm>
        </p:spPr>
        <p:txBody>
          <a:bodyPr>
            <a:noAutofit/>
          </a:bodyPr>
          <a:lstStyle/>
          <a:p>
            <a:r>
              <a:rPr lang="en-GB" sz="3600" dirty="0" smtClean="0"/>
              <a:t>Where data and journal content collide</a:t>
            </a:r>
            <a:br>
              <a:rPr lang="en-GB" sz="3600" dirty="0" smtClean="0"/>
            </a:br>
            <a:r>
              <a:rPr lang="en-GB" sz="2800" i="1" dirty="0" smtClean="0"/>
              <a:t>what does it mean to ‘publish your data’? </a:t>
            </a:r>
            <a:r>
              <a:rPr lang="en-GB" sz="3600" dirty="0" smtClean="0"/>
              <a:t/>
            </a:r>
            <a:br>
              <a:rPr lang="en-GB" sz="3600" dirty="0" smtClean="0"/>
            </a:br>
            <a:endParaRPr lang="en-US" sz="3600" dirty="0"/>
          </a:p>
        </p:txBody>
      </p:sp>
      <p:sp>
        <p:nvSpPr>
          <p:cNvPr id="3" name="Subtitle 2"/>
          <p:cNvSpPr>
            <a:spLocks noGrp="1"/>
          </p:cNvSpPr>
          <p:nvPr>
            <p:ph type="subTitle" idx="1"/>
          </p:nvPr>
        </p:nvSpPr>
        <p:spPr>
          <a:xfrm>
            <a:off x="838200" y="3886200"/>
            <a:ext cx="7620000" cy="1752600"/>
          </a:xfrm>
        </p:spPr>
        <p:txBody>
          <a:bodyPr>
            <a:normAutofit fontScale="92500"/>
          </a:bodyPr>
          <a:lstStyle/>
          <a:p>
            <a:endParaRPr lang="en-GB" sz="2595" dirty="0" smtClean="0"/>
          </a:p>
          <a:p>
            <a:r>
              <a:rPr lang="en-GB" sz="2595" dirty="0" smtClean="0"/>
              <a:t>Peter </a:t>
            </a:r>
            <a:r>
              <a:rPr lang="en-GB" sz="2595" dirty="0" err="1" smtClean="0"/>
              <a:t>Burnhill</a:t>
            </a:r>
            <a:r>
              <a:rPr lang="en-GB" sz="2595" dirty="0" smtClean="0"/>
              <a:t>, Muriel </a:t>
            </a:r>
            <a:r>
              <a:rPr lang="en-US" sz="2800" dirty="0" err="1" smtClean="0"/>
              <a:t>Mewissen</a:t>
            </a:r>
            <a:r>
              <a:rPr lang="en-US" sz="2800" dirty="0" smtClean="0"/>
              <a:t> </a:t>
            </a:r>
            <a:r>
              <a:rPr lang="en-GB" sz="2595" dirty="0" smtClean="0"/>
              <a:t>&amp; Adam </a:t>
            </a:r>
            <a:r>
              <a:rPr lang="en-GB" sz="2595" dirty="0" err="1" smtClean="0"/>
              <a:t>Rusbridge</a:t>
            </a:r>
            <a:endParaRPr lang="en-GB" sz="2595" dirty="0" smtClean="0"/>
          </a:p>
          <a:p>
            <a:r>
              <a:rPr lang="en-GB" sz="2595" dirty="0" smtClean="0"/>
              <a:t>EDINA, Information Services</a:t>
            </a:r>
            <a:br>
              <a:rPr lang="en-GB" sz="2595" dirty="0" smtClean="0"/>
            </a:br>
            <a:r>
              <a:rPr lang="en-GB" sz="2595" dirty="0" smtClean="0"/>
              <a:t>University of Edinburgh</a:t>
            </a:r>
            <a:endParaRPr lang="en-US" sz="2595" dirty="0"/>
          </a:p>
        </p:txBody>
      </p:sp>
      <p:sp>
        <p:nvSpPr>
          <p:cNvPr id="4" name="TextBox 3"/>
          <p:cNvSpPr txBox="1"/>
          <p:nvPr/>
        </p:nvSpPr>
        <p:spPr>
          <a:xfrm>
            <a:off x="1003300" y="6337300"/>
            <a:ext cx="1463487" cy="369332"/>
          </a:xfrm>
          <a:prstGeom prst="rect">
            <a:avLst/>
          </a:prstGeom>
          <a:noFill/>
        </p:spPr>
        <p:txBody>
          <a:bodyPr wrap="none" rtlCol="0">
            <a:spAutoFit/>
          </a:bodyPr>
          <a:lstStyle/>
          <a:p>
            <a:r>
              <a:rPr lang="en-GB" dirty="0" smtClean="0"/>
              <a:t>09:40 – 10:00 </a:t>
            </a:r>
            <a:endParaRPr lang="en-US" dirty="0"/>
          </a:p>
        </p:txBody>
      </p:sp>
      <p:pic>
        <p:nvPicPr>
          <p:cNvPr id="5" name="Picture 9"/>
          <p:cNvPicPr>
            <a:picLocks noChangeAspect="1" noChangeArrowheads="1"/>
          </p:cNvPicPr>
          <p:nvPr/>
        </p:nvPicPr>
        <p:blipFill>
          <a:blip r:embed="rId2"/>
          <a:srcRect/>
          <a:stretch>
            <a:fillRect/>
          </a:stretch>
        </p:blipFill>
        <p:spPr bwMode="auto">
          <a:xfrm>
            <a:off x="0" y="6181725"/>
            <a:ext cx="9144000" cy="676275"/>
          </a:xfrm>
          <a:prstGeom prst="rect">
            <a:avLst/>
          </a:prstGeom>
          <a:noFill/>
          <a:ln w="9525">
            <a:noFill/>
            <a:miter lim="800000"/>
            <a:headEnd/>
            <a:tailEnd/>
          </a:ln>
        </p:spPr>
      </p:pic>
      <p:pic>
        <p:nvPicPr>
          <p:cNvPr id="6" name="Picture 10"/>
          <p:cNvPicPr>
            <a:picLocks noChangeAspect="1" noChangeArrowheads="1"/>
          </p:cNvPicPr>
          <p:nvPr/>
        </p:nvPicPr>
        <p:blipFill>
          <a:blip r:embed="rId3"/>
          <a:srcRect/>
          <a:stretch>
            <a:fillRect/>
          </a:stretch>
        </p:blipFill>
        <p:spPr bwMode="auto">
          <a:xfrm>
            <a:off x="0" y="0"/>
            <a:ext cx="1042988" cy="603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0530" name="Rectangle 2"/>
          <p:cNvSpPr>
            <a:spLocks noGrp="1" noChangeArrowheads="1"/>
          </p:cNvSpPr>
          <p:nvPr>
            <p:ph type="body" idx="1"/>
          </p:nvPr>
        </p:nvSpPr>
        <p:spPr>
          <a:xfrm>
            <a:off x="114300" y="685800"/>
            <a:ext cx="8826500" cy="6172200"/>
          </a:xfrm>
        </p:spPr>
        <p:txBody>
          <a:bodyPr>
            <a:normAutofit fontScale="92500" lnSpcReduction="10000"/>
          </a:bodyPr>
          <a:lstStyle/>
          <a:p>
            <a:pPr marL="857250" lvl="1" indent="-457200">
              <a:lnSpc>
                <a:spcPct val="90000"/>
              </a:lnSpc>
              <a:buFontTx/>
              <a:buNone/>
              <a:defRPr/>
            </a:pPr>
            <a:endParaRPr lang="en-GB" sz="800" dirty="0" smtClean="0">
              <a:latin typeface="Helvetica"/>
              <a:cs typeface="Helvetica"/>
            </a:endParaRPr>
          </a:p>
          <a:p>
            <a:pPr marL="457200" indent="-457200">
              <a:lnSpc>
                <a:spcPct val="90000"/>
              </a:lnSpc>
              <a:buFont typeface="Tahoma" charset="0"/>
              <a:buAutoNum type="arabicPeriod"/>
              <a:defRPr/>
            </a:pPr>
            <a:r>
              <a:rPr lang="en-GB" sz="2800" b="1" dirty="0" smtClean="0">
                <a:latin typeface="Helvetica"/>
                <a:cs typeface="Helvetica"/>
              </a:rPr>
              <a:t>Scottish </a:t>
            </a:r>
            <a:r>
              <a:rPr lang="en-GB" sz="2800" b="1" dirty="0">
                <a:latin typeface="Helvetica"/>
                <a:cs typeface="Helvetica"/>
              </a:rPr>
              <a:t>Education Data Archive,</a:t>
            </a:r>
            <a:r>
              <a:rPr lang="en-GB" sz="2800" b="1" dirty="0" smtClean="0">
                <a:latin typeface="Helvetica"/>
                <a:cs typeface="Helvetica"/>
              </a:rPr>
              <a:t> </a:t>
            </a:r>
            <a:r>
              <a:rPr lang="en-GB" sz="2595" dirty="0" smtClean="0">
                <a:latin typeface="Helvetica"/>
                <a:cs typeface="Helvetica"/>
              </a:rPr>
              <a:t>1979 - </a:t>
            </a:r>
            <a:r>
              <a:rPr lang="en-GB" sz="2595" dirty="0">
                <a:latin typeface="Helvetica"/>
                <a:cs typeface="Helvetica"/>
              </a:rPr>
              <a:t>mid ‘80s</a:t>
            </a:r>
            <a:endParaRPr lang="en-GB" sz="2400" dirty="0">
              <a:latin typeface="Helvetica"/>
              <a:cs typeface="Helvetica"/>
            </a:endParaRPr>
          </a:p>
          <a:p>
            <a:pPr lvl="1">
              <a:lnSpc>
                <a:spcPct val="90000"/>
              </a:lnSpc>
              <a:defRPr/>
            </a:pPr>
            <a:r>
              <a:rPr lang="en-GB" sz="2000" dirty="0">
                <a:latin typeface="Helvetica"/>
                <a:cs typeface="Helvetica"/>
              </a:rPr>
              <a:t>Survey statistician:</a:t>
            </a:r>
            <a:r>
              <a:rPr lang="en-GB" sz="2000" dirty="0" smtClean="0">
                <a:latin typeface="Helvetica"/>
                <a:cs typeface="Helvetica"/>
              </a:rPr>
              <a:t> school leavers, </a:t>
            </a:r>
            <a:r>
              <a:rPr lang="en-GB" sz="2000" dirty="0">
                <a:latin typeface="Helvetica"/>
                <a:cs typeface="Helvetica"/>
              </a:rPr>
              <a:t>YTS &amp; 16-19 cohort </a:t>
            </a:r>
            <a:r>
              <a:rPr lang="en-GB" sz="2000" dirty="0" smtClean="0">
                <a:latin typeface="Helvetica"/>
                <a:cs typeface="Helvetica"/>
              </a:rPr>
              <a:t>surveys</a:t>
            </a:r>
          </a:p>
          <a:p>
            <a:pPr lvl="2">
              <a:lnSpc>
                <a:spcPct val="90000"/>
              </a:lnSpc>
              <a:defRPr/>
            </a:pPr>
            <a:r>
              <a:rPr lang="en-GB" sz="1730" dirty="0" smtClean="0">
                <a:latin typeface="Helvetica"/>
                <a:cs typeface="Helvetica"/>
              </a:rPr>
              <a:t>In Centre for Educational Sociology</a:t>
            </a:r>
          </a:p>
          <a:p>
            <a:pPr lvl="1">
              <a:lnSpc>
                <a:spcPct val="90000"/>
              </a:lnSpc>
              <a:defRPr/>
            </a:pPr>
            <a:endParaRPr lang="en-GB" sz="900" dirty="0" smtClean="0">
              <a:latin typeface="Helvetica"/>
              <a:cs typeface="Helvetica"/>
            </a:endParaRPr>
          </a:p>
          <a:p>
            <a:pPr marL="457200" indent="-457200">
              <a:lnSpc>
                <a:spcPct val="90000"/>
              </a:lnSpc>
              <a:buFont typeface="Tahoma" charset="0"/>
              <a:buAutoNum type="arabicPeriod"/>
              <a:defRPr/>
            </a:pPr>
            <a:r>
              <a:rPr lang="en-GB" sz="2800" b="1" dirty="0" smtClean="0">
                <a:latin typeface="Helvetica"/>
                <a:cs typeface="Helvetica"/>
              </a:rPr>
              <a:t>Edinburgh </a:t>
            </a:r>
            <a:r>
              <a:rPr lang="en-GB" sz="2800" b="1" dirty="0">
                <a:latin typeface="Helvetica"/>
                <a:cs typeface="Helvetica"/>
              </a:rPr>
              <a:t>University Data Library</a:t>
            </a:r>
            <a:r>
              <a:rPr lang="en-GB" sz="2595" b="1" dirty="0" smtClean="0">
                <a:latin typeface="Helvetica"/>
                <a:cs typeface="Helvetica"/>
              </a:rPr>
              <a:t>,</a:t>
            </a:r>
            <a:r>
              <a:rPr lang="en-GB" sz="2595" dirty="0" smtClean="0">
                <a:latin typeface="Helvetica"/>
                <a:cs typeface="Helvetica"/>
              </a:rPr>
              <a:t>1984 </a:t>
            </a:r>
            <a:r>
              <a:rPr lang="en-GB" sz="2595" dirty="0">
                <a:latin typeface="Helvetica"/>
                <a:cs typeface="Helvetica"/>
              </a:rPr>
              <a:t>&amp; on</a:t>
            </a:r>
            <a:endParaRPr lang="en-GB" sz="2800" dirty="0">
              <a:latin typeface="Helvetica"/>
              <a:cs typeface="Helvetica"/>
            </a:endParaRPr>
          </a:p>
          <a:p>
            <a:pPr lvl="1">
              <a:lnSpc>
                <a:spcPct val="90000"/>
              </a:lnSpc>
              <a:defRPr/>
            </a:pPr>
            <a:r>
              <a:rPr lang="en-GB" sz="2000" dirty="0">
                <a:latin typeface="Helvetica"/>
                <a:cs typeface="Helvetica"/>
              </a:rPr>
              <a:t>Manager: set-up and </a:t>
            </a:r>
            <a:r>
              <a:rPr lang="en-GB" sz="2000" dirty="0" smtClean="0">
                <a:latin typeface="Helvetica"/>
                <a:cs typeface="Helvetica"/>
              </a:rPr>
              <a:t>development</a:t>
            </a:r>
          </a:p>
          <a:p>
            <a:pPr lvl="1">
              <a:lnSpc>
                <a:spcPct val="90000"/>
              </a:lnSpc>
              <a:defRPr/>
            </a:pPr>
            <a:r>
              <a:rPr lang="en-GB" sz="2000" dirty="0" smtClean="0">
                <a:latin typeface="Helvetica"/>
                <a:cs typeface="Helvetica"/>
              </a:rPr>
              <a:t>President of IASSIST, 2000 – 2004 : social science data professionals</a:t>
            </a:r>
          </a:p>
          <a:p>
            <a:pPr lvl="1">
              <a:lnSpc>
                <a:spcPct val="90000"/>
              </a:lnSpc>
              <a:buNone/>
              <a:defRPr/>
            </a:pPr>
            <a:endParaRPr lang="en-GB" sz="1800" dirty="0" smtClean="0">
              <a:latin typeface="Helvetica"/>
              <a:cs typeface="Helvetica"/>
            </a:endParaRPr>
          </a:p>
          <a:p>
            <a:pPr marL="457200" indent="-457200">
              <a:lnSpc>
                <a:spcPct val="90000"/>
              </a:lnSpc>
              <a:buFont typeface="Tahoma" charset="0"/>
              <a:buAutoNum type="arabicPeriod"/>
              <a:defRPr/>
            </a:pPr>
            <a:r>
              <a:rPr lang="en-GB" sz="2000" b="1" dirty="0" smtClean="0">
                <a:latin typeface="Helvetica"/>
                <a:cs typeface="Helvetica"/>
              </a:rPr>
              <a:t>Graduate School, Faculty of Social Science, </a:t>
            </a:r>
            <a:r>
              <a:rPr lang="en-GB" sz="2000" dirty="0" smtClean="0">
                <a:latin typeface="Helvetica"/>
                <a:cs typeface="Helvetica"/>
              </a:rPr>
              <a:t>1987 – 1997</a:t>
            </a:r>
          </a:p>
          <a:p>
            <a:pPr marL="857250" lvl="1" indent="-457200">
              <a:lnSpc>
                <a:spcPct val="90000"/>
              </a:lnSpc>
              <a:defRPr/>
            </a:pPr>
            <a:r>
              <a:rPr lang="en-GB" sz="1600" dirty="0" smtClean="0">
                <a:latin typeface="Helvetica"/>
                <a:cs typeface="Helvetica"/>
              </a:rPr>
              <a:t>Senior Lecturer, teaching quantitative/survey methods</a:t>
            </a:r>
          </a:p>
          <a:p>
            <a:pPr marL="1257300" lvl="2" indent="-457200">
              <a:lnSpc>
                <a:spcPct val="90000"/>
              </a:lnSpc>
              <a:defRPr/>
            </a:pPr>
            <a:r>
              <a:rPr lang="en-GB" sz="1514" dirty="0" smtClean="0">
                <a:latin typeface="Helvetica"/>
                <a:cs typeface="Helvetica"/>
              </a:rPr>
              <a:t>In Research Centre for Social Sciences</a:t>
            </a:r>
          </a:p>
          <a:p>
            <a:pPr lvl="1">
              <a:lnSpc>
                <a:spcPct val="90000"/>
              </a:lnSpc>
              <a:defRPr/>
            </a:pPr>
            <a:endParaRPr lang="en-GB" sz="800" dirty="0" smtClean="0">
              <a:latin typeface="Helvetica"/>
              <a:cs typeface="Helvetica"/>
            </a:endParaRPr>
          </a:p>
          <a:p>
            <a:pPr marL="457200" indent="-457200">
              <a:lnSpc>
                <a:spcPct val="90000"/>
              </a:lnSpc>
              <a:buFont typeface="Tahoma" charset="0"/>
              <a:buAutoNum type="arabicPeriod"/>
              <a:defRPr/>
            </a:pPr>
            <a:r>
              <a:rPr lang="en-GB" sz="2000" b="1" dirty="0" smtClean="0">
                <a:latin typeface="Helvetica"/>
                <a:cs typeface="Helvetica"/>
              </a:rPr>
              <a:t>ESRC </a:t>
            </a:r>
            <a:r>
              <a:rPr lang="en-GB" sz="2000" b="1" dirty="0">
                <a:latin typeface="Helvetica"/>
                <a:cs typeface="Helvetica"/>
              </a:rPr>
              <a:t>Regional Research Laboratory </a:t>
            </a:r>
            <a:r>
              <a:rPr lang="en-GB" sz="2000" dirty="0">
                <a:latin typeface="Helvetica"/>
                <a:cs typeface="Helvetica"/>
              </a:rPr>
              <a:t>for</a:t>
            </a:r>
            <a:r>
              <a:rPr lang="en-GB" sz="2000" b="1" dirty="0">
                <a:latin typeface="Helvetica"/>
                <a:cs typeface="Helvetica"/>
              </a:rPr>
              <a:t> </a:t>
            </a:r>
            <a:r>
              <a:rPr lang="en-GB" sz="2000" b="1" dirty="0" smtClean="0">
                <a:latin typeface="Helvetica"/>
                <a:cs typeface="Helvetica"/>
              </a:rPr>
              <a:t>Scotland, </a:t>
            </a:r>
            <a:r>
              <a:rPr lang="en-GB" sz="2000" dirty="0">
                <a:latin typeface="Helvetica"/>
                <a:cs typeface="Helvetica"/>
              </a:rPr>
              <a:t>1986/90</a:t>
            </a:r>
          </a:p>
          <a:p>
            <a:pPr lvl="1">
              <a:lnSpc>
                <a:spcPct val="90000"/>
              </a:lnSpc>
              <a:defRPr/>
            </a:pPr>
            <a:r>
              <a:rPr lang="en-GB" sz="1600" dirty="0">
                <a:latin typeface="Helvetica"/>
                <a:cs typeface="Helvetica"/>
              </a:rPr>
              <a:t>Co-director: early days of Geographical Information Systems (GIS</a:t>
            </a:r>
            <a:r>
              <a:rPr lang="en-GB" sz="1600" dirty="0" smtClean="0">
                <a:latin typeface="Helvetica"/>
                <a:cs typeface="Helvetica"/>
              </a:rPr>
              <a:t>)</a:t>
            </a:r>
          </a:p>
          <a:p>
            <a:pPr lvl="2">
              <a:lnSpc>
                <a:spcPct val="90000"/>
              </a:lnSpc>
              <a:defRPr/>
            </a:pPr>
            <a:r>
              <a:rPr lang="en-GB" sz="1297" dirty="0" smtClean="0">
                <a:latin typeface="Helvetica"/>
                <a:cs typeface="Helvetica"/>
              </a:rPr>
              <a:t>With University’s Department of Geography</a:t>
            </a:r>
          </a:p>
          <a:p>
            <a:pPr lvl="1">
              <a:lnSpc>
                <a:spcPct val="90000"/>
              </a:lnSpc>
              <a:defRPr/>
            </a:pPr>
            <a:endParaRPr lang="en-GB" sz="800" dirty="0" smtClean="0">
              <a:latin typeface="Helvetica"/>
              <a:cs typeface="Helvetica"/>
            </a:endParaRPr>
          </a:p>
          <a:p>
            <a:pPr marL="457200" indent="-457200">
              <a:lnSpc>
                <a:spcPct val="90000"/>
              </a:lnSpc>
              <a:buFont typeface="Tahoma" charset="0"/>
              <a:buAutoNum type="arabicPeriod"/>
              <a:defRPr/>
            </a:pPr>
            <a:r>
              <a:rPr lang="en-GB" b="1" dirty="0" smtClean="0">
                <a:latin typeface="Helvetica"/>
                <a:cs typeface="Helvetica"/>
              </a:rPr>
              <a:t>EDINA, </a:t>
            </a:r>
            <a:r>
              <a:rPr lang="en-GB" dirty="0" smtClean="0">
                <a:latin typeface="Helvetica"/>
                <a:cs typeface="Helvetica"/>
              </a:rPr>
              <a:t>1995/6 </a:t>
            </a:r>
            <a:r>
              <a:rPr lang="en-GB" dirty="0">
                <a:latin typeface="Helvetica"/>
                <a:cs typeface="Helvetica"/>
              </a:rPr>
              <a:t>to </a:t>
            </a:r>
            <a:r>
              <a:rPr lang="en-GB" dirty="0" smtClean="0">
                <a:latin typeface="Helvetica"/>
                <a:cs typeface="Helvetica"/>
              </a:rPr>
              <a:t>present</a:t>
            </a:r>
            <a:r>
              <a:rPr lang="en-GB" i="1" dirty="0" smtClean="0">
                <a:latin typeface="Helvetica"/>
                <a:cs typeface="Helvetica"/>
              </a:rPr>
              <a:t>	- </a:t>
            </a:r>
            <a:r>
              <a:rPr lang="en-GB" sz="2595" i="1" dirty="0" smtClean="0">
                <a:latin typeface="Helvetica"/>
                <a:cs typeface="Helvetica"/>
              </a:rPr>
              <a:t>main focus as day job</a:t>
            </a:r>
            <a:endParaRPr lang="en-GB" i="1" dirty="0" smtClean="0">
              <a:latin typeface="Helvetica"/>
              <a:cs typeface="Helvetica"/>
            </a:endParaRPr>
          </a:p>
          <a:p>
            <a:pPr lvl="1">
              <a:lnSpc>
                <a:spcPct val="90000"/>
              </a:lnSpc>
              <a:defRPr/>
            </a:pPr>
            <a:r>
              <a:rPr lang="en-GB" sz="2000" dirty="0" smtClean="0">
                <a:latin typeface="Helvetica"/>
                <a:cs typeface="Helvetica"/>
              </a:rPr>
              <a:t>Director</a:t>
            </a:r>
            <a:r>
              <a:rPr lang="en-GB" sz="2000" dirty="0">
                <a:latin typeface="Helvetica"/>
                <a:cs typeface="Helvetica"/>
              </a:rPr>
              <a:t>: set-up and continuous </a:t>
            </a:r>
            <a:r>
              <a:rPr lang="en-GB" sz="2000" dirty="0" smtClean="0">
                <a:latin typeface="Helvetica"/>
                <a:cs typeface="Helvetica"/>
              </a:rPr>
              <a:t>development</a:t>
            </a:r>
          </a:p>
          <a:p>
            <a:pPr lvl="1">
              <a:lnSpc>
                <a:spcPct val="90000"/>
              </a:lnSpc>
              <a:defRPr/>
            </a:pPr>
            <a:r>
              <a:rPr lang="en-GB" sz="2000" dirty="0" err="1" smtClean="0">
                <a:latin typeface="Helvetica"/>
                <a:cs typeface="Helvetica"/>
              </a:rPr>
              <a:t>Jisc</a:t>
            </a:r>
            <a:r>
              <a:rPr lang="en-GB" sz="2000" dirty="0" smtClean="0">
                <a:latin typeface="Helvetica"/>
                <a:cs typeface="Helvetica"/>
              </a:rPr>
              <a:t>-designated centre for service delivery &amp; digital expertise</a:t>
            </a:r>
          </a:p>
          <a:p>
            <a:pPr lvl="1">
              <a:lnSpc>
                <a:spcPct val="90000"/>
              </a:lnSpc>
              <a:defRPr/>
            </a:pPr>
            <a:endParaRPr lang="en-GB" sz="800" dirty="0" smtClean="0">
              <a:latin typeface="Helvetica"/>
              <a:cs typeface="Helvetica"/>
            </a:endParaRPr>
          </a:p>
          <a:p>
            <a:pPr marL="457200" indent="-457200">
              <a:lnSpc>
                <a:spcPct val="80000"/>
              </a:lnSpc>
              <a:buFont typeface="Tahoma" charset="0"/>
              <a:buAutoNum type="arabicPeriod"/>
              <a:defRPr/>
            </a:pPr>
            <a:r>
              <a:rPr lang="en-GB" sz="2162" b="1" dirty="0" smtClean="0">
                <a:latin typeface="Helvetica"/>
                <a:cs typeface="Helvetica"/>
              </a:rPr>
              <a:t>Digital </a:t>
            </a:r>
            <a:r>
              <a:rPr lang="en-GB" sz="2162" b="1" dirty="0" err="1">
                <a:latin typeface="Helvetica"/>
                <a:cs typeface="Helvetica"/>
              </a:rPr>
              <a:t>Curation</a:t>
            </a:r>
            <a:r>
              <a:rPr lang="en-GB" sz="2162" b="1" dirty="0">
                <a:latin typeface="Helvetica"/>
                <a:cs typeface="Helvetica"/>
              </a:rPr>
              <a:t> Centre, </a:t>
            </a:r>
            <a:r>
              <a:rPr lang="en-GB" sz="2162" dirty="0" smtClean="0">
                <a:latin typeface="Helvetica"/>
                <a:cs typeface="Helvetica"/>
              </a:rPr>
              <a:t>2004/05</a:t>
            </a:r>
          </a:p>
          <a:p>
            <a:pPr lvl="1">
              <a:lnSpc>
                <a:spcPct val="80000"/>
              </a:lnSpc>
              <a:defRPr/>
            </a:pPr>
            <a:r>
              <a:rPr lang="en-GB" sz="1730" dirty="0" smtClean="0">
                <a:latin typeface="Helvetica"/>
                <a:cs typeface="Helvetica"/>
              </a:rPr>
              <a:t>Director for set</a:t>
            </a:r>
            <a:r>
              <a:rPr lang="en-GB" sz="1730" dirty="0">
                <a:latin typeface="Helvetica"/>
                <a:cs typeface="Helvetica"/>
              </a:rPr>
              <a:t>-up </a:t>
            </a:r>
            <a:r>
              <a:rPr lang="en-GB" sz="1730" dirty="0" smtClean="0">
                <a:latin typeface="Helvetica"/>
                <a:cs typeface="Helvetica"/>
              </a:rPr>
              <a:t>&amp; definition of  </a:t>
            </a:r>
            <a:r>
              <a:rPr lang="en-GB" sz="1730" dirty="0">
                <a:latin typeface="Helvetica"/>
                <a:cs typeface="Helvetica"/>
              </a:rPr>
              <a:t>‘data </a:t>
            </a:r>
            <a:r>
              <a:rPr lang="en-GB" sz="1730" dirty="0" err="1" smtClean="0">
                <a:latin typeface="Helvetica"/>
                <a:cs typeface="Helvetica"/>
              </a:rPr>
              <a:t>curation</a:t>
            </a:r>
            <a:r>
              <a:rPr lang="en-GB" sz="1730" dirty="0" smtClean="0">
                <a:latin typeface="Helvetica"/>
                <a:cs typeface="Helvetica"/>
              </a:rPr>
              <a:t> + digital </a:t>
            </a:r>
            <a:r>
              <a:rPr lang="en-GB" sz="1730" dirty="0">
                <a:latin typeface="Helvetica"/>
                <a:cs typeface="Helvetica"/>
              </a:rPr>
              <a:t>preservation</a:t>
            </a:r>
            <a:r>
              <a:rPr lang="en-GB" sz="1730" dirty="0" smtClean="0">
                <a:latin typeface="Helvetica"/>
                <a:cs typeface="Helvetica"/>
              </a:rPr>
              <a:t>’</a:t>
            </a:r>
          </a:p>
          <a:p>
            <a:pPr lvl="2">
              <a:lnSpc>
                <a:spcPct val="80000"/>
              </a:lnSpc>
              <a:defRPr/>
            </a:pPr>
            <a:r>
              <a:rPr lang="en-GB" sz="1514" dirty="0" smtClean="0">
                <a:latin typeface="Helvetica"/>
                <a:cs typeface="Helvetica"/>
              </a:rPr>
              <a:t>With University’s School of Informatics</a:t>
            </a:r>
          </a:p>
        </p:txBody>
      </p:sp>
      <p:sp>
        <p:nvSpPr>
          <p:cNvPr id="26628" name="Rectangle 3"/>
          <p:cNvSpPr>
            <a:spLocks noChangeArrowheads="1"/>
          </p:cNvSpPr>
          <p:nvPr/>
        </p:nvSpPr>
        <p:spPr bwMode="auto">
          <a:xfrm>
            <a:off x="0" y="0"/>
            <a:ext cx="9105900" cy="609600"/>
          </a:xfrm>
          <a:prstGeom prst="rect">
            <a:avLst/>
          </a:prstGeom>
          <a:noFill/>
          <a:ln w="9525">
            <a:noFill/>
            <a:miter lim="800000"/>
            <a:headEnd/>
            <a:tailEnd/>
          </a:ln>
        </p:spPr>
        <p:txBody>
          <a:bodyPr anchor="ctr">
            <a:prstTxWarp prst="textNoShape">
              <a:avLst/>
            </a:prstTxWarp>
          </a:bodyPr>
          <a:lstStyle/>
          <a:p>
            <a:pPr algn="ctr"/>
            <a:r>
              <a:rPr lang="en-GB" sz="2800" dirty="0" smtClean="0">
                <a:latin typeface="Helvetica"/>
                <a:cs typeface="Helvetica"/>
              </a:rPr>
              <a:t>Bio-Informatics of a time-served data person at U of E</a:t>
            </a:r>
            <a:endParaRPr lang="en-GB" sz="2800" dirty="0">
              <a:latin typeface="Helvetica"/>
              <a:cs typeface="Helvetica"/>
            </a:endParaRPr>
          </a:p>
        </p:txBody>
      </p:sp>
      <p:pic>
        <p:nvPicPr>
          <p:cNvPr id="5" name="Picture 10"/>
          <p:cNvPicPr>
            <a:picLocks noChangeAspect="1" noChangeArrowheads="1"/>
          </p:cNvPicPr>
          <p:nvPr/>
        </p:nvPicPr>
        <p:blipFill>
          <a:blip r:embed="rId3"/>
          <a:srcRect/>
          <a:stretch>
            <a:fillRect/>
          </a:stretch>
        </p:blipFill>
        <p:spPr bwMode="auto">
          <a:xfrm>
            <a:off x="7687733" y="5401733"/>
            <a:ext cx="1042988" cy="6032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Overview</a:t>
            </a:r>
            <a:endParaRPr lang="en-US" sz="4000" dirty="0"/>
          </a:p>
        </p:txBody>
      </p:sp>
      <p:sp>
        <p:nvSpPr>
          <p:cNvPr id="3" name="Content Placeholder 2"/>
          <p:cNvSpPr>
            <a:spLocks noGrp="1"/>
          </p:cNvSpPr>
          <p:nvPr>
            <p:ph idx="1"/>
          </p:nvPr>
        </p:nvSpPr>
        <p:spPr>
          <a:xfrm>
            <a:off x="203200" y="1333500"/>
            <a:ext cx="8801100" cy="5092700"/>
          </a:xfrm>
        </p:spPr>
        <p:txBody>
          <a:bodyPr>
            <a:noAutofit/>
          </a:bodyPr>
          <a:lstStyle/>
          <a:p>
            <a:pPr marL="514350" indent="-514350">
              <a:buNone/>
            </a:pPr>
            <a:r>
              <a:rPr lang="en-US" sz="2800" dirty="0" smtClean="0"/>
              <a:t>Time-served data person reverts to researcher, having to ask:</a:t>
            </a:r>
          </a:p>
          <a:p>
            <a:pPr marL="914400" lvl="1" indent="-514350"/>
            <a:endParaRPr lang="en-US" sz="1600" dirty="0" smtClean="0"/>
          </a:p>
          <a:p>
            <a:pPr marL="914400" lvl="1" indent="-514350"/>
            <a:r>
              <a:rPr lang="en-US" dirty="0" smtClean="0"/>
              <a:t>Why should we publish our data?</a:t>
            </a:r>
          </a:p>
          <a:p>
            <a:pPr marL="914400" lvl="1" indent="-514350"/>
            <a:r>
              <a:rPr lang="en-US" dirty="0" smtClean="0"/>
              <a:t>What data </a:t>
            </a:r>
            <a:r>
              <a:rPr lang="en-US" dirty="0"/>
              <a:t>should be</a:t>
            </a:r>
            <a:r>
              <a:rPr lang="en-US" dirty="0" smtClean="0"/>
              <a:t> shared, when and how? </a:t>
            </a:r>
          </a:p>
          <a:p>
            <a:pPr marL="914400" lvl="1" indent="-514350"/>
            <a:endParaRPr lang="en-US" dirty="0" smtClean="0"/>
          </a:p>
          <a:p>
            <a:pPr marL="914400" lvl="1" indent="-514350"/>
            <a:r>
              <a:rPr lang="en-US" dirty="0" smtClean="0"/>
              <a:t>Are data part of that research statement?</a:t>
            </a:r>
          </a:p>
          <a:p>
            <a:pPr marL="914400" lvl="1" indent="-514350"/>
            <a:r>
              <a:rPr lang="en-US" dirty="0" smtClean="0"/>
              <a:t>What payback is there in sharing? </a:t>
            </a:r>
          </a:p>
          <a:p>
            <a:pPr marL="514350" indent="-514350">
              <a:buNone/>
            </a:pPr>
            <a:endParaRPr lang="en-US" sz="2400" dirty="0" smtClean="0"/>
          </a:p>
          <a:p>
            <a:pPr marL="514350" indent="-514350">
              <a:buNone/>
            </a:pPr>
            <a:r>
              <a:rPr lang="en-US" sz="2400" dirty="0" smtClean="0"/>
              <a:t>&amp; what about the </a:t>
            </a:r>
            <a:r>
              <a:rPr lang="en-US" sz="2400" dirty="0"/>
              <a:t>new</a:t>
            </a:r>
            <a:r>
              <a:rPr lang="en-US" sz="2400" dirty="0" smtClean="0"/>
              <a:t> Web-resident research statements? </a:t>
            </a:r>
          </a:p>
        </p:txBody>
      </p:sp>
      <p:pic>
        <p:nvPicPr>
          <p:cNvPr id="4" name="Picture 9"/>
          <p:cNvPicPr>
            <a:picLocks noChangeAspect="1" noChangeArrowheads="1"/>
          </p:cNvPicPr>
          <p:nvPr/>
        </p:nvPicPr>
        <p:blipFill>
          <a:blip r:embed="rId2"/>
          <a:srcRect/>
          <a:stretch>
            <a:fillRect/>
          </a:stretch>
        </p:blipFill>
        <p:spPr bwMode="auto">
          <a:xfrm>
            <a:off x="0" y="6181725"/>
            <a:ext cx="9144000" cy="676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0686"/>
            <a:ext cx="8229600" cy="1143000"/>
          </a:xfrm>
        </p:spPr>
        <p:txBody>
          <a:bodyPr>
            <a:normAutofit/>
          </a:bodyPr>
          <a:lstStyle/>
          <a:p>
            <a:r>
              <a:rPr lang="en-US" sz="4000" dirty="0" smtClean="0"/>
              <a:t>Focus on two ‘case studies’</a:t>
            </a:r>
          </a:p>
        </p:txBody>
      </p:sp>
      <p:sp>
        <p:nvSpPr>
          <p:cNvPr id="3" name="Content Placeholder 2"/>
          <p:cNvSpPr>
            <a:spLocks noGrp="1"/>
          </p:cNvSpPr>
          <p:nvPr>
            <p:ph idx="1"/>
          </p:nvPr>
        </p:nvSpPr>
        <p:spPr>
          <a:xfrm>
            <a:off x="215140" y="1350028"/>
            <a:ext cx="8610600" cy="5257800"/>
          </a:xfrm>
        </p:spPr>
        <p:txBody>
          <a:bodyPr>
            <a:normAutofit/>
          </a:bodyPr>
          <a:lstStyle/>
          <a:p>
            <a:pPr marL="1028700" lvl="1" indent="-571500">
              <a:spcAft>
                <a:spcPts val="1800"/>
              </a:spcAft>
              <a:buFont typeface="+mj-ea"/>
              <a:buAutoNum type="circleNumDbPlain"/>
            </a:pPr>
            <a:r>
              <a:rPr lang="en-US" dirty="0" smtClean="0"/>
              <a:t>Project funded by Andrew Mellon Foundation</a:t>
            </a:r>
          </a:p>
          <a:p>
            <a:pPr marL="1371600" lvl="2" indent="-514350">
              <a:spcAft>
                <a:spcPts val="1800"/>
              </a:spcAft>
            </a:pPr>
            <a:r>
              <a:rPr lang="en-US" sz="2000" dirty="0" smtClean="0"/>
              <a:t>No mandate on data deposit but encourage OA for tools/application developed as part of the project</a:t>
            </a:r>
          </a:p>
          <a:p>
            <a:pPr marL="971550" lvl="1" indent="-514350">
              <a:spcAft>
                <a:spcPts val="1800"/>
              </a:spcAft>
              <a:buFont typeface="+mj-lt"/>
              <a:buAutoNum type="circleNumDbPlain"/>
            </a:pPr>
            <a:r>
              <a:rPr lang="en-US" dirty="0" smtClean="0"/>
              <a:t>‘Unfunded’ (indirectly-funded) statistical statement: data from two </a:t>
            </a:r>
            <a:r>
              <a:rPr lang="en-US" dirty="0" err="1" smtClean="0"/>
              <a:t>Jisc</a:t>
            </a:r>
            <a:r>
              <a:rPr lang="en-US" dirty="0" smtClean="0"/>
              <a:t> services</a:t>
            </a:r>
          </a:p>
          <a:p>
            <a:pPr marL="1371600" lvl="2" indent="-514350">
              <a:spcAft>
                <a:spcPts val="1800"/>
              </a:spcAft>
            </a:pPr>
            <a:r>
              <a:rPr lang="en-US" sz="2000" dirty="0"/>
              <a:t>w</a:t>
            </a:r>
            <a:r>
              <a:rPr lang="en-US" sz="2000" dirty="0" smtClean="0"/>
              <a:t>ith no direct mandate (&amp; could have passed undetected)</a:t>
            </a:r>
          </a:p>
          <a:p>
            <a:pPr marL="571500" indent="-514350">
              <a:spcAft>
                <a:spcPts val="1800"/>
              </a:spcAft>
              <a:buNone/>
            </a:pPr>
            <a:endParaRPr lang="en-US" sz="2800" dirty="0" smtClean="0"/>
          </a:p>
          <a:p>
            <a:pPr marL="571500" indent="-514350" algn="ctr">
              <a:spcAft>
                <a:spcPts val="1800"/>
              </a:spcAft>
              <a:buNone/>
            </a:pPr>
            <a:r>
              <a:rPr lang="en-US" sz="2595" dirty="0" smtClean="0"/>
              <a:t>Both</a:t>
            </a:r>
            <a:r>
              <a:rPr lang="en-US" sz="2595" dirty="0" smtClean="0"/>
              <a:t> case </a:t>
            </a:r>
            <a:r>
              <a:rPr lang="en-US" sz="2595" smtClean="0"/>
              <a:t>studies have findings </a:t>
            </a:r>
            <a:r>
              <a:rPr lang="en-US" sz="2595" dirty="0" smtClean="0"/>
              <a:t>about threats to the </a:t>
            </a:r>
            <a:r>
              <a:rPr lang="en-US" sz="2595" smtClean="0"/>
              <a:t>integrity</a:t>
            </a:r>
            <a:r>
              <a:rPr lang="en-US" sz="2595" smtClean="0"/>
              <a:t> of </a:t>
            </a:r>
            <a:r>
              <a:rPr lang="en-US" sz="2595" dirty="0" smtClean="0"/>
              <a:t>the scholarly record.</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0" y="0"/>
          <a:ext cx="9144000" cy="6858000"/>
        </p:xfrm>
        <a:graphic>
          <a:graphicData uri="http://schemas.openxmlformats.org/drawingml/2006/table">
            <a:tbl>
              <a:tblPr firstRow="1" bandRow="1">
                <a:tableStyleId>{5C22544A-7EE6-4342-B048-85BDC9FD1C3A}</a:tableStyleId>
              </a:tblPr>
              <a:tblGrid>
                <a:gridCol w="1219200"/>
                <a:gridCol w="5300133"/>
                <a:gridCol w="2624667"/>
              </a:tblGrid>
              <a:tr h="787850">
                <a:tc>
                  <a:txBody>
                    <a:bodyPr/>
                    <a:lstStyle/>
                    <a:p>
                      <a:pPr algn="ctr">
                        <a:spcBef>
                          <a:spcPts val="600"/>
                        </a:spcBef>
                        <a:spcAft>
                          <a:spcPts val="600"/>
                        </a:spcAft>
                      </a:pPr>
                      <a:endParaRPr lang="en-US" sz="2400" dirty="0">
                        <a:latin typeface="Helvetica"/>
                        <a:ea typeface="Cambria"/>
                        <a:cs typeface="Times New Roman"/>
                      </a:endParaRPr>
                    </a:p>
                  </a:txBody>
                  <a:tcPr marL="68580" marR="68580" marT="0" marB="0"/>
                </a:tc>
                <a:tc>
                  <a:txBody>
                    <a:bodyPr/>
                    <a:lstStyle/>
                    <a:p>
                      <a:pPr marL="457200" indent="-457200" algn="ctr">
                        <a:spcBef>
                          <a:spcPts val="600"/>
                        </a:spcBef>
                        <a:spcAft>
                          <a:spcPts val="600"/>
                        </a:spcAft>
                        <a:buFont typeface="+mj-ea"/>
                        <a:buAutoNum type="circleNumDbPlain"/>
                      </a:pPr>
                      <a:r>
                        <a:rPr lang="en-US" sz="2400" dirty="0" smtClean="0">
                          <a:latin typeface="Helvetica"/>
                          <a:ea typeface="Cambria"/>
                          <a:cs typeface="Times New Roman"/>
                        </a:rPr>
                        <a:t> </a:t>
                      </a:r>
                      <a:r>
                        <a:rPr lang="en-US" sz="2400" dirty="0">
                          <a:latin typeface="Helvetica"/>
                          <a:ea typeface="Cambria"/>
                          <a:cs typeface="Times New Roman"/>
                        </a:rPr>
                        <a:t>Reference </a:t>
                      </a:r>
                      <a:r>
                        <a:rPr lang="en-US" sz="2400" dirty="0" smtClean="0">
                          <a:latin typeface="Helvetica"/>
                          <a:ea typeface="Cambria"/>
                          <a:cs typeface="Times New Roman"/>
                        </a:rPr>
                        <a:t>Rot</a:t>
                      </a:r>
                      <a:endParaRPr lang="en-GB" sz="1800" dirty="0">
                        <a:latin typeface="Times New Roman"/>
                        <a:ea typeface="Cambria"/>
                        <a:cs typeface="Times New Roman"/>
                      </a:endParaRPr>
                    </a:p>
                  </a:txBody>
                  <a:tcPr marL="68580" marR="68580" marT="0" marB="0"/>
                </a:tc>
                <a:tc>
                  <a:txBody>
                    <a:bodyPr/>
                    <a:lstStyle/>
                    <a:p>
                      <a:pPr marL="457200" indent="-457200" algn="ctr">
                        <a:spcBef>
                          <a:spcPts val="600"/>
                        </a:spcBef>
                        <a:spcAft>
                          <a:spcPts val="600"/>
                        </a:spcAft>
                        <a:buFont typeface="+mj-ea"/>
                        <a:buAutoNum type="circleNumDbPlain" startAt="2"/>
                      </a:pPr>
                      <a:r>
                        <a:rPr lang="en-US" sz="2400" dirty="0" smtClean="0">
                          <a:latin typeface="Helvetica"/>
                          <a:ea typeface="Cambria"/>
                          <a:cs typeface="Times New Roman"/>
                        </a:rPr>
                        <a:t>E</a:t>
                      </a:r>
                      <a:r>
                        <a:rPr lang="en-US" sz="2400" dirty="0">
                          <a:latin typeface="Helvetica"/>
                          <a:ea typeface="Cambria"/>
                          <a:cs typeface="Times New Roman"/>
                        </a:rPr>
                        <a:t>-Journal </a:t>
                      </a:r>
                      <a:r>
                        <a:rPr lang="en-US" sz="2400" dirty="0" smtClean="0">
                          <a:latin typeface="Helvetica"/>
                          <a:ea typeface="Cambria"/>
                          <a:cs typeface="Times New Roman"/>
                        </a:rPr>
                        <a:t>Archiving</a:t>
                      </a:r>
                      <a:endParaRPr lang="en-GB" sz="1800" dirty="0">
                        <a:latin typeface="Times New Roman"/>
                        <a:ea typeface="Cambria"/>
                        <a:cs typeface="Times New Roman"/>
                      </a:endParaRPr>
                    </a:p>
                  </a:txBody>
                  <a:tcPr marL="68580" marR="68580" marT="0" marB="0"/>
                </a:tc>
              </a:tr>
              <a:tr h="1641613">
                <a:tc>
                  <a:txBody>
                    <a:bodyPr/>
                    <a:lstStyle/>
                    <a:p>
                      <a:pPr>
                        <a:spcAft>
                          <a:spcPts val="0"/>
                        </a:spcAft>
                      </a:pPr>
                      <a:endParaRPr lang="en-US" sz="1800" b="1" dirty="0" smtClean="0">
                        <a:latin typeface="Helvetica"/>
                        <a:ea typeface="Cambria"/>
                        <a:cs typeface="Times New Roman"/>
                      </a:endParaRPr>
                    </a:p>
                    <a:p>
                      <a:pPr>
                        <a:spcAft>
                          <a:spcPts val="0"/>
                        </a:spcAft>
                      </a:pPr>
                      <a:r>
                        <a:rPr lang="en-US" sz="1800" b="1" dirty="0" smtClean="0">
                          <a:latin typeface="Helvetica"/>
                          <a:ea typeface="Cambria"/>
                          <a:cs typeface="Times New Roman"/>
                        </a:rPr>
                        <a:t>Study</a:t>
                      </a:r>
                      <a:endParaRPr lang="en-GB" sz="1200" dirty="0">
                        <a:latin typeface="Times New Roman"/>
                        <a:ea typeface="Cambria"/>
                        <a:cs typeface="Times New Roman"/>
                      </a:endParaRPr>
                    </a:p>
                  </a:txBody>
                  <a:tcPr marL="68580" marR="68580" marT="0" marB="0"/>
                </a:tc>
                <a:tc>
                  <a:txBody>
                    <a:bodyPr/>
                    <a:lstStyle/>
                    <a:p>
                      <a:pPr>
                        <a:spcAft>
                          <a:spcPts val="0"/>
                        </a:spcAft>
                      </a:pPr>
                      <a:endParaRPr lang="en-US" sz="1800" dirty="0" smtClean="0">
                        <a:latin typeface="Helvetica"/>
                        <a:ea typeface="Cambria"/>
                        <a:cs typeface="Times New Roman"/>
                      </a:endParaRPr>
                    </a:p>
                    <a:p>
                      <a:pPr algn="ctr">
                        <a:spcAft>
                          <a:spcPts val="0"/>
                        </a:spcAft>
                      </a:pPr>
                      <a:r>
                        <a:rPr lang="en-US" sz="2000" dirty="0" smtClean="0">
                          <a:latin typeface="Helvetica"/>
                          <a:ea typeface="Cambria"/>
                          <a:cs typeface="Times New Roman"/>
                        </a:rPr>
                        <a:t>Exploratory </a:t>
                      </a:r>
                      <a:r>
                        <a:rPr lang="en-US" sz="2000" dirty="0">
                          <a:latin typeface="Helvetica"/>
                          <a:ea typeface="Cambria"/>
                          <a:cs typeface="Times New Roman"/>
                        </a:rPr>
                        <a:t>investigation into status of</a:t>
                      </a:r>
                      <a:r>
                        <a:rPr lang="en-US" sz="2000" dirty="0" smtClean="0">
                          <a:latin typeface="Helvetica"/>
                          <a:ea typeface="Cambria"/>
                          <a:cs typeface="Times New Roman"/>
                        </a:rPr>
                        <a:t> references to the web-at-large in scholarly</a:t>
                      </a:r>
                      <a:r>
                        <a:rPr lang="en-US" sz="2000" baseline="0" dirty="0" smtClean="0">
                          <a:latin typeface="Helvetica"/>
                          <a:ea typeface="Cambria"/>
                          <a:cs typeface="Times New Roman"/>
                        </a:rPr>
                        <a:t> statement (</a:t>
                      </a:r>
                      <a:r>
                        <a:rPr lang="en-US" sz="2000" baseline="0" dirty="0" err="1" smtClean="0">
                          <a:latin typeface="Helvetica"/>
                          <a:ea typeface="Cambria"/>
                          <a:cs typeface="Times New Roman"/>
                        </a:rPr>
                        <a:t>eg</a:t>
                      </a:r>
                      <a:r>
                        <a:rPr lang="en-US" sz="2000" baseline="0" dirty="0" smtClean="0">
                          <a:latin typeface="Helvetica"/>
                          <a:ea typeface="Cambria"/>
                          <a:cs typeface="Times New Roman"/>
                        </a:rPr>
                        <a:t> </a:t>
                      </a:r>
                      <a:r>
                        <a:rPr lang="en-US" sz="2000" dirty="0" err="1" smtClean="0">
                          <a:latin typeface="Helvetica"/>
                          <a:ea typeface="Cambria"/>
                          <a:cs typeface="Times New Roman"/>
                        </a:rPr>
                        <a:t>e</a:t>
                      </a:r>
                      <a:r>
                        <a:rPr lang="en-US" sz="2000" dirty="0" smtClean="0">
                          <a:latin typeface="Helvetica"/>
                          <a:ea typeface="Cambria"/>
                          <a:cs typeface="Times New Roman"/>
                        </a:rPr>
                        <a:t>-theses)</a:t>
                      </a:r>
                    </a:p>
                    <a:p>
                      <a:pPr>
                        <a:spcAft>
                          <a:spcPts val="0"/>
                        </a:spcAft>
                      </a:pPr>
                      <a:endParaRPr lang="en-GB" sz="1400" dirty="0">
                        <a:latin typeface="Times New Roman"/>
                        <a:ea typeface="Cambria"/>
                        <a:cs typeface="Times New Roman"/>
                      </a:endParaRPr>
                    </a:p>
                  </a:txBody>
                  <a:tcPr marL="68580" marR="68580" marT="0" marB="0"/>
                </a:tc>
                <a:tc>
                  <a:txBody>
                    <a:bodyPr/>
                    <a:lstStyle/>
                    <a:p>
                      <a:pPr>
                        <a:spcAft>
                          <a:spcPts val="0"/>
                        </a:spcAft>
                      </a:pPr>
                      <a:endParaRPr lang="en-US" sz="1800" dirty="0" smtClean="0">
                        <a:latin typeface="Helvetica"/>
                        <a:ea typeface="Cambria"/>
                        <a:cs typeface="Times New Roman"/>
                      </a:endParaRPr>
                    </a:p>
                  </a:txBody>
                  <a:tcPr marL="68580" marR="68580" marT="0" marB="0"/>
                </a:tc>
              </a:tr>
              <a:tr h="2748748">
                <a:tc>
                  <a:txBody>
                    <a:bodyPr/>
                    <a:lstStyle/>
                    <a:p>
                      <a:pPr>
                        <a:spcAft>
                          <a:spcPts val="0"/>
                        </a:spcAft>
                      </a:pPr>
                      <a:r>
                        <a:rPr lang="en-US" sz="1800" b="1" dirty="0" smtClean="0">
                          <a:latin typeface="Helvetica"/>
                          <a:ea typeface="Cambria"/>
                          <a:cs typeface="Times New Roman"/>
                        </a:rPr>
                        <a:t>Project</a:t>
                      </a:r>
                      <a:endParaRPr lang="en-US" sz="1600" dirty="0" smtClean="0">
                        <a:latin typeface="Helvetica"/>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algn="ctr">
                        <a:spcAft>
                          <a:spcPts val="0"/>
                        </a:spcAft>
                      </a:pPr>
                      <a:r>
                        <a:rPr lang="en-US" sz="1600" b="1" dirty="0" err="1" smtClean="0">
                          <a:latin typeface="Helvetica"/>
                          <a:ea typeface="Cambria"/>
                          <a:cs typeface="Times New Roman"/>
                        </a:rPr>
                        <a:t>Hiberlink</a:t>
                      </a:r>
                      <a:endParaRPr lang="en-US" sz="1600" b="1" dirty="0" smtClean="0">
                        <a:latin typeface="Helvetica"/>
                        <a:ea typeface="Cambria"/>
                        <a:cs typeface="Times New Roman"/>
                      </a:endParaRPr>
                    </a:p>
                    <a:p>
                      <a:pPr algn="ctr">
                        <a:spcAft>
                          <a:spcPts val="0"/>
                        </a:spcAft>
                      </a:pPr>
                      <a:r>
                        <a:rPr lang="en-US" sz="1600" b="1" dirty="0" smtClean="0">
                          <a:latin typeface="Helvetica"/>
                          <a:ea typeface="Cambria"/>
                          <a:cs typeface="Times New Roman"/>
                        </a:rPr>
                        <a:t>  </a:t>
                      </a:r>
                      <a:endParaRPr lang="en-GB" sz="1200" b="1" dirty="0" smtClean="0">
                        <a:latin typeface="Times New Roman"/>
                        <a:ea typeface="Cambria"/>
                        <a:cs typeface="Times New Roman"/>
                      </a:endParaRPr>
                    </a:p>
                    <a:p>
                      <a:pPr algn="ctr">
                        <a:spcAft>
                          <a:spcPts val="0"/>
                        </a:spcAft>
                      </a:pPr>
                      <a:r>
                        <a:rPr lang="en-US" sz="1800" dirty="0" smtClean="0">
                          <a:latin typeface="Helvetica"/>
                          <a:ea typeface="Cambria"/>
                          <a:cs typeface="Helvetica"/>
                        </a:rPr>
                        <a:t>Andrew Mellon Foundation</a:t>
                      </a:r>
                    </a:p>
                    <a:p>
                      <a:pPr>
                        <a:spcAft>
                          <a:spcPts val="0"/>
                        </a:spcAft>
                      </a:pPr>
                      <a:endParaRPr lang="en-US" sz="1800" dirty="0" smtClean="0">
                        <a:latin typeface="Helvetica"/>
                        <a:ea typeface="Cambria"/>
                        <a:cs typeface="Helvetica"/>
                      </a:endParaRPr>
                    </a:p>
                    <a:p>
                      <a:pPr marL="0" marR="0" lvl="1" indent="0" algn="ctr" defTabSz="457200" rtl="0" eaLnBrk="1" fontAlgn="auto" latinLnBrk="0" hangingPunct="1">
                        <a:lnSpc>
                          <a:spcPct val="100000"/>
                        </a:lnSpc>
                        <a:spcBef>
                          <a:spcPts val="0"/>
                        </a:spcBef>
                        <a:spcAft>
                          <a:spcPts val="0"/>
                        </a:spcAft>
                        <a:buClrTx/>
                        <a:buSzTx/>
                        <a:buFontTx/>
                        <a:buNone/>
                        <a:tabLst/>
                        <a:defRPr/>
                      </a:pPr>
                      <a:r>
                        <a:rPr lang="en-GB" sz="1800" dirty="0" smtClean="0">
                          <a:latin typeface="Helvetica"/>
                          <a:cs typeface="Helvetica"/>
                        </a:rPr>
                        <a:t>EDINA &amp; Language Technology Group, </a:t>
                      </a:r>
                      <a:r>
                        <a:rPr lang="en-GB" sz="1800" baseline="0" dirty="0" smtClean="0">
                          <a:latin typeface="Helvetica"/>
                          <a:cs typeface="Helvetica"/>
                        </a:rPr>
                        <a:t>School of </a:t>
                      </a:r>
                      <a:r>
                        <a:rPr lang="en-GB" sz="1800" dirty="0" smtClean="0">
                          <a:latin typeface="Helvetica"/>
                          <a:cs typeface="Helvetica"/>
                        </a:rPr>
                        <a:t>Informatics (Claire Grover</a:t>
                      </a:r>
                      <a:r>
                        <a:rPr lang="en-GB" sz="1800" baseline="0" dirty="0" smtClean="0">
                          <a:latin typeface="Helvetica"/>
                          <a:cs typeface="Helvetica"/>
                        </a:rPr>
                        <a:t> &amp; colleagues </a:t>
                      </a:r>
                      <a:r>
                        <a:rPr lang="en-GB" sz="1800" dirty="0" smtClean="0">
                          <a:latin typeface="Helvetica"/>
                          <a:cs typeface="Helvetica"/>
                        </a:rPr>
                        <a:t>) </a:t>
                      </a:r>
                      <a:br>
                        <a:rPr lang="en-GB" sz="1800" dirty="0" smtClean="0">
                          <a:latin typeface="Helvetica"/>
                          <a:cs typeface="Helvetica"/>
                        </a:rPr>
                      </a:br>
                      <a:r>
                        <a:rPr lang="en-US" sz="1800" dirty="0" smtClean="0">
                          <a:latin typeface="Helvetica"/>
                          <a:cs typeface="Helvetica"/>
                        </a:rPr>
                        <a:t>jointly with the </a:t>
                      </a:r>
                      <a:br>
                        <a:rPr lang="en-US" sz="1800" dirty="0" smtClean="0">
                          <a:latin typeface="Helvetica"/>
                          <a:cs typeface="Helvetica"/>
                        </a:rPr>
                      </a:br>
                      <a:r>
                        <a:rPr lang="en-GB" sz="1800" dirty="0" smtClean="0">
                          <a:latin typeface="Helvetica"/>
                          <a:cs typeface="Helvetica"/>
                        </a:rPr>
                        <a:t>Research Library,</a:t>
                      </a:r>
                      <a:r>
                        <a:rPr lang="en-GB" sz="1800" baseline="0" dirty="0" smtClean="0">
                          <a:latin typeface="Helvetica"/>
                          <a:cs typeface="Helvetica"/>
                        </a:rPr>
                        <a:t> </a:t>
                      </a:r>
                      <a:r>
                        <a:rPr lang="en-GB" sz="1800" dirty="0" smtClean="0">
                          <a:latin typeface="Helvetica"/>
                          <a:cs typeface="Helvetica"/>
                        </a:rPr>
                        <a:t>Los Alamos National Laboratory </a:t>
                      </a:r>
                      <a:br>
                        <a:rPr lang="en-GB" sz="1800" dirty="0" smtClean="0">
                          <a:latin typeface="Helvetica"/>
                          <a:cs typeface="Helvetica"/>
                        </a:rPr>
                      </a:br>
                      <a:r>
                        <a:rPr lang="en-GB" sz="1800" dirty="0" smtClean="0">
                          <a:latin typeface="Helvetica"/>
                          <a:cs typeface="Helvetica"/>
                        </a:rPr>
                        <a:t>(Herbert Van</a:t>
                      </a:r>
                      <a:r>
                        <a:rPr lang="en-GB" sz="1800" baseline="0" dirty="0" smtClean="0">
                          <a:latin typeface="Helvetica"/>
                          <a:cs typeface="Helvetica"/>
                        </a:rPr>
                        <a:t> de </a:t>
                      </a:r>
                      <a:r>
                        <a:rPr lang="en-GB" sz="1800" baseline="0" dirty="0" err="1" smtClean="0">
                          <a:latin typeface="Helvetica"/>
                          <a:cs typeface="Helvetica"/>
                        </a:rPr>
                        <a:t>Sompel</a:t>
                      </a:r>
                      <a:r>
                        <a:rPr lang="en-GB" sz="1800" baseline="0" dirty="0" smtClean="0">
                          <a:latin typeface="Helvetica"/>
                          <a:cs typeface="Helvetica"/>
                        </a:rPr>
                        <a:t> &amp; colleagues)</a:t>
                      </a:r>
                      <a:r>
                        <a:rPr lang="en-GB" sz="1800" dirty="0" smtClean="0">
                          <a:latin typeface="Helvetica"/>
                          <a:cs typeface="Helvetica"/>
                        </a:rPr>
                        <a:t>. </a:t>
                      </a:r>
                      <a:endParaRPr lang="en-US" sz="1800" dirty="0" smtClean="0">
                        <a:latin typeface="Helvetica"/>
                        <a:ea typeface="Cambria"/>
                        <a:cs typeface="Helvetica"/>
                      </a:endParaRPr>
                    </a:p>
                    <a:p>
                      <a:pPr>
                        <a:spcAft>
                          <a:spcPts val="0"/>
                        </a:spcAft>
                      </a:pPr>
                      <a:endParaRPr lang="en-GB" sz="1200" dirty="0">
                        <a:latin typeface="Times New Roman"/>
                        <a:ea typeface="Cambria"/>
                        <a:cs typeface="Times New Roman"/>
                      </a:endParaRPr>
                    </a:p>
                  </a:txBody>
                  <a:tcPr marL="68580" marR="68580" marT="0" marB="0"/>
                </a:tc>
                <a:tc>
                  <a:txBody>
                    <a:bodyPr/>
                    <a:lstStyle/>
                    <a:p>
                      <a:pPr algn="ctr">
                        <a:spcAft>
                          <a:spcPts val="0"/>
                        </a:spcAft>
                      </a:pPr>
                      <a:endParaRPr lang="en-US" sz="1600" b="1" dirty="0" smtClean="0">
                        <a:latin typeface="Helvetica"/>
                        <a:ea typeface="Cambria"/>
                        <a:cs typeface="Times New Roman"/>
                      </a:endParaRPr>
                    </a:p>
                  </a:txBody>
                  <a:tcPr marL="68580" marR="68580" marT="0" marB="0"/>
                </a:tc>
              </a:tr>
              <a:tr h="534478">
                <a:tc>
                  <a:txBody>
                    <a:bodyPr/>
                    <a:lstStyle/>
                    <a:p>
                      <a:pPr>
                        <a:spcAft>
                          <a:spcPts val="0"/>
                        </a:spcAft>
                      </a:pPr>
                      <a:endParaRPr lang="en-US" sz="1600" dirty="0" smtClean="0">
                        <a:latin typeface="Helvetica"/>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endParaRPr lang="en-US" sz="1800" dirty="0">
                        <a:latin typeface="Helvetica"/>
                        <a:ea typeface="Cambria"/>
                        <a:cs typeface="Times New Roman"/>
                      </a:endParaRPr>
                    </a:p>
                  </a:txBody>
                  <a:tcPr marL="68580" marR="68580" marT="0" marB="0"/>
                </a:tc>
                <a:tc>
                  <a:txBody>
                    <a:bodyPr/>
                    <a:lstStyle/>
                    <a:p>
                      <a:pPr>
                        <a:spcAft>
                          <a:spcPts val="0"/>
                        </a:spcAft>
                      </a:pPr>
                      <a:endParaRPr lang="en-US" sz="1800" dirty="0">
                        <a:latin typeface="Helvetica"/>
                        <a:ea typeface="Cambria"/>
                        <a:cs typeface="Times New Roman"/>
                      </a:endParaRPr>
                    </a:p>
                  </a:txBody>
                  <a:tcPr marL="68580" marR="68580" marT="0" marB="0"/>
                </a:tc>
              </a:tr>
              <a:tr h="1145311">
                <a:tc>
                  <a:txBody>
                    <a:bodyPr/>
                    <a:lstStyle/>
                    <a:p>
                      <a:pPr>
                        <a:spcAft>
                          <a:spcPts val="0"/>
                        </a:spcAft>
                      </a:pPr>
                      <a:endParaRPr lang="en-GB" sz="1200" dirty="0">
                        <a:latin typeface="Times New Roman"/>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2800" u="sng" dirty="0" smtClean="0">
                          <a:latin typeface="Helvetica"/>
                          <a:cs typeface="Helvetica"/>
                          <a:hlinkClick r:id="rId3"/>
                        </a:rPr>
                        <a:t>hiberlink.org</a:t>
                      </a:r>
                      <a:r>
                        <a:rPr lang="en-US" sz="2800" dirty="0" smtClean="0">
                          <a:latin typeface="Helvetica"/>
                          <a:cs typeface="Helvetica"/>
                        </a:rPr>
                        <a:t> </a:t>
                      </a:r>
                      <a:endParaRPr lang="en-US" sz="2800" b="0" dirty="0">
                        <a:latin typeface="Helvetica"/>
                        <a:ea typeface="Cambria"/>
                        <a:cs typeface="Helvetica"/>
                      </a:endParaRPr>
                    </a:p>
                  </a:txBody>
                  <a:tcPr marL="68580" marR="68580" marT="0" marB="0"/>
                </a:tc>
                <a:tc>
                  <a:txBody>
                    <a:bodyPr/>
                    <a:lstStyle/>
                    <a:p>
                      <a:pPr algn="ctr">
                        <a:buNone/>
                      </a:pPr>
                      <a:r>
                        <a:rPr lang="en-GB" sz="2800" dirty="0" smtClean="0">
                          <a:latin typeface="Helvetica"/>
                          <a:ea typeface="Cambria"/>
                          <a:cs typeface="Helvetica"/>
                        </a:rPr>
                        <a:t> </a:t>
                      </a:r>
                      <a:endParaRPr lang="en-GB" sz="1600" dirty="0">
                        <a:latin typeface="Helvetica"/>
                        <a:ea typeface="Cambria"/>
                        <a:cs typeface="Helvetica"/>
                      </a:endParaRPr>
                    </a:p>
                  </a:txBody>
                  <a:tcPr marL="68580" marR="68580" marT="0" marB="0"/>
                </a:tc>
              </a:tr>
            </a:tbl>
          </a:graphicData>
        </a:graphic>
      </p:graphicFrame>
      <p:sp>
        <p:nvSpPr>
          <p:cNvPr id="10" name="TextBox 9"/>
          <p:cNvSpPr txBox="1"/>
          <p:nvPr/>
        </p:nvSpPr>
        <p:spPr>
          <a:xfrm>
            <a:off x="-3843867" y="3657600"/>
            <a:ext cx="184666" cy="369332"/>
          </a:xfrm>
          <a:prstGeom prst="rect">
            <a:avLst/>
          </a:prstGeom>
          <a:noFill/>
        </p:spPr>
        <p:txBody>
          <a:bodyPr wrap="none" rtlCol="0">
            <a:spAutoFit/>
          </a:bodyPr>
          <a:lstStyle/>
          <a:p>
            <a:endParaRPr lang="en-US" dirty="0"/>
          </a:p>
        </p:txBody>
      </p:sp>
      <p:pic>
        <p:nvPicPr>
          <p:cNvPr id="7" name="Picture 6"/>
          <p:cNvPicPr>
            <a:picLocks noChangeAspect="1"/>
          </p:cNvPicPr>
          <p:nvPr/>
        </p:nvPicPr>
        <p:blipFill>
          <a:blip r:embed="rId4"/>
          <a:stretch>
            <a:fillRect/>
          </a:stretch>
        </p:blipFill>
        <p:spPr>
          <a:xfrm>
            <a:off x="2629382" y="2197133"/>
            <a:ext cx="2332065" cy="671710"/>
          </a:xfrm>
          <a:prstGeom prst="rect">
            <a:avLst/>
          </a:prstGeom>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7848600" cy="935037"/>
          </a:xfrm>
        </p:spPr>
        <p:txBody>
          <a:bodyPr/>
          <a:lstStyle/>
          <a:p>
            <a:r>
              <a:rPr lang="en-US" dirty="0" smtClean="0">
                <a:solidFill>
                  <a:schemeClr val="bg1"/>
                </a:solidFill>
                <a:latin typeface="Arial"/>
                <a:cs typeface="Arial"/>
              </a:rPr>
              <a:t>Link Rot</a:t>
            </a:r>
            <a:endParaRPr lang="en-US" dirty="0">
              <a:solidFill>
                <a:schemeClr val="bg1"/>
              </a:solidFill>
              <a:latin typeface="Arial"/>
              <a:cs typeface="Arial"/>
            </a:endParaRPr>
          </a:p>
        </p:txBody>
      </p:sp>
      <p:pic>
        <p:nvPicPr>
          <p:cNvPr id="7" name="Picture 6" descr="Screen Shot 2014-07-08 at 21.31.00.png"/>
          <p:cNvPicPr>
            <a:picLocks noChangeAspect="1"/>
          </p:cNvPicPr>
          <p:nvPr/>
        </p:nvPicPr>
        <p:blipFill>
          <a:blip r:embed="rId3"/>
          <a:stretch>
            <a:fillRect/>
          </a:stretch>
        </p:blipFill>
        <p:spPr>
          <a:xfrm>
            <a:off x="0" y="-76200"/>
            <a:ext cx="9144000" cy="6934200"/>
          </a:xfrm>
          <a:prstGeom prst="rect">
            <a:avLst/>
          </a:prstGeom>
        </p:spPr>
      </p:pic>
      <p:pic>
        <p:nvPicPr>
          <p:cNvPr id="8" name="Picture 7" descr="Screen Shot 2014-07-08 at 21.31.38.png"/>
          <p:cNvPicPr>
            <a:picLocks noChangeAspect="1"/>
          </p:cNvPicPr>
          <p:nvPr/>
        </p:nvPicPr>
        <p:blipFill>
          <a:blip r:embed="rId4">
            <a:alphaModFix amt="69000"/>
          </a:blip>
          <a:stretch>
            <a:fillRect/>
          </a:stretch>
        </p:blipFill>
        <p:spPr>
          <a:xfrm>
            <a:off x="4548346" y="3810000"/>
            <a:ext cx="4595654" cy="3048000"/>
          </a:xfrm>
          <a:prstGeom prst="rect">
            <a:avLst/>
          </a:prstGeom>
        </p:spPr>
      </p:pic>
      <p:sp>
        <p:nvSpPr>
          <p:cNvPr id="9" name="TextBox 8"/>
          <p:cNvSpPr txBox="1"/>
          <p:nvPr/>
        </p:nvSpPr>
        <p:spPr>
          <a:xfrm>
            <a:off x="6831934" y="2814935"/>
            <a:ext cx="2159666" cy="461665"/>
          </a:xfrm>
          <a:prstGeom prst="rect">
            <a:avLst/>
          </a:prstGeom>
          <a:noFill/>
        </p:spPr>
        <p:txBody>
          <a:bodyPr wrap="square" rtlCol="0">
            <a:spAutoFit/>
          </a:bodyPr>
          <a:lstStyle/>
          <a:p>
            <a:r>
              <a:rPr lang="en-US" sz="2400" dirty="0" smtClean="0">
                <a:solidFill>
                  <a:schemeClr val="bg1"/>
                </a:solidFill>
                <a:latin typeface="Arial"/>
                <a:cs typeface="Arial"/>
              </a:rPr>
              <a:t>‘Link Rot’</a:t>
            </a:r>
            <a:endParaRPr lang="en-US" sz="2400" dirty="0">
              <a:solidFill>
                <a:schemeClr val="bg1"/>
              </a:solidFill>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291156136"/>
      </p:ext>
    </p:extLst>
  </p:cSld>
  <p:clrMapOvr>
    <a:masterClrMapping/>
  </p:clrMapOvr>
  <p:transition advClick="0" advTm="11366"/>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35037"/>
          </a:xfrm>
        </p:spPr>
        <p:txBody>
          <a:bodyPr>
            <a:noAutofit/>
          </a:bodyPr>
          <a:lstStyle/>
          <a:p>
            <a:r>
              <a:rPr lang="en-US" sz="2400" b="1" dirty="0" smtClean="0">
                <a:latin typeface="Arial"/>
                <a:cs typeface="Arial"/>
              </a:rPr>
              <a:t>+ Content Drift</a:t>
            </a:r>
            <a:r>
              <a:rPr lang="en-US" sz="2400" dirty="0" smtClean="0">
                <a:latin typeface="Arial"/>
                <a:cs typeface="Arial"/>
              </a:rPr>
              <a:t>: What is at end of URI has changed, or gone!</a:t>
            </a:r>
            <a:endParaRPr lang="en-US" sz="2400" dirty="0">
              <a:latin typeface="Arial"/>
              <a:cs typeface="Arial"/>
            </a:endParaRPr>
          </a:p>
        </p:txBody>
      </p:sp>
      <p:grpSp>
        <p:nvGrpSpPr>
          <p:cNvPr id="3" name="Group 13"/>
          <p:cNvGrpSpPr/>
          <p:nvPr/>
        </p:nvGrpSpPr>
        <p:grpSpPr>
          <a:xfrm>
            <a:off x="152401" y="990600"/>
            <a:ext cx="8541090" cy="5458203"/>
            <a:chOff x="152401" y="637796"/>
            <a:chExt cx="8541090" cy="5458203"/>
          </a:xfrm>
        </p:grpSpPr>
        <p:pic>
          <p:nvPicPr>
            <p:cNvPr id="4" name="Picture 3" descr="dl1.png"/>
            <p:cNvPicPr>
              <a:picLocks noChangeAspect="1"/>
            </p:cNvPicPr>
            <p:nvPr/>
          </p:nvPicPr>
          <p:blipFill>
            <a:blip r:embed="rId4">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152401" y="637796"/>
              <a:ext cx="2514600" cy="2115809"/>
            </a:xfrm>
            <a:prstGeom prst="rect">
              <a:avLst/>
            </a:prstGeom>
          </p:spPr>
        </p:pic>
        <p:sp>
          <p:nvSpPr>
            <p:cNvPr id="5" name="TextBox 4"/>
            <p:cNvSpPr txBox="1"/>
            <p:nvPr/>
          </p:nvSpPr>
          <p:spPr>
            <a:xfrm>
              <a:off x="2667000" y="762000"/>
              <a:ext cx="1596260" cy="729430"/>
            </a:xfrm>
            <a:prstGeom prst="rect">
              <a:avLst/>
            </a:prstGeom>
            <a:noFill/>
          </p:spPr>
          <p:txBody>
            <a:bodyPr wrap="none" rtlCol="0">
              <a:spAutoFit/>
            </a:bodyPr>
            <a:lstStyle/>
            <a:p>
              <a:pPr algn="l" eaLnBrk="0" hangingPunct="0">
                <a:spcBef>
                  <a:spcPct val="30000"/>
                </a:spcBef>
                <a:defRPr/>
              </a:pPr>
              <a:r>
                <a:rPr lang="en-US" sz="1800" dirty="0" smtClean="0">
                  <a:solidFill>
                    <a:schemeClr val="tx1"/>
                  </a:solidFill>
                  <a:latin typeface="Arial"/>
                  <a:cs typeface="Arial"/>
                </a:rPr>
                <a:t>http://dl00.org</a:t>
              </a:r>
            </a:p>
            <a:p>
              <a:pPr algn="l" eaLnBrk="0" hangingPunct="0">
                <a:spcBef>
                  <a:spcPct val="30000"/>
                </a:spcBef>
                <a:defRPr/>
              </a:pPr>
              <a:r>
                <a:rPr lang="en-US" sz="1800" dirty="0" smtClean="0">
                  <a:solidFill>
                    <a:schemeClr val="accent6"/>
                  </a:solidFill>
                  <a:latin typeface="Arial"/>
                  <a:ea typeface="ＭＳ Ｐゴシック" pitchFamily="-110" charset="-128"/>
                  <a:cs typeface="Arial"/>
                </a:rPr>
                <a:t>2000</a:t>
              </a:r>
              <a:endParaRPr lang="en-US" sz="1800" dirty="0">
                <a:solidFill>
                  <a:schemeClr val="accent6"/>
                </a:solidFill>
                <a:latin typeface="Arial"/>
                <a:ea typeface="ＭＳ Ｐゴシック" pitchFamily="-110" charset="-128"/>
                <a:cs typeface="Arial"/>
              </a:endParaRPr>
            </a:p>
          </p:txBody>
        </p:sp>
        <p:sp>
          <p:nvSpPr>
            <p:cNvPr id="6" name="TextBox 5"/>
            <p:cNvSpPr txBox="1"/>
            <p:nvPr/>
          </p:nvSpPr>
          <p:spPr>
            <a:xfrm>
              <a:off x="3886201" y="1790581"/>
              <a:ext cx="1904999" cy="729430"/>
            </a:xfrm>
            <a:prstGeom prst="rect">
              <a:avLst/>
            </a:prstGeom>
            <a:noFill/>
          </p:spPr>
          <p:txBody>
            <a:bodyPr wrap="square" rtlCol="0">
              <a:spAutoFit/>
            </a:bodyPr>
            <a:lstStyle/>
            <a:p>
              <a:pPr algn="l" eaLnBrk="0" hangingPunct="0">
                <a:spcBef>
                  <a:spcPct val="30000"/>
                </a:spcBef>
                <a:defRPr/>
              </a:pPr>
              <a:r>
                <a:rPr lang="en-US" sz="1800" dirty="0" smtClean="0">
                  <a:solidFill>
                    <a:schemeClr val="tx1"/>
                  </a:solidFill>
                  <a:latin typeface="Arial"/>
                  <a:cs typeface="Arial"/>
                </a:rPr>
                <a:t>http://dl00.org</a:t>
              </a:r>
            </a:p>
            <a:p>
              <a:pPr algn="l" eaLnBrk="0" hangingPunct="0">
                <a:spcBef>
                  <a:spcPct val="30000"/>
                </a:spcBef>
                <a:defRPr/>
              </a:pPr>
              <a:r>
                <a:rPr lang="en-US" sz="1800" dirty="0" smtClean="0">
                  <a:solidFill>
                    <a:schemeClr val="accent6"/>
                  </a:solidFill>
                  <a:latin typeface="Arial"/>
                  <a:ea typeface="ＭＳ Ｐゴシック" pitchFamily="-110" charset="-128"/>
                  <a:cs typeface="Arial"/>
                </a:rPr>
                <a:t>2004</a:t>
              </a:r>
              <a:endParaRPr lang="en-US" sz="1800" dirty="0">
                <a:solidFill>
                  <a:schemeClr val="accent6"/>
                </a:solidFill>
                <a:latin typeface="Arial"/>
                <a:ea typeface="ＭＳ Ｐゴシック" pitchFamily="-110" charset="-128"/>
                <a:cs typeface="Arial"/>
              </a:endParaRPr>
            </a:p>
          </p:txBody>
        </p:sp>
        <p:pic>
          <p:nvPicPr>
            <p:cNvPr id="7" name="Picture 6" descr="dl2.png"/>
            <p:cNvPicPr>
              <a:picLocks noChangeAspect="1"/>
            </p:cNvPicPr>
            <p:nvPr/>
          </p:nvPicPr>
          <p:blipFill>
            <a:blip r:embed="rId5">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1408634" y="1676400"/>
              <a:ext cx="2448375" cy="2060087"/>
            </a:xfrm>
            <a:prstGeom prst="rect">
              <a:avLst/>
            </a:prstGeom>
          </p:spPr>
        </p:pic>
        <p:sp>
          <p:nvSpPr>
            <p:cNvPr id="8" name="TextBox 7"/>
            <p:cNvSpPr txBox="1"/>
            <p:nvPr/>
          </p:nvSpPr>
          <p:spPr>
            <a:xfrm>
              <a:off x="5867400" y="2743200"/>
              <a:ext cx="1596260" cy="729430"/>
            </a:xfrm>
            <a:prstGeom prst="rect">
              <a:avLst/>
            </a:prstGeom>
            <a:noFill/>
          </p:spPr>
          <p:txBody>
            <a:bodyPr wrap="none" rtlCol="0">
              <a:spAutoFit/>
            </a:bodyPr>
            <a:lstStyle/>
            <a:p>
              <a:pPr algn="l" eaLnBrk="0" hangingPunct="0">
                <a:spcBef>
                  <a:spcPct val="30000"/>
                </a:spcBef>
                <a:defRPr/>
              </a:pPr>
              <a:r>
                <a:rPr lang="en-US" sz="1800" dirty="0" smtClean="0">
                  <a:solidFill>
                    <a:schemeClr val="tx1"/>
                  </a:solidFill>
                  <a:latin typeface="Arial"/>
                  <a:cs typeface="Arial"/>
                </a:rPr>
                <a:t>http://dl00.org</a:t>
              </a:r>
            </a:p>
            <a:p>
              <a:pPr algn="l" eaLnBrk="0" hangingPunct="0">
                <a:spcBef>
                  <a:spcPct val="30000"/>
                </a:spcBef>
                <a:defRPr/>
              </a:pPr>
              <a:r>
                <a:rPr lang="en-US" sz="1800" dirty="0" smtClean="0">
                  <a:solidFill>
                    <a:schemeClr val="accent6"/>
                  </a:solidFill>
                  <a:latin typeface="Arial"/>
                  <a:ea typeface="ＭＳ Ｐゴシック" pitchFamily="-110" charset="-128"/>
                  <a:cs typeface="Arial"/>
                </a:rPr>
                <a:t>2005</a:t>
              </a:r>
              <a:endParaRPr lang="en-US" sz="1800" dirty="0">
                <a:solidFill>
                  <a:schemeClr val="accent6"/>
                </a:solidFill>
                <a:latin typeface="Arial"/>
                <a:ea typeface="ＭＳ Ｐゴシック" pitchFamily="-110" charset="-128"/>
                <a:cs typeface="Arial"/>
              </a:endParaRPr>
            </a:p>
          </p:txBody>
        </p:sp>
        <p:pic>
          <p:nvPicPr>
            <p:cNvPr id="9" name="Picture 8" descr="dl3.png"/>
            <p:cNvPicPr>
              <a:picLocks noChangeAspect="1"/>
            </p:cNvPicPr>
            <p:nvPr/>
          </p:nvPicPr>
          <p:blipFill>
            <a:blip r:embed="rId6">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2743200" y="2464583"/>
              <a:ext cx="3048000" cy="2564617"/>
            </a:xfrm>
            <a:prstGeom prst="rect">
              <a:avLst/>
            </a:prstGeom>
          </p:spPr>
        </p:pic>
        <p:sp>
          <p:nvSpPr>
            <p:cNvPr id="10" name="TextBox 9"/>
            <p:cNvSpPr txBox="1"/>
            <p:nvPr/>
          </p:nvSpPr>
          <p:spPr>
            <a:xfrm>
              <a:off x="7097231" y="3771781"/>
              <a:ext cx="1596260" cy="729430"/>
            </a:xfrm>
            <a:prstGeom prst="rect">
              <a:avLst/>
            </a:prstGeom>
            <a:noFill/>
          </p:spPr>
          <p:txBody>
            <a:bodyPr wrap="none" rtlCol="0">
              <a:spAutoFit/>
            </a:bodyPr>
            <a:lstStyle/>
            <a:p>
              <a:pPr algn="l" eaLnBrk="0" hangingPunct="0">
                <a:spcBef>
                  <a:spcPct val="30000"/>
                </a:spcBef>
                <a:defRPr/>
              </a:pPr>
              <a:r>
                <a:rPr lang="en-US" sz="1800" dirty="0" smtClean="0">
                  <a:solidFill>
                    <a:schemeClr val="tx1"/>
                  </a:solidFill>
                  <a:latin typeface="Arial"/>
                  <a:cs typeface="Arial"/>
                </a:rPr>
                <a:t>http://dl00.org</a:t>
              </a:r>
            </a:p>
            <a:p>
              <a:pPr algn="l" eaLnBrk="0" hangingPunct="0">
                <a:spcBef>
                  <a:spcPct val="30000"/>
                </a:spcBef>
                <a:defRPr/>
              </a:pPr>
              <a:r>
                <a:rPr lang="en-US" sz="1800" dirty="0" smtClean="0">
                  <a:solidFill>
                    <a:schemeClr val="accent6"/>
                  </a:solidFill>
                  <a:latin typeface="Arial"/>
                  <a:ea typeface="ＭＳ Ｐゴシック" pitchFamily="-110" charset="-128"/>
                  <a:cs typeface="Arial"/>
                </a:rPr>
                <a:t>2008</a:t>
              </a:r>
              <a:endParaRPr lang="en-US" sz="1800" dirty="0">
                <a:solidFill>
                  <a:schemeClr val="accent6"/>
                </a:solidFill>
                <a:latin typeface="Arial"/>
                <a:ea typeface="ＭＳ Ｐゴシック" pitchFamily="-110" charset="-128"/>
                <a:cs typeface="Arial"/>
              </a:endParaRPr>
            </a:p>
          </p:txBody>
        </p:sp>
        <p:pic>
          <p:nvPicPr>
            <p:cNvPr id="11" name="Picture 10" descr="dl5.png"/>
            <p:cNvPicPr>
              <a:picLocks noChangeAspect="1"/>
            </p:cNvPicPr>
            <p:nvPr/>
          </p:nvPicPr>
          <p:blipFill>
            <a:blip r:embed="rId7">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3886200" y="3394758"/>
              <a:ext cx="3210375" cy="2701241"/>
            </a:xfrm>
            <a:prstGeom prst="rect">
              <a:avLst/>
            </a:prstGeom>
          </p:spPr>
        </p:pic>
      </p:grpSp>
      <p:sp>
        <p:nvSpPr>
          <p:cNvPr id="12" name="TextBox 11"/>
          <p:cNvSpPr txBox="1"/>
          <p:nvPr/>
        </p:nvSpPr>
        <p:spPr>
          <a:xfrm>
            <a:off x="6019800" y="990600"/>
            <a:ext cx="2959100" cy="1200328"/>
          </a:xfrm>
          <a:prstGeom prst="rect">
            <a:avLst/>
          </a:prstGeom>
          <a:noFill/>
          <a:ln>
            <a:solidFill>
              <a:schemeClr val="accent6"/>
            </a:solidFill>
          </a:ln>
        </p:spPr>
        <p:txBody>
          <a:bodyPr wrap="square" rtlCol="0">
            <a:spAutoFit/>
          </a:bodyPr>
          <a:lstStyle/>
          <a:p>
            <a:r>
              <a:rPr lang="en-US" sz="2400" b="0" dirty="0" smtClean="0">
                <a:solidFill>
                  <a:srgbClr val="FFFFFF"/>
                </a:solidFill>
              </a:rPr>
              <a:t>(a) </a:t>
            </a:r>
            <a:r>
              <a:rPr lang="en-US" sz="2400" b="1" dirty="0" smtClean="0">
                <a:solidFill>
                  <a:srgbClr val="FFFFFF"/>
                </a:solidFill>
              </a:rPr>
              <a:t>Dynamic content</a:t>
            </a:r>
            <a:r>
              <a:rPr lang="en-US" sz="2400" dirty="0" smtClean="0">
                <a:solidFill>
                  <a:srgbClr val="FFFFFF"/>
                </a:solidFill>
              </a:rPr>
              <a:t/>
            </a:r>
            <a:br>
              <a:rPr lang="en-US" sz="2400" dirty="0" smtClean="0">
                <a:solidFill>
                  <a:srgbClr val="FFFFFF"/>
                </a:solidFill>
              </a:rPr>
            </a:br>
            <a:r>
              <a:rPr lang="en-US" sz="2400" b="0" dirty="0" smtClean="0">
                <a:solidFill>
                  <a:srgbClr val="FFFFFF"/>
                </a:solidFill>
              </a:rPr>
              <a:t>as values on webpage changes over time</a:t>
            </a:r>
            <a:endParaRPr lang="en-US" sz="2400" b="0" dirty="0">
              <a:solidFill>
                <a:srgbClr val="FFFFFF"/>
              </a:solidFill>
            </a:endParaRPr>
          </a:p>
        </p:txBody>
      </p:sp>
      <p:sp>
        <p:nvSpPr>
          <p:cNvPr id="13" name="TextBox 12"/>
          <p:cNvSpPr txBox="1"/>
          <p:nvPr/>
        </p:nvSpPr>
        <p:spPr>
          <a:xfrm>
            <a:off x="381001" y="5486400"/>
            <a:ext cx="3352799" cy="1200328"/>
          </a:xfrm>
          <a:prstGeom prst="rect">
            <a:avLst/>
          </a:prstGeom>
          <a:noFill/>
          <a:ln>
            <a:solidFill>
              <a:schemeClr val="accent6"/>
            </a:solidFill>
          </a:ln>
        </p:spPr>
        <p:txBody>
          <a:bodyPr wrap="square" rtlCol="0">
            <a:spAutoFit/>
          </a:bodyPr>
          <a:lstStyle/>
          <a:p>
            <a:pPr algn="l"/>
            <a:r>
              <a:rPr lang="en-US" sz="2400" dirty="0" smtClean="0">
                <a:solidFill>
                  <a:srgbClr val="FFFFFF"/>
                </a:solidFill>
              </a:rPr>
              <a:t>(b) </a:t>
            </a:r>
            <a:r>
              <a:rPr lang="en-US" sz="2400" b="1" dirty="0" smtClean="0">
                <a:solidFill>
                  <a:srgbClr val="FFFFFF"/>
                </a:solidFill>
              </a:rPr>
              <a:t>Static content</a:t>
            </a:r>
            <a:br>
              <a:rPr lang="en-US" sz="2400" b="1" dirty="0" smtClean="0">
                <a:solidFill>
                  <a:srgbClr val="FFFFFF"/>
                </a:solidFill>
              </a:rPr>
            </a:br>
            <a:r>
              <a:rPr lang="en-US" sz="2400" b="0" dirty="0" smtClean="0">
                <a:solidFill>
                  <a:srgbClr val="FFFFFF"/>
                </a:solidFill>
              </a:rPr>
              <a:t>but very different</a:t>
            </a:r>
            <a:r>
              <a:rPr lang="en-US" sz="2000" b="0" dirty="0" smtClean="0">
                <a:solidFill>
                  <a:srgbClr val="FFFFFF"/>
                </a:solidFill>
              </a:rPr>
              <a:t> (often unrelated) </a:t>
            </a:r>
            <a:r>
              <a:rPr lang="en-US" sz="2400" b="0" dirty="0" smtClean="0">
                <a:solidFill>
                  <a:srgbClr val="FFFFFF"/>
                </a:solidFill>
              </a:rPr>
              <a:t>web pages</a:t>
            </a:r>
            <a:endParaRPr lang="en-US" sz="2400" b="0" dirty="0">
              <a:solidFill>
                <a:srgbClr val="FFFFFF"/>
              </a:solidFill>
            </a:endParaRPr>
          </a:p>
        </p:txBody>
      </p:sp>
    </p:spTree>
    <p:custDataLst>
      <p:tags r:id="rId1"/>
    </p:custDataLst>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27926884"/>
      </p:ext>
    </p:extLst>
  </p:cSld>
  <p:clrMapOvr>
    <a:masterClrMapping/>
  </p:clrMapOvr>
  <p:transition advClick="0" advTm="29966"/>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0" y="88908"/>
          <a:ext cx="9144000" cy="6957215"/>
        </p:xfrm>
        <a:graphic>
          <a:graphicData uri="http://schemas.openxmlformats.org/drawingml/2006/table">
            <a:tbl>
              <a:tblPr firstRow="1" bandRow="1">
                <a:tableStyleId>{5C22544A-7EE6-4342-B048-85BDC9FD1C3A}</a:tableStyleId>
              </a:tblPr>
              <a:tblGrid>
                <a:gridCol w="2462771"/>
                <a:gridCol w="4750829"/>
                <a:gridCol w="1930400"/>
              </a:tblGrid>
              <a:tr h="406872">
                <a:tc>
                  <a:txBody>
                    <a:bodyPr/>
                    <a:lstStyle/>
                    <a:p>
                      <a:pPr algn="ctr">
                        <a:spcAft>
                          <a:spcPts val="0"/>
                        </a:spcAft>
                      </a:pPr>
                      <a:endParaRPr lang="en-US" sz="2400">
                        <a:latin typeface="Helvetica"/>
                        <a:ea typeface="Cambria"/>
                        <a:cs typeface="Helvetica"/>
                      </a:endParaRPr>
                    </a:p>
                  </a:txBody>
                  <a:tcPr marL="68580" marR="68580" marT="0" marB="0"/>
                </a:tc>
                <a:tc>
                  <a:txBody>
                    <a:bodyPr/>
                    <a:lstStyle/>
                    <a:p>
                      <a:pPr marL="457200" indent="-457200" algn="ctr">
                        <a:spcAft>
                          <a:spcPts val="0"/>
                        </a:spcAft>
                        <a:buFont typeface="+mj-ea"/>
                        <a:buAutoNum type="circleNumDbPlain"/>
                      </a:pPr>
                      <a:r>
                        <a:rPr lang="en-US" sz="2400" dirty="0" smtClean="0">
                          <a:latin typeface="Helvetica"/>
                          <a:ea typeface="Cambria"/>
                          <a:cs typeface="Times New Roman"/>
                        </a:rPr>
                        <a:t>Reference Rot</a:t>
                      </a:r>
                      <a:endParaRPr lang="en-GB" sz="1800" b="0" dirty="0">
                        <a:latin typeface="Helvetica"/>
                        <a:ea typeface="Cambria"/>
                        <a:cs typeface="Helvetica"/>
                      </a:endParaRPr>
                    </a:p>
                  </a:txBody>
                  <a:tcPr marL="68580" marR="68580" marT="0" marB="0"/>
                </a:tc>
                <a:tc>
                  <a:txBody>
                    <a:bodyPr/>
                    <a:lstStyle/>
                    <a:p>
                      <a:pPr marL="457200" indent="-457200" algn="ctr">
                        <a:spcAft>
                          <a:spcPts val="0"/>
                        </a:spcAft>
                        <a:buFont typeface="+mj-ea"/>
                        <a:buAutoNum type="circleNumDbPlain" startAt="2"/>
                      </a:pPr>
                      <a:r>
                        <a:rPr lang="en-US" sz="2400" b="0" dirty="0" smtClean="0">
                          <a:latin typeface="Helvetica"/>
                          <a:ea typeface="Cambria"/>
                          <a:cs typeface="Helvetica"/>
                        </a:rPr>
                        <a:t>E</a:t>
                      </a:r>
                      <a:r>
                        <a:rPr lang="en-US" sz="2400" b="0" dirty="0">
                          <a:latin typeface="Helvetica"/>
                          <a:ea typeface="Cambria"/>
                          <a:cs typeface="Helvetica"/>
                        </a:rPr>
                        <a:t>-Journal </a:t>
                      </a:r>
                      <a:r>
                        <a:rPr lang="en-US" sz="2400" b="0" dirty="0" smtClean="0">
                          <a:latin typeface="Helvetica"/>
                          <a:ea typeface="Cambria"/>
                          <a:cs typeface="Helvetica"/>
                        </a:rPr>
                        <a:t>Archiving</a:t>
                      </a:r>
                      <a:endParaRPr lang="en-GB" sz="1800" b="0" dirty="0">
                        <a:latin typeface="Helvetica"/>
                        <a:ea typeface="Cambria"/>
                        <a:cs typeface="Helvetica"/>
                      </a:endParaRPr>
                    </a:p>
                  </a:txBody>
                  <a:tcPr marL="68580" marR="68580" marT="0" marB="0"/>
                </a:tc>
              </a:tr>
              <a:tr h="535064">
                <a:tc>
                  <a:txBody>
                    <a:bodyPr/>
                    <a:lstStyle/>
                    <a:p>
                      <a:pPr>
                        <a:spcAft>
                          <a:spcPts val="0"/>
                        </a:spcAft>
                      </a:pPr>
                      <a:r>
                        <a:rPr lang="en-US" sz="1800" b="1" dirty="0" smtClean="0">
                          <a:latin typeface="Helvetica"/>
                          <a:ea typeface="Cambria"/>
                          <a:cs typeface="Times New Roman"/>
                        </a:rPr>
                        <a:t>Study</a:t>
                      </a:r>
                      <a:endParaRPr lang="en-GB" sz="1200" dirty="0">
                        <a:latin typeface="Times New Roman"/>
                        <a:ea typeface="Cambria"/>
                        <a:cs typeface="Times New Roman"/>
                      </a:endParaRPr>
                    </a:p>
                  </a:txBody>
                  <a:tcPr marL="68580" marR="68580" marT="0" marB="0"/>
                </a:tc>
                <a:tc>
                  <a:txBody>
                    <a:bodyPr/>
                    <a:lstStyle/>
                    <a:p>
                      <a:pPr algn="ctr">
                        <a:spcAft>
                          <a:spcPts val="0"/>
                        </a:spcAft>
                      </a:pPr>
                      <a:r>
                        <a:rPr lang="en-US" sz="1600" dirty="0" smtClean="0">
                          <a:latin typeface="Helvetica"/>
                          <a:ea typeface="Cambria"/>
                          <a:cs typeface="Times New Roman"/>
                        </a:rPr>
                        <a:t>status </a:t>
                      </a:r>
                      <a:r>
                        <a:rPr lang="en-US" sz="1600" dirty="0">
                          <a:latin typeface="Helvetica"/>
                          <a:ea typeface="Cambria"/>
                          <a:cs typeface="Times New Roman"/>
                        </a:rPr>
                        <a:t>of</a:t>
                      </a:r>
                      <a:r>
                        <a:rPr lang="en-US" sz="1600" dirty="0" smtClean="0">
                          <a:latin typeface="Helvetica"/>
                          <a:ea typeface="Cambria"/>
                          <a:cs typeface="Times New Roman"/>
                        </a:rPr>
                        <a:t> references to the web-at-large </a:t>
                      </a:r>
                      <a:br>
                        <a:rPr lang="en-US" sz="1600" dirty="0" smtClean="0">
                          <a:latin typeface="Helvetica"/>
                          <a:ea typeface="Cambria"/>
                          <a:cs typeface="Times New Roman"/>
                        </a:rPr>
                      </a:br>
                      <a:r>
                        <a:rPr lang="en-US" sz="1600" dirty="0" smtClean="0">
                          <a:latin typeface="Helvetica"/>
                          <a:ea typeface="Cambria"/>
                          <a:cs typeface="Times New Roman"/>
                        </a:rPr>
                        <a:t>(in </a:t>
                      </a:r>
                      <a:r>
                        <a:rPr lang="en-US" sz="1600" dirty="0" err="1" smtClean="0">
                          <a:latin typeface="Helvetica"/>
                          <a:ea typeface="Cambria"/>
                          <a:cs typeface="Times New Roman"/>
                        </a:rPr>
                        <a:t>e</a:t>
                      </a:r>
                      <a:r>
                        <a:rPr lang="en-US" sz="1600" dirty="0" smtClean="0">
                          <a:latin typeface="Helvetica"/>
                          <a:ea typeface="Cambria"/>
                          <a:cs typeface="Times New Roman"/>
                        </a:rPr>
                        <a:t>-theses)</a:t>
                      </a:r>
                      <a:endParaRPr lang="en-GB" sz="1600" dirty="0">
                        <a:latin typeface="Times New Roman"/>
                        <a:ea typeface="Cambria"/>
                        <a:cs typeface="Times New Roman"/>
                      </a:endParaRPr>
                    </a:p>
                  </a:txBody>
                  <a:tcPr marL="68580" marR="68580" marT="0" marB="0"/>
                </a:tc>
                <a:tc>
                  <a:txBody>
                    <a:bodyPr/>
                    <a:lstStyle/>
                    <a:p>
                      <a:pPr>
                        <a:spcAft>
                          <a:spcPts val="0"/>
                        </a:spcAft>
                      </a:pPr>
                      <a:endParaRPr lang="en-GB" sz="1600" dirty="0">
                        <a:latin typeface="Times New Roman"/>
                        <a:ea typeface="Cambria"/>
                        <a:cs typeface="Times New Roman"/>
                      </a:endParaRPr>
                    </a:p>
                  </a:txBody>
                  <a:tcPr marL="68580" marR="68580" marT="0" marB="0"/>
                </a:tc>
              </a:tr>
              <a:tr h="601947">
                <a:tc>
                  <a:txBody>
                    <a:bodyPr/>
                    <a:lstStyle/>
                    <a:p>
                      <a:pPr>
                        <a:spcAft>
                          <a:spcPts val="0"/>
                        </a:spcAft>
                      </a:pPr>
                      <a:endParaRPr lang="en-US" sz="1800" b="1" dirty="0" smtClean="0">
                        <a:latin typeface="Helvetica"/>
                        <a:ea typeface="Cambria"/>
                        <a:cs typeface="Helvetica"/>
                      </a:endParaRPr>
                    </a:p>
                    <a:p>
                      <a:pPr>
                        <a:spcAft>
                          <a:spcPts val="0"/>
                        </a:spcAft>
                      </a:pPr>
                      <a:r>
                        <a:rPr lang="en-US" sz="1800" b="1" dirty="0" smtClean="0">
                          <a:latin typeface="Helvetica"/>
                          <a:ea typeface="Cambria"/>
                          <a:cs typeface="Helvetica"/>
                        </a:rPr>
                        <a:t>Project</a:t>
                      </a:r>
                      <a:endParaRPr lang="en-GB" sz="1200" dirty="0">
                        <a:latin typeface="Helvetica"/>
                        <a:ea typeface="Cambria"/>
                        <a:cs typeface="Helvetica"/>
                      </a:endParaRPr>
                    </a:p>
                  </a:txBody>
                  <a:tcPr marL="68580" marR="68580" marT="0" marB="0"/>
                </a:tc>
                <a:tc>
                  <a:txBody>
                    <a:bodyPr/>
                    <a:lstStyle/>
                    <a:p>
                      <a:pPr algn="ctr">
                        <a:spcAft>
                          <a:spcPts val="0"/>
                        </a:spcAft>
                      </a:pPr>
                      <a:endParaRPr lang="en-US" sz="1800" b="1" dirty="0" smtClean="0">
                        <a:latin typeface="Helvetica"/>
                        <a:ea typeface="Cambria"/>
                        <a:cs typeface="Times New Roman"/>
                      </a:endParaRPr>
                    </a:p>
                    <a:p>
                      <a:pPr algn="ctr">
                        <a:spcAft>
                          <a:spcPts val="0"/>
                        </a:spcAft>
                      </a:pPr>
                      <a:r>
                        <a:rPr lang="en-US" sz="1800" b="1" dirty="0" err="1" smtClean="0">
                          <a:latin typeface="Helvetica"/>
                          <a:ea typeface="Cambria"/>
                          <a:cs typeface="Times New Roman"/>
                        </a:rPr>
                        <a:t>Hiberlink</a:t>
                      </a:r>
                      <a:r>
                        <a:rPr lang="en-US" sz="1800" b="1" dirty="0" smtClean="0">
                          <a:latin typeface="Helvetica"/>
                          <a:ea typeface="Cambria"/>
                          <a:cs typeface="Times New Roman"/>
                        </a:rPr>
                        <a:t> </a:t>
                      </a:r>
                      <a:endParaRPr lang="en-GB" sz="1800" b="1" dirty="0">
                        <a:latin typeface="Times New Roman"/>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1800" b="1" dirty="0" smtClean="0">
                        <a:latin typeface="Helvetica"/>
                        <a:ea typeface="Cambria"/>
                        <a:cs typeface="Times New Roman"/>
                      </a:endParaRPr>
                    </a:p>
                    <a:p>
                      <a:pPr marL="0" marR="0" indent="0" algn="ctr" defTabSz="457200" rtl="0" eaLnBrk="1" fontAlgn="auto" latinLnBrk="0" hangingPunct="1">
                        <a:lnSpc>
                          <a:spcPct val="100000"/>
                        </a:lnSpc>
                        <a:spcBef>
                          <a:spcPts val="0"/>
                        </a:spcBef>
                        <a:spcAft>
                          <a:spcPts val="0"/>
                        </a:spcAft>
                        <a:buClrTx/>
                        <a:buSzTx/>
                        <a:buFontTx/>
                        <a:buNone/>
                        <a:tabLst/>
                        <a:defRPr/>
                      </a:pPr>
                      <a:endParaRPr lang="en-GB" sz="1800" b="1" dirty="0" smtClean="0">
                        <a:latin typeface="Times New Roman"/>
                        <a:ea typeface="Cambria"/>
                        <a:cs typeface="Times New Roman"/>
                      </a:endParaRPr>
                    </a:p>
                  </a:txBody>
                  <a:tcPr marL="68580" marR="68580" marT="0" marB="0"/>
                </a:tc>
              </a:tr>
              <a:tr h="406872">
                <a:tc>
                  <a:txBody>
                    <a:bodyPr/>
                    <a:lstStyle/>
                    <a:p>
                      <a:pPr>
                        <a:spcAft>
                          <a:spcPts val="0"/>
                        </a:spcAft>
                      </a:pPr>
                      <a:endParaRPr lang="en-GB" sz="900" dirty="0">
                        <a:latin typeface="Helvetica"/>
                        <a:ea typeface="Cambria"/>
                        <a:cs typeface="Helvetica"/>
                      </a:endParaRPr>
                    </a:p>
                  </a:txBody>
                  <a:tcPr marL="68580" marR="68580" marT="0" marB="0"/>
                </a:tc>
                <a:tc>
                  <a:txBody>
                    <a:bodyPr/>
                    <a:lstStyle/>
                    <a:p>
                      <a:endParaRPr lang="en-US" sz="900" dirty="0">
                        <a:latin typeface="Helvetica"/>
                        <a:cs typeface="Helvetica"/>
                      </a:endParaRPr>
                    </a:p>
                  </a:txBody>
                  <a:tcPr marL="68580" marR="68580" marT="0" marB="0"/>
                </a:tc>
                <a:tc>
                  <a:txBody>
                    <a:bodyPr/>
                    <a:lstStyle/>
                    <a:p>
                      <a:pPr>
                        <a:buFontTx/>
                        <a:buNone/>
                      </a:pPr>
                      <a:endParaRPr lang="en-US" sz="900" dirty="0">
                        <a:latin typeface="Helvetica"/>
                        <a:cs typeface="Helvetica"/>
                      </a:endParaRPr>
                    </a:p>
                  </a:txBody>
                  <a:tcPr marL="68580" marR="68580" marT="0" marB="0"/>
                </a:tc>
              </a:tr>
              <a:tr h="4681812">
                <a:tc>
                  <a:txBody>
                    <a:bodyPr/>
                    <a:lstStyle/>
                    <a:p>
                      <a:pPr>
                        <a:spcAft>
                          <a:spcPts val="0"/>
                        </a:spcAft>
                      </a:pPr>
                      <a:r>
                        <a:rPr lang="en-US" sz="2800" b="1" dirty="0" smtClean="0">
                          <a:latin typeface="Helvetica"/>
                          <a:ea typeface="Cambria"/>
                          <a:cs typeface="Helvetica"/>
                        </a:rPr>
                        <a:t>Findings</a:t>
                      </a:r>
                    </a:p>
                    <a:p>
                      <a:pPr>
                        <a:spcAft>
                          <a:spcPts val="0"/>
                        </a:spcAft>
                      </a:pPr>
                      <a:endParaRPr lang="en-US" sz="1600" b="1" dirty="0" smtClean="0">
                        <a:latin typeface="Helvetica"/>
                        <a:ea typeface="Cambria"/>
                        <a:cs typeface="Helvetica"/>
                      </a:endParaRPr>
                    </a:p>
                    <a:p>
                      <a:pPr>
                        <a:spcAft>
                          <a:spcPts val="0"/>
                        </a:spcAft>
                      </a:pPr>
                      <a:r>
                        <a:rPr lang="en-US" sz="1600" b="0" dirty="0" smtClean="0">
                          <a:latin typeface="Helvetica"/>
                          <a:ea typeface="Cambria"/>
                          <a:cs typeface="Helvetica"/>
                        </a:rPr>
                        <a:t>Empirical statements </a:t>
                      </a:r>
                    </a:p>
                    <a:p>
                      <a:pPr>
                        <a:spcAft>
                          <a:spcPts val="0"/>
                        </a:spcAft>
                      </a:pPr>
                      <a:endParaRPr lang="en-US" sz="1600" b="0" dirty="0" smtClean="0">
                        <a:latin typeface="Helvetica"/>
                        <a:ea typeface="Cambria"/>
                        <a:cs typeface="Helvetica"/>
                      </a:endParaRPr>
                    </a:p>
                    <a:p>
                      <a:pPr>
                        <a:spcAft>
                          <a:spcPts val="0"/>
                        </a:spcAft>
                      </a:pPr>
                      <a:r>
                        <a:rPr lang="en-US" sz="1600" b="0" i="1" dirty="0" smtClean="0">
                          <a:latin typeface="Helvetica"/>
                          <a:ea typeface="Cambria"/>
                          <a:cs typeface="Helvetica"/>
                        </a:rPr>
                        <a:t>Made as:</a:t>
                      </a:r>
                    </a:p>
                    <a:p>
                      <a:pPr>
                        <a:spcAft>
                          <a:spcPts val="0"/>
                        </a:spcAft>
                      </a:pPr>
                      <a:endParaRPr lang="en-US" sz="1600" b="0" dirty="0" smtClean="0">
                        <a:latin typeface="Helvetica"/>
                        <a:ea typeface="Cambria"/>
                        <a:cs typeface="Helvetica"/>
                      </a:endParaRPr>
                    </a:p>
                    <a:p>
                      <a:pPr>
                        <a:spcAft>
                          <a:spcPts val="0"/>
                        </a:spcAft>
                      </a:pPr>
                      <a:r>
                        <a:rPr lang="en-US" sz="1600" dirty="0" err="1" smtClean="0">
                          <a:latin typeface="Helvetica"/>
                          <a:ea typeface="Cambria"/>
                          <a:cs typeface="Times New Roman"/>
                        </a:rPr>
                        <a:t>i</a:t>
                      </a:r>
                      <a:r>
                        <a:rPr lang="en-US" sz="1600" dirty="0" smtClean="0">
                          <a:latin typeface="Helvetica"/>
                          <a:ea typeface="Cambria"/>
                          <a:cs typeface="Times New Roman"/>
                        </a:rPr>
                        <a:t>)</a:t>
                      </a:r>
                      <a:r>
                        <a:rPr lang="en-US" sz="1600" baseline="0" dirty="0" smtClean="0">
                          <a:latin typeface="Helvetica"/>
                          <a:ea typeface="Cambria"/>
                          <a:cs typeface="Times New Roman"/>
                        </a:rPr>
                        <a:t> </a:t>
                      </a:r>
                      <a:r>
                        <a:rPr lang="en-US" sz="1600" dirty="0" smtClean="0">
                          <a:latin typeface="Helvetica"/>
                          <a:ea typeface="Cambria"/>
                          <a:cs typeface="Times New Roman"/>
                        </a:rPr>
                        <a:t>WORK-IN-PROGRESS</a:t>
                      </a:r>
                    </a:p>
                    <a:p>
                      <a:pPr>
                        <a:spcAft>
                          <a:spcPts val="0"/>
                        </a:spcAft>
                      </a:pPr>
                      <a:endParaRPr lang="en-US" sz="1600" dirty="0" smtClean="0">
                        <a:latin typeface="Helvetica"/>
                        <a:ea typeface="Cambria"/>
                        <a:cs typeface="Times New Roman"/>
                      </a:endParaRPr>
                    </a:p>
                    <a:p>
                      <a:pPr>
                        <a:spcAft>
                          <a:spcPts val="0"/>
                        </a:spcAft>
                      </a:pPr>
                      <a:r>
                        <a:rPr lang="en-US" sz="1600" i="1" dirty="0" smtClean="0">
                          <a:latin typeface="Helvetica"/>
                          <a:ea typeface="Cambria"/>
                          <a:cs typeface="Times New Roman"/>
                        </a:rPr>
                        <a:t>in preparation</a:t>
                      </a:r>
                      <a:r>
                        <a:rPr lang="en-US" sz="1600" i="1" baseline="0" dirty="0" smtClean="0">
                          <a:latin typeface="Helvetica"/>
                          <a:ea typeface="Cambria"/>
                          <a:cs typeface="Times New Roman"/>
                        </a:rPr>
                        <a:t> for </a:t>
                      </a:r>
                      <a:endParaRPr lang="en-US" sz="1600" i="1" dirty="0" smtClean="0">
                        <a:latin typeface="Helvetica"/>
                        <a:ea typeface="Cambria"/>
                        <a:cs typeface="Times New Roman"/>
                      </a:endParaRPr>
                    </a:p>
                    <a:p>
                      <a:pPr>
                        <a:spcAft>
                          <a:spcPts val="0"/>
                        </a:spcAft>
                      </a:pPr>
                      <a:endParaRPr lang="en-US" sz="1600" dirty="0" smtClean="0">
                        <a:latin typeface="Helvetica"/>
                        <a:ea typeface="Cambria"/>
                        <a:cs typeface="Times New Roman"/>
                      </a:endParaRPr>
                    </a:p>
                    <a:p>
                      <a:pPr>
                        <a:spcAft>
                          <a:spcPts val="0"/>
                        </a:spcAft>
                      </a:pPr>
                      <a:r>
                        <a:rPr lang="en-US" sz="1600" dirty="0" smtClean="0">
                          <a:latin typeface="Helvetica"/>
                          <a:ea typeface="Cambria"/>
                          <a:cs typeface="Times New Roman"/>
                        </a:rPr>
                        <a:t>ii) </a:t>
                      </a:r>
                      <a:r>
                        <a:rPr lang="en-US" sz="1600" b="0" dirty="0" smtClean="0">
                          <a:latin typeface="Helvetica"/>
                          <a:ea typeface="Cambria"/>
                          <a:cs typeface="Times New Roman"/>
                        </a:rPr>
                        <a:t>PUBLICATION</a:t>
                      </a:r>
                    </a:p>
                    <a:p>
                      <a:pPr>
                        <a:spcAft>
                          <a:spcPts val="0"/>
                        </a:spcAft>
                      </a:pPr>
                      <a:r>
                        <a:rPr lang="en-US" sz="1600" b="0" dirty="0" smtClean="0">
                          <a:latin typeface="Helvetica"/>
                          <a:ea typeface="Cambria"/>
                          <a:cs typeface="Helvetica"/>
                        </a:rPr>
                        <a:t> </a:t>
                      </a:r>
                    </a:p>
                    <a:p>
                      <a:pPr>
                        <a:spcAft>
                          <a:spcPts val="0"/>
                        </a:spcAft>
                      </a:pPr>
                      <a:endParaRPr lang="en-US" sz="1600" b="0" dirty="0" smtClean="0">
                        <a:latin typeface="Helvetica"/>
                        <a:ea typeface="Cambria"/>
                        <a:cs typeface="Helvetica"/>
                      </a:endParaRPr>
                    </a:p>
                    <a:p>
                      <a:pPr>
                        <a:spcAft>
                          <a:spcPts val="0"/>
                        </a:spcAft>
                      </a:pPr>
                      <a:endParaRPr lang="en-GB" sz="1200" b="0" dirty="0" smtClean="0">
                        <a:latin typeface="Helvetica"/>
                        <a:ea typeface="Cambria"/>
                        <a:cs typeface="Helvetica"/>
                      </a:endParaRPr>
                    </a:p>
                    <a:p>
                      <a:pPr>
                        <a:spcAft>
                          <a:spcPts val="0"/>
                        </a:spcAft>
                      </a:pPr>
                      <a:r>
                        <a:rPr lang="en-US" sz="1600" dirty="0" smtClean="0">
                          <a:latin typeface="Helvetica"/>
                          <a:ea typeface="Cambria"/>
                          <a:cs typeface="Helvetica"/>
                        </a:rPr>
                        <a:t> </a:t>
                      </a:r>
                      <a:endParaRPr lang="en-GB" sz="1200" dirty="0" smtClean="0">
                        <a:latin typeface="Helvetica"/>
                        <a:ea typeface="Cambria"/>
                        <a:cs typeface="Helvetica"/>
                      </a:endParaRPr>
                    </a:p>
                    <a:p>
                      <a:pPr>
                        <a:spcAft>
                          <a:spcPts val="0"/>
                        </a:spcAft>
                      </a:pPr>
                      <a:endParaRPr lang="en-US" sz="1600" dirty="0" smtClean="0">
                        <a:latin typeface="Helvetica"/>
                        <a:ea typeface="Cambria"/>
                        <a:cs typeface="Helvetica"/>
                      </a:endParaRPr>
                    </a:p>
                    <a:p>
                      <a:pPr>
                        <a:spcAft>
                          <a:spcPts val="0"/>
                        </a:spcAft>
                      </a:pPr>
                      <a:endParaRPr lang="en-GB" sz="1200" dirty="0">
                        <a:latin typeface="Helvetica"/>
                        <a:ea typeface="Cambria"/>
                        <a:cs typeface="Helvetica"/>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800" dirty="0" smtClean="0">
                          <a:latin typeface="Helvetica"/>
                          <a:cs typeface="Helvetica"/>
                        </a:rPr>
                        <a:t>Reference Rot occurs in over 36% of the </a:t>
                      </a:r>
                      <a:r>
                        <a:rPr lang="en-GB" sz="1800" dirty="0" err="1" smtClean="0">
                          <a:latin typeface="Helvetica"/>
                          <a:cs typeface="Helvetica"/>
                        </a:rPr>
                        <a:t>URIs</a:t>
                      </a:r>
                      <a:r>
                        <a:rPr lang="en-GB" sz="1800" dirty="0" smtClean="0">
                          <a:latin typeface="Helvetica"/>
                          <a:cs typeface="Helvetica"/>
                        </a:rPr>
                        <a:t>; affects 1/3rds of </a:t>
                      </a:r>
                      <a:r>
                        <a:rPr lang="en-GB" sz="1800" dirty="0" err="1" smtClean="0">
                          <a:latin typeface="Helvetica"/>
                          <a:cs typeface="Helvetica"/>
                        </a:rPr>
                        <a:t>e</a:t>
                      </a:r>
                      <a:r>
                        <a:rPr lang="en-GB" sz="1800" dirty="0" smtClean="0">
                          <a:latin typeface="Helvetica"/>
                          <a:cs typeface="Helvetica"/>
                        </a:rPr>
                        <a:t>-theses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500" dirty="0" smtClean="0">
                        <a:latin typeface="Helvetica"/>
                        <a:cs typeface="Helvetica"/>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800" dirty="0" smtClean="0">
                          <a:latin typeface="Helvetica"/>
                          <a:cs typeface="Helvetica"/>
                        </a:rPr>
                        <a:t>Routine web archiving delivers less than a 50:50 chance that</a:t>
                      </a:r>
                      <a:r>
                        <a:rPr lang="en-GB" sz="1800" baseline="0" dirty="0" smtClean="0">
                          <a:latin typeface="Helvetica"/>
                          <a:cs typeface="Helvetica"/>
                        </a:rPr>
                        <a:t> content is being kept safe</a:t>
                      </a:r>
                      <a:endParaRPr lang="en-GB" sz="1800" dirty="0" smtClean="0">
                        <a:latin typeface="Helvetica"/>
                        <a:cs typeface="Helvetica"/>
                      </a:endParaRPr>
                    </a:p>
                    <a:p>
                      <a:pPr marL="0" marR="0" lvl="1" indent="0" algn="l" defTabSz="457200" rtl="0" eaLnBrk="1" fontAlgn="auto" latinLnBrk="0" hangingPunct="1">
                        <a:lnSpc>
                          <a:spcPct val="100000"/>
                        </a:lnSpc>
                        <a:spcBef>
                          <a:spcPts val="0"/>
                        </a:spcBef>
                        <a:spcAft>
                          <a:spcPts val="0"/>
                        </a:spcAft>
                        <a:buClrTx/>
                        <a:buSzTx/>
                        <a:buFontTx/>
                        <a:buNone/>
                        <a:tabLst/>
                        <a:defRPr/>
                      </a:pPr>
                      <a:endParaRPr lang="en-GB" sz="500" dirty="0" smtClean="0">
                        <a:latin typeface="Helvetica"/>
                        <a:cs typeface="Helvetica"/>
                      </a:endParaRPr>
                    </a:p>
                    <a:p>
                      <a:pPr marL="0" marR="0" lvl="1" indent="0" algn="l" defTabSz="457200" rtl="0" eaLnBrk="1" fontAlgn="auto" latinLnBrk="0" hangingPunct="1">
                        <a:lnSpc>
                          <a:spcPct val="100000"/>
                        </a:lnSpc>
                        <a:spcBef>
                          <a:spcPts val="0"/>
                        </a:spcBef>
                        <a:spcAft>
                          <a:spcPts val="0"/>
                        </a:spcAft>
                        <a:buClrTx/>
                        <a:buSzTx/>
                        <a:buFontTx/>
                        <a:buNone/>
                        <a:tabLst/>
                        <a:defRPr/>
                      </a:pPr>
                      <a:endParaRPr lang="en-GB" sz="800" dirty="0" smtClean="0">
                        <a:latin typeface="Helvetica"/>
                        <a:cs typeface="Helvetica"/>
                      </a:endParaRPr>
                    </a:p>
                    <a:p>
                      <a:pPr marL="0" marR="0" lvl="1" indent="0" algn="l" defTabSz="457200" rtl="0" eaLnBrk="1" fontAlgn="auto" latinLnBrk="0" hangingPunct="1">
                        <a:lnSpc>
                          <a:spcPct val="100000"/>
                        </a:lnSpc>
                        <a:spcBef>
                          <a:spcPts val="0"/>
                        </a:spcBef>
                        <a:spcAft>
                          <a:spcPts val="0"/>
                        </a:spcAft>
                        <a:buClrTx/>
                        <a:buSzTx/>
                        <a:buFontTx/>
                        <a:buNone/>
                        <a:tabLst/>
                        <a:defRPr/>
                      </a:pPr>
                      <a:r>
                        <a:rPr lang="en-GB" sz="1800" dirty="0" smtClean="0">
                          <a:latin typeface="Helvetica"/>
                          <a:cs typeface="Helvetica"/>
                        </a:rPr>
                        <a:t>circa</a:t>
                      </a:r>
                      <a:r>
                        <a:rPr lang="en-GB" sz="1800" baseline="0" dirty="0" smtClean="0">
                          <a:latin typeface="Helvetica"/>
                          <a:cs typeface="Helvetica"/>
                        </a:rPr>
                        <a:t> </a:t>
                      </a:r>
                      <a:r>
                        <a:rPr lang="en-GB" sz="1800" dirty="0" smtClean="0">
                          <a:latin typeface="Helvetica"/>
                          <a:cs typeface="Helvetica"/>
                        </a:rPr>
                        <a:t>1 in 5 of referenced content</a:t>
                      </a:r>
                      <a:r>
                        <a:rPr lang="en-GB" sz="1800" baseline="0" dirty="0" smtClean="0">
                          <a:latin typeface="Helvetica"/>
                          <a:cs typeface="Helvetica"/>
                        </a:rPr>
                        <a:t> is probably </a:t>
                      </a:r>
                      <a:r>
                        <a:rPr lang="en-GB" sz="1800" dirty="0" smtClean="0">
                          <a:latin typeface="Helvetica"/>
                          <a:cs typeface="Helvetica"/>
                        </a:rPr>
                        <a:t>lost for ever</a:t>
                      </a:r>
                    </a:p>
                    <a:p>
                      <a:pPr marL="0" marR="0" lvl="1" indent="0" algn="l" defTabSz="457200" rtl="0" eaLnBrk="1" fontAlgn="auto" latinLnBrk="0" hangingPunct="1">
                        <a:lnSpc>
                          <a:spcPct val="100000"/>
                        </a:lnSpc>
                        <a:spcBef>
                          <a:spcPts val="0"/>
                        </a:spcBef>
                        <a:spcAft>
                          <a:spcPts val="0"/>
                        </a:spcAft>
                        <a:buClrTx/>
                        <a:buSzTx/>
                        <a:buFontTx/>
                        <a:buNone/>
                        <a:tabLst/>
                        <a:defRPr/>
                      </a:pPr>
                      <a:r>
                        <a:rPr lang="en-GB" sz="500" dirty="0" smtClean="0">
                          <a:latin typeface="Helvetica"/>
                          <a:cs typeface="Helvetica"/>
                        </a:rPr>
                        <a:t/>
                      </a:r>
                      <a:br>
                        <a:rPr lang="en-GB" sz="500" dirty="0" smtClean="0">
                          <a:latin typeface="Helvetica"/>
                          <a:cs typeface="Helvetica"/>
                        </a:rPr>
                      </a:br>
                      <a:endParaRPr lang="en-GB" sz="500" dirty="0" smtClean="0">
                        <a:latin typeface="Helvetica"/>
                        <a:cs typeface="Helvetica"/>
                      </a:endParaRPr>
                    </a:p>
                    <a:p>
                      <a:pPr marL="0" marR="0" lvl="1" indent="0" algn="l" defTabSz="457200" rtl="0" eaLnBrk="1" fontAlgn="auto" latinLnBrk="0" hangingPunct="1">
                        <a:lnSpc>
                          <a:spcPct val="100000"/>
                        </a:lnSpc>
                        <a:spcBef>
                          <a:spcPts val="0"/>
                        </a:spcBef>
                        <a:spcAft>
                          <a:spcPts val="0"/>
                        </a:spcAft>
                        <a:buClrTx/>
                        <a:buSzTx/>
                        <a:buFontTx/>
                        <a:buNone/>
                        <a:tabLst/>
                        <a:defRPr/>
                      </a:pPr>
                      <a:r>
                        <a:rPr lang="en-GB" sz="1800" dirty="0" smtClean="0">
                          <a:latin typeface="Helvetica"/>
                          <a:cs typeface="Helvetica"/>
                        </a:rPr>
                        <a:t> =&gt; devising tools to enable authors</a:t>
                      </a:r>
                      <a:r>
                        <a:rPr lang="en-GB" sz="1800" baseline="0" dirty="0" smtClean="0">
                          <a:latin typeface="Helvetica"/>
                          <a:cs typeface="Helvetica"/>
                        </a:rPr>
                        <a:t> / researchers to </a:t>
                      </a:r>
                      <a:r>
                        <a:rPr lang="en-GB" sz="1800" dirty="0" smtClean="0">
                          <a:latin typeface="Helvetica"/>
                          <a:cs typeface="Helvetica"/>
                        </a:rPr>
                        <a:t>archive</a:t>
                      </a:r>
                      <a:r>
                        <a:rPr lang="en-GB" sz="1800" baseline="0" dirty="0" smtClean="0">
                          <a:latin typeface="Helvetica"/>
                          <a:cs typeface="Helvetica"/>
                        </a:rPr>
                        <a:t> </a:t>
                      </a:r>
                      <a:r>
                        <a:rPr lang="en-GB" sz="1800" dirty="0" smtClean="0">
                          <a:latin typeface="Helvetica"/>
                          <a:cs typeface="Helvetica"/>
                        </a:rPr>
                        <a:t>pro-actively what was read/used and cited </a:t>
                      </a:r>
                      <a:r>
                        <a:rPr lang="en-GB" sz="1800" baseline="0" dirty="0" smtClean="0">
                          <a:latin typeface="Helvetica"/>
                          <a:cs typeface="Helvetica"/>
                        </a:rPr>
                        <a:t> </a:t>
                      </a:r>
                      <a:r>
                        <a:rPr lang="en-GB" sz="1800" dirty="0" smtClean="0">
                          <a:latin typeface="Helvetica"/>
                          <a:cs typeface="Helvetica"/>
                        </a:rPr>
                        <a:t>(in articles &amp; </a:t>
                      </a:r>
                      <a:r>
                        <a:rPr lang="en-GB" sz="1800" dirty="0" err="1" smtClean="0">
                          <a:latin typeface="Helvetica"/>
                          <a:cs typeface="Helvetica"/>
                        </a:rPr>
                        <a:t>e</a:t>
                      </a:r>
                      <a:r>
                        <a:rPr lang="en-GB" sz="1800" dirty="0" smtClean="0">
                          <a:latin typeface="Helvetica"/>
                          <a:cs typeface="Helvetica"/>
                        </a:rPr>
                        <a:t>-theses)  </a:t>
                      </a:r>
                      <a:br>
                        <a:rPr lang="en-GB" sz="1800" dirty="0" smtClean="0">
                          <a:latin typeface="Helvetica"/>
                          <a:cs typeface="Helvetica"/>
                        </a:rPr>
                      </a:br>
                      <a:endParaRPr lang="en-GB" sz="1050" dirty="0" smtClean="0">
                        <a:latin typeface="Helvetica"/>
                        <a:cs typeface="Helvetica"/>
                      </a:endParaRPr>
                    </a:p>
                    <a:p>
                      <a:pPr marL="0" marR="0" lvl="1" indent="0" algn="l" defTabSz="457200" rtl="0" eaLnBrk="1" fontAlgn="auto" latinLnBrk="0" hangingPunct="1">
                        <a:lnSpc>
                          <a:spcPct val="100000"/>
                        </a:lnSpc>
                        <a:spcBef>
                          <a:spcPts val="0"/>
                        </a:spcBef>
                        <a:spcAft>
                          <a:spcPts val="0"/>
                        </a:spcAft>
                        <a:buClrTx/>
                        <a:buSzTx/>
                        <a:buFontTx/>
                        <a:buNone/>
                        <a:tabLst/>
                        <a:defRPr/>
                      </a:pPr>
                      <a:r>
                        <a:rPr lang="en-GB" sz="1800" dirty="0" smtClean="0">
                          <a:latin typeface="Helvetica"/>
                          <a:cs typeface="Helvetica"/>
                        </a:rPr>
                        <a:t>‘transactional archiving’</a:t>
                      </a:r>
                    </a:p>
                    <a:p>
                      <a:pPr marL="0" marR="0" lvl="1" indent="0" algn="l" defTabSz="457200" rtl="0" eaLnBrk="1" fontAlgn="auto" latinLnBrk="0" hangingPunct="1">
                        <a:lnSpc>
                          <a:spcPct val="100000"/>
                        </a:lnSpc>
                        <a:spcBef>
                          <a:spcPts val="0"/>
                        </a:spcBef>
                        <a:spcAft>
                          <a:spcPts val="0"/>
                        </a:spcAft>
                        <a:buClrTx/>
                        <a:buSzTx/>
                        <a:buFontTx/>
                        <a:buNone/>
                        <a:tabLst/>
                        <a:defRPr/>
                      </a:pPr>
                      <a:endParaRPr lang="en-GB" sz="1100" dirty="0" smtClean="0">
                        <a:latin typeface="Helvetica"/>
                        <a:cs typeface="Helvetica"/>
                      </a:endParaRPr>
                    </a:p>
                    <a:p>
                      <a:pPr marL="0" marR="0" lvl="1" indent="0" algn="l" defTabSz="457200" rtl="0" eaLnBrk="1" fontAlgn="auto" latinLnBrk="0" hangingPunct="1">
                        <a:lnSpc>
                          <a:spcPct val="100000"/>
                        </a:lnSpc>
                        <a:spcBef>
                          <a:spcPts val="0"/>
                        </a:spcBef>
                        <a:spcAft>
                          <a:spcPts val="0"/>
                        </a:spcAft>
                        <a:buClrTx/>
                        <a:buSzTx/>
                        <a:buFontTx/>
                        <a:buNone/>
                        <a:tabLst/>
                        <a:defRPr/>
                      </a:pPr>
                      <a:r>
                        <a:rPr lang="en-GB" sz="1800" dirty="0" smtClean="0">
                          <a:latin typeface="Helvetica"/>
                          <a:cs typeface="Helvetica"/>
                        </a:rPr>
                        <a:t>** increasingly what</a:t>
                      </a:r>
                      <a:r>
                        <a:rPr lang="en-GB" sz="1800" baseline="0" dirty="0" smtClean="0">
                          <a:latin typeface="Helvetica"/>
                          <a:cs typeface="Helvetica"/>
                        </a:rPr>
                        <a:t> is referenced on the web via URI is a data resource **</a:t>
                      </a:r>
                      <a:endParaRPr lang="en-GB" sz="1800" dirty="0" smtClean="0">
                        <a:latin typeface="Helvetica"/>
                        <a:cs typeface="Helvetica"/>
                      </a:endParaRPr>
                    </a:p>
                  </a:txBody>
                  <a:tcPr marL="68580" marR="68580" marT="0" marB="0"/>
                </a:tc>
                <a:tc>
                  <a:txBody>
                    <a:bodyPr/>
                    <a:lstStyle/>
                    <a:p>
                      <a:pPr>
                        <a:spcBef>
                          <a:spcPts val="1152"/>
                        </a:spcBef>
                      </a:pPr>
                      <a:endParaRPr lang="en-GB" sz="1800" dirty="0" smtClean="0">
                        <a:solidFill>
                          <a:srgbClr val="000000"/>
                        </a:solidFill>
                        <a:latin typeface="Helvetica"/>
                        <a:cs typeface="Helvetica"/>
                      </a:endParaRPr>
                    </a:p>
                  </a:txBody>
                  <a:tcPr marL="68580" marR="68580" marT="0" marB="0"/>
                </a:tc>
              </a:tr>
            </a:tbl>
          </a:graphicData>
        </a:graphic>
      </p:graphicFrame>
      <p:sp>
        <p:nvSpPr>
          <p:cNvPr id="10" name="TextBox 9"/>
          <p:cNvSpPr txBox="1"/>
          <p:nvPr/>
        </p:nvSpPr>
        <p:spPr>
          <a:xfrm>
            <a:off x="-3843867" y="3657600"/>
            <a:ext cx="184666" cy="369332"/>
          </a:xfrm>
          <a:prstGeom prst="rect">
            <a:avLst/>
          </a:prstGeom>
          <a:noFill/>
        </p:spPr>
        <p:txBody>
          <a:bodyPr wrap="none" rtlCol="0">
            <a:spAutoFit/>
          </a:bodyPr>
          <a:lstStyle/>
          <a:p>
            <a:endParaRPr lang="en-US"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0" y="0"/>
          <a:ext cx="9144000" cy="6858000"/>
        </p:xfrm>
        <a:graphic>
          <a:graphicData uri="http://schemas.openxmlformats.org/drawingml/2006/table">
            <a:tbl>
              <a:tblPr firstRow="1" bandRow="1">
                <a:tableStyleId>{5C22544A-7EE6-4342-B048-85BDC9FD1C3A}</a:tableStyleId>
              </a:tblPr>
              <a:tblGrid>
                <a:gridCol w="1348731"/>
                <a:gridCol w="2105669"/>
                <a:gridCol w="5689600"/>
              </a:tblGrid>
              <a:tr h="787850">
                <a:tc>
                  <a:txBody>
                    <a:bodyPr/>
                    <a:lstStyle/>
                    <a:p>
                      <a:pPr algn="ctr">
                        <a:spcBef>
                          <a:spcPts val="600"/>
                        </a:spcBef>
                        <a:spcAft>
                          <a:spcPts val="600"/>
                        </a:spcAft>
                      </a:pPr>
                      <a:endParaRPr lang="en-US" sz="2400" dirty="0">
                        <a:latin typeface="Helvetica"/>
                        <a:ea typeface="Cambria"/>
                        <a:cs typeface="Times New Roman"/>
                      </a:endParaRPr>
                    </a:p>
                  </a:txBody>
                  <a:tcPr marL="68580" marR="68580" marT="0" marB="0"/>
                </a:tc>
                <a:tc>
                  <a:txBody>
                    <a:bodyPr/>
                    <a:lstStyle/>
                    <a:p>
                      <a:pPr marL="457200" indent="-457200" algn="ctr">
                        <a:spcBef>
                          <a:spcPts val="600"/>
                        </a:spcBef>
                        <a:spcAft>
                          <a:spcPts val="600"/>
                        </a:spcAft>
                        <a:buFont typeface="+mj-ea"/>
                        <a:buAutoNum type="circleNumDbPlain"/>
                      </a:pPr>
                      <a:r>
                        <a:rPr lang="en-US" sz="2400" dirty="0" smtClean="0">
                          <a:latin typeface="Helvetica"/>
                          <a:ea typeface="Cambria"/>
                          <a:cs typeface="Times New Roman"/>
                        </a:rPr>
                        <a:t> </a:t>
                      </a:r>
                      <a:r>
                        <a:rPr lang="en-US" sz="2400" dirty="0">
                          <a:latin typeface="Helvetica"/>
                          <a:ea typeface="Cambria"/>
                          <a:cs typeface="Times New Roman"/>
                        </a:rPr>
                        <a:t>Reference </a:t>
                      </a:r>
                      <a:r>
                        <a:rPr lang="en-US" sz="2400" dirty="0" smtClean="0">
                          <a:latin typeface="Helvetica"/>
                          <a:ea typeface="Cambria"/>
                          <a:cs typeface="Times New Roman"/>
                        </a:rPr>
                        <a:t>Rot</a:t>
                      </a:r>
                      <a:endParaRPr lang="en-GB" sz="1800" dirty="0">
                        <a:latin typeface="Times New Roman"/>
                        <a:ea typeface="Cambria"/>
                        <a:cs typeface="Times New Roman"/>
                      </a:endParaRPr>
                    </a:p>
                  </a:txBody>
                  <a:tcPr marL="68580" marR="68580" marT="0" marB="0"/>
                </a:tc>
                <a:tc>
                  <a:txBody>
                    <a:bodyPr/>
                    <a:lstStyle/>
                    <a:p>
                      <a:pPr marL="457200" indent="-457200" algn="ctr">
                        <a:spcBef>
                          <a:spcPts val="600"/>
                        </a:spcBef>
                        <a:spcAft>
                          <a:spcPts val="600"/>
                        </a:spcAft>
                        <a:buFont typeface="+mj-ea"/>
                        <a:buAutoNum type="circleNumDbPlain" startAt="2"/>
                      </a:pPr>
                      <a:r>
                        <a:rPr lang="en-US" sz="2800" dirty="0" smtClean="0">
                          <a:latin typeface="Helvetica"/>
                          <a:ea typeface="Cambria"/>
                          <a:cs typeface="Times New Roman"/>
                        </a:rPr>
                        <a:t>E</a:t>
                      </a:r>
                      <a:r>
                        <a:rPr lang="en-US" sz="2800" dirty="0">
                          <a:latin typeface="Helvetica"/>
                          <a:ea typeface="Cambria"/>
                          <a:cs typeface="Times New Roman"/>
                        </a:rPr>
                        <a:t>-Journal </a:t>
                      </a:r>
                      <a:r>
                        <a:rPr lang="en-US" sz="2800" dirty="0" smtClean="0">
                          <a:latin typeface="Helvetica"/>
                          <a:ea typeface="Cambria"/>
                          <a:cs typeface="Times New Roman"/>
                        </a:rPr>
                        <a:t>Archiving</a:t>
                      </a:r>
                      <a:endParaRPr lang="en-GB" sz="2000" dirty="0">
                        <a:latin typeface="Times New Roman"/>
                        <a:ea typeface="Cambria"/>
                        <a:cs typeface="Times New Roman"/>
                      </a:endParaRPr>
                    </a:p>
                  </a:txBody>
                  <a:tcPr marL="68580" marR="68580" marT="0" marB="0"/>
                </a:tc>
              </a:tr>
              <a:tr h="1641613">
                <a:tc>
                  <a:txBody>
                    <a:bodyPr/>
                    <a:lstStyle/>
                    <a:p>
                      <a:pPr>
                        <a:spcAft>
                          <a:spcPts val="0"/>
                        </a:spcAft>
                      </a:pPr>
                      <a:endParaRPr lang="en-US" sz="1800" b="1" dirty="0" smtClean="0">
                        <a:latin typeface="Helvetica"/>
                        <a:ea typeface="Cambria"/>
                        <a:cs typeface="Times New Roman"/>
                      </a:endParaRPr>
                    </a:p>
                    <a:p>
                      <a:pPr>
                        <a:spcAft>
                          <a:spcPts val="0"/>
                        </a:spcAft>
                      </a:pPr>
                      <a:r>
                        <a:rPr lang="en-US" sz="1800" b="1" dirty="0" smtClean="0">
                          <a:latin typeface="Helvetica"/>
                          <a:ea typeface="Cambria"/>
                          <a:cs typeface="Times New Roman"/>
                        </a:rPr>
                        <a:t>Study</a:t>
                      </a:r>
                      <a:endParaRPr lang="en-GB" sz="1200" dirty="0">
                        <a:latin typeface="Times New Roman"/>
                        <a:ea typeface="Cambria"/>
                        <a:cs typeface="Times New Roman"/>
                      </a:endParaRPr>
                    </a:p>
                  </a:txBody>
                  <a:tcPr marL="68580" marR="68580" marT="0" marB="0"/>
                </a:tc>
                <a:tc>
                  <a:txBody>
                    <a:bodyPr/>
                    <a:lstStyle/>
                    <a:p>
                      <a:pPr>
                        <a:spcAft>
                          <a:spcPts val="0"/>
                        </a:spcAft>
                      </a:pPr>
                      <a:endParaRPr lang="en-US" sz="1800" dirty="0" smtClean="0">
                        <a:latin typeface="Helvetica"/>
                        <a:ea typeface="Cambria"/>
                        <a:cs typeface="Times New Roman"/>
                      </a:endParaRPr>
                    </a:p>
                    <a:p>
                      <a:pPr>
                        <a:spcAft>
                          <a:spcPts val="0"/>
                        </a:spcAft>
                      </a:pPr>
                      <a:endParaRPr lang="en-GB" sz="1400" dirty="0">
                        <a:latin typeface="Times New Roman"/>
                        <a:ea typeface="Cambria"/>
                        <a:cs typeface="Times New Roman"/>
                      </a:endParaRPr>
                    </a:p>
                  </a:txBody>
                  <a:tcPr marL="68580" marR="68580" marT="0" marB="0"/>
                </a:tc>
                <a:tc>
                  <a:txBody>
                    <a:bodyPr/>
                    <a:lstStyle/>
                    <a:p>
                      <a:pPr algn="ctr">
                        <a:spcAft>
                          <a:spcPts val="0"/>
                        </a:spcAft>
                      </a:pPr>
                      <a:endParaRPr lang="en-US" sz="2000" dirty="0" smtClean="0">
                        <a:latin typeface="Helvetica"/>
                        <a:ea typeface="Cambria"/>
                        <a:cs typeface="Times New Roman"/>
                      </a:endParaRPr>
                    </a:p>
                    <a:p>
                      <a:pPr algn="ctr">
                        <a:spcAft>
                          <a:spcPts val="0"/>
                        </a:spcAft>
                      </a:pPr>
                      <a:r>
                        <a:rPr lang="en-US" sz="2000" dirty="0" smtClean="0">
                          <a:latin typeface="Helvetica"/>
                          <a:ea typeface="Cambria"/>
                          <a:cs typeface="Times New Roman"/>
                        </a:rPr>
                        <a:t>Extent </a:t>
                      </a:r>
                      <a:r>
                        <a:rPr lang="en-US" sz="2000" dirty="0">
                          <a:latin typeface="Helvetica"/>
                          <a:ea typeface="Cambria"/>
                          <a:cs typeface="Times New Roman"/>
                        </a:rPr>
                        <a:t>to which scholarly record is at risk of loss: who is looking after your </a:t>
                      </a:r>
                      <a:r>
                        <a:rPr lang="en-US" sz="2000" dirty="0" err="1">
                          <a:latin typeface="Helvetica"/>
                          <a:ea typeface="Cambria"/>
                          <a:cs typeface="Times New Roman"/>
                        </a:rPr>
                        <a:t>e</a:t>
                      </a:r>
                      <a:r>
                        <a:rPr lang="en-US" sz="2000" dirty="0">
                          <a:latin typeface="Helvetica"/>
                          <a:ea typeface="Cambria"/>
                          <a:cs typeface="Times New Roman"/>
                        </a:rPr>
                        <a:t>-journal content?</a:t>
                      </a:r>
                      <a:endParaRPr lang="en-GB" sz="1600" dirty="0">
                        <a:latin typeface="Times New Roman"/>
                        <a:ea typeface="Cambria"/>
                        <a:cs typeface="Times New Roman"/>
                      </a:endParaRPr>
                    </a:p>
                  </a:txBody>
                  <a:tcPr marL="68580" marR="68580" marT="0" marB="0"/>
                </a:tc>
              </a:tr>
              <a:tr h="2748748">
                <a:tc>
                  <a:txBody>
                    <a:bodyPr/>
                    <a:lstStyle/>
                    <a:p>
                      <a:pPr>
                        <a:spcAft>
                          <a:spcPts val="0"/>
                        </a:spcAft>
                      </a:pPr>
                      <a:r>
                        <a:rPr lang="en-US" sz="1800" b="1" dirty="0" smtClean="0">
                          <a:latin typeface="Helvetica"/>
                          <a:ea typeface="Cambria"/>
                          <a:cs typeface="Times New Roman"/>
                        </a:rPr>
                        <a:t>Project</a:t>
                      </a:r>
                      <a:r>
                        <a:rPr lang="en-US" sz="1600" dirty="0" smtClean="0">
                          <a:latin typeface="Helvetica"/>
                          <a:ea typeface="Cambria"/>
                          <a:cs typeface="Times New Roman"/>
                        </a:rPr>
                        <a:t>]</a:t>
                      </a:r>
                    </a:p>
                    <a:p>
                      <a:pPr>
                        <a:spcAft>
                          <a:spcPts val="0"/>
                        </a:spcAft>
                      </a:pPr>
                      <a:endParaRPr lang="en-GB" sz="1200" dirty="0">
                        <a:latin typeface="Times New Roman"/>
                        <a:ea typeface="Cambria"/>
                        <a:cs typeface="Times New Roman"/>
                      </a:endParaRPr>
                    </a:p>
                  </a:txBody>
                  <a:tcPr marL="68580" marR="68580" marT="0" marB="0"/>
                </a:tc>
                <a:tc>
                  <a:txBody>
                    <a:bodyPr/>
                    <a:lstStyle/>
                    <a:p>
                      <a:pPr algn="ctr">
                        <a:spcAft>
                          <a:spcPts val="0"/>
                        </a:spcAft>
                      </a:pPr>
                      <a:endParaRPr lang="en-GB" sz="1200" b="1" dirty="0" smtClean="0">
                        <a:latin typeface="Times New Roman"/>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algn="ctr">
                        <a:spcAft>
                          <a:spcPts val="0"/>
                        </a:spcAft>
                      </a:pPr>
                      <a:r>
                        <a:rPr lang="en-US" sz="1800" b="1" dirty="0">
                          <a:latin typeface="Helvetica"/>
                          <a:ea typeface="Cambria"/>
                          <a:cs typeface="Times New Roman"/>
                        </a:rPr>
                        <a:t>Keepers</a:t>
                      </a:r>
                      <a:r>
                        <a:rPr lang="en-US" sz="1800" b="1" dirty="0" smtClean="0">
                          <a:latin typeface="Helvetica"/>
                          <a:ea typeface="Cambria"/>
                          <a:cs typeface="Times New Roman"/>
                        </a:rPr>
                        <a:t>+</a:t>
                      </a:r>
                    </a:p>
                    <a:p>
                      <a:pPr algn="ctr">
                        <a:spcAft>
                          <a:spcPts val="0"/>
                        </a:spcAft>
                      </a:pPr>
                      <a:endParaRPr lang="en-GB" sz="1400" b="1" dirty="0" smtClean="0">
                        <a:latin typeface="Times New Roman"/>
                        <a:ea typeface="Cambria"/>
                        <a:cs typeface="Times New Roman"/>
                      </a:endParaRPr>
                    </a:p>
                    <a:p>
                      <a:pPr algn="ctr">
                        <a:spcAft>
                          <a:spcPts val="0"/>
                        </a:spcAft>
                      </a:pPr>
                      <a:r>
                        <a:rPr lang="en-GB" sz="2000" dirty="0" smtClean="0">
                          <a:latin typeface="Helvetica"/>
                          <a:ea typeface="Cambria"/>
                          <a:cs typeface="Times New Roman"/>
                        </a:rPr>
                        <a:t>‘Unfunded’  (</a:t>
                      </a:r>
                      <a:r>
                        <a:rPr lang="en-GB" sz="2000" dirty="0" err="1" smtClean="0">
                          <a:latin typeface="Helvetica"/>
                          <a:ea typeface="Cambria"/>
                          <a:cs typeface="Times New Roman"/>
                        </a:rPr>
                        <a:t>Jisc</a:t>
                      </a:r>
                      <a:r>
                        <a:rPr lang="en-GB" sz="2000" dirty="0" smtClean="0">
                          <a:latin typeface="Helvetica"/>
                          <a:ea typeface="Cambria"/>
                          <a:cs typeface="Times New Roman"/>
                        </a:rPr>
                        <a:t> / </a:t>
                      </a:r>
                      <a:r>
                        <a:rPr lang="en-GB" sz="2000" dirty="0" err="1" smtClean="0">
                          <a:latin typeface="Helvetica"/>
                          <a:ea typeface="Cambria"/>
                          <a:cs typeface="Times New Roman"/>
                        </a:rPr>
                        <a:t>UoEd</a:t>
                      </a:r>
                      <a:r>
                        <a:rPr lang="en-GB" sz="2000" dirty="0" smtClean="0">
                          <a:latin typeface="Helvetica"/>
                          <a:ea typeface="Cambria"/>
                          <a:cs typeface="Times New Roman"/>
                        </a:rPr>
                        <a:t>)</a:t>
                      </a:r>
                    </a:p>
                    <a:p>
                      <a:pPr algn="ctr">
                        <a:spcAft>
                          <a:spcPts val="0"/>
                        </a:spcAft>
                      </a:pPr>
                      <a:r>
                        <a:rPr lang="en-GB" sz="1800" dirty="0" smtClean="0">
                          <a:latin typeface="Helvetica"/>
                          <a:ea typeface="Cambria"/>
                          <a:cs typeface="Times New Roman"/>
                        </a:rPr>
                        <a:t/>
                      </a:r>
                      <a:br>
                        <a:rPr lang="en-GB" sz="1800" dirty="0" smtClean="0">
                          <a:latin typeface="Helvetica"/>
                          <a:ea typeface="Cambria"/>
                          <a:cs typeface="Times New Roman"/>
                        </a:rPr>
                      </a:br>
                      <a:r>
                        <a:rPr lang="en-GB" sz="1800" dirty="0" smtClean="0">
                          <a:latin typeface="Helvetica"/>
                          <a:cs typeface="Helvetica"/>
                        </a:rPr>
                        <a:t>EDINA in collaboration internationally with archiving organisations &amp; research libraries</a:t>
                      </a:r>
                      <a:endParaRPr lang="en-GB" sz="1800" dirty="0">
                        <a:latin typeface="Helvetica"/>
                        <a:ea typeface="Cambria"/>
                        <a:cs typeface="Helvetica"/>
                      </a:endParaRPr>
                    </a:p>
                  </a:txBody>
                  <a:tcPr marL="68580" marR="68580" marT="0" marB="0"/>
                </a:tc>
              </a:tr>
              <a:tr h="534478">
                <a:tc>
                  <a:txBody>
                    <a:bodyPr/>
                    <a:lstStyle/>
                    <a:p>
                      <a:pPr>
                        <a:spcAft>
                          <a:spcPts val="0"/>
                        </a:spcAft>
                      </a:pPr>
                      <a:endParaRPr lang="en-US" sz="1600" dirty="0" smtClean="0">
                        <a:latin typeface="Helvetica"/>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endParaRPr lang="en-US" sz="1800" dirty="0">
                        <a:latin typeface="Helvetica"/>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800" dirty="0" smtClean="0">
                          <a:latin typeface="Helvetica"/>
                          <a:ea typeface="Cambria"/>
                          <a:cs typeface="Helvetica"/>
                        </a:rPr>
                        <a:t> </a:t>
                      </a:r>
                      <a:r>
                        <a:rPr lang="en-US" sz="3200" u="sng" dirty="0" smtClean="0">
                          <a:latin typeface="Helvetica"/>
                          <a:cs typeface="Helvetica"/>
                          <a:hlinkClick r:id="rId3"/>
                        </a:rPr>
                        <a:t>thekeepers.org</a:t>
                      </a:r>
                      <a:r>
                        <a:rPr lang="en-US" sz="1800" dirty="0" smtClean="0">
                          <a:latin typeface="Helvetica"/>
                          <a:cs typeface="Helvetica"/>
                        </a:rPr>
                        <a:t> </a:t>
                      </a:r>
                    </a:p>
                  </a:txBody>
                  <a:tcPr marL="68580" marR="68580" marT="0" marB="0"/>
                </a:tc>
              </a:tr>
              <a:tr h="1145311">
                <a:tc>
                  <a:txBody>
                    <a:bodyPr/>
                    <a:lstStyle/>
                    <a:p>
                      <a:pPr>
                        <a:spcAft>
                          <a:spcPts val="0"/>
                        </a:spcAft>
                      </a:pPr>
                      <a:endParaRPr lang="en-GB" sz="1200" dirty="0">
                        <a:latin typeface="Times New Roman"/>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2800" dirty="0" smtClean="0">
                          <a:latin typeface="Helvetica"/>
                          <a:cs typeface="Helvetica"/>
                        </a:rPr>
                        <a:t> </a:t>
                      </a:r>
                      <a:endParaRPr lang="en-US" sz="2800" b="0" dirty="0">
                        <a:latin typeface="Helvetica"/>
                        <a:ea typeface="Cambria"/>
                        <a:cs typeface="Helvetica"/>
                      </a:endParaRPr>
                    </a:p>
                  </a:txBody>
                  <a:tcPr marL="68580" marR="68580" marT="0" marB="0"/>
                </a:tc>
                <a:tc>
                  <a:txBody>
                    <a:bodyPr/>
                    <a:lstStyle/>
                    <a:p>
                      <a:pPr algn="ctr">
                        <a:buNone/>
                      </a:pPr>
                      <a:endParaRPr lang="en-US" sz="1600" u="sng" dirty="0" smtClean="0">
                        <a:latin typeface="Helvetica"/>
                        <a:cs typeface="Helvetica"/>
                        <a:hlinkClick r:id="rId4"/>
                      </a:endParaRPr>
                    </a:p>
                    <a:p>
                      <a:pPr algn="ctr">
                        <a:buNone/>
                      </a:pPr>
                      <a:r>
                        <a:rPr lang="en-US" sz="1800" u="sng" dirty="0" smtClean="0">
                          <a:latin typeface="Helvetica"/>
                          <a:cs typeface="Helvetica"/>
                          <a:hlinkClick r:id="rId4"/>
                        </a:rPr>
                        <a:t>http://thekeepers.blogs.edina.ac.uk</a:t>
                      </a:r>
                      <a:endParaRPr lang="en-GB" sz="1800" dirty="0" smtClean="0">
                        <a:latin typeface="Helvetica"/>
                        <a:cs typeface="Helvetica"/>
                      </a:endParaRPr>
                    </a:p>
                    <a:p>
                      <a:pPr algn="ctr">
                        <a:spcAft>
                          <a:spcPts val="0"/>
                        </a:spcAft>
                      </a:pPr>
                      <a:endParaRPr lang="en-GB" sz="1600" dirty="0">
                        <a:latin typeface="Helvetica"/>
                        <a:ea typeface="Cambria"/>
                        <a:cs typeface="Helvetica"/>
                      </a:endParaRPr>
                    </a:p>
                  </a:txBody>
                  <a:tcPr marL="68580" marR="68580" marT="0" marB="0"/>
                </a:tc>
              </a:tr>
            </a:tbl>
          </a:graphicData>
        </a:graphic>
      </p:graphicFrame>
      <p:sp>
        <p:nvSpPr>
          <p:cNvPr id="10" name="TextBox 9"/>
          <p:cNvSpPr txBox="1"/>
          <p:nvPr/>
        </p:nvSpPr>
        <p:spPr>
          <a:xfrm>
            <a:off x="-3843867" y="3657600"/>
            <a:ext cx="184666" cy="369332"/>
          </a:xfrm>
          <a:prstGeom prst="rect">
            <a:avLst/>
          </a:prstGeom>
          <a:noFill/>
        </p:spPr>
        <p:txBody>
          <a:bodyPr wrap="none" rtlCol="0">
            <a:spAutoFit/>
          </a:bodyPr>
          <a:lstStyle/>
          <a:p>
            <a:endParaRPr lang="en-US" dirty="0"/>
          </a:p>
        </p:txBody>
      </p:sp>
      <p:pic>
        <p:nvPicPr>
          <p:cNvPr id="5" name="Picture 10"/>
          <p:cNvPicPr>
            <a:picLocks noChangeAspect="1" noChangeArrowheads="1"/>
          </p:cNvPicPr>
          <p:nvPr/>
        </p:nvPicPr>
        <p:blipFill>
          <a:blip r:embed="rId5"/>
          <a:srcRect/>
          <a:stretch>
            <a:fillRect/>
          </a:stretch>
        </p:blipFill>
        <p:spPr bwMode="auto">
          <a:xfrm>
            <a:off x="5689639" y="4364550"/>
            <a:ext cx="1042988" cy="6032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cSld>
    <p:spTree>
      <p:nvGrpSpPr>
        <p:cNvPr id="1" name=""/>
        <p:cNvGrpSpPr/>
        <p:nvPr/>
      </p:nvGrpSpPr>
      <p:grpSpPr>
        <a:xfrm>
          <a:off x="0" y="0"/>
          <a:ext cx="0" cy="0"/>
          <a:chOff x="0" y="0"/>
          <a:chExt cx="0" cy="0"/>
        </a:xfrm>
      </p:grpSpPr>
      <p:grpSp>
        <p:nvGrpSpPr>
          <p:cNvPr id="10" name="Group 9"/>
          <p:cNvGrpSpPr/>
          <p:nvPr/>
        </p:nvGrpSpPr>
        <p:grpSpPr>
          <a:xfrm>
            <a:off x="-10470" y="0"/>
            <a:ext cx="9154470" cy="7009200"/>
            <a:chOff x="-10470" y="0"/>
            <a:chExt cx="9154470" cy="7009200"/>
          </a:xfrm>
        </p:grpSpPr>
        <p:sp>
          <p:nvSpPr>
            <p:cNvPr id="5" name="Rectangle 3"/>
            <p:cNvSpPr txBox="1">
              <a:spLocks noChangeArrowheads="1"/>
            </p:cNvSpPr>
            <p:nvPr/>
          </p:nvSpPr>
          <p:spPr bwMode="auto">
            <a:xfrm>
              <a:off x="165100" y="0"/>
              <a:ext cx="8731318" cy="9271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hangingPunct="0">
                <a:spcBef>
                  <a:spcPct val="20000"/>
                </a:spcBef>
                <a:defRPr/>
              </a:pPr>
              <a:r>
                <a:rPr lang="en-US" sz="2400" dirty="0" smtClean="0">
                  <a:solidFill>
                    <a:srgbClr val="000090"/>
                  </a:solidFill>
                  <a:latin typeface="Helvetica"/>
                  <a:cs typeface="Helvetica"/>
                  <a:sym typeface="Wingdings"/>
                </a:rPr>
                <a:t>	</a:t>
              </a:r>
              <a:r>
                <a:rPr lang="en-US" sz="2800" kern="0" dirty="0" smtClean="0">
                  <a:latin typeface="Helvetica"/>
                  <a:ea typeface="ＭＳ Ｐゴシック" charset="-128"/>
                  <a:cs typeface="Helvetica"/>
                  <a:sym typeface="Wingdings"/>
                </a:rPr>
                <a:t>That Article in the Scholarly Record is not in the custody of Librar</a:t>
              </a:r>
              <a:r>
                <a:rPr lang="en-US" sz="2800" kern="0" dirty="0" smtClean="0">
                  <a:latin typeface="Helvetica"/>
                  <a:ea typeface="ＭＳ Ｐゴシック" charset="-128"/>
                  <a:cs typeface="Helvetica"/>
                </a:rPr>
                <a:t>ies, nor yet on their digital shelves.</a:t>
              </a:r>
              <a:endParaRPr lang="en-US" sz="2800" dirty="0" smtClean="0">
                <a:latin typeface="Helvetica"/>
                <a:cs typeface="Helvetica"/>
              </a:endParaRPr>
            </a:p>
            <a:p>
              <a:pPr marL="1257300" lvl="2" indent="-342900" eaLnBrk="0" hangingPunct="0">
                <a:spcBef>
                  <a:spcPct val="20000"/>
                </a:spcBef>
                <a:buFont typeface="Arial"/>
                <a:buChar char="•"/>
                <a:defRPr/>
              </a:pPr>
              <a:endParaRPr lang="en-US" sz="2400" kern="0" dirty="0" smtClean="0">
                <a:solidFill>
                  <a:srgbClr val="000090"/>
                </a:solidFill>
                <a:latin typeface="Helvetica"/>
                <a:ea typeface="ＭＳ Ｐゴシック" charset="-128"/>
                <a:cs typeface="Helvetica"/>
              </a:endParaRPr>
            </a:p>
            <a:p>
              <a:pPr marL="342900" indent="-342900" eaLnBrk="0" hangingPunct="0">
                <a:spcBef>
                  <a:spcPct val="20000"/>
                </a:spcBef>
                <a:defRPr/>
              </a:pPr>
              <a:r>
                <a:rPr lang="en-US" sz="2400" dirty="0" smtClean="0">
                  <a:solidFill>
                    <a:srgbClr val="000090"/>
                  </a:solidFill>
                  <a:latin typeface="Helvetica"/>
                  <a:ea typeface="ＭＳ Ｐゴシック" charset="0"/>
                  <a:cs typeface="Helvetica"/>
                </a:rPr>
                <a:t> </a:t>
              </a:r>
              <a:endParaRPr lang="en-US" sz="2400" dirty="0" smtClean="0">
                <a:latin typeface="Helvetica"/>
                <a:ea typeface="ＭＳ Ｐゴシック" charset="0"/>
                <a:cs typeface="Helvetica"/>
              </a:endParaRPr>
            </a:p>
          </p:txBody>
        </p:sp>
        <p:sp>
          <p:nvSpPr>
            <p:cNvPr id="2" name="Rectangle 1"/>
            <p:cNvSpPr/>
            <p:nvPr/>
          </p:nvSpPr>
          <p:spPr>
            <a:xfrm>
              <a:off x="0" y="1066800"/>
              <a:ext cx="9144000" cy="4623276"/>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6" name="Picture 5" descr="Shelves.jpg"/>
            <p:cNvPicPr>
              <a:picLocks noChangeAspect="1"/>
            </p:cNvPicPr>
            <p:nvPr/>
          </p:nvPicPr>
          <p:blipFill>
            <a:blip r:embed="rId4"/>
            <a:stretch>
              <a:fillRect/>
            </a:stretch>
          </p:blipFill>
          <p:spPr>
            <a:xfrm>
              <a:off x="-10470" y="927100"/>
              <a:ext cx="9154470" cy="5930900"/>
            </a:xfrm>
            <a:prstGeom prst="rect">
              <a:avLst/>
            </a:prstGeom>
          </p:spPr>
        </p:pic>
        <p:sp>
          <p:nvSpPr>
            <p:cNvPr id="9" name="Rectangle 8"/>
            <p:cNvSpPr/>
            <p:nvPr/>
          </p:nvSpPr>
          <p:spPr>
            <a:xfrm>
              <a:off x="50799" y="6547535"/>
              <a:ext cx="7292975" cy="461665"/>
            </a:xfrm>
            <a:prstGeom prst="rect">
              <a:avLst/>
            </a:prstGeom>
          </p:spPr>
          <p:txBody>
            <a:bodyPr wrap="square">
              <a:spAutoFit/>
            </a:bodyPr>
            <a:lstStyle/>
            <a:p>
              <a:r>
                <a:rPr lang="en-US" sz="1200" dirty="0" smtClean="0"/>
                <a:t>Picture credit: http</a:t>
              </a:r>
              <a:r>
                <a:rPr lang="en-US" sz="1200" dirty="0"/>
                <a:t>://somanybooksblog.com/2009/03/27/library-tour/</a:t>
              </a:r>
            </a:p>
            <a:p>
              <a:endParaRPr lang="en-US" sz="1200" dirty="0"/>
            </a:p>
          </p:txBody>
        </p:sp>
      </p:grpSp>
    </p:spTree>
    <p:custDataLst>
      <p:tags r:id="rId1"/>
    </p:custDataLst>
  </p:cSld>
  <p:clrMapOvr>
    <a:masterClrMapping/>
  </p:clrMapOvr>
  <p:transition advClick="0" advTm="1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cSld>
    <p:spTree>
      <p:nvGrpSpPr>
        <p:cNvPr id="1" name=""/>
        <p:cNvGrpSpPr/>
        <p:nvPr/>
      </p:nvGrpSpPr>
      <p:grpSpPr>
        <a:xfrm>
          <a:off x="0" y="0"/>
          <a:ext cx="0" cy="0"/>
          <a:chOff x="0" y="0"/>
          <a:chExt cx="0" cy="0"/>
        </a:xfrm>
      </p:grpSpPr>
      <p:grpSp>
        <p:nvGrpSpPr>
          <p:cNvPr id="19" name="Group 18"/>
          <p:cNvGrpSpPr/>
          <p:nvPr/>
        </p:nvGrpSpPr>
        <p:grpSpPr>
          <a:xfrm>
            <a:off x="-780512" y="-19716"/>
            <a:ext cx="10769578" cy="6877714"/>
            <a:chOff x="-780512" y="-19716"/>
            <a:chExt cx="10769578" cy="6877714"/>
          </a:xfrm>
        </p:grpSpPr>
        <p:sp>
          <p:nvSpPr>
            <p:cNvPr id="13" name="Rectangle 12"/>
            <p:cNvSpPr/>
            <p:nvPr/>
          </p:nvSpPr>
          <p:spPr>
            <a:xfrm>
              <a:off x="0" y="1066799"/>
              <a:ext cx="9144000" cy="5791199"/>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nvGrpSpPr>
            <p:cNvPr id="18" name="Group 17"/>
            <p:cNvGrpSpPr/>
            <p:nvPr/>
          </p:nvGrpSpPr>
          <p:grpSpPr>
            <a:xfrm>
              <a:off x="-423332" y="626615"/>
              <a:ext cx="10100732" cy="5545585"/>
              <a:chOff x="-423332" y="626615"/>
              <a:chExt cx="10100732" cy="5545585"/>
            </a:xfrm>
          </p:grpSpPr>
          <p:pic>
            <p:nvPicPr>
              <p:cNvPr id="20" name="Content Placeholder 15" descr="Screen Shot 2014-03-23 at 14.09.21.png"/>
              <p:cNvPicPr>
                <a:picLocks noChangeAspect="1"/>
              </p:cNvPicPr>
              <p:nvPr/>
            </p:nvPicPr>
            <p:blipFill>
              <a:blip r:embed="rId4"/>
              <a:srcRect l="-4633" r="-4633"/>
              <a:stretch>
                <a:fillRect/>
              </a:stretch>
            </p:blipFill>
            <p:spPr>
              <a:xfrm>
                <a:off x="-423332" y="626615"/>
                <a:ext cx="10100732" cy="5545585"/>
              </a:xfrm>
              <a:prstGeom prst="rect">
                <a:avLst/>
              </a:prstGeom>
            </p:spPr>
          </p:pic>
          <p:sp>
            <p:nvSpPr>
              <p:cNvPr id="9" name="Rectangle 8"/>
              <p:cNvSpPr/>
              <p:nvPr/>
            </p:nvSpPr>
            <p:spPr>
              <a:xfrm>
                <a:off x="32288" y="1799825"/>
                <a:ext cx="6923359" cy="461665"/>
              </a:xfrm>
              <a:prstGeom prst="rect">
                <a:avLst/>
              </a:prstGeom>
              <a:solidFill>
                <a:srgbClr val="FFFFFF"/>
              </a:solidFill>
            </p:spPr>
            <p:txBody>
              <a:bodyPr wrap="square">
                <a:spAutoFit/>
              </a:bodyPr>
              <a:lstStyle/>
              <a:p>
                <a:pPr>
                  <a:defRPr/>
                </a:pPr>
                <a:r>
                  <a:rPr lang="en-GB" sz="2400" b="0" i="1" dirty="0">
                    <a:solidFill>
                      <a:srgbClr val="FF6600"/>
                    </a:solidFill>
                    <a:latin typeface="+mj-lt"/>
                    <a:ea typeface="Arial" charset="0"/>
                    <a:cs typeface="Arial" charset="0"/>
                  </a:rPr>
                  <a:t>… to discover who is looking after what</a:t>
                </a:r>
                <a:endParaRPr lang="en-US" sz="2400" b="0" i="1" dirty="0">
                  <a:solidFill>
                    <a:srgbClr val="FF6600"/>
                  </a:solidFill>
                  <a:latin typeface="+mj-lt"/>
                  <a:ea typeface="ＭＳ Ｐゴシック" pitchFamily="-1" charset="-128"/>
                  <a:cs typeface="ＭＳ Ｐゴシック" pitchFamily="-1" charset="-128"/>
                </a:endParaRPr>
              </a:p>
            </p:txBody>
          </p:sp>
        </p:grpSp>
        <p:pic>
          <p:nvPicPr>
            <p:cNvPr id="11" name="Picture 10"/>
            <p:cNvPicPr>
              <a:picLocks noChangeAspect="1" noChangeArrowheads="1"/>
            </p:cNvPicPr>
            <p:nvPr/>
          </p:nvPicPr>
          <p:blipFill>
            <a:blip r:embed="rId5"/>
            <a:srcRect/>
            <a:stretch>
              <a:fillRect/>
            </a:stretch>
          </p:blipFill>
          <p:spPr bwMode="auto">
            <a:xfrm>
              <a:off x="0" y="0"/>
              <a:ext cx="1042988" cy="603250"/>
            </a:xfrm>
            <a:prstGeom prst="rect">
              <a:avLst/>
            </a:prstGeom>
            <a:noFill/>
            <a:ln w="9525">
              <a:noFill/>
              <a:miter lim="800000"/>
              <a:headEnd/>
              <a:tailEnd/>
            </a:ln>
          </p:spPr>
        </p:pic>
        <p:sp>
          <p:nvSpPr>
            <p:cNvPr id="17" name="TextBox 16"/>
            <p:cNvSpPr txBox="1"/>
            <p:nvPr/>
          </p:nvSpPr>
          <p:spPr>
            <a:xfrm>
              <a:off x="1250144" y="-19716"/>
              <a:ext cx="7369100" cy="646331"/>
            </a:xfrm>
            <a:prstGeom prst="rect">
              <a:avLst/>
            </a:prstGeom>
            <a:noFill/>
          </p:spPr>
          <p:txBody>
            <a:bodyPr wrap="none" rtlCol="0">
              <a:spAutoFit/>
            </a:bodyPr>
            <a:lstStyle/>
            <a:p>
              <a:r>
                <a:rPr lang="en-US" sz="3600" dirty="0" smtClean="0">
                  <a:solidFill>
                    <a:srgbClr val="FFFFFF"/>
                  </a:solidFill>
                  <a:latin typeface="Helvetica"/>
                  <a:cs typeface="Helvetica"/>
                </a:rPr>
                <a:t> </a:t>
              </a:r>
              <a:r>
                <a:rPr lang="en-US" sz="3600" b="1" dirty="0" err="1" smtClean="0">
                  <a:solidFill>
                    <a:srgbClr val="FFFFFF"/>
                  </a:solidFill>
                  <a:latin typeface="Helvetica"/>
                  <a:cs typeface="Helvetica"/>
                </a:rPr>
                <a:t>thekeepers.org</a:t>
              </a:r>
              <a:r>
                <a:rPr lang="en-US" sz="3600" dirty="0" smtClean="0">
                  <a:solidFill>
                    <a:srgbClr val="FFFFFF"/>
                  </a:solidFill>
                  <a:latin typeface="Helvetica"/>
                  <a:cs typeface="Helvetica"/>
                </a:rPr>
                <a:t> as Global Monitor</a:t>
              </a:r>
              <a:endParaRPr lang="en-US" sz="3600" dirty="0">
                <a:solidFill>
                  <a:srgbClr val="FFFFFF"/>
                </a:solidFill>
                <a:latin typeface="Helvetica"/>
                <a:cs typeface="Helvetica"/>
              </a:endParaRPr>
            </a:p>
          </p:txBody>
        </p:sp>
        <p:sp>
          <p:nvSpPr>
            <p:cNvPr id="14" name="TextBox 13"/>
            <p:cNvSpPr txBox="1"/>
            <p:nvPr/>
          </p:nvSpPr>
          <p:spPr>
            <a:xfrm>
              <a:off x="9804400" y="5524500"/>
              <a:ext cx="184666" cy="369332"/>
            </a:xfrm>
            <a:prstGeom prst="rect">
              <a:avLst/>
            </a:prstGeom>
            <a:noFill/>
          </p:spPr>
          <p:txBody>
            <a:bodyPr wrap="none" rtlCol="0">
              <a:spAutoFit/>
            </a:bodyPr>
            <a:lstStyle/>
            <a:p>
              <a:endParaRPr lang="en-US" dirty="0"/>
            </a:p>
          </p:txBody>
        </p:sp>
        <p:sp>
          <p:nvSpPr>
            <p:cNvPr id="12" name="Oval 5"/>
            <p:cNvSpPr>
              <a:spLocks noChangeArrowheads="1"/>
            </p:cNvSpPr>
            <p:nvPr/>
          </p:nvSpPr>
          <p:spPr bwMode="auto">
            <a:xfrm>
              <a:off x="-780512" y="4182311"/>
              <a:ext cx="4252374" cy="2213302"/>
            </a:xfrm>
            <a:prstGeom prst="ellipse">
              <a:avLst/>
            </a:prstGeom>
            <a:noFill/>
            <a:ln w="28575">
              <a:solidFill>
                <a:srgbClr val="FF6600"/>
              </a:solidFill>
              <a:round/>
              <a:headEnd/>
              <a:tailEnd/>
            </a:ln>
          </p:spPr>
          <p:txBody>
            <a:bodyPr>
              <a:prstTxWarp prst="textNoShape">
                <a:avLst/>
              </a:prstTxWarp>
            </a:bodyPr>
            <a:lstStyle/>
            <a:p>
              <a:endParaRPr lang="en-US">
                <a:solidFill>
                  <a:srgbClr val="000090"/>
                </a:solidFill>
              </a:endParaRPr>
            </a:p>
          </p:txBody>
        </p:sp>
      </p:grpSp>
    </p:spTree>
    <p:custDataLst>
      <p:tags r:id="rId1"/>
    </p:custDataLst>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158304098"/>
      </p:ext>
    </p:extLst>
  </p:cSld>
  <p:clrMapOvr>
    <a:masterClrMapping/>
  </p:clrMapOvr>
  <p:transition advClick="0" advTm="1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25401" y="42338"/>
          <a:ext cx="9067800" cy="7417193"/>
        </p:xfrm>
        <a:graphic>
          <a:graphicData uri="http://schemas.openxmlformats.org/drawingml/2006/table">
            <a:tbl>
              <a:tblPr firstRow="1" bandRow="1">
                <a:tableStyleId>{5C22544A-7EE6-4342-B048-85BDC9FD1C3A}</a:tableStyleId>
              </a:tblPr>
              <a:tblGrid>
                <a:gridCol w="2438399"/>
                <a:gridCol w="1854200"/>
                <a:gridCol w="4775201"/>
              </a:tblGrid>
              <a:tr h="410166">
                <a:tc>
                  <a:txBody>
                    <a:bodyPr/>
                    <a:lstStyle/>
                    <a:p>
                      <a:pPr algn="ctr">
                        <a:spcAft>
                          <a:spcPts val="0"/>
                        </a:spcAft>
                      </a:pPr>
                      <a:endParaRPr lang="en-US" sz="2000">
                        <a:latin typeface="Helvetica"/>
                        <a:ea typeface="Cambria"/>
                        <a:cs typeface="Helvetica"/>
                      </a:endParaRPr>
                    </a:p>
                  </a:txBody>
                  <a:tcPr marL="68580" marR="68580" marT="0" marB="0"/>
                </a:tc>
                <a:tc>
                  <a:txBody>
                    <a:bodyPr/>
                    <a:lstStyle/>
                    <a:p>
                      <a:pPr marL="457200" indent="-457200" algn="ctr">
                        <a:spcAft>
                          <a:spcPts val="0"/>
                        </a:spcAft>
                        <a:buFont typeface="+mj-ea"/>
                        <a:buAutoNum type="circleNumDbPlain"/>
                      </a:pPr>
                      <a:r>
                        <a:rPr lang="en-US" sz="2000" b="0" dirty="0" smtClean="0">
                          <a:latin typeface="Helvetica"/>
                          <a:ea typeface="Cambria"/>
                          <a:cs typeface="Helvetica"/>
                        </a:rPr>
                        <a:t>Reference Rot</a:t>
                      </a:r>
                      <a:endParaRPr lang="en-GB" sz="1600" b="0" dirty="0">
                        <a:latin typeface="Helvetica"/>
                        <a:ea typeface="Cambria"/>
                        <a:cs typeface="Helvetica"/>
                      </a:endParaRPr>
                    </a:p>
                  </a:txBody>
                  <a:tcPr marL="68580" marR="68580" marT="0" marB="0"/>
                </a:tc>
                <a:tc>
                  <a:txBody>
                    <a:bodyPr/>
                    <a:lstStyle/>
                    <a:p>
                      <a:pPr marL="457200" indent="-457200" algn="ctr">
                        <a:spcAft>
                          <a:spcPts val="0"/>
                        </a:spcAft>
                        <a:buFont typeface="+mj-ea"/>
                        <a:buAutoNum type="circleNumDbPlain" startAt="2"/>
                      </a:pPr>
                      <a:r>
                        <a:rPr lang="en-US" sz="2000" b="0" dirty="0" smtClean="0">
                          <a:latin typeface="Helvetica"/>
                          <a:ea typeface="Cambria"/>
                          <a:cs typeface="Helvetica"/>
                        </a:rPr>
                        <a:t>E</a:t>
                      </a:r>
                      <a:r>
                        <a:rPr lang="en-US" sz="2000" b="0" dirty="0">
                          <a:latin typeface="Helvetica"/>
                          <a:ea typeface="Cambria"/>
                          <a:cs typeface="Helvetica"/>
                        </a:rPr>
                        <a:t>-Journal </a:t>
                      </a:r>
                      <a:r>
                        <a:rPr lang="en-US" sz="2000" b="0" dirty="0" smtClean="0">
                          <a:latin typeface="Helvetica"/>
                          <a:ea typeface="Cambria"/>
                          <a:cs typeface="Helvetica"/>
                        </a:rPr>
                        <a:t>Archiving</a:t>
                      </a:r>
                      <a:endParaRPr lang="en-GB" sz="1600" b="0" dirty="0">
                        <a:latin typeface="Helvetica"/>
                        <a:ea typeface="Cambria"/>
                        <a:cs typeface="Helvetica"/>
                      </a:endParaRPr>
                    </a:p>
                  </a:txBody>
                  <a:tcPr marL="68580" marR="68580" marT="0" marB="0"/>
                </a:tc>
              </a:tr>
              <a:tr h="539397">
                <a:tc>
                  <a:txBody>
                    <a:bodyPr/>
                    <a:lstStyle/>
                    <a:p>
                      <a:pPr>
                        <a:spcAft>
                          <a:spcPts val="0"/>
                        </a:spcAft>
                      </a:pPr>
                      <a:r>
                        <a:rPr lang="en-US" sz="1800" b="1" dirty="0" smtClean="0">
                          <a:latin typeface="Helvetica"/>
                          <a:ea typeface="Cambria"/>
                          <a:cs typeface="Times New Roman"/>
                        </a:rPr>
                        <a:t>Study</a:t>
                      </a:r>
                      <a:endParaRPr lang="en-GB" sz="1200" dirty="0">
                        <a:latin typeface="Times New Roman"/>
                        <a:ea typeface="Cambria"/>
                        <a:cs typeface="Times New Roman"/>
                      </a:endParaRPr>
                    </a:p>
                  </a:txBody>
                  <a:tcPr marL="68580" marR="68580" marT="0" marB="0"/>
                </a:tc>
                <a:tc>
                  <a:txBody>
                    <a:bodyPr/>
                    <a:lstStyle/>
                    <a:p>
                      <a:pPr>
                        <a:spcAft>
                          <a:spcPts val="0"/>
                        </a:spcAft>
                      </a:pPr>
                      <a:r>
                        <a:rPr lang="en-US" sz="1600" dirty="0" smtClean="0">
                          <a:solidFill>
                            <a:srgbClr val="A6A6A6"/>
                          </a:solidFill>
                          <a:latin typeface="Helvetica"/>
                          <a:ea typeface="Cambria"/>
                          <a:cs typeface="Times New Roman"/>
                        </a:rPr>
                        <a:t>status </a:t>
                      </a:r>
                      <a:r>
                        <a:rPr lang="en-US" sz="1600" dirty="0">
                          <a:solidFill>
                            <a:srgbClr val="A6A6A6"/>
                          </a:solidFill>
                          <a:latin typeface="Helvetica"/>
                          <a:ea typeface="Cambria"/>
                          <a:cs typeface="Times New Roman"/>
                        </a:rPr>
                        <a:t>of</a:t>
                      </a:r>
                      <a:r>
                        <a:rPr lang="en-US" sz="1600" dirty="0" smtClean="0">
                          <a:solidFill>
                            <a:srgbClr val="A6A6A6"/>
                          </a:solidFill>
                          <a:latin typeface="Helvetica"/>
                          <a:ea typeface="Cambria"/>
                          <a:cs typeface="Times New Roman"/>
                        </a:rPr>
                        <a:t> references to the web-at-large in </a:t>
                      </a:r>
                      <a:r>
                        <a:rPr lang="en-US" sz="1600" dirty="0" err="1" smtClean="0">
                          <a:solidFill>
                            <a:srgbClr val="A6A6A6"/>
                          </a:solidFill>
                          <a:latin typeface="Helvetica"/>
                          <a:ea typeface="Cambria"/>
                          <a:cs typeface="Times New Roman"/>
                        </a:rPr>
                        <a:t>e</a:t>
                      </a:r>
                      <a:r>
                        <a:rPr lang="en-US" sz="1600" dirty="0" smtClean="0">
                          <a:solidFill>
                            <a:srgbClr val="A6A6A6"/>
                          </a:solidFill>
                          <a:latin typeface="Helvetica"/>
                          <a:ea typeface="Cambria"/>
                          <a:cs typeface="Times New Roman"/>
                        </a:rPr>
                        <a:t>-theses.</a:t>
                      </a:r>
                      <a:endParaRPr lang="en-GB" sz="1600" dirty="0">
                        <a:solidFill>
                          <a:srgbClr val="A6A6A6"/>
                        </a:solidFill>
                        <a:latin typeface="Times New Roman"/>
                        <a:ea typeface="Cambria"/>
                        <a:cs typeface="Times New Roman"/>
                      </a:endParaRPr>
                    </a:p>
                  </a:txBody>
                  <a:tcPr marL="68580" marR="68580" marT="0" marB="0"/>
                </a:tc>
                <a:tc>
                  <a:txBody>
                    <a:bodyPr/>
                    <a:lstStyle/>
                    <a:p>
                      <a:pPr>
                        <a:spcAft>
                          <a:spcPts val="0"/>
                        </a:spcAft>
                      </a:pPr>
                      <a:r>
                        <a:rPr lang="en-US" sz="1600" dirty="0" smtClean="0">
                          <a:latin typeface="Helvetica"/>
                          <a:ea typeface="Cambria"/>
                          <a:cs typeface="Times New Roman"/>
                        </a:rPr>
                        <a:t>scholarly </a:t>
                      </a:r>
                      <a:r>
                        <a:rPr lang="en-US" sz="1600" dirty="0">
                          <a:latin typeface="Helvetica"/>
                          <a:ea typeface="Cambria"/>
                          <a:cs typeface="Times New Roman"/>
                        </a:rPr>
                        <a:t>record</a:t>
                      </a:r>
                      <a:r>
                        <a:rPr lang="en-US" sz="1600" dirty="0" smtClean="0">
                          <a:latin typeface="Helvetica"/>
                          <a:ea typeface="Cambria"/>
                          <a:cs typeface="Times New Roman"/>
                        </a:rPr>
                        <a:t> at </a:t>
                      </a:r>
                      <a:r>
                        <a:rPr lang="en-US" sz="1600" dirty="0">
                          <a:latin typeface="Helvetica"/>
                          <a:ea typeface="Cambria"/>
                          <a:cs typeface="Times New Roman"/>
                        </a:rPr>
                        <a:t>risk of loss: </a:t>
                      </a:r>
                      <a:r>
                        <a:rPr lang="en-US" sz="1600" dirty="0" smtClean="0">
                          <a:latin typeface="Helvetica"/>
                          <a:ea typeface="Cambria"/>
                          <a:cs typeface="Times New Roman"/>
                        </a:rPr>
                        <a:t>who is looking after </a:t>
                      </a:r>
                      <a:r>
                        <a:rPr lang="en-US" sz="1600" dirty="0" err="1" smtClean="0">
                          <a:latin typeface="Helvetica"/>
                          <a:ea typeface="Cambria"/>
                          <a:cs typeface="Times New Roman"/>
                        </a:rPr>
                        <a:t>e</a:t>
                      </a:r>
                      <a:r>
                        <a:rPr lang="en-US" sz="1600" dirty="0">
                          <a:latin typeface="Helvetica"/>
                          <a:ea typeface="Cambria"/>
                          <a:cs typeface="Times New Roman"/>
                        </a:rPr>
                        <a:t>-journal content?</a:t>
                      </a:r>
                      <a:endParaRPr lang="en-GB" sz="1600" dirty="0">
                        <a:latin typeface="Times New Roman"/>
                        <a:ea typeface="Cambria"/>
                        <a:cs typeface="Times New Roman"/>
                      </a:endParaRPr>
                    </a:p>
                  </a:txBody>
                  <a:tcPr marL="68580" marR="68580" marT="0" marB="0"/>
                </a:tc>
              </a:tr>
              <a:tr h="910233">
                <a:tc>
                  <a:txBody>
                    <a:bodyPr/>
                    <a:lstStyle/>
                    <a:p>
                      <a:pPr>
                        <a:spcAft>
                          <a:spcPts val="0"/>
                        </a:spcAft>
                      </a:pPr>
                      <a:endParaRPr lang="en-US" sz="1800" b="1" dirty="0" smtClean="0">
                        <a:latin typeface="Helvetica"/>
                        <a:ea typeface="Cambria"/>
                        <a:cs typeface="Helvetica"/>
                      </a:endParaRPr>
                    </a:p>
                    <a:p>
                      <a:pPr>
                        <a:spcAft>
                          <a:spcPts val="0"/>
                        </a:spcAft>
                      </a:pPr>
                      <a:r>
                        <a:rPr lang="en-US" sz="1800" b="1" dirty="0" smtClean="0">
                          <a:latin typeface="Helvetica"/>
                          <a:ea typeface="Cambria"/>
                          <a:cs typeface="Helvetica"/>
                        </a:rPr>
                        <a:t>Project</a:t>
                      </a:r>
                      <a:endParaRPr lang="en-GB" sz="1200" dirty="0">
                        <a:latin typeface="Helvetica"/>
                        <a:ea typeface="Cambria"/>
                        <a:cs typeface="Helvetica"/>
                      </a:endParaRPr>
                    </a:p>
                  </a:txBody>
                  <a:tcPr marL="68580" marR="68580" marT="0" marB="0"/>
                </a:tc>
                <a:tc>
                  <a:txBody>
                    <a:bodyPr/>
                    <a:lstStyle/>
                    <a:p>
                      <a:pPr algn="ctr">
                        <a:spcAft>
                          <a:spcPts val="0"/>
                        </a:spcAft>
                      </a:pPr>
                      <a:endParaRPr lang="en-US" sz="1800" b="1" dirty="0" smtClean="0">
                        <a:solidFill>
                          <a:srgbClr val="A6A6A6"/>
                        </a:solidFill>
                        <a:latin typeface="Helvetica"/>
                        <a:ea typeface="Cambria"/>
                        <a:cs typeface="Times New Roman"/>
                      </a:endParaRPr>
                    </a:p>
                    <a:p>
                      <a:pPr algn="ctr">
                        <a:spcAft>
                          <a:spcPts val="0"/>
                        </a:spcAft>
                      </a:pPr>
                      <a:r>
                        <a:rPr lang="en-US" sz="1800" b="1" dirty="0" err="1" smtClean="0">
                          <a:solidFill>
                            <a:srgbClr val="A6A6A6"/>
                          </a:solidFill>
                          <a:latin typeface="Helvetica"/>
                          <a:ea typeface="Cambria"/>
                          <a:cs typeface="Times New Roman"/>
                        </a:rPr>
                        <a:t>Hiberlink</a:t>
                      </a:r>
                      <a:r>
                        <a:rPr lang="en-US" sz="1800" b="1" dirty="0" smtClean="0">
                          <a:solidFill>
                            <a:srgbClr val="A6A6A6"/>
                          </a:solidFill>
                          <a:latin typeface="Helvetica"/>
                          <a:ea typeface="Cambria"/>
                          <a:cs typeface="Times New Roman"/>
                        </a:rPr>
                        <a:t> </a:t>
                      </a:r>
                      <a:endParaRPr lang="en-GB" sz="1800" b="1" dirty="0">
                        <a:solidFill>
                          <a:srgbClr val="A6A6A6"/>
                        </a:solidFill>
                        <a:latin typeface="Times New Roman"/>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1800" b="1" dirty="0" smtClean="0">
                        <a:latin typeface="Helvetica"/>
                        <a:ea typeface="Cambria"/>
                        <a:cs typeface="Times New Roman"/>
                      </a:endParaRPr>
                    </a:p>
                    <a:p>
                      <a:pPr marL="0" marR="0" indent="0" algn="ctr" defTabSz="457200" rtl="0" eaLnBrk="1" fontAlgn="auto" latinLnBrk="0" hangingPunct="1">
                        <a:lnSpc>
                          <a:spcPct val="100000"/>
                        </a:lnSpc>
                        <a:spcBef>
                          <a:spcPts val="0"/>
                        </a:spcBef>
                        <a:spcAft>
                          <a:spcPts val="0"/>
                        </a:spcAft>
                        <a:buClrTx/>
                        <a:buSzTx/>
                        <a:buFontTx/>
                        <a:buNone/>
                        <a:tabLst/>
                        <a:defRPr/>
                      </a:pPr>
                      <a:r>
                        <a:rPr lang="en-US" sz="1800" b="1" dirty="0" smtClean="0">
                          <a:latin typeface="Helvetica"/>
                          <a:ea typeface="Cambria"/>
                          <a:cs typeface="Times New Roman"/>
                        </a:rPr>
                        <a:t>Keepers+</a:t>
                      </a:r>
                    </a:p>
                    <a:p>
                      <a:pPr marL="0" marR="0" indent="0" algn="ctr" defTabSz="457200" rtl="0" eaLnBrk="1" fontAlgn="auto" latinLnBrk="0" hangingPunct="1">
                        <a:lnSpc>
                          <a:spcPct val="100000"/>
                        </a:lnSpc>
                        <a:spcBef>
                          <a:spcPts val="0"/>
                        </a:spcBef>
                        <a:spcAft>
                          <a:spcPts val="0"/>
                        </a:spcAft>
                        <a:buClrTx/>
                        <a:buSzTx/>
                        <a:buFontTx/>
                        <a:buNone/>
                        <a:tabLst/>
                        <a:defRPr/>
                      </a:pPr>
                      <a:endParaRPr lang="en-GB" sz="1800" b="1" dirty="0" smtClean="0">
                        <a:latin typeface="Times New Roman"/>
                        <a:ea typeface="Cambria"/>
                        <a:cs typeface="Times New Roman"/>
                      </a:endParaRPr>
                    </a:p>
                  </a:txBody>
                  <a:tcPr marL="68580" marR="68580" marT="0" marB="0"/>
                </a:tc>
              </a:tr>
              <a:tr h="4922000">
                <a:tc>
                  <a:txBody>
                    <a:bodyPr/>
                    <a:lstStyle/>
                    <a:p>
                      <a:pPr>
                        <a:spcAft>
                          <a:spcPts val="0"/>
                        </a:spcAft>
                      </a:pPr>
                      <a:r>
                        <a:rPr lang="en-US" sz="2800" b="1" dirty="0" smtClean="0">
                          <a:latin typeface="Helvetica"/>
                          <a:ea typeface="Cambria"/>
                          <a:cs typeface="Helvetica"/>
                        </a:rPr>
                        <a:t>Key Findings</a:t>
                      </a:r>
                    </a:p>
                    <a:p>
                      <a:pPr>
                        <a:spcAft>
                          <a:spcPts val="0"/>
                        </a:spcAft>
                      </a:pPr>
                      <a:endParaRPr lang="en-US" sz="1600" b="1" dirty="0" smtClean="0">
                        <a:latin typeface="Helvetica"/>
                        <a:ea typeface="Cambria"/>
                        <a:cs typeface="Helvetica"/>
                      </a:endParaRPr>
                    </a:p>
                    <a:p>
                      <a:pPr>
                        <a:spcAft>
                          <a:spcPts val="0"/>
                        </a:spcAft>
                      </a:pPr>
                      <a:r>
                        <a:rPr lang="en-US" sz="1600" b="0" dirty="0" smtClean="0">
                          <a:latin typeface="Helvetica"/>
                          <a:ea typeface="Cambria"/>
                          <a:cs typeface="Helvetica"/>
                        </a:rPr>
                        <a:t>Empirical statements </a:t>
                      </a:r>
                    </a:p>
                    <a:p>
                      <a:pPr>
                        <a:spcAft>
                          <a:spcPts val="0"/>
                        </a:spcAft>
                      </a:pPr>
                      <a:endParaRPr lang="en-US" sz="1600" b="0" dirty="0" smtClean="0">
                        <a:latin typeface="Helvetica"/>
                        <a:ea typeface="Cambria"/>
                        <a:cs typeface="Helvetica"/>
                      </a:endParaRPr>
                    </a:p>
                    <a:p>
                      <a:pPr>
                        <a:spcAft>
                          <a:spcPts val="0"/>
                        </a:spcAft>
                      </a:pPr>
                      <a:r>
                        <a:rPr lang="en-US" sz="1600" b="0" i="1" dirty="0" smtClean="0">
                          <a:latin typeface="Helvetica"/>
                          <a:ea typeface="Cambria"/>
                          <a:cs typeface="Helvetica"/>
                        </a:rPr>
                        <a:t>Made as:</a:t>
                      </a:r>
                    </a:p>
                    <a:p>
                      <a:pPr>
                        <a:spcAft>
                          <a:spcPts val="0"/>
                        </a:spcAft>
                      </a:pPr>
                      <a:endParaRPr lang="en-US" sz="1600" b="0" dirty="0" smtClean="0">
                        <a:latin typeface="Helvetica"/>
                        <a:ea typeface="Cambria"/>
                        <a:cs typeface="Helvetica"/>
                      </a:endParaRPr>
                    </a:p>
                    <a:p>
                      <a:pPr>
                        <a:spcAft>
                          <a:spcPts val="0"/>
                        </a:spcAft>
                      </a:pPr>
                      <a:r>
                        <a:rPr lang="en-US" sz="1600" dirty="0" err="1" smtClean="0">
                          <a:latin typeface="Helvetica"/>
                          <a:ea typeface="Cambria"/>
                          <a:cs typeface="Times New Roman"/>
                        </a:rPr>
                        <a:t>i</a:t>
                      </a:r>
                      <a:r>
                        <a:rPr lang="en-US" sz="1600" dirty="0" smtClean="0">
                          <a:latin typeface="Helvetica"/>
                          <a:ea typeface="Cambria"/>
                          <a:cs typeface="Times New Roman"/>
                        </a:rPr>
                        <a:t>)</a:t>
                      </a:r>
                      <a:r>
                        <a:rPr lang="en-US" sz="1600" baseline="0" dirty="0" smtClean="0">
                          <a:latin typeface="Helvetica"/>
                          <a:ea typeface="Cambria"/>
                          <a:cs typeface="Times New Roman"/>
                        </a:rPr>
                        <a:t> </a:t>
                      </a:r>
                      <a:r>
                        <a:rPr lang="en-US" sz="1600" dirty="0" smtClean="0">
                          <a:latin typeface="Helvetica"/>
                          <a:ea typeface="Cambria"/>
                          <a:cs typeface="Times New Roman"/>
                        </a:rPr>
                        <a:t>WORK-IN-PROGRESS </a:t>
                      </a:r>
                      <a:endParaRPr lang="en-GB" sz="1200" dirty="0" smtClean="0">
                        <a:latin typeface="Times New Roman"/>
                        <a:ea typeface="Cambria"/>
                        <a:cs typeface="Times New Roman"/>
                      </a:endParaRPr>
                    </a:p>
                    <a:p>
                      <a:pPr>
                        <a:spcAft>
                          <a:spcPts val="0"/>
                        </a:spcAft>
                      </a:pPr>
                      <a:endParaRPr lang="en-US" sz="1600" dirty="0" smtClean="0">
                        <a:latin typeface="Helvetica"/>
                        <a:ea typeface="Cambria"/>
                        <a:cs typeface="Times New Roman"/>
                      </a:endParaRPr>
                    </a:p>
                    <a:p>
                      <a:pPr>
                        <a:spcAft>
                          <a:spcPts val="0"/>
                        </a:spcAft>
                      </a:pPr>
                      <a:endParaRPr lang="en-US" sz="1600" dirty="0" smtClean="0">
                        <a:latin typeface="Helvetica"/>
                        <a:ea typeface="Cambria"/>
                        <a:cs typeface="Times New Roman"/>
                      </a:endParaRPr>
                    </a:p>
                    <a:p>
                      <a:pPr>
                        <a:spcAft>
                          <a:spcPts val="0"/>
                        </a:spcAft>
                      </a:pPr>
                      <a:r>
                        <a:rPr lang="en-US" sz="1600" i="1" dirty="0" smtClean="0">
                          <a:latin typeface="Helvetica"/>
                          <a:ea typeface="Cambria"/>
                          <a:cs typeface="Times New Roman"/>
                        </a:rPr>
                        <a:t>in preparation</a:t>
                      </a:r>
                      <a:r>
                        <a:rPr lang="en-US" sz="1600" i="1" baseline="0" dirty="0" smtClean="0">
                          <a:latin typeface="Helvetica"/>
                          <a:ea typeface="Cambria"/>
                          <a:cs typeface="Times New Roman"/>
                        </a:rPr>
                        <a:t> for </a:t>
                      </a:r>
                      <a:endParaRPr lang="en-US" sz="1600" i="1" dirty="0" smtClean="0">
                        <a:latin typeface="Helvetica"/>
                        <a:ea typeface="Cambria"/>
                        <a:cs typeface="Times New Roman"/>
                      </a:endParaRPr>
                    </a:p>
                    <a:p>
                      <a:pPr>
                        <a:spcAft>
                          <a:spcPts val="0"/>
                        </a:spcAft>
                      </a:pPr>
                      <a:endParaRPr lang="en-US" sz="1600" dirty="0" smtClean="0">
                        <a:latin typeface="Helvetica"/>
                        <a:ea typeface="Cambria"/>
                        <a:cs typeface="Times New Roman"/>
                      </a:endParaRPr>
                    </a:p>
                    <a:p>
                      <a:pPr>
                        <a:spcAft>
                          <a:spcPts val="0"/>
                        </a:spcAft>
                      </a:pPr>
                      <a:r>
                        <a:rPr lang="en-US" sz="1600" dirty="0" smtClean="0">
                          <a:latin typeface="Helvetica"/>
                          <a:ea typeface="Cambria"/>
                          <a:cs typeface="Times New Roman"/>
                        </a:rPr>
                        <a:t>ii) </a:t>
                      </a:r>
                      <a:r>
                        <a:rPr lang="en-US" sz="1600" b="0" dirty="0" smtClean="0">
                          <a:latin typeface="Helvetica"/>
                          <a:ea typeface="Cambria"/>
                          <a:cs typeface="Times New Roman"/>
                        </a:rPr>
                        <a:t>PUBLICATION</a:t>
                      </a:r>
                    </a:p>
                    <a:p>
                      <a:pPr>
                        <a:spcAft>
                          <a:spcPts val="0"/>
                        </a:spcAft>
                      </a:pPr>
                      <a:r>
                        <a:rPr lang="en-US" sz="1600" b="0" dirty="0" smtClean="0">
                          <a:latin typeface="Helvetica"/>
                          <a:ea typeface="Cambria"/>
                          <a:cs typeface="Helvetica"/>
                        </a:rPr>
                        <a:t> </a:t>
                      </a:r>
                    </a:p>
                    <a:p>
                      <a:pPr>
                        <a:spcAft>
                          <a:spcPts val="0"/>
                        </a:spcAft>
                      </a:pPr>
                      <a:endParaRPr lang="en-US" sz="1600" b="0" dirty="0" smtClean="0">
                        <a:latin typeface="Helvetica"/>
                        <a:ea typeface="Cambria"/>
                        <a:cs typeface="Helvetica"/>
                      </a:endParaRPr>
                    </a:p>
                    <a:p>
                      <a:pPr>
                        <a:spcAft>
                          <a:spcPts val="0"/>
                        </a:spcAft>
                      </a:pPr>
                      <a:endParaRPr lang="en-GB" sz="1200" b="0" dirty="0" smtClean="0">
                        <a:latin typeface="Helvetica"/>
                        <a:ea typeface="Cambria"/>
                        <a:cs typeface="Helvetica"/>
                      </a:endParaRPr>
                    </a:p>
                    <a:p>
                      <a:pPr>
                        <a:spcAft>
                          <a:spcPts val="0"/>
                        </a:spcAft>
                      </a:pPr>
                      <a:endParaRPr lang="en-GB" sz="1200" dirty="0" smtClean="0">
                        <a:latin typeface="Helvetica"/>
                        <a:ea typeface="Cambria"/>
                        <a:cs typeface="Helvetica"/>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800" dirty="0" smtClean="0">
                        <a:solidFill>
                          <a:schemeClr val="bg1">
                            <a:lumMod val="65000"/>
                          </a:schemeClr>
                        </a:solidFill>
                        <a:latin typeface="Helvetica"/>
                        <a:cs typeface="Helvetica"/>
                      </a:endParaRPr>
                    </a:p>
                  </a:txBody>
                  <a:tcPr marL="68580" marR="68580" marT="0" marB="0"/>
                </a:tc>
                <a:tc>
                  <a:txBody>
                    <a:bodyPr/>
                    <a:lstStyle/>
                    <a:p>
                      <a:pPr>
                        <a:spcBef>
                          <a:spcPts val="1152"/>
                        </a:spcBef>
                      </a:pPr>
                      <a:r>
                        <a:rPr lang="en-US" sz="1800" dirty="0" smtClean="0">
                          <a:solidFill>
                            <a:srgbClr val="000000"/>
                          </a:solidFill>
                          <a:latin typeface="Helvetica"/>
                          <a:cs typeface="Helvetica"/>
                        </a:rPr>
                        <a:t>Two thirds (</a:t>
                      </a:r>
                      <a:r>
                        <a:rPr lang="en-US" sz="1800" dirty="0" smtClean="0">
                          <a:solidFill>
                            <a:srgbClr val="000000"/>
                          </a:solidFill>
                          <a:latin typeface="Helvetica"/>
                          <a:ea typeface="+mn-ea"/>
                          <a:cs typeface="Helvetica"/>
                        </a:rPr>
                        <a:t>68%) of what was consulted online (108</a:t>
                      </a:r>
                      <a:r>
                        <a:rPr lang="en-US" sz="1800" baseline="0" dirty="0" smtClean="0">
                          <a:solidFill>
                            <a:srgbClr val="000000"/>
                          </a:solidFill>
                          <a:latin typeface="Helvetica"/>
                          <a:ea typeface="+mn-ea"/>
                          <a:cs typeface="Helvetica"/>
                        </a:rPr>
                        <a:t> UK universities) in </a:t>
                      </a:r>
                      <a:r>
                        <a:rPr lang="en-US" sz="1800" dirty="0" smtClean="0">
                          <a:solidFill>
                            <a:srgbClr val="000000"/>
                          </a:solidFill>
                          <a:latin typeface="Helvetica"/>
                          <a:ea typeface="+mn-ea"/>
                          <a:cs typeface="Helvetica"/>
                        </a:rPr>
                        <a:t>2012 </a:t>
                      </a:r>
                      <a:r>
                        <a:rPr lang="en-US" sz="1800" dirty="0" smtClean="0">
                          <a:solidFill>
                            <a:srgbClr val="000000"/>
                          </a:solidFill>
                          <a:latin typeface="Helvetica"/>
                          <a:cs typeface="Helvetica"/>
                        </a:rPr>
                        <a:t>is at risk of loss.</a:t>
                      </a:r>
                      <a:endParaRPr lang="en-US" sz="1800" dirty="0" smtClean="0">
                        <a:solidFill>
                          <a:srgbClr val="000000"/>
                        </a:solidFill>
                        <a:latin typeface="Helvetica"/>
                        <a:ea typeface="+mn-ea"/>
                        <a:cs typeface="Helvetica"/>
                      </a:endParaRPr>
                    </a:p>
                    <a:p>
                      <a:pPr>
                        <a:spcBef>
                          <a:spcPts val="1152"/>
                        </a:spcBef>
                      </a:pPr>
                      <a:r>
                        <a:rPr lang="en-US" sz="1800" b="0" dirty="0" smtClean="0">
                          <a:solidFill>
                            <a:srgbClr val="000000"/>
                          </a:solidFill>
                          <a:latin typeface="Helvetica"/>
                          <a:cs typeface="Helvetica"/>
                        </a:rPr>
                        <a:t>Missing Volumes &amp; Issues</a:t>
                      </a:r>
                    </a:p>
                    <a:p>
                      <a:pPr>
                        <a:spcBef>
                          <a:spcPts val="1152"/>
                        </a:spcBef>
                      </a:pPr>
                      <a:r>
                        <a:rPr lang="en-US" sz="1800" b="0" dirty="0" smtClean="0">
                          <a:solidFill>
                            <a:srgbClr val="000000"/>
                          </a:solidFill>
                          <a:latin typeface="Helvetica"/>
                          <a:cs typeface="Helvetica"/>
                        </a:rPr>
                        <a:t>Only 22% to 28% of Title Lists of 3 US research libraries (</a:t>
                      </a:r>
                      <a:r>
                        <a:rPr lang="en-US" sz="1400" b="0" dirty="0" smtClean="0">
                          <a:solidFill>
                            <a:srgbClr val="000000"/>
                          </a:solidFill>
                          <a:latin typeface="Helvetica"/>
                          <a:cs typeface="Helvetica"/>
                        </a:rPr>
                        <a:t>Columbia, Cornell &amp; Duke</a:t>
                      </a:r>
                      <a:r>
                        <a:rPr lang="en-US" sz="1800" b="0" dirty="0" smtClean="0">
                          <a:solidFill>
                            <a:srgbClr val="000000"/>
                          </a:solidFill>
                          <a:latin typeface="Helvetica"/>
                          <a:cs typeface="Helvetica"/>
                        </a:rPr>
                        <a:t>) were being archived when checked in 2011/12</a:t>
                      </a:r>
                    </a:p>
                    <a:p>
                      <a:pPr>
                        <a:spcBef>
                          <a:spcPts val="1152"/>
                        </a:spcBef>
                      </a:pPr>
                      <a:r>
                        <a:rPr lang="en-US" sz="1800" b="0" dirty="0" smtClean="0">
                          <a:solidFill>
                            <a:srgbClr val="000000"/>
                          </a:solidFill>
                          <a:latin typeface="Helvetica"/>
                          <a:cs typeface="Helvetica"/>
                        </a:rPr>
                        <a:t>We need to update these findings annually</a:t>
                      </a:r>
                    </a:p>
                    <a:p>
                      <a:pPr marL="0" marR="0" indent="0" algn="l" defTabSz="457200" rtl="0" eaLnBrk="1" fontAlgn="auto" latinLnBrk="0" hangingPunct="1">
                        <a:lnSpc>
                          <a:spcPct val="100000"/>
                        </a:lnSpc>
                        <a:spcBef>
                          <a:spcPts val="1152"/>
                        </a:spcBef>
                        <a:spcAft>
                          <a:spcPts val="0"/>
                        </a:spcAft>
                        <a:buClrTx/>
                        <a:buSzTx/>
                        <a:buFont typeface="Symbol" pitchFamily="-112" charset="2"/>
                        <a:buChar char=""/>
                        <a:tabLst/>
                        <a:defRPr/>
                      </a:pPr>
                      <a:r>
                        <a:rPr lang="en-GB" sz="1800" dirty="0" smtClean="0">
                          <a:solidFill>
                            <a:srgbClr val="000000"/>
                          </a:solidFill>
                          <a:latin typeface="Helvetica"/>
                          <a:ea typeface="+mn-ea"/>
                          <a:cs typeface="Helvetica"/>
                        </a:rPr>
                        <a:t>Libraries </a:t>
                      </a:r>
                      <a:r>
                        <a:rPr lang="en-GB" sz="1800" dirty="0" smtClean="0">
                          <a:solidFill>
                            <a:srgbClr val="000000"/>
                          </a:solidFill>
                          <a:latin typeface="Helvetica"/>
                          <a:cs typeface="Helvetica"/>
                        </a:rPr>
                        <a:t>don’t have </a:t>
                      </a:r>
                      <a:r>
                        <a:rPr lang="en-GB" sz="1800" dirty="0" err="1" smtClean="0">
                          <a:solidFill>
                            <a:srgbClr val="000000"/>
                          </a:solidFill>
                          <a:latin typeface="Helvetica"/>
                          <a:cs typeface="Helvetica"/>
                        </a:rPr>
                        <a:t>e</a:t>
                      </a:r>
                      <a:r>
                        <a:rPr lang="en-GB" sz="1800" dirty="0" smtClean="0">
                          <a:solidFill>
                            <a:srgbClr val="000000"/>
                          </a:solidFill>
                          <a:latin typeface="Helvetica"/>
                          <a:cs typeface="Helvetica"/>
                        </a:rPr>
                        <a:t>-collections of serials (only</a:t>
                      </a:r>
                      <a:r>
                        <a:rPr lang="en-GB" sz="1800" baseline="0" dirty="0" smtClean="0">
                          <a:solidFill>
                            <a:srgbClr val="000000"/>
                          </a:solidFill>
                          <a:latin typeface="Helvetica"/>
                          <a:cs typeface="Helvetica"/>
                        </a:rPr>
                        <a:t> </a:t>
                      </a:r>
                      <a:r>
                        <a:rPr lang="en-GB" sz="1800" dirty="0" err="1" smtClean="0">
                          <a:solidFill>
                            <a:srgbClr val="000000"/>
                          </a:solidFill>
                          <a:latin typeface="Helvetica"/>
                          <a:cs typeface="Helvetica"/>
                        </a:rPr>
                        <a:t>e</a:t>
                      </a:r>
                      <a:r>
                        <a:rPr lang="en-GB" sz="1800" dirty="0" smtClean="0">
                          <a:solidFill>
                            <a:srgbClr val="000000"/>
                          </a:solidFill>
                          <a:latin typeface="Helvetica"/>
                          <a:cs typeface="Helvetica"/>
                        </a:rPr>
                        <a:t>-connections) </a:t>
                      </a:r>
                    </a:p>
                    <a:p>
                      <a:pPr marL="0" marR="0" indent="0" algn="l" defTabSz="457200" rtl="0" eaLnBrk="1" fontAlgn="auto" latinLnBrk="0" hangingPunct="1">
                        <a:lnSpc>
                          <a:spcPct val="100000"/>
                        </a:lnSpc>
                        <a:spcBef>
                          <a:spcPts val="1152"/>
                        </a:spcBef>
                        <a:spcAft>
                          <a:spcPts val="0"/>
                        </a:spcAft>
                        <a:buClrTx/>
                        <a:buSzTx/>
                        <a:buFont typeface="Symbol" pitchFamily="-112" charset="2"/>
                        <a:buChar char=""/>
                        <a:tabLst/>
                        <a:defRPr/>
                      </a:pPr>
                      <a:r>
                        <a:rPr lang="en-GB" sz="1800" dirty="0" smtClean="0">
                          <a:solidFill>
                            <a:srgbClr val="000000"/>
                          </a:solidFill>
                          <a:latin typeface="Helvetica"/>
                          <a:cs typeface="Helvetica"/>
                        </a:rPr>
                        <a:t>So we all need to know that scholarly</a:t>
                      </a:r>
                      <a:r>
                        <a:rPr lang="en-GB" sz="1800" baseline="0" dirty="0" smtClean="0">
                          <a:solidFill>
                            <a:srgbClr val="000000"/>
                          </a:solidFill>
                          <a:latin typeface="Helvetica"/>
                          <a:cs typeface="Helvetica"/>
                        </a:rPr>
                        <a:t> </a:t>
                      </a:r>
                      <a:r>
                        <a:rPr lang="en-GB" sz="1800" dirty="0" smtClean="0">
                          <a:solidFill>
                            <a:srgbClr val="000000"/>
                          </a:solidFill>
                          <a:latin typeface="Helvetica"/>
                          <a:cs typeface="Helvetica"/>
                        </a:rPr>
                        <a:t>content is being kept safe somewhere!</a:t>
                      </a:r>
                    </a:p>
                    <a:p>
                      <a:pPr marL="0" marR="0" indent="0" algn="l" defTabSz="457200" rtl="0" eaLnBrk="1" fontAlgn="auto" latinLnBrk="0" hangingPunct="1">
                        <a:lnSpc>
                          <a:spcPct val="100000"/>
                        </a:lnSpc>
                        <a:spcBef>
                          <a:spcPts val="1152"/>
                        </a:spcBef>
                        <a:spcAft>
                          <a:spcPts val="0"/>
                        </a:spcAft>
                        <a:buClrTx/>
                        <a:buSzTx/>
                        <a:buFont typeface="Symbol" pitchFamily="-112" charset="2"/>
                        <a:buNone/>
                        <a:tabLst/>
                        <a:defRPr/>
                      </a:pPr>
                      <a:endParaRPr lang="en-GB" sz="1800" dirty="0" smtClean="0">
                        <a:solidFill>
                          <a:srgbClr val="000000"/>
                        </a:solidFill>
                        <a:latin typeface="Helvetica"/>
                        <a:cs typeface="Helvetica"/>
                      </a:endParaRPr>
                    </a:p>
                    <a:p>
                      <a:pPr marL="0" marR="0" indent="0" algn="l" defTabSz="457200" rtl="0" eaLnBrk="1" fontAlgn="auto" latinLnBrk="0" hangingPunct="1">
                        <a:lnSpc>
                          <a:spcPct val="100000"/>
                        </a:lnSpc>
                        <a:spcBef>
                          <a:spcPts val="1152"/>
                        </a:spcBef>
                        <a:spcAft>
                          <a:spcPts val="0"/>
                        </a:spcAft>
                        <a:buClrTx/>
                        <a:buSzTx/>
                        <a:buFont typeface="Symbol" pitchFamily="-112" charset="2"/>
                        <a:buChar char=""/>
                        <a:tabLst/>
                        <a:defRPr/>
                      </a:pPr>
                      <a:r>
                        <a:rPr lang="en-GB" sz="1800" dirty="0" smtClean="0">
                          <a:solidFill>
                            <a:srgbClr val="000000"/>
                          </a:solidFill>
                          <a:latin typeface="Helvetica"/>
                          <a:cs typeface="Helvetica"/>
                        </a:rPr>
                        <a:t>  (</a:t>
                      </a:r>
                      <a:r>
                        <a:rPr lang="en-GB" sz="1800" dirty="0" err="1" smtClean="0">
                          <a:solidFill>
                            <a:srgbClr val="000000"/>
                          </a:solidFill>
                          <a:latin typeface="Helvetica"/>
                          <a:cs typeface="Helvetica"/>
                        </a:rPr>
                        <a:t>SafeNet</a:t>
                      </a:r>
                      <a:r>
                        <a:rPr lang="en-GB" sz="1800" dirty="0" smtClean="0">
                          <a:solidFill>
                            <a:srgbClr val="000000"/>
                          </a:solidFill>
                          <a:latin typeface="Helvetica"/>
                          <a:cs typeface="Helvetica"/>
                        </a:rPr>
                        <a:t> Project just </a:t>
                      </a:r>
                      <a:r>
                        <a:rPr lang="en-GB" sz="1800" dirty="0" err="1" smtClean="0">
                          <a:solidFill>
                            <a:srgbClr val="000000"/>
                          </a:solidFill>
                          <a:latin typeface="Helvetica"/>
                          <a:cs typeface="Helvetica"/>
                        </a:rPr>
                        <a:t>statted</a:t>
                      </a:r>
                      <a:r>
                        <a:rPr lang="en-GB" sz="1800" dirty="0" smtClean="0">
                          <a:solidFill>
                            <a:srgbClr val="000000"/>
                          </a:solidFill>
                          <a:latin typeface="Helvetica"/>
                          <a:cs typeface="Helvetica"/>
                        </a:rPr>
                        <a:t>)</a:t>
                      </a:r>
                    </a:p>
                  </a:txBody>
                  <a:tcPr marL="68580" marR="68580" marT="0" marB="0"/>
                </a:tc>
              </a:tr>
            </a:tbl>
          </a:graphicData>
        </a:graphic>
      </p:graphicFrame>
      <p:sp>
        <p:nvSpPr>
          <p:cNvPr id="10" name="TextBox 9"/>
          <p:cNvSpPr txBox="1"/>
          <p:nvPr/>
        </p:nvSpPr>
        <p:spPr>
          <a:xfrm>
            <a:off x="-3843867" y="3657600"/>
            <a:ext cx="184666" cy="369332"/>
          </a:xfrm>
          <a:prstGeom prst="rect">
            <a:avLst/>
          </a:prstGeom>
          <a:noFill/>
        </p:spPr>
        <p:txBody>
          <a:bodyPr wrap="none" rtlCol="0">
            <a:spAutoFit/>
          </a:bodyPr>
          <a:lstStyle/>
          <a:p>
            <a:endParaRPr lang="en-US" dirty="0"/>
          </a:p>
        </p:txBody>
      </p:sp>
      <p:sp>
        <p:nvSpPr>
          <p:cNvPr id="8" name="TextBox 7"/>
          <p:cNvSpPr txBox="1"/>
          <p:nvPr/>
        </p:nvSpPr>
        <p:spPr>
          <a:xfrm>
            <a:off x="9601200" y="3530600"/>
            <a:ext cx="184666" cy="369332"/>
          </a:xfrm>
          <a:prstGeom prst="rect">
            <a:avLst/>
          </a:prstGeom>
          <a:noFill/>
        </p:spPr>
        <p:txBody>
          <a:bodyPr wrap="none" rtlCol="0">
            <a:spAutoFit/>
          </a:bodyPr>
          <a:lstStyle/>
          <a:p>
            <a:endParaRPr lang="en-US" dirty="0"/>
          </a:p>
        </p:txBody>
      </p:sp>
      <p:pic>
        <p:nvPicPr>
          <p:cNvPr id="7" name="Picture 10"/>
          <p:cNvPicPr>
            <a:picLocks noChangeAspect="1" noChangeArrowheads="1"/>
          </p:cNvPicPr>
          <p:nvPr/>
        </p:nvPicPr>
        <p:blipFill>
          <a:blip r:embed="rId3"/>
          <a:srcRect/>
          <a:stretch>
            <a:fillRect/>
          </a:stretch>
        </p:blipFill>
        <p:spPr bwMode="auto">
          <a:xfrm>
            <a:off x="8243870" y="7137869"/>
            <a:ext cx="556137" cy="3216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8938"/>
            <a:ext cx="8229600" cy="1143000"/>
          </a:xfrm>
        </p:spPr>
        <p:txBody>
          <a:bodyPr/>
          <a:lstStyle/>
          <a:p>
            <a:endParaRPr lang="en-US"/>
          </a:p>
        </p:txBody>
      </p:sp>
      <p:pic>
        <p:nvPicPr>
          <p:cNvPr id="4" name="Content Placeholder 3" descr="Screen Shot 2014-04-10 at 10.50.45.png"/>
          <p:cNvPicPr>
            <a:picLocks noGrp="1" noChangeAspect="1"/>
          </p:cNvPicPr>
          <p:nvPr>
            <p:ph idx="1"/>
          </p:nvPr>
        </p:nvPicPr>
        <p:blipFill>
          <a:blip r:embed="rId3"/>
          <a:srcRect t="-3481" b="-3481"/>
          <a:stretch>
            <a:fillRect/>
          </a:stretch>
        </p:blipFill>
        <p:spPr>
          <a:xfrm>
            <a:off x="-189444" y="-787400"/>
            <a:ext cx="9943044" cy="5842000"/>
          </a:xfrm>
          <a:solidFill>
            <a:srgbClr val="61B1E0"/>
          </a:solidFill>
        </p:spPr>
      </p:pic>
      <p:grpSp>
        <p:nvGrpSpPr>
          <p:cNvPr id="13" name="Group 12"/>
          <p:cNvGrpSpPr/>
          <p:nvPr/>
        </p:nvGrpSpPr>
        <p:grpSpPr>
          <a:xfrm>
            <a:off x="9522" y="25400"/>
            <a:ext cx="9160883" cy="6807200"/>
            <a:chOff x="9522" y="25400"/>
            <a:chExt cx="9160883" cy="6807200"/>
          </a:xfrm>
        </p:grpSpPr>
        <p:pic>
          <p:nvPicPr>
            <p:cNvPr id="6" name="Picture 5" descr="Screen Shot 2014-04-10 at 10.50.12.jpg"/>
            <p:cNvPicPr>
              <a:picLocks noChangeAspect="1"/>
            </p:cNvPicPr>
            <p:nvPr/>
          </p:nvPicPr>
          <p:blipFill>
            <a:blip r:embed="rId4"/>
            <a:stretch>
              <a:fillRect/>
            </a:stretch>
          </p:blipFill>
          <p:spPr>
            <a:xfrm>
              <a:off x="9522" y="4800600"/>
              <a:ext cx="9160883" cy="2032000"/>
            </a:xfrm>
            <a:prstGeom prst="rect">
              <a:avLst/>
            </a:prstGeom>
          </p:spPr>
        </p:pic>
        <p:sp>
          <p:nvSpPr>
            <p:cNvPr id="5" name="TextBox 4"/>
            <p:cNvSpPr txBox="1"/>
            <p:nvPr/>
          </p:nvSpPr>
          <p:spPr>
            <a:xfrm>
              <a:off x="1828800" y="3683000"/>
              <a:ext cx="7283514" cy="461665"/>
            </a:xfrm>
            <a:prstGeom prst="rect">
              <a:avLst/>
            </a:prstGeom>
            <a:noFill/>
          </p:spPr>
          <p:txBody>
            <a:bodyPr wrap="none" rtlCol="0">
              <a:spAutoFit/>
            </a:bodyPr>
            <a:lstStyle/>
            <a:p>
              <a:pPr marL="0" lvl="2"/>
              <a:r>
                <a:rPr lang="en-US" sz="2400" dirty="0" smtClean="0">
                  <a:solidFill>
                    <a:srgbClr val="FF6600"/>
                  </a:solidFill>
                </a:rPr>
                <a:t>very many ‘at risk’ </a:t>
              </a:r>
              <a:r>
                <a:rPr lang="en-US" sz="2400" dirty="0" err="1" smtClean="0">
                  <a:solidFill>
                    <a:srgbClr val="FF6600"/>
                  </a:solidFill>
                </a:rPr>
                <a:t>e</a:t>
              </a:r>
              <a:r>
                <a:rPr lang="en-US" sz="2400" dirty="0" smtClean="0">
                  <a:solidFill>
                    <a:srgbClr val="FF6600"/>
                  </a:solidFill>
                </a:rPr>
                <a:t>-journals from many small publishers</a:t>
              </a:r>
              <a:endParaRPr lang="en-US" sz="2400" dirty="0">
                <a:solidFill>
                  <a:srgbClr val="FF6600"/>
                </a:solidFill>
              </a:endParaRPr>
            </a:p>
          </p:txBody>
        </p:sp>
        <p:sp>
          <p:nvSpPr>
            <p:cNvPr id="9" name="TextBox 8"/>
            <p:cNvSpPr txBox="1"/>
            <p:nvPr/>
          </p:nvSpPr>
          <p:spPr>
            <a:xfrm>
              <a:off x="88900" y="25400"/>
              <a:ext cx="1977374" cy="1569660"/>
            </a:xfrm>
            <a:prstGeom prst="rect">
              <a:avLst/>
            </a:prstGeom>
            <a:noFill/>
          </p:spPr>
          <p:txBody>
            <a:bodyPr wrap="square" rtlCol="0">
              <a:spAutoFit/>
            </a:bodyPr>
            <a:lstStyle/>
            <a:p>
              <a:pPr marL="0" lvl="2" algn="ctr"/>
              <a:r>
                <a:rPr lang="en-US" sz="2400" dirty="0" smtClean="0">
                  <a:solidFill>
                    <a:srgbClr val="FF6600"/>
                  </a:solidFill>
                </a:rPr>
                <a:t>BIG </a:t>
              </a:r>
            </a:p>
            <a:p>
              <a:pPr marL="0" lvl="2" algn="ctr"/>
              <a:r>
                <a:rPr lang="en-US" sz="2400" dirty="0" smtClean="0">
                  <a:solidFill>
                    <a:srgbClr val="FF6600"/>
                  </a:solidFill>
                </a:rPr>
                <a:t>publishers </a:t>
              </a:r>
              <a:br>
                <a:rPr lang="en-US" sz="2400" dirty="0" smtClean="0">
                  <a:solidFill>
                    <a:srgbClr val="FF6600"/>
                  </a:solidFill>
                </a:rPr>
              </a:br>
              <a:r>
                <a:rPr lang="en-US" sz="2400" dirty="0" smtClean="0">
                  <a:solidFill>
                    <a:srgbClr val="FF6600"/>
                  </a:solidFill>
                </a:rPr>
                <a:t>act early but incompletely</a:t>
              </a:r>
              <a:endParaRPr lang="en-US" sz="2400" dirty="0">
                <a:solidFill>
                  <a:srgbClr val="FF6600"/>
                </a:solidFill>
              </a:endParaRPr>
            </a:p>
          </p:txBody>
        </p:sp>
        <p:sp>
          <p:nvSpPr>
            <p:cNvPr id="14" name="TextBox 13"/>
            <p:cNvSpPr txBox="1"/>
            <p:nvPr/>
          </p:nvSpPr>
          <p:spPr>
            <a:xfrm>
              <a:off x="4914900" y="2311400"/>
              <a:ext cx="3213100" cy="1200328"/>
            </a:xfrm>
            <a:prstGeom prst="rect">
              <a:avLst/>
            </a:prstGeom>
            <a:noFill/>
          </p:spPr>
          <p:txBody>
            <a:bodyPr wrap="square" rtlCol="0">
              <a:spAutoFit/>
            </a:bodyPr>
            <a:lstStyle/>
            <a:p>
              <a:pPr marL="0" lvl="2" algn="ctr"/>
              <a:r>
                <a:rPr lang="en-US" sz="2400" b="1" dirty="0" smtClean="0">
                  <a:solidFill>
                    <a:srgbClr val="FF6600"/>
                  </a:solidFill>
                </a:rPr>
                <a:t>Priority</a:t>
              </a:r>
              <a:r>
                <a:rPr lang="en-US" sz="2400" dirty="0" smtClean="0">
                  <a:solidFill>
                    <a:srgbClr val="FF6600"/>
                  </a:solidFill>
                </a:rPr>
                <a:t>: </a:t>
              </a:r>
              <a:br>
                <a:rPr lang="en-US" sz="2400" dirty="0" smtClean="0">
                  <a:solidFill>
                    <a:srgbClr val="FF6600"/>
                  </a:solidFill>
                </a:rPr>
              </a:br>
              <a:r>
                <a:rPr lang="en-US" sz="2400" dirty="0" smtClean="0">
                  <a:solidFill>
                    <a:srgbClr val="FF6600"/>
                  </a:solidFill>
                </a:rPr>
                <a:t>find economic way to archive content from …</a:t>
              </a:r>
              <a:endParaRPr lang="en-US" sz="2400" dirty="0">
                <a:solidFill>
                  <a:srgbClr val="FF6600"/>
                </a:solidFill>
              </a:endParaRPr>
            </a:p>
          </p:txBody>
        </p:sp>
      </p:grpSp>
      <p:sp>
        <p:nvSpPr>
          <p:cNvPr id="16" name="Pie 15"/>
          <p:cNvSpPr/>
          <p:nvPr/>
        </p:nvSpPr>
        <p:spPr>
          <a:xfrm>
            <a:off x="-50800" y="1054100"/>
            <a:ext cx="254000" cy="171628"/>
          </a:xfrm>
          <a:prstGeom prst="pie">
            <a:avLst/>
          </a:prstGeom>
          <a:solidFill>
            <a:srgbClr val="61B1E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7" name="Pie 16"/>
          <p:cNvSpPr/>
          <p:nvPr/>
        </p:nvSpPr>
        <p:spPr>
          <a:xfrm>
            <a:off x="-25400" y="1841500"/>
            <a:ext cx="254000" cy="171628"/>
          </a:xfrm>
          <a:prstGeom prst="pie">
            <a:avLst/>
          </a:prstGeom>
          <a:solidFill>
            <a:srgbClr val="61B1E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8" name="Pie 17"/>
          <p:cNvSpPr/>
          <p:nvPr/>
        </p:nvSpPr>
        <p:spPr>
          <a:xfrm>
            <a:off x="-12700" y="2628900"/>
            <a:ext cx="254000" cy="171628"/>
          </a:xfrm>
          <a:prstGeom prst="pie">
            <a:avLst/>
          </a:prstGeom>
          <a:solidFill>
            <a:srgbClr val="61B1E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9" name="Pie 18"/>
          <p:cNvSpPr/>
          <p:nvPr/>
        </p:nvSpPr>
        <p:spPr>
          <a:xfrm>
            <a:off x="0" y="3378200"/>
            <a:ext cx="254000" cy="171628"/>
          </a:xfrm>
          <a:prstGeom prst="pie">
            <a:avLst/>
          </a:prstGeom>
          <a:solidFill>
            <a:srgbClr val="61B1E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20" name="Pie 19"/>
          <p:cNvSpPr/>
          <p:nvPr/>
        </p:nvSpPr>
        <p:spPr>
          <a:xfrm>
            <a:off x="12700" y="4127500"/>
            <a:ext cx="254000" cy="171628"/>
          </a:xfrm>
          <a:prstGeom prst="pie">
            <a:avLst/>
          </a:prstGeom>
          <a:solidFill>
            <a:srgbClr val="61B1E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21" name="Pie 20"/>
          <p:cNvSpPr/>
          <p:nvPr/>
        </p:nvSpPr>
        <p:spPr>
          <a:xfrm>
            <a:off x="596900" y="4140200"/>
            <a:ext cx="254000" cy="171628"/>
          </a:xfrm>
          <a:prstGeom prst="pie">
            <a:avLst/>
          </a:prstGeom>
          <a:solidFill>
            <a:srgbClr val="61B1E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22" name="Pie 21"/>
          <p:cNvSpPr/>
          <p:nvPr/>
        </p:nvSpPr>
        <p:spPr>
          <a:xfrm>
            <a:off x="1181100" y="4140200"/>
            <a:ext cx="254000" cy="171628"/>
          </a:xfrm>
          <a:prstGeom prst="pie">
            <a:avLst/>
          </a:prstGeom>
          <a:solidFill>
            <a:srgbClr val="61B1E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23" name="Pie 22"/>
          <p:cNvSpPr/>
          <p:nvPr/>
        </p:nvSpPr>
        <p:spPr>
          <a:xfrm>
            <a:off x="571500" y="3390900"/>
            <a:ext cx="254000" cy="171628"/>
          </a:xfrm>
          <a:prstGeom prst="pie">
            <a:avLst/>
          </a:prstGeom>
          <a:solidFill>
            <a:srgbClr val="61B1E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advClick="0" advTm="1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cSld>
    <p:spTree>
      <p:nvGrpSpPr>
        <p:cNvPr id="1" name=""/>
        <p:cNvGrpSpPr/>
        <p:nvPr/>
      </p:nvGrpSpPr>
      <p:grpSpPr>
        <a:xfrm>
          <a:off x="0" y="0"/>
          <a:ext cx="0" cy="0"/>
          <a:chOff x="0" y="0"/>
          <a:chExt cx="0" cy="0"/>
        </a:xfrm>
      </p:grpSpPr>
      <p:pic>
        <p:nvPicPr>
          <p:cNvPr id="18" name="Content Placeholder 17" descr="Screen Shot 2014-08-18 at 09.45.20.png"/>
          <p:cNvPicPr>
            <a:picLocks noGrp="1" noChangeAspect="1"/>
          </p:cNvPicPr>
          <p:nvPr>
            <p:ph idx="1"/>
          </p:nvPr>
        </p:nvPicPr>
        <p:blipFill>
          <a:blip r:embed="rId2"/>
          <a:srcRect l="-10422" r="-10422"/>
          <a:stretch>
            <a:fillRect/>
          </a:stretch>
        </p:blipFill>
        <p:spPr>
          <a:xfrm>
            <a:off x="-742534" y="499523"/>
            <a:ext cx="10585038" cy="5821363"/>
          </a:xfrm>
          <a:ln>
            <a:noFill/>
          </a:ln>
        </p:spPr>
      </p:pic>
      <p:sp>
        <p:nvSpPr>
          <p:cNvPr id="19" name="TextBox 18"/>
          <p:cNvSpPr txBox="1"/>
          <p:nvPr/>
        </p:nvSpPr>
        <p:spPr>
          <a:xfrm>
            <a:off x="-2768596" y="4821762"/>
            <a:ext cx="184666" cy="369332"/>
          </a:xfrm>
          <a:prstGeom prst="rect">
            <a:avLst/>
          </a:prstGeom>
          <a:noFill/>
        </p:spPr>
        <p:txBody>
          <a:bodyPr wrap="none" rtlCol="0">
            <a:spAutoFit/>
          </a:bodyPr>
          <a:lstStyle/>
          <a:p>
            <a:endParaRPr lang="en-US" dirty="0"/>
          </a:p>
        </p:txBody>
      </p:sp>
      <p:sp>
        <p:nvSpPr>
          <p:cNvPr id="21" name="Rectangle 20"/>
          <p:cNvSpPr/>
          <p:nvPr/>
        </p:nvSpPr>
        <p:spPr>
          <a:xfrm>
            <a:off x="800104" y="3145362"/>
            <a:ext cx="1701800" cy="53443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p:cNvSpPr/>
          <p:nvPr/>
        </p:nvSpPr>
        <p:spPr>
          <a:xfrm>
            <a:off x="622304" y="2218262"/>
            <a:ext cx="1066800" cy="10795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ectangle 22"/>
          <p:cNvSpPr/>
          <p:nvPr/>
        </p:nvSpPr>
        <p:spPr>
          <a:xfrm>
            <a:off x="6870704" y="4847162"/>
            <a:ext cx="1066800" cy="3683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2" name="Group 11"/>
          <p:cNvGrpSpPr/>
          <p:nvPr/>
        </p:nvGrpSpPr>
        <p:grpSpPr>
          <a:xfrm>
            <a:off x="215904" y="507991"/>
            <a:ext cx="6591712" cy="5821362"/>
            <a:chOff x="215904" y="507991"/>
            <a:chExt cx="6591712" cy="5821362"/>
          </a:xfrm>
        </p:grpSpPr>
        <p:sp>
          <p:nvSpPr>
            <p:cNvPr id="20" name="Rectangle 19"/>
            <p:cNvSpPr/>
            <p:nvPr/>
          </p:nvSpPr>
          <p:spPr>
            <a:xfrm>
              <a:off x="559216" y="4218512"/>
              <a:ext cx="6248400" cy="1181100"/>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Rectangle 29"/>
            <p:cNvSpPr/>
            <p:nvPr/>
          </p:nvSpPr>
          <p:spPr>
            <a:xfrm>
              <a:off x="215904" y="507991"/>
              <a:ext cx="5422900" cy="582136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1" name="Rectangle 30"/>
          <p:cNvSpPr/>
          <p:nvPr/>
        </p:nvSpPr>
        <p:spPr>
          <a:xfrm>
            <a:off x="5727704" y="1640412"/>
            <a:ext cx="1066800" cy="3683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extBox 15"/>
          <p:cNvSpPr txBox="1"/>
          <p:nvPr/>
        </p:nvSpPr>
        <p:spPr>
          <a:xfrm>
            <a:off x="186268" y="664633"/>
            <a:ext cx="5422900" cy="4893647"/>
          </a:xfrm>
          <a:prstGeom prst="rect">
            <a:avLst/>
          </a:prstGeom>
          <a:noFill/>
        </p:spPr>
        <p:txBody>
          <a:bodyPr wrap="square" rtlCol="0">
            <a:spAutoFit/>
          </a:bodyPr>
          <a:lstStyle/>
          <a:p>
            <a:pPr algn="r"/>
            <a:r>
              <a:rPr lang="en-US" sz="2400" dirty="0" smtClean="0">
                <a:solidFill>
                  <a:srgbClr val="000000"/>
                </a:solidFill>
              </a:rPr>
              <a:t>Cannot ignore the focus on Publication </a:t>
            </a:r>
            <a:br>
              <a:rPr lang="en-US" sz="2400" dirty="0" smtClean="0">
                <a:solidFill>
                  <a:srgbClr val="000000"/>
                </a:solidFill>
              </a:rPr>
            </a:br>
            <a:endParaRPr lang="en-US" sz="2400" dirty="0" smtClean="0">
              <a:solidFill>
                <a:srgbClr val="000000"/>
              </a:solidFill>
            </a:endParaRPr>
          </a:p>
          <a:p>
            <a:pPr algn="r"/>
            <a:endParaRPr lang="en-US" sz="2400" dirty="0" smtClean="0">
              <a:solidFill>
                <a:srgbClr val="000000"/>
              </a:solidFill>
            </a:endParaRPr>
          </a:p>
          <a:p>
            <a:pPr algn="r"/>
            <a:r>
              <a:rPr lang="en-US" dirty="0" smtClean="0">
                <a:solidFill>
                  <a:srgbClr val="000000"/>
                </a:solidFill>
              </a:rPr>
              <a:t>re-visiting an article now being cited again:</a:t>
            </a:r>
            <a:endParaRPr lang="en-US" sz="2400" dirty="0" smtClean="0">
              <a:solidFill>
                <a:srgbClr val="000000"/>
              </a:solidFill>
            </a:endParaRPr>
          </a:p>
          <a:p>
            <a:pPr algn="r"/>
            <a:r>
              <a:rPr lang="en-US" sz="2800" dirty="0" smtClean="0">
                <a:solidFill>
                  <a:srgbClr val="000000"/>
                </a:solidFill>
              </a:rPr>
              <a:t>On measuring the relation between social science research activity and research publication.</a:t>
            </a:r>
          </a:p>
          <a:p>
            <a:pPr algn="r"/>
            <a:endParaRPr lang="en-US" sz="2400" dirty="0" smtClean="0">
              <a:solidFill>
                <a:srgbClr val="000000"/>
              </a:solidFill>
            </a:endParaRPr>
          </a:p>
          <a:p>
            <a:pPr algn="r"/>
            <a:r>
              <a:rPr lang="en-US" sz="2400" i="1" dirty="0" smtClean="0">
                <a:solidFill>
                  <a:srgbClr val="000000"/>
                </a:solidFill>
              </a:rPr>
              <a:t>Research Evaluation</a:t>
            </a:r>
            <a:r>
              <a:rPr lang="en-US" sz="2400" dirty="0" smtClean="0">
                <a:solidFill>
                  <a:srgbClr val="000000"/>
                </a:solidFill>
              </a:rPr>
              <a:t> 4.3  130-152 </a:t>
            </a:r>
            <a:br>
              <a:rPr lang="en-US" sz="2400" dirty="0" smtClean="0">
                <a:solidFill>
                  <a:srgbClr val="000000"/>
                </a:solidFill>
              </a:rPr>
            </a:br>
            <a:r>
              <a:rPr lang="en-US" sz="2400" dirty="0" err="1" smtClean="0">
                <a:solidFill>
                  <a:srgbClr val="000000"/>
                </a:solidFill>
              </a:rPr>
              <a:t>doi</a:t>
            </a:r>
            <a:r>
              <a:rPr lang="en-US" sz="2400" dirty="0" smtClean="0">
                <a:solidFill>
                  <a:srgbClr val="000000"/>
                </a:solidFill>
              </a:rPr>
              <a:t>: 10.1093/rev/4.3.130</a:t>
            </a:r>
          </a:p>
          <a:p>
            <a:pPr algn="r"/>
            <a:endParaRPr lang="en-US" sz="2400" dirty="0" smtClean="0">
              <a:solidFill>
                <a:srgbClr val="000000"/>
              </a:solidFill>
            </a:endParaRPr>
          </a:p>
          <a:p>
            <a:pPr algn="r"/>
            <a:r>
              <a:rPr lang="en-US" sz="2400" dirty="0" smtClean="0">
                <a:solidFill>
                  <a:srgbClr val="000000"/>
                </a:solidFill>
              </a:rPr>
              <a:t>P.  </a:t>
            </a:r>
            <a:r>
              <a:rPr lang="en-US" sz="2400" dirty="0" err="1" smtClean="0">
                <a:solidFill>
                  <a:srgbClr val="000000"/>
                </a:solidFill>
              </a:rPr>
              <a:t>Burnhill</a:t>
            </a:r>
            <a:r>
              <a:rPr lang="en-US" sz="2400" dirty="0" smtClean="0">
                <a:solidFill>
                  <a:srgbClr val="000000"/>
                </a:solidFill>
              </a:rPr>
              <a:t> &amp; M. Tubby-</a:t>
            </a:r>
            <a:r>
              <a:rPr lang="en-US" sz="2400" dirty="0" err="1" smtClean="0">
                <a:solidFill>
                  <a:srgbClr val="000000"/>
                </a:solidFill>
              </a:rPr>
              <a:t>Hille</a:t>
            </a:r>
            <a:r>
              <a:rPr lang="en-US" sz="2400" dirty="0" smtClean="0">
                <a:solidFill>
                  <a:srgbClr val="000000"/>
                </a:solidFill>
              </a:rPr>
              <a:t> (1994) </a:t>
            </a:r>
          </a:p>
          <a:p>
            <a:pPr algn="r"/>
            <a:endParaRPr lang="en-US" dirty="0">
              <a:solidFill>
                <a:srgbClr val="000000"/>
              </a:solidFill>
            </a:endParaRPr>
          </a:p>
        </p:txBody>
      </p:sp>
      <p:sp>
        <p:nvSpPr>
          <p:cNvPr id="25" name="Rounded Rectangle 24"/>
          <p:cNvSpPr/>
          <p:nvPr/>
        </p:nvSpPr>
        <p:spPr>
          <a:xfrm>
            <a:off x="5672671" y="1113362"/>
            <a:ext cx="3213148" cy="5168900"/>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5664207" y="664637"/>
            <a:ext cx="3208030" cy="461665"/>
          </a:xfrm>
          <a:prstGeom prst="rect">
            <a:avLst/>
          </a:prstGeom>
          <a:noFill/>
        </p:spPr>
        <p:txBody>
          <a:bodyPr wrap="none" rtlCol="0">
            <a:spAutoFit/>
          </a:bodyPr>
          <a:lstStyle/>
          <a:p>
            <a:r>
              <a:rPr lang="en-US" sz="2400" dirty="0" smtClean="0">
                <a:solidFill>
                  <a:schemeClr val="bg1"/>
                </a:solidFill>
              </a:rPr>
              <a:t>&amp; What the Funder sees</a:t>
            </a:r>
            <a:endParaRPr lang="en-US" sz="2400" dirty="0">
              <a:solidFill>
                <a:schemeClr val="bg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8" name="Content Placeholder 17" descr="Screen Shot 2014-08-18 at 09.45.20.png"/>
          <p:cNvPicPr>
            <a:picLocks noGrp="1" noChangeAspect="1"/>
          </p:cNvPicPr>
          <p:nvPr>
            <p:ph idx="1"/>
          </p:nvPr>
        </p:nvPicPr>
        <p:blipFill>
          <a:blip r:embed="rId2"/>
          <a:srcRect l="-10422" r="-10422"/>
          <a:stretch>
            <a:fillRect/>
          </a:stretch>
        </p:blipFill>
        <p:spPr>
          <a:xfrm>
            <a:off x="-725601" y="152397"/>
            <a:ext cx="10585038" cy="5821363"/>
          </a:xfrm>
          <a:ln>
            <a:noFill/>
          </a:ln>
        </p:spPr>
      </p:pic>
      <p:sp>
        <p:nvSpPr>
          <p:cNvPr id="7" name="Rounded Rectangle 6"/>
          <p:cNvSpPr/>
          <p:nvPr/>
        </p:nvSpPr>
        <p:spPr>
          <a:xfrm>
            <a:off x="3534837" y="2781297"/>
            <a:ext cx="14351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5871637" y="2768597"/>
            <a:ext cx="11811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5909737" y="5156197"/>
            <a:ext cx="12700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ounded Rectangle 9"/>
          <p:cNvSpPr/>
          <p:nvPr/>
        </p:nvSpPr>
        <p:spPr>
          <a:xfrm>
            <a:off x="1786418" y="2209797"/>
            <a:ext cx="1380237"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ounded Rectangle 10"/>
          <p:cNvSpPr/>
          <p:nvPr/>
        </p:nvSpPr>
        <p:spPr>
          <a:xfrm>
            <a:off x="1731437" y="292097"/>
            <a:ext cx="33147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ounded Rectangle 11"/>
          <p:cNvSpPr/>
          <p:nvPr/>
        </p:nvSpPr>
        <p:spPr>
          <a:xfrm>
            <a:off x="131237" y="1396997"/>
            <a:ext cx="15748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2518837" y="3060697"/>
            <a:ext cx="800219" cy="369332"/>
          </a:xfrm>
          <a:prstGeom prst="rect">
            <a:avLst/>
          </a:prstGeom>
          <a:noFill/>
        </p:spPr>
        <p:txBody>
          <a:bodyPr wrap="none" rtlCol="0">
            <a:spAutoFit/>
          </a:bodyPr>
          <a:lstStyle/>
          <a:p>
            <a:r>
              <a:rPr lang="en-US" dirty="0" smtClean="0">
                <a:solidFill>
                  <a:srgbClr val="3366FF"/>
                </a:solidFill>
              </a:rPr>
              <a:t>STUDY</a:t>
            </a:r>
            <a:endParaRPr lang="en-US" dirty="0">
              <a:solidFill>
                <a:srgbClr val="3366FF"/>
              </a:solidFill>
            </a:endParaRPr>
          </a:p>
        </p:txBody>
      </p:sp>
      <p:sp>
        <p:nvSpPr>
          <p:cNvPr id="14" name="TextBox 13"/>
          <p:cNvSpPr txBox="1"/>
          <p:nvPr/>
        </p:nvSpPr>
        <p:spPr>
          <a:xfrm>
            <a:off x="5185837" y="330197"/>
            <a:ext cx="3050121" cy="646331"/>
          </a:xfrm>
          <a:prstGeom prst="rect">
            <a:avLst/>
          </a:prstGeom>
          <a:noFill/>
        </p:spPr>
        <p:txBody>
          <a:bodyPr wrap="none" rtlCol="0">
            <a:spAutoFit/>
          </a:bodyPr>
          <a:lstStyle/>
          <a:p>
            <a:r>
              <a:rPr lang="en-US" dirty="0" smtClean="0">
                <a:solidFill>
                  <a:srgbClr val="3366FF"/>
                </a:solidFill>
              </a:rPr>
              <a:t>DATA, other working capital </a:t>
            </a:r>
            <a:br>
              <a:rPr lang="en-US" dirty="0" smtClean="0">
                <a:solidFill>
                  <a:srgbClr val="3366FF"/>
                </a:solidFill>
              </a:rPr>
            </a:br>
            <a:r>
              <a:rPr lang="en-US" dirty="0" smtClean="0">
                <a:solidFill>
                  <a:srgbClr val="3366FF"/>
                </a:solidFill>
              </a:rPr>
              <a:t>&amp; references to work of others</a:t>
            </a:r>
          </a:p>
        </p:txBody>
      </p:sp>
      <p:sp>
        <p:nvSpPr>
          <p:cNvPr id="15" name="TextBox 14"/>
          <p:cNvSpPr txBox="1"/>
          <p:nvPr/>
        </p:nvSpPr>
        <p:spPr>
          <a:xfrm>
            <a:off x="169337" y="939797"/>
            <a:ext cx="1098753" cy="646331"/>
          </a:xfrm>
          <a:prstGeom prst="rect">
            <a:avLst/>
          </a:prstGeom>
          <a:noFill/>
          <a:ln>
            <a:noFill/>
          </a:ln>
        </p:spPr>
        <p:txBody>
          <a:bodyPr wrap="none" rtlCol="0">
            <a:spAutoFit/>
          </a:bodyPr>
          <a:lstStyle/>
          <a:p>
            <a:r>
              <a:rPr lang="en-US" dirty="0" smtClean="0">
                <a:solidFill>
                  <a:srgbClr val="3366FF"/>
                </a:solidFill>
              </a:rPr>
              <a:t>FINDINGS</a:t>
            </a:r>
          </a:p>
          <a:p>
            <a:endParaRPr lang="en-US" dirty="0">
              <a:solidFill>
                <a:srgbClr val="3366FF"/>
              </a:solidFill>
            </a:endParaRPr>
          </a:p>
        </p:txBody>
      </p:sp>
      <p:sp>
        <p:nvSpPr>
          <p:cNvPr id="16" name="TextBox 15"/>
          <p:cNvSpPr txBox="1"/>
          <p:nvPr/>
        </p:nvSpPr>
        <p:spPr>
          <a:xfrm>
            <a:off x="983315" y="6028267"/>
            <a:ext cx="7910970" cy="969496"/>
          </a:xfrm>
          <a:prstGeom prst="rect">
            <a:avLst/>
          </a:prstGeom>
          <a:noFill/>
        </p:spPr>
        <p:txBody>
          <a:bodyPr wrap="square" rtlCol="0">
            <a:spAutoFit/>
          </a:bodyPr>
          <a:lstStyle/>
          <a:p>
            <a:pPr algn="r"/>
            <a:r>
              <a:rPr lang="en-US" sz="1400" dirty="0" smtClean="0"/>
              <a:t>Taken from:  Figure 1 in P.  </a:t>
            </a:r>
            <a:r>
              <a:rPr lang="en-US" sz="1400" dirty="0" err="1" smtClean="0"/>
              <a:t>Burnhill</a:t>
            </a:r>
            <a:r>
              <a:rPr lang="en-US" sz="1400" dirty="0" smtClean="0"/>
              <a:t> &amp; M. Tubby-</a:t>
            </a:r>
            <a:r>
              <a:rPr lang="en-US" sz="1600" dirty="0" err="1" smtClean="0"/>
              <a:t>Hille</a:t>
            </a:r>
            <a:r>
              <a:rPr lang="en-US" sz="1600" dirty="0" smtClean="0"/>
              <a:t> (1994) </a:t>
            </a:r>
            <a:r>
              <a:rPr lang="en-US" sz="1400" dirty="0" smtClean="0"/>
              <a:t/>
            </a:r>
            <a:br>
              <a:rPr lang="en-US" sz="1400" dirty="0" smtClean="0"/>
            </a:br>
            <a:r>
              <a:rPr lang="en-US" sz="1600" dirty="0" smtClean="0"/>
              <a:t>On measuring the relation between social science research activity and research publication.</a:t>
            </a:r>
            <a:r>
              <a:rPr lang="en-US" sz="1400" dirty="0" smtClean="0"/>
              <a:t/>
            </a:r>
            <a:br>
              <a:rPr lang="en-US" sz="1400" dirty="0" smtClean="0"/>
            </a:br>
            <a:r>
              <a:rPr lang="en-US" sz="1400" i="1" dirty="0" smtClean="0"/>
              <a:t>Research Evaluation</a:t>
            </a:r>
            <a:r>
              <a:rPr lang="en-US" sz="1400" dirty="0" smtClean="0"/>
              <a:t> 4.3  130-152. </a:t>
            </a:r>
            <a:r>
              <a:rPr lang="en-US" sz="1400" dirty="0" err="1" smtClean="0"/>
              <a:t>doi</a:t>
            </a:r>
            <a:r>
              <a:rPr lang="en-US" sz="1400" dirty="0" smtClean="0"/>
              <a:t>: 10.1093/rev/4.3.130</a:t>
            </a:r>
          </a:p>
          <a:p>
            <a:pPr algn="r"/>
            <a:endParaRPr lang="en-US" sz="1100" dirty="0"/>
          </a:p>
        </p:txBody>
      </p:sp>
      <p:sp>
        <p:nvSpPr>
          <p:cNvPr id="19" name="TextBox 18"/>
          <p:cNvSpPr txBox="1"/>
          <p:nvPr/>
        </p:nvSpPr>
        <p:spPr>
          <a:xfrm>
            <a:off x="-2751663" y="4737097"/>
            <a:ext cx="184666" cy="369332"/>
          </a:xfrm>
          <a:prstGeom prst="rect">
            <a:avLst/>
          </a:prstGeom>
          <a:noFill/>
        </p:spPr>
        <p:txBody>
          <a:bodyPr wrap="none" rtlCol="0">
            <a:spAutoFit/>
          </a:bodyPr>
          <a:lstStyle/>
          <a:p>
            <a:endParaRPr lang="en-US" dirty="0"/>
          </a:p>
        </p:txBody>
      </p:sp>
      <p:sp>
        <p:nvSpPr>
          <p:cNvPr id="20" name="Rectangle 19"/>
          <p:cNvSpPr/>
          <p:nvPr/>
        </p:nvSpPr>
        <p:spPr>
          <a:xfrm>
            <a:off x="639237" y="3595129"/>
            <a:ext cx="6248400" cy="1510268"/>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817037" y="3060697"/>
            <a:ext cx="1701800" cy="53443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p:cNvSpPr/>
          <p:nvPr/>
        </p:nvSpPr>
        <p:spPr>
          <a:xfrm>
            <a:off x="639237" y="2133597"/>
            <a:ext cx="1066800" cy="10795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ectangle 22"/>
          <p:cNvSpPr/>
          <p:nvPr/>
        </p:nvSpPr>
        <p:spPr>
          <a:xfrm>
            <a:off x="6887637" y="4737097"/>
            <a:ext cx="1066800" cy="3683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ounded Rectangle 23"/>
          <p:cNvSpPr/>
          <p:nvPr/>
        </p:nvSpPr>
        <p:spPr>
          <a:xfrm>
            <a:off x="5681137" y="1028697"/>
            <a:ext cx="3213148" cy="4864100"/>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p:bldP spid="14" grpId="0"/>
      <p:bldP spid="15" grpId="0"/>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Title 1"/>
          <p:cNvSpPr>
            <a:spLocks noGrp="1"/>
          </p:cNvSpPr>
          <p:nvPr>
            <p:ph type="title"/>
          </p:nvPr>
        </p:nvSpPr>
        <p:spPr>
          <a:xfrm>
            <a:off x="76200" y="0"/>
            <a:ext cx="9067800" cy="609600"/>
          </a:xfrm>
        </p:spPr>
        <p:txBody>
          <a:bodyPr>
            <a:noAutofit/>
          </a:bodyPr>
          <a:lstStyle/>
          <a:p>
            <a:r>
              <a:rPr lang="en-GB" sz="3200" dirty="0" smtClean="0">
                <a:latin typeface="Helvetica"/>
                <a:ea typeface="ＭＳ Ｐゴシック" pitchFamily="-112" charset="-128"/>
                <a:cs typeface="Helvetica"/>
              </a:rPr>
              <a:t>Study / Project / Data / Findings / Publication</a:t>
            </a:r>
            <a:endParaRPr lang="en-US" sz="3200" dirty="0" smtClean="0">
              <a:latin typeface="Helvetica"/>
              <a:ea typeface="ＭＳ Ｐゴシック" pitchFamily="-112" charset="-128"/>
              <a:cs typeface="Helvetica"/>
            </a:endParaRPr>
          </a:p>
        </p:txBody>
      </p:sp>
      <p:graphicFrame>
        <p:nvGraphicFramePr>
          <p:cNvPr id="6" name="Content Placeholder 5"/>
          <p:cNvGraphicFramePr>
            <a:graphicFrameLocks noGrp="1"/>
          </p:cNvGraphicFramePr>
          <p:nvPr>
            <p:ph idx="1"/>
          </p:nvPr>
        </p:nvGraphicFramePr>
        <p:xfrm>
          <a:off x="355602" y="677342"/>
          <a:ext cx="8458835" cy="5735320"/>
        </p:xfrm>
        <a:graphic>
          <a:graphicData uri="http://schemas.openxmlformats.org/drawingml/2006/table">
            <a:tbl>
              <a:tblPr firstRow="1" bandRow="1">
                <a:tableStyleId>{5C22544A-7EE6-4342-B048-85BDC9FD1C3A}</a:tableStyleId>
              </a:tblPr>
              <a:tblGrid>
                <a:gridCol w="2972435"/>
                <a:gridCol w="2743200"/>
                <a:gridCol w="2743200"/>
              </a:tblGrid>
              <a:tr h="370840">
                <a:tc>
                  <a:txBody>
                    <a:bodyPr/>
                    <a:lstStyle/>
                    <a:p>
                      <a:pPr algn="ctr">
                        <a:spcAft>
                          <a:spcPts val="0"/>
                        </a:spcAft>
                      </a:pPr>
                      <a:endParaRPr lang="en-US" sz="1600">
                        <a:latin typeface="Helvetica"/>
                        <a:ea typeface="Cambria"/>
                        <a:cs typeface="Times New Roman"/>
                      </a:endParaRPr>
                    </a:p>
                  </a:txBody>
                  <a:tcPr marL="68580" marR="68580" marT="0" marB="0"/>
                </a:tc>
                <a:tc>
                  <a:txBody>
                    <a:bodyPr/>
                    <a:lstStyle/>
                    <a:p>
                      <a:pPr algn="ctr">
                        <a:spcAft>
                          <a:spcPts val="0"/>
                        </a:spcAft>
                      </a:pPr>
                      <a:endParaRPr lang="en-GB" sz="1200" dirty="0">
                        <a:latin typeface="Times New Roman"/>
                        <a:ea typeface="Cambria"/>
                        <a:cs typeface="Times New Roman"/>
                      </a:endParaRPr>
                    </a:p>
                  </a:txBody>
                  <a:tcPr marL="68580" marR="68580" marT="0" marB="0"/>
                </a:tc>
                <a:tc>
                  <a:txBody>
                    <a:bodyPr/>
                    <a:lstStyle/>
                    <a:p>
                      <a:pPr algn="ctr">
                        <a:spcAft>
                          <a:spcPts val="0"/>
                        </a:spcAft>
                      </a:pPr>
                      <a:endParaRPr lang="en-GB" sz="1200" dirty="0">
                        <a:latin typeface="Times New Roman"/>
                        <a:ea typeface="Cambria"/>
                        <a:cs typeface="Times New Roman"/>
                      </a:endParaRPr>
                    </a:p>
                  </a:txBody>
                  <a:tcPr marL="68580" marR="68580" marT="0" marB="0"/>
                </a:tc>
              </a:tr>
              <a:tr h="370840">
                <a:tc>
                  <a:txBody>
                    <a:bodyPr/>
                    <a:lstStyle/>
                    <a:p>
                      <a:pPr>
                        <a:spcAft>
                          <a:spcPts val="0"/>
                        </a:spcAft>
                      </a:pPr>
                      <a:r>
                        <a:rPr lang="en-US" sz="2400" b="1" dirty="0" smtClean="0">
                          <a:latin typeface="Helvetica"/>
                          <a:ea typeface="Cambria"/>
                          <a:cs typeface="Times New Roman"/>
                        </a:rPr>
                        <a:t>STUDY</a:t>
                      </a:r>
                      <a:r>
                        <a:rPr lang="en-US" sz="1600" dirty="0" smtClean="0">
                          <a:latin typeface="Helvetica"/>
                          <a:ea typeface="Cambria"/>
                          <a:cs typeface="Times New Roman"/>
                        </a:rPr>
                        <a:t>/ </a:t>
                      </a:r>
                      <a:r>
                        <a:rPr lang="en-US" sz="1600" dirty="0">
                          <a:latin typeface="Helvetica"/>
                          <a:ea typeface="Cambria"/>
                          <a:cs typeface="Times New Roman"/>
                        </a:rPr>
                        <a:t>Activity [Purpose]</a:t>
                      </a:r>
                      <a:endParaRPr lang="en-GB" sz="1200" dirty="0">
                        <a:latin typeface="Times New Roman"/>
                        <a:ea typeface="Cambria"/>
                        <a:cs typeface="Times New Roman"/>
                      </a:endParaRPr>
                    </a:p>
                  </a:txBody>
                  <a:tcPr marL="68580" marR="68580" marT="0" marB="0"/>
                </a:tc>
                <a:tc>
                  <a:txBody>
                    <a:bodyPr/>
                    <a:lstStyle/>
                    <a:p>
                      <a:pPr>
                        <a:spcAft>
                          <a:spcPts val="0"/>
                        </a:spcAft>
                      </a:pPr>
                      <a:r>
                        <a:rPr lang="en-US" sz="1600" dirty="0" smtClean="0">
                          <a:latin typeface="Helvetica"/>
                          <a:ea typeface="Cambria"/>
                          <a:cs typeface="Times New Roman"/>
                        </a:rPr>
                        <a:t>Large-scale experiment /</a:t>
                      </a:r>
                    </a:p>
                    <a:p>
                      <a:pPr>
                        <a:spcAft>
                          <a:spcPts val="0"/>
                        </a:spcAft>
                      </a:pPr>
                      <a:r>
                        <a:rPr lang="en-US" sz="1600" dirty="0" smtClean="0">
                          <a:latin typeface="Helvetica"/>
                          <a:ea typeface="Cambria"/>
                          <a:cs typeface="Times New Roman"/>
                        </a:rPr>
                        <a:t>Exploratory</a:t>
                      </a:r>
                      <a:r>
                        <a:rPr lang="en-US" sz="1600" baseline="0" dirty="0" smtClean="0">
                          <a:latin typeface="Helvetica"/>
                          <a:ea typeface="Cambria"/>
                          <a:cs typeface="Times New Roman"/>
                        </a:rPr>
                        <a:t> investigation</a:t>
                      </a: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endParaRPr lang="en-GB" sz="1200" dirty="0">
                        <a:latin typeface="Times New Roman"/>
                        <a:ea typeface="Cambria"/>
                        <a:cs typeface="Times New Roman"/>
                      </a:endParaRPr>
                    </a:p>
                  </a:txBody>
                  <a:tcPr marL="68580" marR="68580" marT="0" marB="0"/>
                </a:tc>
              </a:tr>
              <a:tr h="370840">
                <a:tc>
                  <a:txBody>
                    <a:bodyPr/>
                    <a:lstStyle/>
                    <a:p>
                      <a:pPr>
                        <a:spcAft>
                          <a:spcPts val="0"/>
                        </a:spcAft>
                      </a:pPr>
                      <a:r>
                        <a:rPr lang="en-US" sz="2400" b="1" dirty="0" smtClean="0">
                          <a:latin typeface="Helvetica"/>
                          <a:ea typeface="Cambria"/>
                          <a:cs typeface="Times New Roman"/>
                        </a:rPr>
                        <a:t>PROJECT</a:t>
                      </a:r>
                      <a:r>
                        <a:rPr lang="en-GB" sz="1200" b="0" baseline="0" dirty="0" smtClean="0">
                          <a:latin typeface="Times New Roman"/>
                          <a:ea typeface="Cambria"/>
                          <a:cs typeface="Times New Roman"/>
                        </a:rPr>
                        <a:t>  </a:t>
                      </a:r>
                      <a:r>
                        <a:rPr lang="en-US" sz="1600" dirty="0" smtClean="0">
                          <a:latin typeface="Helvetica"/>
                          <a:ea typeface="Cambria"/>
                          <a:cs typeface="Times New Roman"/>
                        </a:rPr>
                        <a:t>[</a:t>
                      </a:r>
                      <a:r>
                        <a:rPr lang="en-US" sz="1600" dirty="0">
                          <a:latin typeface="Helvetica"/>
                          <a:ea typeface="Cambria"/>
                          <a:cs typeface="Times New Roman"/>
                        </a:rPr>
                        <a:t>Grant</a:t>
                      </a:r>
                      <a:r>
                        <a:rPr lang="en-US" sz="1600" dirty="0" smtClean="0">
                          <a:latin typeface="Helvetica"/>
                          <a:ea typeface="Cambria"/>
                          <a:cs typeface="Times New Roman"/>
                        </a:rPr>
                        <a:t>]</a:t>
                      </a: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r>
                        <a:rPr lang="en-US" sz="1600" dirty="0" smtClean="0">
                          <a:latin typeface="Helvetica"/>
                          <a:ea typeface="Cambria"/>
                          <a:cs typeface="Times New Roman"/>
                        </a:rPr>
                        <a:t> </a:t>
                      </a:r>
                      <a:r>
                        <a:rPr lang="en-US" sz="1600" dirty="0" err="1" smtClean="0">
                          <a:latin typeface="Helvetica"/>
                          <a:ea typeface="Cambria"/>
                          <a:cs typeface="Times New Roman"/>
                        </a:rPr>
                        <a:t>FunderRef</a:t>
                      </a:r>
                      <a:r>
                        <a:rPr lang="en-US" sz="1600" baseline="0" dirty="0" smtClean="0">
                          <a:latin typeface="Helvetica"/>
                          <a:ea typeface="Cambria"/>
                          <a:cs typeface="Times New Roman"/>
                        </a:rPr>
                        <a:t> ; </a:t>
                      </a:r>
                      <a:r>
                        <a:rPr lang="en-US" sz="1600" baseline="0" dirty="0" err="1" smtClean="0">
                          <a:latin typeface="Helvetica"/>
                          <a:ea typeface="Cambria"/>
                          <a:cs typeface="Times New Roman"/>
                        </a:rPr>
                        <a:t>GrantID</a:t>
                      </a:r>
                      <a:endParaRPr lang="en-GB" sz="1200" dirty="0">
                        <a:latin typeface="Times New Roman"/>
                        <a:ea typeface="Cambria"/>
                        <a:cs typeface="Times New Roman"/>
                      </a:endParaRPr>
                    </a:p>
                  </a:txBody>
                  <a:tcPr marL="68580" marR="68580" marT="0" marB="0"/>
                </a:tc>
                <a:tc>
                  <a:txBody>
                    <a:bodyPr/>
                    <a:lstStyle/>
                    <a:p>
                      <a:pPr>
                        <a:spcAft>
                          <a:spcPts val="0"/>
                        </a:spcAft>
                      </a:pPr>
                      <a:endParaRPr lang="en-GB" sz="1200" dirty="0">
                        <a:latin typeface="Times New Roman"/>
                        <a:ea typeface="Cambria"/>
                        <a:cs typeface="Times New Roman"/>
                      </a:endParaRPr>
                    </a:p>
                  </a:txBody>
                  <a:tcPr marL="68580" marR="68580" marT="0" marB="0"/>
                </a:tc>
              </a:tr>
              <a:tr h="370840">
                <a:tc>
                  <a:txBody>
                    <a:bodyPr/>
                    <a:lstStyle/>
                    <a:p>
                      <a:pPr>
                        <a:spcAft>
                          <a:spcPts val="0"/>
                        </a:spcAft>
                      </a:pPr>
                      <a:r>
                        <a:rPr lang="en-US" sz="1600" b="1" dirty="0" smtClean="0">
                          <a:latin typeface="Helvetica"/>
                          <a:ea typeface="Cambria"/>
                          <a:cs typeface="Times New Roman"/>
                        </a:rPr>
                        <a:t>Databases</a:t>
                      </a:r>
                      <a:r>
                        <a:rPr lang="en-US" sz="1600" b="1" baseline="0" dirty="0" smtClean="0">
                          <a:latin typeface="Helvetica"/>
                          <a:ea typeface="Cambria"/>
                          <a:cs typeface="Times New Roman"/>
                        </a:rPr>
                        <a:t> consulted / used</a:t>
                      </a:r>
                      <a:r>
                        <a:rPr lang="en-US" sz="1600" b="1" dirty="0" smtClean="0">
                          <a:latin typeface="Helvetica"/>
                          <a:ea typeface="Cambria"/>
                          <a:cs typeface="Times New Roman"/>
                        </a:rPr>
                        <a:t> </a:t>
                      </a:r>
                    </a:p>
                    <a:p>
                      <a:pPr>
                        <a:spcAft>
                          <a:spcPts val="0"/>
                        </a:spcAft>
                      </a:pPr>
                      <a:endParaRPr lang="en-US" sz="1600" b="1" dirty="0" smtClean="0">
                        <a:latin typeface="Helvetica"/>
                        <a:ea typeface="Cambria"/>
                        <a:cs typeface="Times New Roman"/>
                      </a:endParaRPr>
                    </a:p>
                    <a:p>
                      <a:pPr>
                        <a:spcAft>
                          <a:spcPts val="0"/>
                        </a:spcAft>
                      </a:pPr>
                      <a:r>
                        <a:rPr lang="en-US" sz="1600" b="1" dirty="0" smtClean="0">
                          <a:latin typeface="Helvetica"/>
                          <a:ea typeface="Cambria"/>
                          <a:cs typeface="Times New Roman"/>
                        </a:rPr>
                        <a:t>Source</a:t>
                      </a:r>
                      <a:r>
                        <a:rPr lang="en-US" sz="1600" dirty="0" smtClean="0">
                          <a:latin typeface="Helvetica"/>
                          <a:ea typeface="Cambria"/>
                          <a:cs typeface="Times New Roman"/>
                        </a:rPr>
                        <a:t> </a:t>
                      </a:r>
                      <a:r>
                        <a:rPr lang="en-US" sz="1600" dirty="0">
                          <a:latin typeface="Helvetica"/>
                          <a:ea typeface="Cambria"/>
                          <a:cs typeface="Times New Roman"/>
                        </a:rPr>
                        <a:t>/ </a:t>
                      </a:r>
                      <a:r>
                        <a:rPr lang="en-US" sz="1600" dirty="0" smtClean="0">
                          <a:latin typeface="Helvetica"/>
                          <a:ea typeface="Cambria"/>
                          <a:cs typeface="Times New Roman"/>
                        </a:rPr>
                        <a:t>Origination</a:t>
                      </a:r>
                    </a:p>
                    <a:p>
                      <a:pPr>
                        <a:spcAft>
                          <a:spcPts val="0"/>
                        </a:spcAft>
                      </a:pPr>
                      <a:endParaRPr lang="en-GB" sz="1200" dirty="0" smtClean="0">
                        <a:latin typeface="Times New Roman"/>
                        <a:ea typeface="Cambria"/>
                        <a:cs typeface="Times New Roman"/>
                      </a:endParaRPr>
                    </a:p>
                    <a:p>
                      <a:pPr>
                        <a:spcAft>
                          <a:spcPts val="0"/>
                        </a:spcAft>
                      </a:pPr>
                      <a:r>
                        <a:rPr lang="en-US" sz="1600" dirty="0">
                          <a:latin typeface="Helvetica"/>
                          <a:ea typeface="Cambria"/>
                          <a:cs typeface="Times New Roman"/>
                        </a:rPr>
                        <a:t> </a:t>
                      </a:r>
                      <a:endParaRPr lang="en-GB" sz="1200" dirty="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latin typeface="Helvetica"/>
                          <a:ea typeface="Cambria"/>
                          <a:cs typeface="Times New Roman"/>
                        </a:rPr>
                        <a:t>Using extant</a:t>
                      </a:r>
                      <a:r>
                        <a:rPr lang="en-US" sz="1600" baseline="0" dirty="0" smtClean="0">
                          <a:latin typeface="Helvetica"/>
                          <a:ea typeface="Cambria"/>
                          <a:cs typeface="Times New Roman"/>
                        </a:rPr>
                        <a:t> databases</a:t>
                      </a:r>
                      <a:endParaRPr lang="en-US" sz="1600" dirty="0" smtClean="0">
                        <a:latin typeface="Helvetica"/>
                        <a:ea typeface="Cambria"/>
                        <a:cs typeface="Times New Roman"/>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600" dirty="0" smtClean="0">
                        <a:latin typeface="Helvetica"/>
                        <a:ea typeface="Cambria"/>
                        <a:cs typeface="Times New Roman"/>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latin typeface="Helvetica"/>
                          <a:ea typeface="Cambria"/>
                          <a:cs typeface="Times New Roman"/>
                        </a:rPr>
                        <a:t>(Generating</a:t>
                      </a:r>
                      <a:r>
                        <a:rPr lang="en-US" sz="1600" baseline="0" dirty="0" smtClean="0">
                          <a:latin typeface="Helvetica"/>
                          <a:ea typeface="Cambria"/>
                          <a:cs typeface="Times New Roman"/>
                        </a:rPr>
                        <a:t> new data)</a:t>
                      </a:r>
                      <a:endParaRPr lang="en-US" sz="1600" dirty="0" smtClean="0">
                        <a:latin typeface="Helvetica"/>
                        <a:ea typeface="Cambria"/>
                        <a:cs typeface="Times New Roman"/>
                      </a:endParaRPr>
                    </a:p>
                  </a:txBody>
                  <a:tcPr marL="68580" marR="68580" marT="0" marB="0"/>
                </a:tc>
                <a:tc>
                  <a:txBody>
                    <a:bodyPr/>
                    <a:lstStyle/>
                    <a:p>
                      <a:pPr marL="685800" algn="l">
                        <a:spcAft>
                          <a:spcPts val="0"/>
                        </a:spcAft>
                      </a:pPr>
                      <a:endParaRPr lang="en-US" sz="1600" dirty="0">
                        <a:latin typeface="Helvetica"/>
                        <a:ea typeface="Cambria"/>
                        <a:cs typeface="Times New Roman"/>
                      </a:endParaRPr>
                    </a:p>
                  </a:txBody>
                  <a:tcPr marL="68580" marR="68580" marT="0" marB="0"/>
                </a:tc>
              </a:tr>
              <a:tr h="370840">
                <a:tc>
                  <a:txBody>
                    <a:bodyPr/>
                    <a:lstStyle/>
                    <a:p>
                      <a:pPr>
                        <a:spcAft>
                          <a:spcPts val="0"/>
                        </a:spcAft>
                      </a:pPr>
                      <a:r>
                        <a:rPr lang="en-US" sz="1600" b="1" dirty="0" err="1" smtClean="0">
                          <a:latin typeface="Helvetica"/>
                          <a:ea typeface="Cambria"/>
                          <a:cs typeface="Times New Roman"/>
                        </a:rPr>
                        <a:t>Dataset(s</a:t>
                      </a:r>
                      <a:r>
                        <a:rPr lang="en-US" sz="1600" b="1" dirty="0" smtClean="0">
                          <a:latin typeface="Helvetica"/>
                          <a:ea typeface="Cambria"/>
                          <a:cs typeface="Times New Roman"/>
                        </a:rPr>
                        <a:t>)</a:t>
                      </a:r>
                      <a:endParaRPr lang="en-US" sz="1600" b="0" dirty="0" smtClean="0">
                        <a:latin typeface="Helvetica"/>
                        <a:ea typeface="Cambria"/>
                        <a:cs typeface="Times New Roman"/>
                      </a:endParaRPr>
                    </a:p>
                    <a:p>
                      <a:pPr>
                        <a:spcAft>
                          <a:spcPts val="0"/>
                        </a:spcAft>
                      </a:pPr>
                      <a:endParaRPr lang="en-US" sz="1600" b="0" dirty="0" err="1" smtClean="0">
                        <a:latin typeface="Helvetica"/>
                        <a:ea typeface="Cambria"/>
                        <a:cs typeface="Times New Roman"/>
                      </a:endParaRPr>
                    </a:p>
                    <a:p>
                      <a:pPr>
                        <a:spcAft>
                          <a:spcPts val="0"/>
                        </a:spcAft>
                      </a:pPr>
                      <a:r>
                        <a:rPr lang="en-US" sz="1600" dirty="0" smtClean="0">
                          <a:latin typeface="Helvetica"/>
                          <a:ea typeface="Cambria"/>
                          <a:cs typeface="Times New Roman"/>
                        </a:rPr>
                        <a:t>Assembled</a:t>
                      </a:r>
                      <a:r>
                        <a:rPr lang="en-US" sz="1600" baseline="0" dirty="0" smtClean="0">
                          <a:latin typeface="Helvetica"/>
                          <a:ea typeface="Cambria"/>
                          <a:cs typeface="Times New Roman"/>
                        </a:rPr>
                        <a:t> &amp; </a:t>
                      </a:r>
                      <a:r>
                        <a:rPr lang="en-US" sz="1600" dirty="0" err="1" smtClean="0">
                          <a:latin typeface="Helvetica"/>
                          <a:ea typeface="Cambria"/>
                          <a:cs typeface="Times New Roman"/>
                        </a:rPr>
                        <a:t>Analysed</a:t>
                      </a:r>
                      <a:r>
                        <a:rPr lang="en-US" sz="1600" dirty="0" smtClean="0">
                          <a:latin typeface="Helvetica"/>
                          <a:ea typeface="Cambria"/>
                          <a:cs typeface="Times New Roman"/>
                        </a:rPr>
                        <a:t> </a:t>
                      </a: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r>
                        <a:rPr lang="en-US" sz="1600" dirty="0" smtClean="0">
                          <a:latin typeface="Helvetica"/>
                          <a:ea typeface="Cambria"/>
                          <a:cs typeface="Times New Roman"/>
                        </a:rPr>
                        <a:t>Extracted data</a:t>
                      </a:r>
                      <a:r>
                        <a:rPr lang="en-US" sz="1600" baseline="0" dirty="0" smtClean="0">
                          <a:latin typeface="Helvetica"/>
                          <a:ea typeface="Cambria"/>
                          <a:cs typeface="Times New Roman"/>
                        </a:rPr>
                        <a:t> ; derived variables; multiple versions</a:t>
                      </a:r>
                    </a:p>
                    <a:p>
                      <a:pPr>
                        <a:spcAft>
                          <a:spcPts val="0"/>
                        </a:spcAft>
                      </a:pPr>
                      <a:endParaRPr lang="en-US" sz="1600" dirty="0">
                        <a:latin typeface="Helvetica"/>
                        <a:ea typeface="Cambria"/>
                        <a:cs typeface="Times New Roman"/>
                      </a:endParaRPr>
                    </a:p>
                  </a:txBody>
                  <a:tcPr marL="68580" marR="68580" marT="0" marB="0"/>
                </a:tc>
                <a:tc>
                  <a:txBody>
                    <a:bodyPr/>
                    <a:lstStyle/>
                    <a:p>
                      <a:pPr>
                        <a:spcAft>
                          <a:spcPts val="0"/>
                        </a:spcAft>
                      </a:pPr>
                      <a:endParaRPr lang="en-US" sz="1600">
                        <a:latin typeface="Helvetica"/>
                        <a:ea typeface="Cambria"/>
                        <a:cs typeface="Times New Roman"/>
                      </a:endParaRPr>
                    </a:p>
                  </a:txBody>
                  <a:tcPr marL="68580" marR="68580" marT="0" marB="0"/>
                </a:tc>
              </a:tr>
              <a:tr h="370840">
                <a:tc>
                  <a:txBody>
                    <a:bodyPr/>
                    <a:lstStyle/>
                    <a:p>
                      <a:pPr>
                        <a:spcAft>
                          <a:spcPts val="0"/>
                        </a:spcAft>
                      </a:pPr>
                      <a:endParaRPr lang="en-US" sz="1600" dirty="0" smtClean="0">
                        <a:latin typeface="Helvetica"/>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endParaRPr lang="en-US" sz="1600" dirty="0">
                        <a:latin typeface="Helvetica"/>
                        <a:ea typeface="Cambria"/>
                        <a:cs typeface="Times New Roman"/>
                      </a:endParaRPr>
                    </a:p>
                  </a:txBody>
                  <a:tcPr marL="68580" marR="68580" marT="0" marB="0"/>
                </a:tc>
                <a:tc>
                  <a:txBody>
                    <a:bodyPr/>
                    <a:lstStyle/>
                    <a:p>
                      <a:pPr>
                        <a:spcAft>
                          <a:spcPts val="0"/>
                        </a:spcAft>
                      </a:pPr>
                      <a:endParaRPr lang="en-US" sz="1600">
                        <a:latin typeface="Helvetica"/>
                        <a:ea typeface="Cambria"/>
                        <a:cs typeface="Times New Roman"/>
                      </a:endParaRPr>
                    </a:p>
                  </a:txBody>
                  <a:tcPr marL="68580" marR="68580" marT="0" marB="0"/>
                </a:tc>
              </a:tr>
              <a:tr h="370840">
                <a:tc>
                  <a:txBody>
                    <a:bodyPr/>
                    <a:lstStyle/>
                    <a:p>
                      <a:pPr>
                        <a:spcAft>
                          <a:spcPts val="0"/>
                        </a:spcAft>
                      </a:pPr>
                      <a:r>
                        <a:rPr lang="en-US" sz="2400" b="1" dirty="0" smtClean="0">
                          <a:latin typeface="Helvetica"/>
                          <a:ea typeface="Cambria"/>
                          <a:cs typeface="Times New Roman"/>
                        </a:rPr>
                        <a:t>FINDINGS</a:t>
                      </a:r>
                      <a:endParaRPr lang="en-GB" sz="1800" dirty="0" smtClean="0">
                        <a:latin typeface="Times New Roman"/>
                        <a:ea typeface="Cambria"/>
                        <a:cs typeface="Times New Roman"/>
                      </a:endParaRPr>
                    </a:p>
                    <a:p>
                      <a:pPr>
                        <a:spcAft>
                          <a:spcPts val="0"/>
                        </a:spcAft>
                      </a:pPr>
                      <a:r>
                        <a:rPr lang="en-US" sz="1600" dirty="0" smtClean="0">
                          <a:latin typeface="Helvetica"/>
                          <a:ea typeface="Cambria"/>
                          <a:cs typeface="Times New Roman"/>
                        </a:rPr>
                        <a:t> </a:t>
                      </a:r>
                      <a:endParaRPr lang="en-GB" sz="1200" dirty="0" smtClean="0">
                        <a:latin typeface="Times New Roman"/>
                        <a:ea typeface="Cambria"/>
                        <a:cs typeface="Times New Roman"/>
                      </a:endParaRPr>
                    </a:p>
                    <a:p>
                      <a:pPr>
                        <a:spcAft>
                          <a:spcPts val="0"/>
                        </a:spcAft>
                      </a:pPr>
                      <a:r>
                        <a:rPr lang="en-US" sz="1600" dirty="0" err="1" smtClean="0">
                          <a:latin typeface="Helvetica"/>
                          <a:ea typeface="Cambria"/>
                          <a:cs typeface="Times New Roman"/>
                        </a:rPr>
                        <a:t>i</a:t>
                      </a:r>
                      <a:r>
                        <a:rPr lang="en-US" sz="1600" dirty="0" smtClean="0">
                          <a:latin typeface="Helvetica"/>
                          <a:ea typeface="Cambria"/>
                          <a:cs typeface="Times New Roman"/>
                        </a:rPr>
                        <a:t>)</a:t>
                      </a:r>
                      <a:r>
                        <a:rPr lang="en-US" sz="1600" baseline="0" dirty="0" smtClean="0">
                          <a:latin typeface="Helvetica"/>
                          <a:ea typeface="Cambria"/>
                          <a:cs typeface="Times New Roman"/>
                        </a:rPr>
                        <a:t> </a:t>
                      </a:r>
                      <a:r>
                        <a:rPr lang="en-US" sz="1600" dirty="0" smtClean="0">
                          <a:latin typeface="Helvetica"/>
                          <a:ea typeface="Cambria"/>
                          <a:cs typeface="Times New Roman"/>
                        </a:rPr>
                        <a:t>Work</a:t>
                      </a:r>
                      <a:r>
                        <a:rPr lang="en-US" sz="1600" dirty="0">
                          <a:latin typeface="Helvetica"/>
                          <a:ea typeface="Cambria"/>
                          <a:cs typeface="Times New Roman"/>
                        </a:rPr>
                        <a:t>-in-</a:t>
                      </a:r>
                      <a:r>
                        <a:rPr lang="en-US" sz="1600" dirty="0" smtClean="0">
                          <a:latin typeface="Helvetica"/>
                          <a:ea typeface="Cambria"/>
                          <a:cs typeface="Times New Roman"/>
                        </a:rPr>
                        <a:t>progress </a:t>
                      </a:r>
                      <a:endParaRPr lang="en-GB" sz="1200" dirty="0" smtClean="0">
                        <a:latin typeface="Times New Roman"/>
                        <a:ea typeface="Cambria"/>
                        <a:cs typeface="Times New Roman"/>
                      </a:endParaRPr>
                    </a:p>
                    <a:p>
                      <a:pPr>
                        <a:spcAft>
                          <a:spcPts val="0"/>
                        </a:spcAft>
                      </a:pPr>
                      <a:endParaRPr lang="en-US" sz="1600" dirty="0" smtClean="0">
                        <a:latin typeface="Helvetica"/>
                        <a:ea typeface="Cambria"/>
                        <a:cs typeface="Times New Roman"/>
                      </a:endParaRPr>
                    </a:p>
                    <a:p>
                      <a:pPr>
                        <a:spcAft>
                          <a:spcPts val="0"/>
                        </a:spcAft>
                      </a:pPr>
                      <a:r>
                        <a:rPr lang="en-US" sz="1600" dirty="0" smtClean="0">
                          <a:latin typeface="Helvetica"/>
                          <a:ea typeface="Cambria"/>
                          <a:cs typeface="Times New Roman"/>
                        </a:rPr>
                        <a:t>ii) </a:t>
                      </a:r>
                      <a:r>
                        <a:rPr lang="en-US" sz="2400" b="1" dirty="0" smtClean="0">
                          <a:latin typeface="Helvetica"/>
                          <a:ea typeface="Cambria"/>
                          <a:cs typeface="Times New Roman"/>
                        </a:rPr>
                        <a:t>PUBLICATION</a:t>
                      </a:r>
                      <a:endParaRPr lang="en-US" sz="1600" b="1" dirty="0" smtClean="0">
                        <a:latin typeface="Helvetica"/>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0" dirty="0" smtClean="0">
                          <a:latin typeface="Helvetica"/>
                          <a:ea typeface="Cambria"/>
                          <a:cs typeface="Times New Roman"/>
                        </a:rPr>
                        <a:t>Empirical</a:t>
                      </a:r>
                      <a:r>
                        <a:rPr lang="en-US" sz="1600" b="0" baseline="0" dirty="0" smtClean="0">
                          <a:latin typeface="Helvetica"/>
                          <a:ea typeface="Cambria"/>
                          <a:cs typeface="Times New Roman"/>
                        </a:rPr>
                        <a:t> </a:t>
                      </a:r>
                      <a:r>
                        <a:rPr lang="en-US" sz="1600" b="0" dirty="0" err="1" smtClean="0">
                          <a:latin typeface="Helvetica"/>
                          <a:ea typeface="Cambria"/>
                          <a:cs typeface="Times New Roman"/>
                        </a:rPr>
                        <a:t>Statement(s</a:t>
                      </a:r>
                      <a:r>
                        <a:rPr lang="en-US" sz="1600" b="0" dirty="0" smtClean="0">
                          <a:latin typeface="Helvetica"/>
                          <a:ea typeface="Cambria"/>
                          <a:cs typeface="Times New Roman"/>
                        </a:rPr>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600" b="0" dirty="0" smtClean="0">
                        <a:latin typeface="Helvetica"/>
                        <a:ea typeface="Cambria"/>
                        <a:cs typeface="Times New Roman"/>
                      </a:endParaRPr>
                    </a:p>
                    <a:p>
                      <a:pPr marL="400050" marR="0" indent="-400050" algn="l" defTabSz="457200" rtl="0" eaLnBrk="1" fontAlgn="auto" latinLnBrk="0" hangingPunct="1">
                        <a:lnSpc>
                          <a:spcPct val="100000"/>
                        </a:lnSpc>
                        <a:spcBef>
                          <a:spcPts val="0"/>
                        </a:spcBef>
                        <a:spcAft>
                          <a:spcPts val="0"/>
                        </a:spcAft>
                        <a:buClrTx/>
                        <a:buSzTx/>
                        <a:buFontTx/>
                        <a:buAutoNum type="romanLcParenR"/>
                        <a:tabLst/>
                        <a:defRPr/>
                      </a:pPr>
                      <a:r>
                        <a:rPr lang="en-US" sz="1600" b="0" dirty="0" smtClean="0">
                          <a:latin typeface="Helvetica"/>
                          <a:ea typeface="Cambria"/>
                          <a:cs typeface="Times New Roman"/>
                        </a:rPr>
                        <a:t>Presentations</a:t>
                      </a:r>
                      <a:r>
                        <a:rPr lang="en-US" sz="1600" b="0" baseline="0" dirty="0" smtClean="0">
                          <a:latin typeface="Helvetica"/>
                          <a:ea typeface="Cambria"/>
                          <a:cs typeface="Times New Roman"/>
                        </a:rPr>
                        <a:t> etc</a:t>
                      </a:r>
                    </a:p>
                    <a:p>
                      <a:pPr marL="400050" marR="0" indent="-400050" algn="l" defTabSz="457200" rtl="0" eaLnBrk="1" fontAlgn="auto" latinLnBrk="0" hangingPunct="1">
                        <a:lnSpc>
                          <a:spcPct val="100000"/>
                        </a:lnSpc>
                        <a:spcBef>
                          <a:spcPts val="1200"/>
                        </a:spcBef>
                        <a:spcAft>
                          <a:spcPts val="0"/>
                        </a:spcAft>
                        <a:buClrTx/>
                        <a:buSzTx/>
                        <a:buFontTx/>
                        <a:buAutoNum type="romanLcParenR"/>
                        <a:tabLst/>
                        <a:defRPr/>
                      </a:pPr>
                      <a:r>
                        <a:rPr lang="en-US" sz="1600" b="0" baseline="0" dirty="0" smtClean="0">
                          <a:latin typeface="Helvetica"/>
                          <a:ea typeface="Cambria"/>
                          <a:cs typeface="Times New Roman"/>
                        </a:rPr>
                        <a:t>Formal report of the results of research  </a:t>
                      </a:r>
                    </a:p>
                    <a:p>
                      <a:pPr marL="400050" marR="0" indent="-400050" algn="l" defTabSz="457200" rtl="0" eaLnBrk="1" fontAlgn="auto" latinLnBrk="0" hangingPunct="1">
                        <a:lnSpc>
                          <a:spcPct val="100000"/>
                        </a:lnSpc>
                        <a:spcBef>
                          <a:spcPts val="0"/>
                        </a:spcBef>
                        <a:spcAft>
                          <a:spcPts val="0"/>
                        </a:spcAft>
                        <a:buClrTx/>
                        <a:buSzTx/>
                        <a:buFontTx/>
                        <a:buNone/>
                        <a:tabLst/>
                        <a:defRPr/>
                      </a:pPr>
                      <a:r>
                        <a:rPr lang="en-US" sz="1600" b="0" baseline="0" dirty="0" smtClean="0">
                          <a:latin typeface="Helvetica"/>
                          <a:ea typeface="Cambria"/>
                          <a:cs typeface="Times New Roman"/>
                        </a:rPr>
                        <a:t> </a:t>
                      </a:r>
                      <a:endParaRPr lang="en-US" sz="1600" b="0" dirty="0">
                        <a:latin typeface="Helvetica"/>
                        <a:ea typeface="Cambria"/>
                        <a:cs typeface="Times New Roman"/>
                      </a:endParaRPr>
                    </a:p>
                  </a:txBody>
                  <a:tcPr marL="68580" marR="68580" marT="0" marB="0"/>
                </a:tc>
                <a:tc>
                  <a:txBody>
                    <a:bodyPr/>
                    <a:lstStyle/>
                    <a:p>
                      <a:pPr>
                        <a:spcAft>
                          <a:spcPts val="0"/>
                        </a:spcAft>
                      </a:pPr>
                      <a:r>
                        <a:rPr lang="en-GB" sz="1600" dirty="0">
                          <a:latin typeface="Helvetica"/>
                          <a:ea typeface="Cambria"/>
                          <a:cs typeface="Times New Roman"/>
                        </a:rPr>
                        <a:t> </a:t>
                      </a:r>
                      <a:endParaRPr lang="en-GB" sz="1200" dirty="0">
                        <a:latin typeface="Times New Roman"/>
                        <a:ea typeface="Cambria"/>
                        <a:cs typeface="Times New Roman"/>
                      </a:endParaRPr>
                    </a:p>
                  </a:txBody>
                  <a:tcPr marL="68580" marR="68580" marT="0" marB="0"/>
                </a:tc>
              </a:tr>
            </a:tbl>
          </a:graphicData>
        </a:graphic>
      </p:graphicFrame>
      <p:sp>
        <p:nvSpPr>
          <p:cNvPr id="7" name="TextBox 6"/>
          <p:cNvSpPr txBox="1"/>
          <p:nvPr/>
        </p:nvSpPr>
        <p:spPr>
          <a:xfrm>
            <a:off x="6062129" y="4627068"/>
            <a:ext cx="2706064" cy="954107"/>
          </a:xfrm>
          <a:prstGeom prst="rect">
            <a:avLst/>
          </a:prstGeom>
          <a:solidFill>
            <a:srgbClr val="FFFFFF"/>
          </a:solidFill>
          <a:ln>
            <a:solidFill>
              <a:srgbClr val="4F81BD"/>
            </a:solidFill>
          </a:ln>
        </p:spPr>
        <p:txBody>
          <a:bodyPr wrap="none" rtlCol="0">
            <a:spAutoFit/>
          </a:bodyPr>
          <a:lstStyle/>
          <a:p>
            <a:r>
              <a:rPr lang="en-US" sz="2800" dirty="0" smtClean="0">
                <a:solidFill>
                  <a:srgbClr val="000000"/>
                </a:solidFill>
                <a:latin typeface="Helvetica"/>
                <a:cs typeface="Helvetica"/>
              </a:rPr>
              <a:t>DATA as results</a:t>
            </a:r>
            <a:br>
              <a:rPr lang="en-US" sz="2800" dirty="0" smtClean="0">
                <a:solidFill>
                  <a:srgbClr val="000000"/>
                </a:solidFill>
                <a:latin typeface="Helvetica"/>
                <a:cs typeface="Helvetica"/>
              </a:rPr>
            </a:br>
            <a:r>
              <a:rPr lang="en-US" sz="2800" dirty="0" smtClean="0">
                <a:solidFill>
                  <a:srgbClr val="000000"/>
                </a:solidFill>
                <a:latin typeface="Helvetica"/>
                <a:cs typeface="Helvetica"/>
              </a:rPr>
              <a:t>to be shared?</a:t>
            </a:r>
            <a:endParaRPr lang="en-US" sz="2800" dirty="0">
              <a:solidFill>
                <a:srgbClr val="000000"/>
              </a:solidFill>
              <a:latin typeface="Helvetica"/>
              <a:cs typeface="Helvetica"/>
            </a:endParaRPr>
          </a:p>
        </p:txBody>
      </p:sp>
      <p:sp>
        <p:nvSpPr>
          <p:cNvPr id="8" name="TextBox 7"/>
          <p:cNvSpPr txBox="1"/>
          <p:nvPr/>
        </p:nvSpPr>
        <p:spPr>
          <a:xfrm>
            <a:off x="6057896" y="3323189"/>
            <a:ext cx="2559665" cy="954107"/>
          </a:xfrm>
          <a:prstGeom prst="rect">
            <a:avLst/>
          </a:prstGeom>
          <a:solidFill>
            <a:srgbClr val="FFFFFF"/>
          </a:solidFill>
          <a:ln>
            <a:solidFill>
              <a:srgbClr val="4F81BD"/>
            </a:solidFill>
          </a:ln>
        </p:spPr>
        <p:txBody>
          <a:bodyPr wrap="none" rtlCol="0">
            <a:spAutoFit/>
          </a:bodyPr>
          <a:lstStyle/>
          <a:p>
            <a:r>
              <a:rPr lang="en-US" sz="2800" dirty="0" smtClean="0">
                <a:solidFill>
                  <a:srgbClr val="000000"/>
                </a:solidFill>
                <a:latin typeface="Helvetica"/>
                <a:cs typeface="Helvetica"/>
              </a:rPr>
              <a:t>DATA as </a:t>
            </a:r>
            <a:br>
              <a:rPr lang="en-US" sz="2800" dirty="0" smtClean="0">
                <a:solidFill>
                  <a:srgbClr val="000000"/>
                </a:solidFill>
                <a:latin typeface="Helvetica"/>
                <a:cs typeface="Helvetica"/>
              </a:rPr>
            </a:br>
            <a:r>
              <a:rPr lang="en-US" sz="2800" dirty="0" smtClean="0">
                <a:solidFill>
                  <a:srgbClr val="000000"/>
                </a:solidFill>
                <a:latin typeface="Helvetica"/>
                <a:cs typeface="Helvetica"/>
              </a:rPr>
              <a:t>working capital</a:t>
            </a:r>
            <a:endParaRPr lang="en-US" sz="2800" dirty="0">
              <a:solidFill>
                <a:srgbClr val="000000"/>
              </a:solidFill>
              <a:latin typeface="Helvetica"/>
              <a:cs typeface="Helvetic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Title 1"/>
          <p:cNvSpPr>
            <a:spLocks noGrp="1"/>
          </p:cNvSpPr>
          <p:nvPr>
            <p:ph type="title"/>
          </p:nvPr>
        </p:nvSpPr>
        <p:spPr>
          <a:xfrm>
            <a:off x="76200" y="0"/>
            <a:ext cx="9067800" cy="609600"/>
          </a:xfrm>
        </p:spPr>
        <p:txBody>
          <a:bodyPr>
            <a:noAutofit/>
          </a:bodyPr>
          <a:lstStyle/>
          <a:p>
            <a:r>
              <a:rPr lang="en-GB" sz="3200" dirty="0" smtClean="0">
                <a:latin typeface="Helvetica"/>
                <a:ea typeface="ＭＳ Ｐゴシック" pitchFamily="-112" charset="-128"/>
                <a:cs typeface="Helvetica"/>
              </a:rPr>
              <a:t>Study / Project / </a:t>
            </a:r>
            <a:r>
              <a:rPr lang="en-GB" sz="4000" b="1" dirty="0" smtClean="0">
                <a:latin typeface="Helvetica"/>
                <a:ea typeface="ＭＳ Ｐゴシック" pitchFamily="-112" charset="-128"/>
                <a:cs typeface="Helvetica"/>
              </a:rPr>
              <a:t>Data </a:t>
            </a:r>
            <a:r>
              <a:rPr lang="en-GB" sz="3200" dirty="0" smtClean="0">
                <a:latin typeface="Helvetica"/>
                <a:ea typeface="ＭＳ Ｐゴシック" pitchFamily="-112" charset="-128"/>
                <a:cs typeface="Helvetica"/>
              </a:rPr>
              <a:t>/ Findings  / Publication</a:t>
            </a:r>
            <a:endParaRPr lang="en-US" sz="3200" dirty="0" smtClean="0">
              <a:latin typeface="Helvetica"/>
              <a:ea typeface="ＭＳ Ｐゴシック" pitchFamily="-112" charset="-128"/>
              <a:cs typeface="Helvetica"/>
            </a:endParaRPr>
          </a:p>
        </p:txBody>
      </p:sp>
      <p:graphicFrame>
        <p:nvGraphicFramePr>
          <p:cNvPr id="6" name="Content Placeholder 5"/>
          <p:cNvGraphicFramePr>
            <a:graphicFrameLocks noGrp="1"/>
          </p:cNvGraphicFramePr>
          <p:nvPr>
            <p:ph idx="1"/>
          </p:nvPr>
        </p:nvGraphicFramePr>
        <p:xfrm>
          <a:off x="177801" y="948270"/>
          <a:ext cx="8839834" cy="5643879"/>
        </p:xfrm>
        <a:graphic>
          <a:graphicData uri="http://schemas.openxmlformats.org/drawingml/2006/table">
            <a:tbl>
              <a:tblPr firstRow="1" bandRow="1">
                <a:tableStyleId>{5C22544A-7EE6-4342-B048-85BDC9FD1C3A}</a:tableStyleId>
              </a:tblPr>
              <a:tblGrid>
                <a:gridCol w="3106318"/>
                <a:gridCol w="2866758"/>
                <a:gridCol w="2866758"/>
              </a:tblGrid>
              <a:tr h="370840">
                <a:tc>
                  <a:txBody>
                    <a:bodyPr/>
                    <a:lstStyle/>
                    <a:p>
                      <a:pPr algn="ctr">
                        <a:spcAft>
                          <a:spcPts val="0"/>
                        </a:spcAft>
                      </a:pPr>
                      <a:endParaRPr lang="en-US" sz="1600">
                        <a:latin typeface="Helvetica"/>
                        <a:ea typeface="Cambria"/>
                        <a:cs typeface="Times New Roman"/>
                      </a:endParaRPr>
                    </a:p>
                  </a:txBody>
                  <a:tcPr marL="68580" marR="68580" marT="0" marB="0"/>
                </a:tc>
                <a:tc>
                  <a:txBody>
                    <a:bodyPr/>
                    <a:lstStyle/>
                    <a:p>
                      <a:pPr algn="ctr">
                        <a:spcAft>
                          <a:spcPts val="0"/>
                        </a:spcAft>
                      </a:pPr>
                      <a:endParaRPr lang="en-GB" sz="1200" dirty="0">
                        <a:latin typeface="Times New Roman"/>
                        <a:ea typeface="Cambria"/>
                        <a:cs typeface="Times New Roman"/>
                      </a:endParaRPr>
                    </a:p>
                  </a:txBody>
                  <a:tcPr marL="68580" marR="68580" marT="0" marB="0"/>
                </a:tc>
                <a:tc>
                  <a:txBody>
                    <a:bodyPr/>
                    <a:lstStyle/>
                    <a:p>
                      <a:pPr algn="ctr">
                        <a:spcAft>
                          <a:spcPts val="0"/>
                        </a:spcAft>
                      </a:pPr>
                      <a:endParaRPr lang="en-GB" sz="1200" dirty="0">
                        <a:latin typeface="Times New Roman"/>
                        <a:ea typeface="Cambria"/>
                        <a:cs typeface="Times New Roman"/>
                      </a:endParaRPr>
                    </a:p>
                  </a:txBody>
                  <a:tcPr marL="68580" marR="68580" marT="0" marB="0"/>
                </a:tc>
              </a:tr>
              <a:tr h="370840">
                <a:tc>
                  <a:txBody>
                    <a:bodyPr/>
                    <a:lstStyle/>
                    <a:p>
                      <a:pPr>
                        <a:spcAft>
                          <a:spcPts val="0"/>
                        </a:spcAft>
                      </a:pPr>
                      <a:r>
                        <a:rPr lang="en-US" sz="1800" b="0" dirty="0" smtClean="0">
                          <a:latin typeface="Helvetica"/>
                          <a:ea typeface="Cambria"/>
                          <a:cs typeface="Times New Roman"/>
                        </a:rPr>
                        <a:t>Study</a:t>
                      </a:r>
                      <a:endParaRPr lang="en-GB" sz="1200" dirty="0">
                        <a:latin typeface="Times New Roman"/>
                        <a:ea typeface="Cambria"/>
                        <a:cs typeface="Times New Roman"/>
                      </a:endParaRPr>
                    </a:p>
                  </a:txBody>
                  <a:tcPr marL="68580" marR="68580" marT="0" marB="0"/>
                </a:tc>
                <a:tc>
                  <a:txBody>
                    <a:bodyPr/>
                    <a:lstStyle/>
                    <a:p>
                      <a:pPr>
                        <a:spcAft>
                          <a:spcPts val="0"/>
                        </a:spcAft>
                      </a:pPr>
                      <a:r>
                        <a:rPr lang="en-US" sz="1600" dirty="0" smtClean="0">
                          <a:latin typeface="Helvetica"/>
                          <a:ea typeface="Cambria"/>
                          <a:cs typeface="Times New Roman"/>
                        </a:rPr>
                        <a:t>Large-scale experiment /</a:t>
                      </a:r>
                    </a:p>
                    <a:p>
                      <a:pPr>
                        <a:spcAft>
                          <a:spcPts val="0"/>
                        </a:spcAft>
                      </a:pPr>
                      <a:r>
                        <a:rPr lang="en-US" sz="1600" dirty="0" smtClean="0">
                          <a:latin typeface="Helvetica"/>
                          <a:ea typeface="Cambria"/>
                          <a:cs typeface="Times New Roman"/>
                        </a:rPr>
                        <a:t>Exploratory</a:t>
                      </a:r>
                      <a:r>
                        <a:rPr lang="en-US" sz="1600" baseline="0" dirty="0" smtClean="0">
                          <a:latin typeface="Helvetica"/>
                          <a:ea typeface="Cambria"/>
                          <a:cs typeface="Times New Roman"/>
                        </a:rPr>
                        <a:t> investigation</a:t>
                      </a: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endParaRPr lang="en-GB" sz="1200" dirty="0">
                        <a:latin typeface="Times New Roman"/>
                        <a:ea typeface="Cambria"/>
                        <a:cs typeface="Times New Roman"/>
                      </a:endParaRPr>
                    </a:p>
                  </a:txBody>
                  <a:tcPr marL="68580" marR="68580" marT="0" marB="0"/>
                </a:tc>
              </a:tr>
              <a:tr h="370840">
                <a:tc>
                  <a:txBody>
                    <a:bodyPr/>
                    <a:lstStyle/>
                    <a:p>
                      <a:pPr>
                        <a:spcAft>
                          <a:spcPts val="0"/>
                        </a:spcAft>
                      </a:pPr>
                      <a:r>
                        <a:rPr lang="en-US" sz="2000" b="0" dirty="0" smtClean="0">
                          <a:latin typeface="Helvetica"/>
                          <a:ea typeface="Cambria"/>
                          <a:cs typeface="Times New Roman"/>
                        </a:rPr>
                        <a:t>Project</a:t>
                      </a:r>
                      <a:endParaRPr lang="en-US" sz="1600" dirty="0" smtClean="0">
                        <a:latin typeface="Helvetica"/>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r>
                        <a:rPr lang="en-US" sz="1600" dirty="0" smtClean="0">
                          <a:latin typeface="Helvetica"/>
                          <a:ea typeface="Cambria"/>
                          <a:cs typeface="Times New Roman"/>
                        </a:rPr>
                        <a:t> </a:t>
                      </a:r>
                      <a:endParaRPr lang="en-GB" sz="1200" dirty="0">
                        <a:latin typeface="Times New Roman"/>
                        <a:ea typeface="Cambria"/>
                        <a:cs typeface="Times New Roman"/>
                      </a:endParaRPr>
                    </a:p>
                  </a:txBody>
                  <a:tcPr marL="68580" marR="68580" marT="0" marB="0"/>
                </a:tc>
                <a:tc>
                  <a:txBody>
                    <a:bodyPr/>
                    <a:lstStyle/>
                    <a:p>
                      <a:pPr>
                        <a:spcAft>
                          <a:spcPts val="0"/>
                        </a:spcAft>
                      </a:pPr>
                      <a:endParaRPr lang="en-GB" sz="1200" dirty="0">
                        <a:latin typeface="Times New Roman"/>
                        <a:ea typeface="Cambria"/>
                        <a:cs typeface="Times New Roman"/>
                      </a:endParaRPr>
                    </a:p>
                  </a:txBody>
                  <a:tcPr marL="68580" marR="68580" marT="0" marB="0"/>
                </a:tc>
              </a:tr>
              <a:tr h="370840">
                <a:tc>
                  <a:txBody>
                    <a:bodyPr/>
                    <a:lstStyle/>
                    <a:p>
                      <a:pPr>
                        <a:spcAft>
                          <a:spcPts val="0"/>
                        </a:spcAft>
                      </a:pPr>
                      <a:r>
                        <a:rPr lang="en-US" sz="1800" b="1" dirty="0" smtClean="0">
                          <a:latin typeface="Helvetica"/>
                          <a:ea typeface="Cambria"/>
                          <a:cs typeface="Times New Roman"/>
                        </a:rPr>
                        <a:t>Data </a:t>
                      </a:r>
                      <a:r>
                        <a:rPr lang="en-US" sz="1800" b="1" dirty="0">
                          <a:latin typeface="Helvetica"/>
                          <a:ea typeface="Cambria"/>
                          <a:cs typeface="Times New Roman"/>
                        </a:rPr>
                        <a:t>Source / </a:t>
                      </a:r>
                      <a:r>
                        <a:rPr lang="en-US" sz="1800" b="1" dirty="0" smtClean="0">
                          <a:latin typeface="Helvetica"/>
                          <a:ea typeface="Cambria"/>
                          <a:cs typeface="Times New Roman"/>
                        </a:rPr>
                        <a:t>Origination</a:t>
                      </a:r>
                    </a:p>
                    <a:p>
                      <a:pPr marL="0" marR="0" indent="0" algn="ctr" defTabSz="457200" rtl="0" eaLnBrk="1" fontAlgn="auto" latinLnBrk="0" hangingPunct="1">
                        <a:lnSpc>
                          <a:spcPct val="100000"/>
                        </a:lnSpc>
                        <a:spcBef>
                          <a:spcPts val="0"/>
                        </a:spcBef>
                        <a:spcAft>
                          <a:spcPts val="0"/>
                        </a:spcAft>
                        <a:buClrTx/>
                        <a:buSzTx/>
                        <a:buFontTx/>
                        <a:buNone/>
                        <a:tabLst/>
                        <a:defRPr/>
                      </a:pPr>
                      <a:r>
                        <a:rPr lang="en-US" sz="1800" b="1" dirty="0" smtClean="0">
                          <a:latin typeface="Helvetica"/>
                          <a:ea typeface="Cambria"/>
                          <a:cs typeface="Times New Roman"/>
                        </a:rPr>
                        <a:t>‘</a:t>
                      </a:r>
                      <a:r>
                        <a:rPr lang="en-US" sz="1800" b="1" dirty="0" err="1" smtClean="0">
                          <a:latin typeface="Helvetica"/>
                          <a:ea typeface="Cambria"/>
                          <a:cs typeface="Times New Roman"/>
                        </a:rPr>
                        <a:t>database(s</a:t>
                      </a:r>
                      <a:r>
                        <a:rPr lang="en-US" sz="1800" b="1" dirty="0" smtClean="0">
                          <a:latin typeface="Helvetica"/>
                          <a:ea typeface="Cambria"/>
                          <a:cs typeface="Times New Roman"/>
                        </a:rPr>
                        <a:t>)’</a:t>
                      </a:r>
                    </a:p>
                    <a:p>
                      <a:pPr>
                        <a:spcAft>
                          <a:spcPts val="0"/>
                        </a:spcAft>
                      </a:pPr>
                      <a:endParaRPr lang="en-GB" sz="1400" b="1" dirty="0" smtClean="0">
                        <a:latin typeface="Times New Roman"/>
                        <a:ea typeface="Cambria"/>
                        <a:cs typeface="Times New Roman"/>
                      </a:endParaRPr>
                    </a:p>
                    <a:p>
                      <a:pPr>
                        <a:spcAft>
                          <a:spcPts val="0"/>
                        </a:spcAft>
                      </a:pPr>
                      <a:r>
                        <a:rPr lang="en-US" sz="1800" b="1" dirty="0">
                          <a:latin typeface="Helvetica"/>
                          <a:ea typeface="Cambria"/>
                          <a:cs typeface="Times New Roman"/>
                        </a:rPr>
                        <a:t> </a:t>
                      </a:r>
                      <a:endParaRPr lang="en-GB" sz="1400" b="1" dirty="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dirty="0" smtClean="0">
                          <a:latin typeface="Helvetica"/>
                          <a:ea typeface="Cambria"/>
                          <a:cs typeface="Times New Roman"/>
                        </a:rPr>
                        <a:t>Using extant</a:t>
                      </a:r>
                      <a:r>
                        <a:rPr lang="en-US" sz="1800" baseline="0" dirty="0" smtClean="0">
                          <a:latin typeface="Helvetica"/>
                          <a:ea typeface="Cambria"/>
                          <a:cs typeface="Times New Roman"/>
                        </a:rPr>
                        <a:t> databases</a:t>
                      </a:r>
                      <a:endParaRPr lang="en-US" sz="1800" dirty="0" smtClean="0">
                        <a:latin typeface="Helvetica"/>
                        <a:ea typeface="Cambria"/>
                        <a:cs typeface="Times New Roman"/>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800" dirty="0" smtClean="0">
                        <a:latin typeface="Helvetica"/>
                        <a:ea typeface="Cambria"/>
                        <a:cs typeface="Times New Roman"/>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800" dirty="0" smtClean="0">
                          <a:latin typeface="Helvetica"/>
                          <a:ea typeface="Cambria"/>
                          <a:cs typeface="Times New Roman"/>
                        </a:rPr>
                        <a:t>(Generating</a:t>
                      </a:r>
                      <a:r>
                        <a:rPr lang="en-US" sz="1800" baseline="0" dirty="0" smtClean="0">
                          <a:latin typeface="Helvetica"/>
                          <a:ea typeface="Cambria"/>
                          <a:cs typeface="Times New Roman"/>
                        </a:rPr>
                        <a:t> new data)</a:t>
                      </a:r>
                      <a:endParaRPr lang="en-US" sz="1800" dirty="0" smtClean="0">
                        <a:latin typeface="Helvetica"/>
                        <a:ea typeface="Cambria"/>
                        <a:cs typeface="Times New Roman"/>
                      </a:endParaRPr>
                    </a:p>
                  </a:txBody>
                  <a:tcPr marL="68580" marR="68580" marT="0" marB="0"/>
                </a:tc>
                <a:tc>
                  <a:txBody>
                    <a:bodyPr/>
                    <a:lstStyle/>
                    <a:p>
                      <a:pPr marL="0" algn="l">
                        <a:spcAft>
                          <a:spcPts val="0"/>
                        </a:spcAft>
                      </a:pPr>
                      <a:r>
                        <a:rPr lang="en-US" sz="1800" i="1" dirty="0" smtClean="0">
                          <a:latin typeface="Helvetica"/>
                          <a:ea typeface="Cambria"/>
                          <a:cs typeface="Times New Roman"/>
                        </a:rPr>
                        <a:t>Who has</a:t>
                      </a:r>
                      <a:r>
                        <a:rPr lang="en-US" sz="1800" i="1" baseline="0" dirty="0" smtClean="0">
                          <a:latin typeface="Helvetica"/>
                          <a:ea typeface="Cambria"/>
                          <a:cs typeface="Times New Roman"/>
                        </a:rPr>
                        <a:t> custody of new data?</a:t>
                      </a:r>
                      <a:endParaRPr lang="en-US" sz="1800" i="1" dirty="0">
                        <a:latin typeface="Helvetica"/>
                        <a:ea typeface="Cambria"/>
                        <a:cs typeface="Times New Roman"/>
                      </a:endParaRPr>
                    </a:p>
                  </a:txBody>
                  <a:tcPr marL="68580" marR="68580" marT="0" marB="0"/>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0" dirty="0" smtClean="0">
                          <a:latin typeface="Helvetica"/>
                          <a:ea typeface="Cambria"/>
                          <a:cs typeface="Times New Roman"/>
                        </a:rPr>
                        <a:t>‘Assembled datasets’</a:t>
                      </a:r>
                    </a:p>
                    <a:p>
                      <a:pPr>
                        <a:spcAft>
                          <a:spcPts val="0"/>
                        </a:spcAft>
                      </a:pPr>
                      <a:r>
                        <a:rPr lang="en-US" sz="1800" b="1" dirty="0" smtClean="0">
                          <a:latin typeface="Helvetica"/>
                          <a:ea typeface="Cambria"/>
                          <a:cs typeface="Times New Roman"/>
                        </a:rPr>
                        <a:t>’</a:t>
                      </a:r>
                      <a:r>
                        <a:rPr lang="en-US" sz="1800" b="1" dirty="0" err="1" smtClean="0">
                          <a:latin typeface="Helvetica"/>
                          <a:ea typeface="Cambria"/>
                          <a:cs typeface="Times New Roman"/>
                        </a:rPr>
                        <a:t>Dataset(s</a:t>
                      </a:r>
                      <a:r>
                        <a:rPr lang="en-US" sz="1800" b="1" dirty="0" smtClean="0">
                          <a:latin typeface="Helvetica"/>
                          <a:ea typeface="Cambria"/>
                          <a:cs typeface="Times New Roman"/>
                        </a:rPr>
                        <a:t>)’ </a:t>
                      </a:r>
                      <a:r>
                        <a:rPr lang="en-US" sz="1800" b="1" dirty="0" err="1">
                          <a:latin typeface="Helvetica"/>
                          <a:ea typeface="Cambria"/>
                          <a:cs typeface="Times New Roman"/>
                        </a:rPr>
                        <a:t>Analysed</a:t>
                      </a:r>
                      <a:r>
                        <a:rPr lang="en-US" sz="1800" b="1" dirty="0" smtClean="0">
                          <a:latin typeface="Helvetica"/>
                          <a:ea typeface="Cambria"/>
                          <a:cs typeface="Times New Roman"/>
                        </a:rPr>
                        <a:t> </a:t>
                      </a:r>
                    </a:p>
                    <a:p>
                      <a:pPr>
                        <a:spcAft>
                          <a:spcPts val="0"/>
                        </a:spcAft>
                      </a:pPr>
                      <a:endParaRPr lang="en-US" sz="1800" b="1" dirty="0" smtClean="0">
                        <a:latin typeface="Helvetica"/>
                        <a:ea typeface="Cambria"/>
                        <a:cs typeface="Times New Roman"/>
                      </a:endParaRPr>
                    </a:p>
                    <a:p>
                      <a:pPr>
                        <a:spcAft>
                          <a:spcPts val="0"/>
                        </a:spcAft>
                      </a:pPr>
                      <a:endParaRPr lang="en-GB" sz="1400" b="1" dirty="0">
                        <a:latin typeface="Times New Roman"/>
                        <a:ea typeface="Cambria"/>
                        <a:cs typeface="Times New Roman"/>
                      </a:endParaRPr>
                    </a:p>
                  </a:txBody>
                  <a:tcPr marL="68580" marR="68580" marT="0" marB="0"/>
                </a:tc>
                <a:tc>
                  <a:txBody>
                    <a:bodyPr/>
                    <a:lstStyle/>
                    <a:p>
                      <a:pPr>
                        <a:spcAft>
                          <a:spcPts val="0"/>
                        </a:spcAft>
                      </a:pPr>
                      <a:r>
                        <a:rPr lang="en-US" sz="1800" dirty="0" smtClean="0">
                          <a:latin typeface="Helvetica"/>
                          <a:ea typeface="Cambria"/>
                          <a:cs typeface="Times New Roman"/>
                        </a:rPr>
                        <a:t>Extracted data</a:t>
                      </a:r>
                      <a:r>
                        <a:rPr lang="en-US" sz="1800" baseline="0" dirty="0" smtClean="0">
                          <a:latin typeface="Helvetica"/>
                          <a:ea typeface="Cambria"/>
                          <a:cs typeface="Times New Roman"/>
                        </a:rPr>
                        <a:t>; derived variables; multiple version</a:t>
                      </a:r>
                      <a:r>
                        <a:rPr lang="en-US" sz="1600" baseline="0" dirty="0" smtClean="0">
                          <a:latin typeface="Helvetica"/>
                          <a:ea typeface="Cambria"/>
                          <a:cs typeface="Times New Roman"/>
                        </a:rPr>
                        <a:t>s</a:t>
                      </a:r>
                    </a:p>
                    <a:p>
                      <a:pPr>
                        <a:spcAft>
                          <a:spcPts val="0"/>
                        </a:spcAft>
                      </a:pPr>
                      <a:endParaRPr lang="en-US" sz="1600" dirty="0">
                        <a:latin typeface="Helvetica"/>
                        <a:ea typeface="Cambria"/>
                        <a:cs typeface="Times New Roman"/>
                      </a:endParaRPr>
                    </a:p>
                  </a:txBody>
                  <a:tcPr marL="68580" marR="68580" marT="0" marB="0"/>
                </a:tc>
                <a:tc>
                  <a:txBody>
                    <a:bodyPr/>
                    <a:lstStyle/>
                    <a:p>
                      <a:pPr>
                        <a:spcAft>
                          <a:spcPts val="0"/>
                        </a:spcAft>
                      </a:pPr>
                      <a:endParaRPr lang="en-US" sz="1600">
                        <a:latin typeface="Helvetica"/>
                        <a:ea typeface="Cambria"/>
                        <a:cs typeface="Times New Roman"/>
                      </a:endParaRPr>
                    </a:p>
                  </a:txBody>
                  <a:tcPr marL="68580" marR="68580" marT="0" marB="0"/>
                </a:tc>
              </a:tr>
              <a:tr h="370840">
                <a:tc>
                  <a:txBody>
                    <a:bodyPr/>
                    <a:lstStyle/>
                    <a:p>
                      <a:pPr>
                        <a:spcAft>
                          <a:spcPts val="0"/>
                        </a:spcAft>
                      </a:pPr>
                      <a:r>
                        <a:rPr lang="en-US" sz="1800" b="1" dirty="0" smtClean="0">
                          <a:latin typeface="Helvetica"/>
                          <a:ea typeface="Cambria"/>
                          <a:cs typeface="Times New Roman"/>
                        </a:rPr>
                        <a:t>‘Data behind the graph’</a:t>
                      </a:r>
                    </a:p>
                    <a:p>
                      <a:pPr>
                        <a:spcAft>
                          <a:spcPts val="0"/>
                        </a:spcAft>
                      </a:pPr>
                      <a:endParaRPr lang="en-US" sz="1800" b="1" dirty="0" smtClean="0">
                        <a:latin typeface="Helvetica"/>
                        <a:ea typeface="Cambria"/>
                        <a:cs typeface="Times New Roman"/>
                      </a:endParaRPr>
                    </a:p>
                    <a:p>
                      <a:pPr>
                        <a:spcAft>
                          <a:spcPts val="0"/>
                        </a:spcAft>
                      </a:pPr>
                      <a:endParaRPr lang="en-GB" sz="1400" b="1" dirty="0">
                        <a:latin typeface="Times New Roman"/>
                        <a:ea typeface="Cambria"/>
                        <a:cs typeface="Times New Roman"/>
                      </a:endParaRPr>
                    </a:p>
                  </a:txBody>
                  <a:tcPr marL="68580" marR="68580" marT="0" marB="0"/>
                </a:tc>
                <a:tc>
                  <a:txBody>
                    <a:bodyPr/>
                    <a:lstStyle/>
                    <a:p>
                      <a:pPr>
                        <a:spcAft>
                          <a:spcPts val="0"/>
                        </a:spcAft>
                      </a:pPr>
                      <a:r>
                        <a:rPr lang="en-US" sz="1800" dirty="0" smtClean="0">
                          <a:latin typeface="Helvetica"/>
                          <a:ea typeface="Cambria"/>
                          <a:cs typeface="Helvetica"/>
                        </a:rPr>
                        <a:t>Supplementary data </a:t>
                      </a:r>
                      <a:r>
                        <a:rPr lang="en-US" sz="1800" dirty="0" smtClean="0">
                          <a:latin typeface="Helvetica"/>
                          <a:cs typeface="Helvetica"/>
                        </a:rPr>
                        <a:t>which enhance the publication of the results reported. </a:t>
                      </a:r>
                    </a:p>
                    <a:p>
                      <a:pPr>
                        <a:spcAft>
                          <a:spcPts val="0"/>
                        </a:spcAft>
                      </a:pPr>
                      <a:endParaRPr lang="en-US" sz="1800" dirty="0">
                        <a:latin typeface="Helvetica"/>
                        <a:ea typeface="Cambria"/>
                        <a:cs typeface="Helvetica"/>
                      </a:endParaRPr>
                    </a:p>
                  </a:txBody>
                  <a:tcPr marL="68580" marR="68580" marT="0" marB="0"/>
                </a:tc>
                <a:tc>
                  <a:txBody>
                    <a:bodyPr/>
                    <a:lstStyle/>
                    <a:p>
                      <a:pPr>
                        <a:spcAft>
                          <a:spcPts val="0"/>
                        </a:spcAft>
                      </a:pPr>
                      <a:r>
                        <a:rPr lang="en-US" sz="1800" i="1" dirty="0" smtClean="0">
                          <a:latin typeface="Helvetica"/>
                          <a:ea typeface="ＭＳ Ｐゴシック" pitchFamily="-112" charset="-128"/>
                          <a:cs typeface="Helvetica"/>
                        </a:rPr>
                        <a:t>Do publishers want to hand responsibility to subject &amp; institutional repositories?</a:t>
                      </a:r>
                      <a:endParaRPr lang="en-US" sz="1800" i="1" dirty="0">
                        <a:latin typeface="Helvetica"/>
                        <a:ea typeface="Cambria"/>
                        <a:cs typeface="Helvetica"/>
                      </a:endParaRPr>
                    </a:p>
                  </a:txBody>
                  <a:tcPr marL="68580" marR="68580" marT="0" marB="0"/>
                </a:tc>
              </a:tr>
              <a:tr h="370840">
                <a:tc>
                  <a:txBody>
                    <a:bodyPr/>
                    <a:lstStyle/>
                    <a:p>
                      <a:pPr>
                        <a:spcAft>
                          <a:spcPts val="0"/>
                        </a:spcAft>
                      </a:pPr>
                      <a:r>
                        <a:rPr lang="en-US" sz="1600" b="0" dirty="0" smtClean="0">
                          <a:latin typeface="Helvetica"/>
                          <a:ea typeface="Cambria"/>
                          <a:cs typeface="Times New Roman"/>
                        </a:rPr>
                        <a:t>Key Findings</a:t>
                      </a:r>
                      <a:endParaRPr lang="en-GB" sz="1200" b="0" dirty="0" smtClean="0">
                        <a:latin typeface="Times New Roman"/>
                        <a:ea typeface="Cambria"/>
                        <a:cs typeface="Times New Roman"/>
                      </a:endParaRPr>
                    </a:p>
                    <a:p>
                      <a:pPr>
                        <a:spcAft>
                          <a:spcPts val="0"/>
                        </a:spcAft>
                      </a:pPr>
                      <a:r>
                        <a:rPr lang="en-US" sz="1600" dirty="0" err="1" smtClean="0">
                          <a:latin typeface="Helvetica"/>
                          <a:ea typeface="Cambria"/>
                          <a:cs typeface="Times New Roman"/>
                        </a:rPr>
                        <a:t>i</a:t>
                      </a:r>
                      <a:r>
                        <a:rPr lang="en-US" sz="1600" dirty="0" smtClean="0">
                          <a:latin typeface="Helvetica"/>
                          <a:ea typeface="Cambria"/>
                          <a:cs typeface="Times New Roman"/>
                        </a:rPr>
                        <a:t>)</a:t>
                      </a:r>
                      <a:r>
                        <a:rPr lang="en-US" sz="1600" baseline="0" dirty="0" smtClean="0">
                          <a:latin typeface="Helvetica"/>
                          <a:ea typeface="Cambria"/>
                          <a:cs typeface="Times New Roman"/>
                        </a:rPr>
                        <a:t> </a:t>
                      </a:r>
                      <a:r>
                        <a:rPr lang="en-US" sz="1600" dirty="0" smtClean="0">
                          <a:latin typeface="Helvetica"/>
                          <a:ea typeface="Cambria"/>
                          <a:cs typeface="Times New Roman"/>
                        </a:rPr>
                        <a:t>Work</a:t>
                      </a:r>
                      <a:r>
                        <a:rPr lang="en-US" sz="1600" dirty="0">
                          <a:latin typeface="Helvetica"/>
                          <a:ea typeface="Cambria"/>
                          <a:cs typeface="Times New Roman"/>
                        </a:rPr>
                        <a:t>-in-</a:t>
                      </a:r>
                      <a:r>
                        <a:rPr lang="en-US" sz="1600" dirty="0" smtClean="0">
                          <a:latin typeface="Helvetica"/>
                          <a:ea typeface="Cambria"/>
                          <a:cs typeface="Times New Roman"/>
                        </a:rPr>
                        <a:t>progress </a:t>
                      </a:r>
                    </a:p>
                    <a:p>
                      <a:pPr>
                        <a:spcAft>
                          <a:spcPts val="0"/>
                        </a:spcAft>
                      </a:pPr>
                      <a:r>
                        <a:rPr lang="en-US" sz="1600" dirty="0" smtClean="0">
                          <a:latin typeface="Helvetica"/>
                          <a:ea typeface="Cambria"/>
                          <a:cs typeface="Times New Roman"/>
                        </a:rPr>
                        <a:t>ii) </a:t>
                      </a:r>
                      <a:r>
                        <a:rPr lang="en-US" sz="1800" b="0" dirty="0" smtClean="0">
                          <a:latin typeface="Helvetica"/>
                          <a:ea typeface="Cambria"/>
                          <a:cs typeface="Times New Roman"/>
                        </a:rPr>
                        <a:t>Publication</a:t>
                      </a:r>
                      <a:endParaRPr lang="en-US" sz="1600" b="0" dirty="0" smtClean="0">
                        <a:latin typeface="Helvetica"/>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0" dirty="0" smtClean="0">
                          <a:latin typeface="Helvetica"/>
                          <a:ea typeface="Cambria"/>
                          <a:cs typeface="Times New Roman"/>
                        </a:rPr>
                        <a:t>Empirical</a:t>
                      </a:r>
                      <a:r>
                        <a:rPr lang="en-US" sz="1600" b="0" baseline="0" dirty="0" smtClean="0">
                          <a:latin typeface="Helvetica"/>
                          <a:ea typeface="Cambria"/>
                          <a:cs typeface="Times New Roman"/>
                        </a:rPr>
                        <a:t> </a:t>
                      </a:r>
                      <a:r>
                        <a:rPr lang="en-US" sz="1600" b="0" dirty="0" err="1" smtClean="0">
                          <a:latin typeface="Helvetica"/>
                          <a:ea typeface="Cambria"/>
                          <a:cs typeface="Times New Roman"/>
                        </a:rPr>
                        <a:t>Statement(s</a:t>
                      </a:r>
                      <a:r>
                        <a:rPr lang="en-US" sz="1600" b="0" dirty="0" smtClean="0">
                          <a:latin typeface="Helvetica"/>
                          <a:ea typeface="Cambria"/>
                          <a:cs typeface="Times New Roman"/>
                        </a:rPr>
                        <a:t>)</a:t>
                      </a:r>
                      <a:endParaRPr lang="en-US" sz="1600" b="0" dirty="0">
                        <a:latin typeface="Helvetica"/>
                        <a:ea typeface="Cambria"/>
                        <a:cs typeface="Times New Roman"/>
                      </a:endParaRPr>
                    </a:p>
                  </a:txBody>
                  <a:tcPr marL="68580" marR="68580" marT="0" marB="0"/>
                </a:tc>
                <a:tc>
                  <a:txBody>
                    <a:bodyPr/>
                    <a:lstStyle/>
                    <a:p>
                      <a:pPr>
                        <a:spcAft>
                          <a:spcPts val="0"/>
                        </a:spcAft>
                      </a:pPr>
                      <a:r>
                        <a:rPr lang="en-GB" sz="1600" dirty="0">
                          <a:latin typeface="Helvetica"/>
                          <a:ea typeface="Cambria"/>
                          <a:cs typeface="Times New Roman"/>
                        </a:rPr>
                        <a:t> </a:t>
                      </a:r>
                      <a:endParaRPr lang="en-GB" sz="1200" dirty="0">
                        <a:latin typeface="Times New Roman"/>
                        <a:ea typeface="Cambria"/>
                        <a:cs typeface="Times New Roman"/>
                      </a:endParaRPr>
                    </a:p>
                  </a:txBody>
                  <a:tcPr marL="68580" marR="68580" marT="0" marB="0"/>
                </a:tc>
              </a:tr>
            </a:tbl>
          </a:graphicData>
        </a:graphic>
      </p:graphicFrame>
      <p:sp>
        <p:nvSpPr>
          <p:cNvPr id="7" name="TextBox 6"/>
          <p:cNvSpPr txBox="1"/>
          <p:nvPr/>
        </p:nvSpPr>
        <p:spPr>
          <a:xfrm>
            <a:off x="6553195" y="3056486"/>
            <a:ext cx="1880969" cy="1384995"/>
          </a:xfrm>
          <a:prstGeom prst="rect">
            <a:avLst/>
          </a:prstGeom>
          <a:solidFill>
            <a:srgbClr val="FFFFFF"/>
          </a:solidFill>
          <a:ln>
            <a:solidFill>
              <a:srgbClr val="4F81BD"/>
            </a:solidFill>
          </a:ln>
        </p:spPr>
        <p:txBody>
          <a:bodyPr wrap="none" rtlCol="0">
            <a:spAutoFit/>
          </a:bodyPr>
          <a:lstStyle/>
          <a:p>
            <a:r>
              <a:rPr lang="en-US" sz="2800" dirty="0" smtClean="0">
                <a:solidFill>
                  <a:srgbClr val="000000"/>
                </a:solidFill>
                <a:latin typeface="Helvetica"/>
                <a:cs typeface="Helvetica"/>
              </a:rPr>
              <a:t>What Data </a:t>
            </a:r>
            <a:br>
              <a:rPr lang="en-US" sz="2800" dirty="0" smtClean="0">
                <a:solidFill>
                  <a:srgbClr val="000000"/>
                </a:solidFill>
                <a:latin typeface="Helvetica"/>
                <a:cs typeface="Helvetica"/>
              </a:rPr>
            </a:br>
            <a:r>
              <a:rPr lang="en-US" sz="2800" dirty="0" smtClean="0">
                <a:solidFill>
                  <a:srgbClr val="000000"/>
                </a:solidFill>
                <a:latin typeface="Helvetica"/>
                <a:cs typeface="Helvetica"/>
              </a:rPr>
              <a:t>should be</a:t>
            </a:r>
            <a:br>
              <a:rPr lang="en-US" sz="2800" dirty="0" smtClean="0">
                <a:solidFill>
                  <a:srgbClr val="000000"/>
                </a:solidFill>
                <a:latin typeface="Helvetica"/>
                <a:cs typeface="Helvetica"/>
              </a:rPr>
            </a:br>
            <a:r>
              <a:rPr lang="en-US" sz="2800" dirty="0" smtClean="0">
                <a:solidFill>
                  <a:srgbClr val="000000"/>
                </a:solidFill>
                <a:latin typeface="Helvetica"/>
                <a:cs typeface="Helvetica"/>
              </a:rPr>
              <a:t>shared?</a:t>
            </a:r>
            <a:endParaRPr lang="en-US" sz="2800" dirty="0">
              <a:solidFill>
                <a:srgbClr val="000000"/>
              </a:solidFill>
              <a:latin typeface="Helvetica"/>
              <a:cs typeface="Helvetica"/>
            </a:endParaRPr>
          </a:p>
        </p:txBody>
      </p:sp>
      <p:sp>
        <p:nvSpPr>
          <p:cNvPr id="8" name="TextBox 7"/>
          <p:cNvSpPr txBox="1"/>
          <p:nvPr/>
        </p:nvSpPr>
        <p:spPr>
          <a:xfrm>
            <a:off x="457200" y="4834469"/>
            <a:ext cx="1264551" cy="369332"/>
          </a:xfrm>
          <a:prstGeom prst="rect">
            <a:avLst/>
          </a:prstGeom>
          <a:noFill/>
        </p:spPr>
        <p:txBody>
          <a:bodyPr wrap="none" rtlCol="0">
            <a:spAutoFit/>
          </a:bodyPr>
          <a:lstStyle/>
          <a:p>
            <a:r>
              <a:rPr lang="en-US" b="1" dirty="0" err="1" smtClean="0">
                <a:solidFill>
                  <a:srgbClr val="FF0000"/>
                </a:solidFill>
              </a:rPr>
              <a:t>DataType</a:t>
            </a:r>
            <a:r>
              <a:rPr lang="en-US" b="1" dirty="0" smtClean="0">
                <a:solidFill>
                  <a:srgbClr val="FF0000"/>
                </a:solidFill>
              </a:rPr>
              <a:t> C</a:t>
            </a:r>
            <a:endParaRPr lang="en-US" dirty="0"/>
          </a:p>
        </p:txBody>
      </p:sp>
      <p:sp>
        <p:nvSpPr>
          <p:cNvPr id="9" name="TextBox 8"/>
          <p:cNvSpPr txBox="1"/>
          <p:nvPr/>
        </p:nvSpPr>
        <p:spPr>
          <a:xfrm>
            <a:off x="482600" y="3975105"/>
            <a:ext cx="1271765" cy="369332"/>
          </a:xfrm>
          <a:prstGeom prst="rect">
            <a:avLst/>
          </a:prstGeom>
          <a:noFill/>
        </p:spPr>
        <p:txBody>
          <a:bodyPr wrap="none" rtlCol="0">
            <a:spAutoFit/>
          </a:bodyPr>
          <a:lstStyle/>
          <a:p>
            <a:r>
              <a:rPr lang="en-US" b="1" dirty="0" err="1" smtClean="0">
                <a:solidFill>
                  <a:srgbClr val="FF0000"/>
                </a:solidFill>
              </a:rPr>
              <a:t>DataType</a:t>
            </a:r>
            <a:r>
              <a:rPr lang="en-US" b="1" dirty="0" smtClean="0">
                <a:solidFill>
                  <a:srgbClr val="FF0000"/>
                </a:solidFill>
              </a:rPr>
              <a:t> B</a:t>
            </a:r>
            <a:endParaRPr lang="en-US" dirty="0"/>
          </a:p>
        </p:txBody>
      </p:sp>
      <p:sp>
        <p:nvSpPr>
          <p:cNvPr id="10" name="TextBox 9"/>
          <p:cNvSpPr txBox="1"/>
          <p:nvPr/>
        </p:nvSpPr>
        <p:spPr>
          <a:xfrm>
            <a:off x="495300" y="2942173"/>
            <a:ext cx="1287532" cy="369332"/>
          </a:xfrm>
          <a:prstGeom prst="rect">
            <a:avLst/>
          </a:prstGeom>
          <a:noFill/>
        </p:spPr>
        <p:txBody>
          <a:bodyPr wrap="none" rtlCol="0">
            <a:spAutoFit/>
          </a:bodyPr>
          <a:lstStyle/>
          <a:p>
            <a:r>
              <a:rPr lang="en-US" b="1" dirty="0" err="1" smtClean="0">
                <a:solidFill>
                  <a:srgbClr val="FF0000"/>
                </a:solidFill>
              </a:rPr>
              <a:t>DataType</a:t>
            </a:r>
            <a:r>
              <a:rPr lang="en-US" b="1" dirty="0" smtClean="0">
                <a:solidFill>
                  <a:srgbClr val="FF0000"/>
                </a:solidFill>
              </a:rPr>
              <a:t> A</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Title 1"/>
          <p:cNvSpPr>
            <a:spLocks noGrp="1"/>
          </p:cNvSpPr>
          <p:nvPr>
            <p:ph type="title"/>
          </p:nvPr>
        </p:nvSpPr>
        <p:spPr>
          <a:xfrm>
            <a:off x="76200" y="0"/>
            <a:ext cx="9067800" cy="609600"/>
          </a:xfrm>
        </p:spPr>
        <p:txBody>
          <a:bodyPr>
            <a:noAutofit/>
          </a:bodyPr>
          <a:lstStyle/>
          <a:p>
            <a:r>
              <a:rPr lang="en-GB" sz="3200" dirty="0" smtClean="0">
                <a:latin typeface="Helvetica"/>
                <a:ea typeface="ＭＳ Ｐゴシック" pitchFamily="-112" charset="-128"/>
                <a:cs typeface="Helvetica"/>
              </a:rPr>
              <a:t>Study / Project / </a:t>
            </a:r>
            <a:r>
              <a:rPr lang="en-GB" sz="4000" b="1" dirty="0" smtClean="0">
                <a:latin typeface="Helvetica"/>
                <a:ea typeface="ＭＳ Ｐゴシック" pitchFamily="-112" charset="-128"/>
                <a:cs typeface="Helvetica"/>
              </a:rPr>
              <a:t>Data </a:t>
            </a:r>
            <a:r>
              <a:rPr lang="en-GB" sz="3200" dirty="0" smtClean="0">
                <a:latin typeface="Helvetica"/>
                <a:ea typeface="ＭＳ Ｐゴシック" pitchFamily="-112" charset="-128"/>
                <a:cs typeface="Helvetica"/>
              </a:rPr>
              <a:t>/ Findings  / Publication</a:t>
            </a:r>
            <a:endParaRPr lang="en-US" sz="3200" dirty="0" smtClean="0">
              <a:latin typeface="Helvetica"/>
              <a:ea typeface="ＭＳ Ｐゴシック" pitchFamily="-112" charset="-128"/>
              <a:cs typeface="Helvetica"/>
            </a:endParaRPr>
          </a:p>
        </p:txBody>
      </p:sp>
      <p:graphicFrame>
        <p:nvGraphicFramePr>
          <p:cNvPr id="6" name="Content Placeholder 5"/>
          <p:cNvGraphicFramePr>
            <a:graphicFrameLocks noGrp="1"/>
          </p:cNvGraphicFramePr>
          <p:nvPr>
            <p:ph idx="1"/>
          </p:nvPr>
        </p:nvGraphicFramePr>
        <p:xfrm>
          <a:off x="177801" y="948270"/>
          <a:ext cx="8839834" cy="5938512"/>
        </p:xfrm>
        <a:graphic>
          <a:graphicData uri="http://schemas.openxmlformats.org/drawingml/2006/table">
            <a:tbl>
              <a:tblPr firstRow="1" bandRow="1">
                <a:tableStyleId>{5C22544A-7EE6-4342-B048-85BDC9FD1C3A}</a:tableStyleId>
              </a:tblPr>
              <a:tblGrid>
                <a:gridCol w="3106318"/>
                <a:gridCol w="2866758"/>
                <a:gridCol w="2866758"/>
              </a:tblGrid>
              <a:tr h="407030">
                <a:tc>
                  <a:txBody>
                    <a:bodyPr/>
                    <a:lstStyle/>
                    <a:p>
                      <a:pPr algn="ctr">
                        <a:spcAft>
                          <a:spcPts val="0"/>
                        </a:spcAft>
                      </a:pPr>
                      <a:endParaRPr lang="en-US" sz="1600">
                        <a:latin typeface="Helvetica"/>
                        <a:ea typeface="Cambria"/>
                        <a:cs typeface="Times New Roman"/>
                      </a:endParaRPr>
                    </a:p>
                  </a:txBody>
                  <a:tcPr marL="68580" marR="68580" marT="0" marB="0"/>
                </a:tc>
                <a:tc>
                  <a:txBody>
                    <a:bodyPr/>
                    <a:lstStyle/>
                    <a:p>
                      <a:pPr algn="ctr">
                        <a:spcAft>
                          <a:spcPts val="0"/>
                        </a:spcAft>
                      </a:pPr>
                      <a:endParaRPr lang="en-GB" sz="1200" dirty="0">
                        <a:latin typeface="Times New Roman"/>
                        <a:ea typeface="Cambria"/>
                        <a:cs typeface="Times New Roman"/>
                      </a:endParaRPr>
                    </a:p>
                  </a:txBody>
                  <a:tcPr marL="68580" marR="68580" marT="0" marB="0"/>
                </a:tc>
                <a:tc>
                  <a:txBody>
                    <a:bodyPr/>
                    <a:lstStyle/>
                    <a:p>
                      <a:pPr algn="ctr">
                        <a:spcAft>
                          <a:spcPts val="0"/>
                        </a:spcAft>
                      </a:pPr>
                      <a:endParaRPr lang="en-GB" sz="1200" dirty="0">
                        <a:latin typeface="Times New Roman"/>
                        <a:ea typeface="Cambria"/>
                        <a:cs typeface="Times New Roman"/>
                      </a:endParaRPr>
                    </a:p>
                  </a:txBody>
                  <a:tcPr marL="68580" marR="68580" marT="0" marB="0"/>
                </a:tc>
              </a:tr>
              <a:tr h="407030">
                <a:tc>
                  <a:txBody>
                    <a:bodyPr/>
                    <a:lstStyle/>
                    <a:p>
                      <a:pPr>
                        <a:spcAft>
                          <a:spcPts val="0"/>
                        </a:spcAft>
                      </a:pPr>
                      <a:r>
                        <a:rPr lang="en-US" sz="1800" b="1" dirty="0">
                          <a:latin typeface="Helvetica"/>
                          <a:ea typeface="Cambria"/>
                          <a:cs typeface="Times New Roman"/>
                        </a:rPr>
                        <a:t>Study</a:t>
                      </a:r>
                      <a:r>
                        <a:rPr lang="en-US" sz="1800" dirty="0" smtClean="0">
                          <a:latin typeface="Helvetica"/>
                          <a:ea typeface="Cambria"/>
                          <a:cs typeface="Times New Roman"/>
                        </a:rPr>
                        <a:t> </a:t>
                      </a:r>
                      <a:endParaRPr lang="en-GB" sz="1200" dirty="0">
                        <a:latin typeface="Times New Roman"/>
                        <a:ea typeface="Cambria"/>
                        <a:cs typeface="Times New Roman"/>
                      </a:endParaRPr>
                    </a:p>
                  </a:txBody>
                  <a:tcPr marL="68580" marR="68580" marT="0" marB="0"/>
                </a:tc>
                <a:tc>
                  <a:txBody>
                    <a:bodyPr/>
                    <a:lstStyle/>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endParaRPr lang="en-GB" sz="1200" dirty="0">
                        <a:latin typeface="Times New Roman"/>
                        <a:ea typeface="Cambria"/>
                        <a:cs typeface="Times New Roman"/>
                      </a:endParaRPr>
                    </a:p>
                  </a:txBody>
                  <a:tcPr marL="68580" marR="68580" marT="0" marB="0"/>
                </a:tc>
              </a:tr>
              <a:tr h="802908">
                <a:tc>
                  <a:txBody>
                    <a:bodyPr/>
                    <a:lstStyle/>
                    <a:p>
                      <a:pPr>
                        <a:spcAft>
                          <a:spcPts val="0"/>
                        </a:spcAft>
                      </a:pPr>
                      <a:r>
                        <a:rPr lang="en-US" sz="2000" b="1" dirty="0">
                          <a:latin typeface="Helvetica"/>
                          <a:ea typeface="Cambria"/>
                          <a:cs typeface="Times New Roman"/>
                        </a:rPr>
                        <a:t>Project</a:t>
                      </a:r>
                      <a:r>
                        <a:rPr lang="en-US" sz="2000" dirty="0" smtClean="0">
                          <a:latin typeface="Helvetica"/>
                          <a:ea typeface="Cambria"/>
                          <a:cs typeface="Times New Roman"/>
                        </a:rPr>
                        <a:t> </a:t>
                      </a:r>
                      <a:endParaRPr lang="en-US" sz="1600" dirty="0" smtClean="0">
                        <a:latin typeface="Helvetica"/>
                        <a:ea typeface="Cambria"/>
                        <a:cs typeface="Times New Roman"/>
                      </a:endParaRPr>
                    </a:p>
                  </a:txBody>
                  <a:tcPr marL="68580" marR="68580" marT="0" marB="0"/>
                </a:tc>
                <a:tc>
                  <a:txBody>
                    <a:bodyPr/>
                    <a:lstStyle/>
                    <a:p>
                      <a:endParaRPr lang="en-US" dirty="0"/>
                    </a:p>
                  </a:txBody>
                  <a:tcPr marL="68580" marR="68580" marT="0" marB="0"/>
                </a:tc>
                <a:tc>
                  <a:txBody>
                    <a:bodyPr/>
                    <a:lstStyle/>
                    <a:p>
                      <a:endParaRPr lang="en-US" dirty="0"/>
                    </a:p>
                  </a:txBody>
                  <a:tcPr marL="68580" marR="68580" marT="0" marB="0"/>
                </a:tc>
              </a:tr>
              <a:tr h="1137453">
                <a:tc>
                  <a:txBody>
                    <a:bodyPr/>
                    <a:lstStyle/>
                    <a:p>
                      <a:pPr>
                        <a:spcAft>
                          <a:spcPts val="0"/>
                        </a:spcAft>
                      </a:pPr>
                      <a:r>
                        <a:rPr lang="en-US" sz="1800" b="1" dirty="0" smtClean="0">
                          <a:latin typeface="Helvetica"/>
                          <a:ea typeface="Cambria"/>
                          <a:cs typeface="Times New Roman"/>
                        </a:rPr>
                        <a:t>Data </a:t>
                      </a:r>
                      <a:r>
                        <a:rPr lang="en-US" sz="1800" b="1" dirty="0">
                          <a:latin typeface="Helvetica"/>
                          <a:ea typeface="Cambria"/>
                          <a:cs typeface="Times New Roman"/>
                        </a:rPr>
                        <a:t>Source / </a:t>
                      </a:r>
                      <a:r>
                        <a:rPr lang="en-US" sz="1800" b="1" dirty="0" smtClean="0">
                          <a:latin typeface="Helvetica"/>
                          <a:ea typeface="Cambria"/>
                          <a:cs typeface="Times New Roman"/>
                        </a:rPr>
                        <a:t>Origination</a:t>
                      </a:r>
                    </a:p>
                    <a:p>
                      <a:pPr marL="0" marR="0" indent="0" algn="ctr" defTabSz="457200" rtl="0" eaLnBrk="1" fontAlgn="auto" latinLnBrk="0" hangingPunct="1">
                        <a:lnSpc>
                          <a:spcPct val="100000"/>
                        </a:lnSpc>
                        <a:spcBef>
                          <a:spcPts val="0"/>
                        </a:spcBef>
                        <a:spcAft>
                          <a:spcPts val="0"/>
                        </a:spcAft>
                        <a:buClrTx/>
                        <a:buSzTx/>
                        <a:buFontTx/>
                        <a:buNone/>
                        <a:tabLst/>
                        <a:defRPr/>
                      </a:pPr>
                      <a:r>
                        <a:rPr lang="en-US" sz="1800" b="1" dirty="0" smtClean="0">
                          <a:latin typeface="Helvetica"/>
                          <a:ea typeface="Cambria"/>
                          <a:cs typeface="Times New Roman"/>
                        </a:rPr>
                        <a:t>‘</a:t>
                      </a:r>
                      <a:r>
                        <a:rPr lang="en-US" sz="1800" b="1" dirty="0" err="1" smtClean="0">
                          <a:latin typeface="Helvetica"/>
                          <a:ea typeface="Cambria"/>
                          <a:cs typeface="Times New Roman"/>
                        </a:rPr>
                        <a:t>database(s</a:t>
                      </a:r>
                      <a:r>
                        <a:rPr lang="en-US" sz="1800" b="1" dirty="0" smtClean="0">
                          <a:latin typeface="Helvetica"/>
                          <a:ea typeface="Cambria"/>
                          <a:cs typeface="Times New Roman"/>
                        </a:rPr>
                        <a:t>)’</a:t>
                      </a:r>
                    </a:p>
                    <a:p>
                      <a:pPr marL="0" marR="0" indent="0" algn="l" defTabSz="457200" rtl="0" eaLnBrk="1" fontAlgn="auto" latinLnBrk="0" hangingPunct="1">
                        <a:lnSpc>
                          <a:spcPct val="100000"/>
                        </a:lnSpc>
                        <a:spcBef>
                          <a:spcPts val="0"/>
                        </a:spcBef>
                        <a:spcAft>
                          <a:spcPts val="0"/>
                        </a:spcAft>
                        <a:buClrTx/>
                        <a:buSzTx/>
                        <a:buFontTx/>
                        <a:buNone/>
                        <a:tabLst/>
                        <a:defRPr/>
                      </a:pPr>
                      <a:r>
                        <a:rPr lang="en-US" sz="1600" b="0" dirty="0" smtClean="0">
                          <a:solidFill>
                            <a:srgbClr val="FF0000"/>
                          </a:solidFill>
                          <a:latin typeface="Helvetica"/>
                          <a:ea typeface="Cambria"/>
                          <a:cs typeface="Helvetica"/>
                        </a:rPr>
                        <a:t>          </a:t>
                      </a:r>
                      <a:r>
                        <a:rPr lang="en-US" sz="1600" b="0" baseline="0" dirty="0" smtClean="0">
                          <a:solidFill>
                            <a:srgbClr val="FF0000"/>
                          </a:solidFill>
                          <a:latin typeface="Helvetica"/>
                          <a:ea typeface="Cambria"/>
                          <a:cs typeface="Helvetica"/>
                        </a:rPr>
                        <a:t> </a:t>
                      </a:r>
                      <a:r>
                        <a:rPr lang="en-US" sz="1600" b="0" dirty="0" smtClean="0">
                          <a:solidFill>
                            <a:srgbClr val="FF0000"/>
                          </a:solidFill>
                          <a:latin typeface="Helvetica"/>
                          <a:ea typeface="Cambria"/>
                          <a:cs typeface="Helvetica"/>
                        </a:rPr>
                        <a:t>External to Project</a:t>
                      </a:r>
                      <a:endParaRPr lang="en-GB" sz="1600" b="1" dirty="0" smtClean="0">
                        <a:latin typeface="Times New Roman"/>
                        <a:ea typeface="Cambria"/>
                        <a:cs typeface="Times New Roman"/>
                      </a:endParaRPr>
                    </a:p>
                    <a:p>
                      <a:pPr>
                        <a:spcAft>
                          <a:spcPts val="0"/>
                        </a:spcAft>
                      </a:pPr>
                      <a:r>
                        <a:rPr lang="en-US" sz="1800" b="1" dirty="0">
                          <a:latin typeface="Helvetica"/>
                          <a:ea typeface="Cambria"/>
                          <a:cs typeface="Times New Roman"/>
                        </a:rPr>
                        <a:t> </a:t>
                      </a:r>
                      <a:endParaRPr lang="en-GB" sz="1400" b="1" dirty="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dirty="0" smtClean="0">
                          <a:latin typeface="Helvetica"/>
                          <a:ea typeface="Cambria"/>
                          <a:cs typeface="Times New Roman"/>
                        </a:rPr>
                        <a:t>Generating</a:t>
                      </a:r>
                      <a:r>
                        <a:rPr lang="en-US" sz="1800" baseline="0" dirty="0" smtClean="0">
                          <a:latin typeface="Helvetica"/>
                          <a:ea typeface="Cambria"/>
                          <a:cs typeface="Times New Roman"/>
                        </a:rPr>
                        <a:t> new data</a:t>
                      </a:r>
                      <a:endParaRPr lang="en-US" sz="1800" dirty="0" smtClean="0">
                        <a:latin typeface="Helvetica"/>
                        <a:ea typeface="Cambria"/>
                        <a:cs typeface="Times New Roman"/>
                      </a:endParaRPr>
                    </a:p>
                  </a:txBody>
                  <a:tcPr marL="68580" marR="68580" marT="0" marB="0"/>
                </a:tc>
                <a:tc>
                  <a:txBody>
                    <a:bodyPr/>
                    <a:lstStyle/>
                    <a:p>
                      <a:pPr marL="90000" marR="0" indent="0" algn="l" defTabSz="457200" rtl="0" eaLnBrk="1" fontAlgn="auto" latinLnBrk="0" hangingPunct="1">
                        <a:lnSpc>
                          <a:spcPct val="100000"/>
                        </a:lnSpc>
                        <a:spcBef>
                          <a:spcPts val="0"/>
                        </a:spcBef>
                        <a:spcAft>
                          <a:spcPts val="0"/>
                        </a:spcAft>
                        <a:buClrTx/>
                        <a:buSzTx/>
                        <a:buFontTx/>
                        <a:buNone/>
                        <a:tabLst/>
                        <a:defRPr/>
                      </a:pPr>
                      <a:r>
                        <a:rPr lang="en-US" sz="1800" dirty="0" smtClean="0">
                          <a:latin typeface="Helvetica"/>
                          <a:ea typeface="Cambria"/>
                          <a:cs typeface="Times New Roman"/>
                        </a:rPr>
                        <a:t>Using extant</a:t>
                      </a:r>
                      <a:r>
                        <a:rPr lang="en-US" sz="1800" baseline="0" dirty="0" smtClean="0">
                          <a:latin typeface="Helvetica"/>
                          <a:ea typeface="Cambria"/>
                          <a:cs typeface="Times New Roman"/>
                        </a:rPr>
                        <a:t> databases</a:t>
                      </a:r>
                      <a:endParaRPr lang="en-US" sz="1800" dirty="0" smtClean="0">
                        <a:latin typeface="Helvetica"/>
                        <a:ea typeface="Cambria"/>
                        <a:cs typeface="Times New Roman"/>
                      </a:endParaRPr>
                    </a:p>
                    <a:p>
                      <a:pPr marL="685800" algn="l">
                        <a:spcAft>
                          <a:spcPts val="0"/>
                        </a:spcAft>
                      </a:pPr>
                      <a:endParaRPr lang="en-US" sz="1800" dirty="0">
                        <a:latin typeface="Helvetica"/>
                        <a:ea typeface="Cambria"/>
                        <a:cs typeface="Times New Roman"/>
                      </a:endParaRPr>
                    </a:p>
                  </a:txBody>
                  <a:tcPr marL="68580" marR="68580" marT="0" marB="0"/>
                </a:tc>
              </a:tr>
              <a:tr h="836362">
                <a:tc>
                  <a:txBody>
                    <a:bodyPr/>
                    <a:lstStyle/>
                    <a:p>
                      <a:pPr>
                        <a:spcAft>
                          <a:spcPts val="0"/>
                        </a:spcAft>
                      </a:pPr>
                      <a:r>
                        <a:rPr lang="en-US" sz="1800" b="0" dirty="0" smtClean="0">
                          <a:latin typeface="Helvetica"/>
                          <a:ea typeface="Cambria"/>
                          <a:cs typeface="Times New Roman"/>
                        </a:rPr>
                        <a:t>Assembled Datasets</a:t>
                      </a:r>
                    </a:p>
                    <a:p>
                      <a:pPr>
                        <a:spcAft>
                          <a:spcPts val="0"/>
                        </a:spcAft>
                      </a:pPr>
                      <a:r>
                        <a:rPr lang="en-US" sz="1800" b="1" dirty="0" smtClean="0">
                          <a:latin typeface="Helvetica"/>
                          <a:ea typeface="Cambria"/>
                          <a:cs typeface="Times New Roman"/>
                        </a:rPr>
                        <a:t>’</a:t>
                      </a:r>
                      <a:r>
                        <a:rPr lang="en-US" sz="1800" b="1" dirty="0" err="1" smtClean="0">
                          <a:latin typeface="Helvetica"/>
                          <a:ea typeface="Cambria"/>
                          <a:cs typeface="Times New Roman"/>
                        </a:rPr>
                        <a:t>Dataset(s</a:t>
                      </a:r>
                      <a:r>
                        <a:rPr lang="en-US" sz="1800" b="1" dirty="0" smtClean="0">
                          <a:latin typeface="Helvetica"/>
                          <a:ea typeface="Cambria"/>
                          <a:cs typeface="Times New Roman"/>
                        </a:rPr>
                        <a:t>)’ </a:t>
                      </a:r>
                      <a:r>
                        <a:rPr lang="en-US" sz="1800" b="1" dirty="0" err="1" smtClean="0">
                          <a:latin typeface="Helvetica"/>
                          <a:ea typeface="Cambria"/>
                          <a:cs typeface="Times New Roman"/>
                        </a:rPr>
                        <a:t>Analysed</a:t>
                      </a:r>
                      <a:endParaRPr lang="en-US" sz="1800" b="1" dirty="0" smtClean="0">
                        <a:latin typeface="Helvetica"/>
                        <a:ea typeface="Cambria"/>
                        <a:cs typeface="Times New Roman"/>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800" b="1" dirty="0" smtClean="0">
                          <a:latin typeface="Helvetica"/>
                          <a:ea typeface="Cambria"/>
                          <a:cs typeface="Times New Roman"/>
                        </a:rPr>
                        <a:t>          </a:t>
                      </a:r>
                      <a:r>
                        <a:rPr lang="en-US" sz="1600" b="0" dirty="0" smtClean="0">
                          <a:solidFill>
                            <a:srgbClr val="FF0000"/>
                          </a:solidFill>
                          <a:latin typeface="Helvetica"/>
                          <a:cs typeface="Helvetica"/>
                        </a:rPr>
                        <a:t>Product of Project</a:t>
                      </a:r>
                      <a:endParaRPr lang="en-GB" sz="1800" b="0" dirty="0" smtClean="0">
                        <a:latin typeface="Helvetica"/>
                        <a:ea typeface="Cambria"/>
                        <a:cs typeface="Helvetica"/>
                      </a:endParaRPr>
                    </a:p>
                    <a:p>
                      <a:pPr>
                        <a:spcAft>
                          <a:spcPts val="0"/>
                        </a:spcAft>
                      </a:pPr>
                      <a:endParaRPr lang="en-US" sz="1800" b="1" dirty="0" smtClean="0">
                        <a:latin typeface="Helvetica"/>
                        <a:ea typeface="Cambria"/>
                        <a:cs typeface="Times New Roman"/>
                      </a:endParaRPr>
                    </a:p>
                    <a:p>
                      <a:pPr>
                        <a:spcAft>
                          <a:spcPts val="0"/>
                        </a:spcAft>
                      </a:pPr>
                      <a:endParaRPr lang="en-GB" sz="1400" b="1" dirty="0">
                        <a:latin typeface="Times New Roman"/>
                        <a:ea typeface="Cambria"/>
                        <a:cs typeface="Times New Roman"/>
                      </a:endParaRPr>
                    </a:p>
                  </a:txBody>
                  <a:tcPr marL="68580" marR="68580" marT="0" marB="0"/>
                </a:tc>
                <a:tc>
                  <a:txBody>
                    <a:bodyPr/>
                    <a:lstStyle/>
                    <a:p>
                      <a:pPr>
                        <a:spcAft>
                          <a:spcPts val="0"/>
                        </a:spcAft>
                      </a:pPr>
                      <a:r>
                        <a:rPr lang="en-US" sz="1800" baseline="0" dirty="0" smtClean="0">
                          <a:latin typeface="Helvetica"/>
                          <a:ea typeface="Cambria"/>
                          <a:cs typeface="Times New Roman"/>
                        </a:rPr>
                        <a:t>multiple version</a:t>
                      </a:r>
                      <a:r>
                        <a:rPr lang="en-US" sz="1600" baseline="0" dirty="0" smtClean="0">
                          <a:latin typeface="Helvetica"/>
                          <a:ea typeface="Cambria"/>
                          <a:cs typeface="Times New Roman"/>
                        </a:rPr>
                        <a:t>s</a:t>
                      </a:r>
                    </a:p>
                    <a:p>
                      <a:pPr>
                        <a:spcAft>
                          <a:spcPts val="0"/>
                        </a:spcAft>
                      </a:pPr>
                      <a:endParaRPr lang="en-US" sz="1600" dirty="0">
                        <a:latin typeface="Helvetica"/>
                        <a:ea typeface="Cambria"/>
                        <a:cs typeface="Times New Roman"/>
                      </a:endParaRPr>
                    </a:p>
                  </a:txBody>
                  <a:tcPr marL="68580" marR="68580" marT="0" marB="0"/>
                </a:tc>
                <a:tc>
                  <a:txBody>
                    <a:bodyPr/>
                    <a:lstStyle/>
                    <a:p>
                      <a:pPr>
                        <a:spcAft>
                          <a:spcPts val="0"/>
                        </a:spcAft>
                      </a:pPr>
                      <a:endParaRPr lang="en-US" sz="1600">
                        <a:latin typeface="Helvetica"/>
                        <a:ea typeface="Cambria"/>
                        <a:cs typeface="Times New Roman"/>
                      </a:endParaRPr>
                    </a:p>
                  </a:txBody>
                  <a:tcPr marL="68580" marR="68580" marT="0" marB="0"/>
                </a:tc>
              </a:tr>
              <a:tr h="836362">
                <a:tc>
                  <a:txBody>
                    <a:bodyPr/>
                    <a:lstStyle/>
                    <a:p>
                      <a:pPr>
                        <a:spcAft>
                          <a:spcPts val="0"/>
                        </a:spcAft>
                      </a:pPr>
                      <a:r>
                        <a:rPr lang="en-US" sz="1800" b="1" dirty="0" smtClean="0">
                          <a:latin typeface="Helvetica"/>
                          <a:ea typeface="Cambria"/>
                          <a:cs typeface="Times New Roman"/>
                        </a:rPr>
                        <a:t>‘Data behind the graph’</a:t>
                      </a:r>
                    </a:p>
                    <a:p>
                      <a:pPr>
                        <a:spcAft>
                          <a:spcPts val="0"/>
                        </a:spcAft>
                      </a:pPr>
                      <a:endParaRPr lang="en-US" sz="1800" b="1" dirty="0" smtClean="0">
                        <a:latin typeface="Helvetica"/>
                        <a:ea typeface="Cambria"/>
                        <a:cs typeface="Times New Roman"/>
                      </a:endParaRPr>
                    </a:p>
                    <a:p>
                      <a:pPr>
                        <a:spcAft>
                          <a:spcPts val="0"/>
                        </a:spcAft>
                      </a:pPr>
                      <a:endParaRPr lang="en-GB" sz="1400" b="1" dirty="0">
                        <a:latin typeface="Times New Roman"/>
                        <a:ea typeface="Cambria"/>
                        <a:cs typeface="Times New Roman"/>
                      </a:endParaRPr>
                    </a:p>
                  </a:txBody>
                  <a:tcPr marL="68580" marR="68580" marT="0" marB="0"/>
                </a:tc>
                <a:tc>
                  <a:txBody>
                    <a:bodyPr/>
                    <a:lstStyle/>
                    <a:p>
                      <a:pPr>
                        <a:spcAft>
                          <a:spcPts val="0"/>
                        </a:spcAft>
                      </a:pPr>
                      <a:r>
                        <a:rPr lang="en-US" sz="1800" dirty="0" smtClean="0">
                          <a:latin typeface="Helvetica"/>
                          <a:ea typeface="Cambria"/>
                          <a:cs typeface="Helvetica"/>
                        </a:rPr>
                        <a:t>Supplementary data</a:t>
                      </a:r>
                      <a:endParaRPr lang="en-US" sz="1800" dirty="0" smtClean="0">
                        <a:latin typeface="Helvetica"/>
                        <a:cs typeface="Helvetica"/>
                      </a:endParaRPr>
                    </a:p>
                    <a:p>
                      <a:pPr>
                        <a:spcAft>
                          <a:spcPts val="0"/>
                        </a:spcAft>
                      </a:pPr>
                      <a:endParaRPr lang="en-US" sz="1800" dirty="0">
                        <a:latin typeface="Helvetica"/>
                        <a:ea typeface="Cambria"/>
                        <a:cs typeface="Helvetica"/>
                      </a:endParaRPr>
                    </a:p>
                  </a:txBody>
                  <a:tcPr marL="68580" marR="68580" marT="0" marB="0"/>
                </a:tc>
                <a:tc>
                  <a:txBody>
                    <a:bodyPr/>
                    <a:lstStyle/>
                    <a:p>
                      <a:pPr>
                        <a:spcAft>
                          <a:spcPts val="0"/>
                        </a:spcAft>
                      </a:pPr>
                      <a:endParaRPr lang="en-US" sz="1800" dirty="0">
                        <a:latin typeface="Helvetica"/>
                        <a:ea typeface="Cambria"/>
                        <a:cs typeface="Helvetica"/>
                      </a:endParaRPr>
                    </a:p>
                  </a:txBody>
                  <a:tcPr marL="68580" marR="68580" marT="0" marB="0"/>
                </a:tc>
              </a:tr>
              <a:tr h="1037090">
                <a:tc>
                  <a:txBody>
                    <a:bodyPr/>
                    <a:lstStyle/>
                    <a:p>
                      <a:pPr>
                        <a:spcAft>
                          <a:spcPts val="0"/>
                        </a:spcAft>
                      </a:pPr>
                      <a:r>
                        <a:rPr lang="en-US" sz="1600" b="1" dirty="0" smtClean="0">
                          <a:latin typeface="Helvetica"/>
                          <a:ea typeface="Cambria"/>
                          <a:cs typeface="Times New Roman"/>
                        </a:rPr>
                        <a:t>Key Findings</a:t>
                      </a:r>
                      <a:endParaRPr lang="en-GB" sz="1200" dirty="0" smtClean="0">
                        <a:latin typeface="Times New Roman"/>
                        <a:ea typeface="Cambria"/>
                        <a:cs typeface="Times New Roman"/>
                      </a:endParaRPr>
                    </a:p>
                    <a:p>
                      <a:pPr>
                        <a:spcAft>
                          <a:spcPts val="0"/>
                        </a:spcAft>
                      </a:pPr>
                      <a:r>
                        <a:rPr lang="en-US" sz="1600" dirty="0" err="1" smtClean="0">
                          <a:latin typeface="Helvetica"/>
                          <a:ea typeface="Cambria"/>
                          <a:cs typeface="Times New Roman"/>
                        </a:rPr>
                        <a:t>i</a:t>
                      </a:r>
                      <a:r>
                        <a:rPr lang="en-US" sz="1600" dirty="0" smtClean="0">
                          <a:latin typeface="Helvetica"/>
                          <a:ea typeface="Cambria"/>
                          <a:cs typeface="Times New Roman"/>
                        </a:rPr>
                        <a:t>)</a:t>
                      </a:r>
                      <a:r>
                        <a:rPr lang="en-US" sz="1600" baseline="0" dirty="0" smtClean="0">
                          <a:latin typeface="Helvetica"/>
                          <a:ea typeface="Cambria"/>
                          <a:cs typeface="Times New Roman"/>
                        </a:rPr>
                        <a:t> </a:t>
                      </a:r>
                      <a:r>
                        <a:rPr lang="en-US" sz="1600" dirty="0" smtClean="0">
                          <a:latin typeface="Helvetica"/>
                          <a:ea typeface="Cambria"/>
                          <a:cs typeface="Times New Roman"/>
                        </a:rPr>
                        <a:t>Work</a:t>
                      </a:r>
                      <a:r>
                        <a:rPr lang="en-US" sz="1600" dirty="0">
                          <a:latin typeface="Helvetica"/>
                          <a:ea typeface="Cambria"/>
                          <a:cs typeface="Times New Roman"/>
                        </a:rPr>
                        <a:t>-in-</a:t>
                      </a:r>
                      <a:r>
                        <a:rPr lang="en-US" sz="1600" dirty="0" smtClean="0">
                          <a:latin typeface="Helvetica"/>
                          <a:ea typeface="Cambria"/>
                          <a:cs typeface="Times New Roman"/>
                        </a:rPr>
                        <a:t>progress </a:t>
                      </a:r>
                    </a:p>
                    <a:p>
                      <a:pPr>
                        <a:spcAft>
                          <a:spcPts val="0"/>
                        </a:spcAft>
                      </a:pPr>
                      <a:r>
                        <a:rPr lang="en-US" sz="1600" dirty="0" smtClean="0">
                          <a:latin typeface="Helvetica"/>
                          <a:ea typeface="Cambria"/>
                          <a:cs typeface="Times New Roman"/>
                        </a:rPr>
                        <a:t>ii) </a:t>
                      </a:r>
                      <a:r>
                        <a:rPr lang="en-US" sz="1800" b="0" dirty="0" smtClean="0">
                          <a:latin typeface="Helvetica"/>
                          <a:ea typeface="Cambria"/>
                          <a:cs typeface="Times New Roman"/>
                        </a:rPr>
                        <a:t>Publication</a:t>
                      </a:r>
                      <a:endParaRPr lang="en-US" sz="1600" b="0" dirty="0" smtClean="0">
                        <a:latin typeface="Helvetica"/>
                        <a:ea typeface="Cambria"/>
                        <a:cs typeface="Times New Roman"/>
                      </a:endParaRPr>
                    </a:p>
                    <a:p>
                      <a:pPr>
                        <a:spcAft>
                          <a:spcPts val="0"/>
                        </a:spcAft>
                      </a:pPr>
                      <a:endParaRPr lang="en-GB" sz="1200" dirty="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0" dirty="0" smtClean="0">
                          <a:latin typeface="Helvetica"/>
                          <a:ea typeface="Cambria"/>
                          <a:cs typeface="Times New Roman"/>
                        </a:rPr>
                        <a:t>Empirical</a:t>
                      </a:r>
                      <a:r>
                        <a:rPr lang="en-US" sz="1600" b="0" baseline="0" dirty="0" smtClean="0">
                          <a:latin typeface="Helvetica"/>
                          <a:ea typeface="Cambria"/>
                          <a:cs typeface="Times New Roman"/>
                        </a:rPr>
                        <a:t> </a:t>
                      </a:r>
                      <a:r>
                        <a:rPr lang="en-US" sz="1600" b="0" dirty="0" err="1" smtClean="0">
                          <a:latin typeface="Helvetica"/>
                          <a:ea typeface="Cambria"/>
                          <a:cs typeface="Times New Roman"/>
                        </a:rPr>
                        <a:t>Statement(s</a:t>
                      </a:r>
                      <a:r>
                        <a:rPr lang="en-US" sz="1600" b="0" dirty="0" smtClean="0">
                          <a:latin typeface="Helvetica"/>
                          <a:ea typeface="Cambria"/>
                          <a:cs typeface="Times New Roman"/>
                        </a:rPr>
                        <a:t>)</a:t>
                      </a:r>
                      <a:endParaRPr lang="en-US" sz="1600" b="0" dirty="0">
                        <a:latin typeface="Helvetica"/>
                        <a:ea typeface="Cambria"/>
                        <a:cs typeface="Times New Roman"/>
                      </a:endParaRPr>
                    </a:p>
                  </a:txBody>
                  <a:tcPr marL="68580" marR="68580" marT="0" marB="0"/>
                </a:tc>
                <a:tc>
                  <a:txBody>
                    <a:bodyPr/>
                    <a:lstStyle/>
                    <a:p>
                      <a:pPr>
                        <a:spcAft>
                          <a:spcPts val="0"/>
                        </a:spcAft>
                      </a:pPr>
                      <a:r>
                        <a:rPr lang="en-GB" sz="1600" dirty="0">
                          <a:latin typeface="Helvetica"/>
                          <a:ea typeface="Cambria"/>
                          <a:cs typeface="Times New Roman"/>
                        </a:rPr>
                        <a:t> </a:t>
                      </a:r>
                      <a:endParaRPr lang="en-GB" sz="1200" dirty="0">
                        <a:latin typeface="Times New Roman"/>
                        <a:ea typeface="Cambria"/>
                        <a:cs typeface="Times New Roman"/>
                      </a:endParaRPr>
                    </a:p>
                  </a:txBody>
                  <a:tcPr marL="68580" marR="68580" marT="0" marB="0"/>
                </a:tc>
              </a:tr>
            </a:tbl>
          </a:graphicData>
        </a:graphic>
      </p:graphicFrame>
      <p:sp>
        <p:nvSpPr>
          <p:cNvPr id="11" name="TextBox 10"/>
          <p:cNvSpPr txBox="1"/>
          <p:nvPr/>
        </p:nvSpPr>
        <p:spPr>
          <a:xfrm>
            <a:off x="50800" y="5379677"/>
            <a:ext cx="9110133" cy="1384995"/>
          </a:xfrm>
          <a:prstGeom prst="rect">
            <a:avLst/>
          </a:prstGeom>
          <a:solidFill>
            <a:srgbClr val="FFFFFF"/>
          </a:solidFill>
          <a:ln>
            <a:solidFill>
              <a:srgbClr val="4F81BD"/>
            </a:solidFill>
          </a:ln>
        </p:spPr>
        <p:txBody>
          <a:bodyPr wrap="square" rtlCol="0">
            <a:spAutoFit/>
          </a:bodyPr>
          <a:lstStyle/>
          <a:p>
            <a:pPr algn="r"/>
            <a:r>
              <a:rPr lang="en-US" sz="2400" b="1" dirty="0" err="1" smtClean="0">
                <a:solidFill>
                  <a:srgbClr val="FF0000"/>
                </a:solidFill>
              </a:rPr>
              <a:t>DataType</a:t>
            </a:r>
            <a:r>
              <a:rPr lang="en-US" sz="2400" b="1" dirty="0" smtClean="0">
                <a:solidFill>
                  <a:srgbClr val="FF0000"/>
                </a:solidFill>
              </a:rPr>
              <a:t> C</a:t>
            </a:r>
            <a:r>
              <a:rPr lang="en-US" sz="2400" b="1" dirty="0" smtClean="0"/>
              <a:t>: </a:t>
            </a:r>
            <a:r>
              <a:rPr lang="en-US" sz="2400" b="1" dirty="0" smtClean="0">
                <a:solidFill>
                  <a:srgbClr val="000000"/>
                </a:solidFill>
              </a:rPr>
              <a:t>Should be made available &amp; preserved as multi- part work</a:t>
            </a:r>
          </a:p>
          <a:p>
            <a:pPr algn="r"/>
            <a:endParaRPr lang="en-US" dirty="0" smtClean="0">
              <a:solidFill>
                <a:srgbClr val="000000"/>
              </a:solidFill>
              <a:latin typeface="Helvetica"/>
              <a:ea typeface="ＭＳ Ｐゴシック" pitchFamily="-112" charset="-128"/>
              <a:cs typeface="Helvetica"/>
            </a:endParaRPr>
          </a:p>
          <a:p>
            <a:pPr algn="r"/>
            <a:r>
              <a:rPr lang="en-US" dirty="0" smtClean="0">
                <a:solidFill>
                  <a:srgbClr val="000000"/>
                </a:solidFill>
                <a:latin typeface="Helvetica"/>
                <a:ea typeface="ＭＳ Ｐゴシック" pitchFamily="-112" charset="-128"/>
                <a:cs typeface="Helvetica"/>
              </a:rPr>
              <a:t>But do publishers want the responsibility; role of subject &amp; institutional repositories?</a:t>
            </a:r>
            <a:endParaRPr lang="en-US" dirty="0" smtClean="0">
              <a:solidFill>
                <a:srgbClr val="000000"/>
              </a:solidFill>
              <a:latin typeface="Helvetica"/>
              <a:ea typeface="Cambria"/>
              <a:cs typeface="Helvetica"/>
            </a:endParaRPr>
          </a:p>
          <a:p>
            <a:pPr algn="r"/>
            <a:endParaRPr lang="en-US" sz="2400" b="1" dirty="0">
              <a:solidFill>
                <a:srgbClr val="000000"/>
              </a:solidFill>
            </a:endParaRPr>
          </a:p>
        </p:txBody>
      </p:sp>
      <p:sp>
        <p:nvSpPr>
          <p:cNvPr id="12" name="TextBox 11"/>
          <p:cNvSpPr txBox="1"/>
          <p:nvPr/>
        </p:nvSpPr>
        <p:spPr>
          <a:xfrm>
            <a:off x="2637373" y="3699078"/>
            <a:ext cx="6456462" cy="738664"/>
          </a:xfrm>
          <a:prstGeom prst="rect">
            <a:avLst/>
          </a:prstGeom>
          <a:solidFill>
            <a:srgbClr val="FFFFFF"/>
          </a:solidFill>
          <a:ln>
            <a:solidFill>
              <a:srgbClr val="4F81BD"/>
            </a:solidFill>
          </a:ln>
        </p:spPr>
        <p:txBody>
          <a:bodyPr wrap="square" rtlCol="0">
            <a:spAutoFit/>
          </a:bodyPr>
          <a:lstStyle/>
          <a:p>
            <a:pPr algn="r"/>
            <a:r>
              <a:rPr lang="en-US" sz="2400" b="1" dirty="0" err="1" smtClean="0">
                <a:solidFill>
                  <a:srgbClr val="FF0000"/>
                </a:solidFill>
              </a:rPr>
              <a:t>DataType</a:t>
            </a:r>
            <a:r>
              <a:rPr lang="en-US" sz="2400" b="1" dirty="0" smtClean="0">
                <a:solidFill>
                  <a:srgbClr val="FF0000"/>
                </a:solidFill>
              </a:rPr>
              <a:t> B</a:t>
            </a:r>
            <a:r>
              <a:rPr lang="en-US" sz="2400" b="1" dirty="0" smtClean="0"/>
              <a:t>: </a:t>
            </a:r>
            <a:r>
              <a:rPr lang="en-US" sz="2400" b="1" dirty="0" smtClean="0">
                <a:solidFill>
                  <a:srgbClr val="000000"/>
                </a:solidFill>
              </a:rPr>
              <a:t>Choices: which of these exactly?</a:t>
            </a:r>
          </a:p>
          <a:p>
            <a:r>
              <a:rPr lang="en-US" i="1" dirty="0" smtClean="0">
                <a:solidFill>
                  <a:srgbClr val="000000"/>
                </a:solidFill>
                <a:latin typeface="Helvetica"/>
                <a:ea typeface="Cambria"/>
                <a:cs typeface="Helvetica"/>
              </a:rPr>
              <a:t>For your future use? For others?  Required for reproducibility?</a:t>
            </a:r>
            <a:endParaRPr lang="en-US" b="1" i="1" dirty="0" smtClean="0">
              <a:solidFill>
                <a:srgbClr val="000000"/>
              </a:solidFill>
            </a:endParaRPr>
          </a:p>
        </p:txBody>
      </p:sp>
      <p:sp>
        <p:nvSpPr>
          <p:cNvPr id="13" name="TextBox 12"/>
          <p:cNvSpPr txBox="1"/>
          <p:nvPr/>
        </p:nvSpPr>
        <p:spPr>
          <a:xfrm>
            <a:off x="3149599" y="2437572"/>
            <a:ext cx="5956935" cy="1015663"/>
          </a:xfrm>
          <a:prstGeom prst="rect">
            <a:avLst/>
          </a:prstGeom>
          <a:solidFill>
            <a:srgbClr val="FFFFFF"/>
          </a:solidFill>
          <a:ln>
            <a:solidFill>
              <a:srgbClr val="4F81BD"/>
            </a:solidFill>
          </a:ln>
        </p:spPr>
        <p:txBody>
          <a:bodyPr wrap="square" rtlCol="0">
            <a:spAutoFit/>
          </a:bodyPr>
          <a:lstStyle/>
          <a:p>
            <a:pPr algn="r"/>
            <a:r>
              <a:rPr lang="en-US" sz="2400" b="1" dirty="0" err="1" smtClean="0">
                <a:solidFill>
                  <a:srgbClr val="FF0000"/>
                </a:solidFill>
              </a:rPr>
              <a:t>DataType</a:t>
            </a:r>
            <a:r>
              <a:rPr lang="en-US" sz="2400" b="1" dirty="0" smtClean="0">
                <a:solidFill>
                  <a:srgbClr val="FF0000"/>
                </a:solidFill>
              </a:rPr>
              <a:t> A</a:t>
            </a:r>
            <a:r>
              <a:rPr lang="en-US" sz="2400" b="1" dirty="0" smtClean="0"/>
              <a:t>: </a:t>
            </a:r>
            <a:r>
              <a:rPr lang="en-US" sz="2400" b="1" dirty="0" smtClean="0">
                <a:solidFill>
                  <a:srgbClr val="000000"/>
                </a:solidFill>
              </a:rPr>
              <a:t>These sources should be cited </a:t>
            </a:r>
            <a:br>
              <a:rPr lang="en-US" sz="2400" b="1" dirty="0" smtClean="0">
                <a:solidFill>
                  <a:srgbClr val="000000"/>
                </a:solidFill>
              </a:rPr>
            </a:br>
            <a:r>
              <a:rPr lang="en-US" dirty="0" smtClean="0">
                <a:solidFill>
                  <a:srgbClr val="000000"/>
                </a:solidFill>
              </a:rPr>
              <a:t>But when are preservation &amp; ‘continuity of access’ proper tasks for the University?</a:t>
            </a:r>
            <a:endParaRPr lang="en-US" sz="2400" dirty="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Title 1"/>
          <p:cNvSpPr>
            <a:spLocks noGrp="1"/>
          </p:cNvSpPr>
          <p:nvPr>
            <p:ph type="title"/>
          </p:nvPr>
        </p:nvSpPr>
        <p:spPr>
          <a:xfrm>
            <a:off x="76200" y="0"/>
            <a:ext cx="9067800" cy="609600"/>
          </a:xfrm>
        </p:spPr>
        <p:txBody>
          <a:bodyPr>
            <a:noAutofit/>
          </a:bodyPr>
          <a:lstStyle/>
          <a:p>
            <a:r>
              <a:rPr lang="en-GB" sz="3200" dirty="0" smtClean="0">
                <a:latin typeface="Helvetica"/>
                <a:ea typeface="ＭＳ Ｐゴシック" pitchFamily="-112" charset="-128"/>
                <a:cs typeface="Helvetica"/>
              </a:rPr>
              <a:t>Study / Project / </a:t>
            </a:r>
            <a:r>
              <a:rPr lang="en-GB" sz="3600" b="1" dirty="0" smtClean="0">
                <a:latin typeface="Helvetica"/>
                <a:ea typeface="ＭＳ Ｐゴシック" pitchFamily="-112" charset="-128"/>
                <a:cs typeface="Helvetica"/>
              </a:rPr>
              <a:t>Data </a:t>
            </a:r>
            <a:r>
              <a:rPr lang="en-GB" sz="3200" dirty="0" smtClean="0">
                <a:latin typeface="Helvetica"/>
                <a:ea typeface="ＭＳ Ｐゴシック" pitchFamily="-112" charset="-128"/>
                <a:cs typeface="Helvetica"/>
              </a:rPr>
              <a:t>/ Findings  / Publication</a:t>
            </a:r>
            <a:endParaRPr lang="en-US" sz="3200" dirty="0" smtClean="0">
              <a:latin typeface="Helvetica"/>
              <a:ea typeface="ＭＳ Ｐゴシック" pitchFamily="-112" charset="-128"/>
              <a:cs typeface="Helvetica"/>
            </a:endParaRPr>
          </a:p>
        </p:txBody>
      </p:sp>
      <p:graphicFrame>
        <p:nvGraphicFramePr>
          <p:cNvPr id="6" name="Content Placeholder 5"/>
          <p:cNvGraphicFramePr>
            <a:graphicFrameLocks noGrp="1"/>
          </p:cNvGraphicFramePr>
          <p:nvPr>
            <p:ph idx="1"/>
          </p:nvPr>
        </p:nvGraphicFramePr>
        <p:xfrm>
          <a:off x="338669" y="948270"/>
          <a:ext cx="8458835" cy="5466080"/>
        </p:xfrm>
        <a:graphic>
          <a:graphicData uri="http://schemas.openxmlformats.org/drawingml/2006/table">
            <a:tbl>
              <a:tblPr firstRow="1" bandRow="1">
                <a:tableStyleId>{5C22544A-7EE6-4342-B048-85BDC9FD1C3A}</a:tableStyleId>
              </a:tblPr>
              <a:tblGrid>
                <a:gridCol w="2755900"/>
                <a:gridCol w="2768600"/>
                <a:gridCol w="2934335"/>
              </a:tblGrid>
              <a:tr h="370840">
                <a:tc>
                  <a:txBody>
                    <a:bodyPr/>
                    <a:lstStyle/>
                    <a:p>
                      <a:pPr algn="ctr">
                        <a:spcAft>
                          <a:spcPts val="0"/>
                        </a:spcAft>
                      </a:pPr>
                      <a:endParaRPr lang="en-US" sz="1600">
                        <a:latin typeface="Helvetica"/>
                        <a:ea typeface="Cambria"/>
                        <a:cs typeface="Times New Roman"/>
                      </a:endParaRPr>
                    </a:p>
                  </a:txBody>
                  <a:tcPr marL="68580" marR="68580" marT="0" marB="0"/>
                </a:tc>
                <a:tc>
                  <a:txBody>
                    <a:bodyPr/>
                    <a:lstStyle/>
                    <a:p>
                      <a:pPr marL="342900" indent="-342900" algn="ctr">
                        <a:spcAft>
                          <a:spcPts val="0"/>
                        </a:spcAft>
                        <a:buFont typeface="+mj-ea"/>
                        <a:buAutoNum type="circleNumDbPlain"/>
                      </a:pPr>
                      <a:r>
                        <a:rPr lang="en-US" sz="1600" dirty="0" smtClean="0">
                          <a:latin typeface="Helvetica"/>
                          <a:ea typeface="Cambria"/>
                          <a:cs typeface="Times New Roman"/>
                        </a:rPr>
                        <a:t>Reference </a:t>
                      </a:r>
                      <a:r>
                        <a:rPr lang="en-US" sz="1600" dirty="0">
                          <a:latin typeface="Helvetica"/>
                          <a:ea typeface="Cambria"/>
                          <a:cs typeface="Times New Roman"/>
                        </a:rPr>
                        <a:t>Rot </a:t>
                      </a:r>
                      <a:r>
                        <a:rPr lang="en-US" sz="1600" dirty="0" smtClean="0">
                          <a:latin typeface="Helvetica"/>
                          <a:ea typeface="Cambria"/>
                          <a:cs typeface="Times New Roman"/>
                        </a:rPr>
                        <a:t>Study</a:t>
                      </a:r>
                      <a:endParaRPr lang="en-GB" sz="1200" dirty="0">
                        <a:latin typeface="Times New Roman"/>
                        <a:ea typeface="Cambria"/>
                        <a:cs typeface="Times New Roman"/>
                      </a:endParaRPr>
                    </a:p>
                  </a:txBody>
                  <a:tcPr marL="68580" marR="68580" marT="0" marB="0"/>
                </a:tc>
                <a:tc>
                  <a:txBody>
                    <a:bodyPr/>
                    <a:lstStyle/>
                    <a:p>
                      <a:pPr marL="342900" indent="-342900" algn="ctr">
                        <a:spcAft>
                          <a:spcPts val="0"/>
                        </a:spcAft>
                        <a:buFont typeface="+mj-ea"/>
                        <a:buAutoNum type="circleNumDbPlain" startAt="2"/>
                      </a:pPr>
                      <a:r>
                        <a:rPr lang="en-US" sz="1800" dirty="0" smtClean="0">
                          <a:latin typeface="Helvetica"/>
                          <a:ea typeface="Cambria"/>
                          <a:cs typeface="Times New Roman"/>
                        </a:rPr>
                        <a:t>E</a:t>
                      </a:r>
                      <a:r>
                        <a:rPr lang="en-US" sz="1800" dirty="0">
                          <a:latin typeface="Helvetica"/>
                          <a:ea typeface="Cambria"/>
                          <a:cs typeface="Times New Roman"/>
                        </a:rPr>
                        <a:t>-Journal </a:t>
                      </a:r>
                      <a:r>
                        <a:rPr lang="en-US" sz="1800" dirty="0" smtClean="0">
                          <a:latin typeface="Helvetica"/>
                          <a:ea typeface="Cambria"/>
                          <a:cs typeface="Times New Roman"/>
                        </a:rPr>
                        <a:t>Archiving</a:t>
                      </a:r>
                      <a:endParaRPr lang="en-GB" sz="1400" dirty="0">
                        <a:latin typeface="Times New Roman"/>
                        <a:ea typeface="Cambria"/>
                        <a:cs typeface="Times New Roman"/>
                      </a:endParaRPr>
                    </a:p>
                  </a:txBody>
                  <a:tcPr marL="68580" marR="68580" marT="0" marB="0"/>
                </a:tc>
              </a:tr>
              <a:tr h="370840">
                <a:tc>
                  <a:txBody>
                    <a:bodyPr/>
                    <a:lstStyle/>
                    <a:p>
                      <a:pPr>
                        <a:spcAft>
                          <a:spcPts val="0"/>
                        </a:spcAft>
                      </a:pPr>
                      <a:r>
                        <a:rPr lang="en-US" sz="1800" b="1" dirty="0">
                          <a:latin typeface="Helvetica"/>
                          <a:ea typeface="Cambria"/>
                          <a:cs typeface="Times New Roman"/>
                        </a:rPr>
                        <a:t>Study</a:t>
                      </a:r>
                      <a:r>
                        <a:rPr lang="en-US" sz="1800" dirty="0" smtClean="0">
                          <a:latin typeface="Helvetica"/>
                          <a:ea typeface="Cambria"/>
                          <a:cs typeface="Times New Roman"/>
                        </a:rPr>
                        <a:t> </a:t>
                      </a:r>
                      <a:endParaRPr lang="en-GB" sz="1200" dirty="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latin typeface="Helvetica"/>
                          <a:ea typeface="Cambria"/>
                          <a:cs typeface="Times New Roman"/>
                        </a:rPr>
                        <a:t>status of references to the web-at-large [in </a:t>
                      </a:r>
                      <a:r>
                        <a:rPr lang="en-US" sz="1600" dirty="0" err="1" smtClean="0">
                          <a:latin typeface="Helvetica"/>
                          <a:ea typeface="Cambria"/>
                          <a:cs typeface="Times New Roman"/>
                        </a:rPr>
                        <a:t>e</a:t>
                      </a:r>
                      <a:r>
                        <a:rPr lang="en-US" sz="1600" dirty="0" smtClean="0">
                          <a:latin typeface="Helvetica"/>
                          <a:ea typeface="Cambria"/>
                          <a:cs typeface="Times New Roman"/>
                        </a:rPr>
                        <a:t>-theses]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600" dirty="0" smtClean="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dirty="0" smtClean="0">
                          <a:latin typeface="Helvetica"/>
                          <a:ea typeface="Cambria"/>
                          <a:cs typeface="Times New Roman"/>
                        </a:rPr>
                        <a:t>scholarly record at risk of loss: who is looking after </a:t>
                      </a:r>
                      <a:r>
                        <a:rPr lang="en-US" sz="1400" dirty="0" err="1" smtClean="0">
                          <a:latin typeface="Helvetica"/>
                          <a:ea typeface="Cambria"/>
                          <a:cs typeface="Times New Roman"/>
                        </a:rPr>
                        <a:t>e</a:t>
                      </a:r>
                      <a:r>
                        <a:rPr lang="en-US" sz="1400" dirty="0" smtClean="0">
                          <a:latin typeface="Helvetica"/>
                          <a:ea typeface="Cambria"/>
                          <a:cs typeface="Times New Roman"/>
                        </a:rPr>
                        <a:t>-journal content?</a:t>
                      </a:r>
                      <a:endParaRPr lang="en-GB" sz="1400" dirty="0" smtClean="0">
                        <a:latin typeface="Times New Roman"/>
                        <a:ea typeface="Cambria"/>
                        <a:cs typeface="Times New Roman"/>
                      </a:endParaRPr>
                    </a:p>
                  </a:txBody>
                  <a:tcPr marL="68580" marR="68580" marT="0" marB="0"/>
                </a:tc>
              </a:tr>
              <a:tr h="370840">
                <a:tc>
                  <a:txBody>
                    <a:bodyPr/>
                    <a:lstStyle/>
                    <a:p>
                      <a:pPr>
                        <a:spcAft>
                          <a:spcPts val="0"/>
                        </a:spcAft>
                      </a:pPr>
                      <a:r>
                        <a:rPr lang="en-US" sz="1800" b="1" dirty="0" smtClean="0">
                          <a:latin typeface="Helvetica"/>
                          <a:ea typeface="Cambria"/>
                          <a:cs typeface="Times New Roman"/>
                        </a:rPr>
                        <a:t>Project</a:t>
                      </a:r>
                      <a:endParaRPr lang="en-GB" sz="1200" dirty="0">
                        <a:latin typeface="Times New Roman"/>
                        <a:ea typeface="Cambria"/>
                        <a:cs typeface="Times New Roman"/>
                      </a:endParaRPr>
                    </a:p>
                  </a:txBody>
                  <a:tcPr marL="68580" marR="68580" marT="0" marB="0"/>
                </a:tc>
                <a:tc>
                  <a:txBody>
                    <a:bodyPr/>
                    <a:lstStyle/>
                    <a:p>
                      <a:pPr algn="ctr">
                        <a:spcAft>
                          <a:spcPts val="0"/>
                        </a:spcAft>
                      </a:pPr>
                      <a:r>
                        <a:rPr lang="en-US" sz="1800" dirty="0" err="1" smtClean="0">
                          <a:latin typeface="Helvetica"/>
                          <a:ea typeface="Cambria"/>
                          <a:cs typeface="Times New Roman"/>
                        </a:rPr>
                        <a:t>Hiberlink</a:t>
                      </a:r>
                      <a:r>
                        <a:rPr lang="en-US" sz="1800" dirty="0" smtClean="0">
                          <a:latin typeface="Helvetica"/>
                          <a:ea typeface="Cambria"/>
                          <a:cs typeface="Times New Roman"/>
                        </a:rPr>
                        <a:t> </a:t>
                      </a:r>
                      <a:endParaRPr lang="en-GB" sz="1800" dirty="0">
                        <a:latin typeface="Times New Roman"/>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800" dirty="0" smtClean="0">
                          <a:latin typeface="Helvetica"/>
                          <a:ea typeface="Cambria"/>
                          <a:cs typeface="Times New Roman"/>
                        </a:rPr>
                        <a:t>Keepers+</a:t>
                      </a:r>
                      <a:endParaRPr lang="en-GB" sz="1800" dirty="0" smtClean="0">
                        <a:latin typeface="Times New Roman"/>
                        <a:ea typeface="Cambria"/>
                        <a:cs typeface="Times New Roman"/>
                      </a:endParaRPr>
                    </a:p>
                  </a:txBody>
                  <a:tcPr marL="68580" marR="68580" marT="0" marB="0"/>
                </a:tc>
              </a:tr>
              <a:tr h="370840">
                <a:tc>
                  <a:txBody>
                    <a:bodyPr/>
                    <a:lstStyle/>
                    <a:p>
                      <a:pPr>
                        <a:spcAft>
                          <a:spcPts val="0"/>
                        </a:spcAft>
                      </a:pPr>
                      <a:endParaRPr lang="en-US" sz="1600" dirty="0" smtClean="0">
                        <a:latin typeface="Helvetica"/>
                        <a:ea typeface="Cambria"/>
                        <a:cs typeface="Times New Roman"/>
                      </a:endParaRPr>
                    </a:p>
                    <a:p>
                      <a:pPr>
                        <a:spcAft>
                          <a:spcPts val="0"/>
                        </a:spcAft>
                      </a:pPr>
                      <a:r>
                        <a:rPr lang="en-US" sz="1600" dirty="0" smtClean="0">
                          <a:latin typeface="Helvetica"/>
                          <a:ea typeface="Cambria"/>
                          <a:cs typeface="Times New Roman"/>
                        </a:rPr>
                        <a:t>‘</a:t>
                      </a:r>
                      <a:r>
                        <a:rPr lang="en-US" sz="1600" dirty="0" err="1">
                          <a:latin typeface="Helvetica"/>
                          <a:ea typeface="Cambria"/>
                          <a:cs typeface="Times New Roman"/>
                        </a:rPr>
                        <a:t>database(s</a:t>
                      </a:r>
                      <a:r>
                        <a:rPr lang="en-US" sz="1600" dirty="0">
                          <a:latin typeface="Helvetica"/>
                          <a:ea typeface="Cambria"/>
                          <a:cs typeface="Times New Roman"/>
                        </a:rPr>
                        <a:t>)</a:t>
                      </a:r>
                      <a:r>
                        <a:rPr lang="en-US" sz="1600" dirty="0" smtClean="0">
                          <a:latin typeface="Helvetica"/>
                          <a:ea typeface="Cambria"/>
                          <a:cs typeface="Times New Roman"/>
                        </a:rPr>
                        <a:t>’</a:t>
                      </a:r>
                    </a:p>
                    <a:p>
                      <a:pPr>
                        <a:spcAft>
                          <a:spcPts val="0"/>
                        </a:spcAft>
                      </a:pPr>
                      <a:endParaRPr lang="en-GB" sz="1200" dirty="0" smtClean="0">
                        <a:latin typeface="Times New Roman"/>
                        <a:ea typeface="Cambria"/>
                        <a:cs typeface="Times New Roman"/>
                      </a:endParaRPr>
                    </a:p>
                    <a:p>
                      <a:pPr>
                        <a:spcAft>
                          <a:spcPts val="0"/>
                        </a:spcAft>
                      </a:pPr>
                      <a:r>
                        <a:rPr lang="en-US" sz="1600" b="1" dirty="0">
                          <a:latin typeface="Helvetica"/>
                          <a:ea typeface="Cambria"/>
                          <a:cs typeface="Times New Roman"/>
                        </a:rPr>
                        <a:t>Data Source / </a:t>
                      </a:r>
                      <a:r>
                        <a:rPr lang="en-US" sz="1600" b="1" dirty="0" smtClean="0">
                          <a:latin typeface="Helvetica"/>
                          <a:ea typeface="Cambria"/>
                          <a:cs typeface="Times New Roman"/>
                        </a:rPr>
                        <a:t>Origination</a:t>
                      </a:r>
                    </a:p>
                    <a:p>
                      <a:pPr>
                        <a:spcAft>
                          <a:spcPts val="0"/>
                        </a:spcAft>
                      </a:pPr>
                      <a:endParaRPr lang="en-GB" sz="1200" dirty="0" smtClean="0">
                        <a:latin typeface="Times New Roman"/>
                        <a:ea typeface="Cambria"/>
                        <a:cs typeface="Times New Roman"/>
                      </a:endParaRPr>
                    </a:p>
                    <a:p>
                      <a:pPr>
                        <a:spcAft>
                          <a:spcPts val="0"/>
                        </a:spcAft>
                      </a:pPr>
                      <a:r>
                        <a:rPr lang="en-US" sz="2400" dirty="0" smtClean="0">
                          <a:latin typeface="Helvetica"/>
                          <a:ea typeface="Cambria"/>
                          <a:cs typeface="Helvetica"/>
                        </a:rPr>
                        <a:t> </a:t>
                      </a:r>
                      <a:r>
                        <a:rPr lang="en-US" sz="2400" b="1" u="none" dirty="0" err="1" smtClean="0">
                          <a:solidFill>
                            <a:srgbClr val="FF0000"/>
                          </a:solidFill>
                          <a:latin typeface="Helvetica"/>
                          <a:cs typeface="Helvetica"/>
                        </a:rPr>
                        <a:t>DataType</a:t>
                      </a:r>
                      <a:r>
                        <a:rPr lang="en-US" sz="2400" b="1" dirty="0" smtClean="0">
                          <a:solidFill>
                            <a:srgbClr val="FF0000"/>
                          </a:solidFill>
                          <a:latin typeface="Helvetica"/>
                          <a:cs typeface="Helvetica"/>
                        </a:rPr>
                        <a:t> A</a:t>
                      </a:r>
                    </a:p>
                    <a:p>
                      <a:pPr>
                        <a:spcAft>
                          <a:spcPts val="0"/>
                        </a:spcAft>
                      </a:pPr>
                      <a:r>
                        <a:rPr lang="en-US" sz="2400" b="0" dirty="0" smtClean="0">
                          <a:solidFill>
                            <a:srgbClr val="FF0000"/>
                          </a:solidFill>
                          <a:latin typeface="Helvetica"/>
                          <a:ea typeface="Cambria"/>
                          <a:cs typeface="Helvetica"/>
                        </a:rPr>
                        <a:t>External to Project</a:t>
                      </a:r>
                      <a:endParaRPr lang="en-GB" sz="2400" b="0" dirty="0">
                        <a:latin typeface="Helvetica"/>
                        <a:ea typeface="Cambria"/>
                        <a:cs typeface="Helvetica"/>
                      </a:endParaRPr>
                    </a:p>
                  </a:txBody>
                  <a:tcPr marL="68580" marR="68580" marT="0" marB="0"/>
                </a:tc>
                <a:tc>
                  <a:txBody>
                    <a:bodyPr/>
                    <a:lstStyle/>
                    <a:p>
                      <a:pPr>
                        <a:buFontTx/>
                        <a:buChar char="•"/>
                      </a:pPr>
                      <a:endParaRPr lang="en-US" sz="1400" b="1" dirty="0" smtClean="0">
                        <a:latin typeface="Helvetica"/>
                        <a:ea typeface="Cambria"/>
                        <a:cs typeface="Helvetica"/>
                      </a:endParaRPr>
                    </a:p>
                    <a:p>
                      <a:pPr>
                        <a:buFontTx/>
                        <a:buChar char="•"/>
                      </a:pPr>
                      <a:r>
                        <a:rPr lang="en-US" sz="1400" b="1" dirty="0" smtClean="0">
                          <a:latin typeface="Helvetica"/>
                          <a:ea typeface="Cambria"/>
                          <a:cs typeface="Helvetica"/>
                        </a:rPr>
                        <a:t> Full text of </a:t>
                      </a:r>
                      <a:r>
                        <a:rPr lang="en-US" sz="1400" dirty="0" smtClean="0">
                          <a:latin typeface="Helvetica"/>
                          <a:ea typeface="Cambria"/>
                          <a:cs typeface="Helvetica"/>
                        </a:rPr>
                        <a:t>c.7,500 </a:t>
                      </a:r>
                      <a:r>
                        <a:rPr lang="en-US" sz="1400" b="1" dirty="0" smtClean="0">
                          <a:latin typeface="Helvetica"/>
                          <a:ea typeface="Cambria"/>
                          <a:cs typeface="Helvetica"/>
                        </a:rPr>
                        <a:t>doctoral theses</a:t>
                      </a:r>
                      <a:r>
                        <a:rPr lang="en-US" sz="1400" dirty="0" smtClean="0">
                          <a:latin typeface="Helvetica"/>
                          <a:ea typeface="Cambria"/>
                          <a:cs typeface="Helvetica"/>
                        </a:rPr>
                        <a:t>, as</a:t>
                      </a:r>
                      <a:r>
                        <a:rPr lang="en-US" sz="1400" baseline="0" dirty="0" smtClean="0">
                          <a:latin typeface="Helvetica"/>
                          <a:ea typeface="Cambria"/>
                          <a:cs typeface="Helvetica"/>
                        </a:rPr>
                        <a:t> downloaded from </a:t>
                      </a:r>
                      <a:br>
                        <a:rPr lang="en-US" sz="1400" baseline="0" dirty="0" smtClean="0">
                          <a:latin typeface="Helvetica"/>
                          <a:ea typeface="Cambria"/>
                          <a:cs typeface="Helvetica"/>
                        </a:rPr>
                      </a:br>
                      <a:r>
                        <a:rPr lang="en-US" sz="1400" baseline="0" dirty="0" smtClean="0">
                          <a:latin typeface="Helvetica"/>
                          <a:ea typeface="Cambria"/>
                          <a:cs typeface="Helvetica"/>
                        </a:rPr>
                        <a:t>5 university repositories</a:t>
                      </a:r>
                    </a:p>
                    <a:p>
                      <a:pPr>
                        <a:buFontTx/>
                        <a:buNone/>
                      </a:pPr>
                      <a:endParaRPr lang="en-US" sz="1400" baseline="0" dirty="0" smtClean="0">
                        <a:latin typeface="Helvetica"/>
                        <a:ea typeface="Cambria"/>
                        <a:cs typeface="Helvetica"/>
                      </a:endParaRPr>
                    </a:p>
                    <a:p>
                      <a:pPr>
                        <a:buFontTx/>
                        <a:buChar char="•"/>
                      </a:pPr>
                      <a:r>
                        <a:rPr lang="en-US" sz="1400" i="0" baseline="0" dirty="0" smtClean="0">
                          <a:latin typeface="Helvetica"/>
                          <a:ea typeface="Cambria"/>
                          <a:cs typeface="Helvetica"/>
                        </a:rPr>
                        <a:t> </a:t>
                      </a:r>
                      <a:r>
                        <a:rPr lang="en-US" sz="1400" i="0" dirty="0" smtClean="0">
                          <a:latin typeface="Helvetica"/>
                          <a:cs typeface="Helvetica"/>
                        </a:rPr>
                        <a:t>Networked Digital Library of Theses and Dissertations  </a:t>
                      </a:r>
                      <a:r>
                        <a:rPr lang="en-US" sz="1400" b="1" i="0" baseline="0" dirty="0" smtClean="0">
                          <a:latin typeface="Helvetica"/>
                          <a:ea typeface="Cambria"/>
                          <a:cs typeface="Helvetica"/>
                        </a:rPr>
                        <a:t>metadata </a:t>
                      </a:r>
                    </a:p>
                    <a:p>
                      <a:pPr>
                        <a:buFontTx/>
                        <a:buNone/>
                      </a:pPr>
                      <a:endParaRPr lang="en-US" sz="1400" b="1" i="0" baseline="0" dirty="0" smtClean="0">
                        <a:latin typeface="Helvetica"/>
                        <a:ea typeface="Cambria"/>
                        <a:cs typeface="Helvetica"/>
                      </a:endParaRPr>
                    </a:p>
                  </a:txBody>
                  <a:tcPr marL="68580" marR="68580" marT="0" marB="0"/>
                </a:tc>
                <a:tc>
                  <a:txBody>
                    <a:bodyPr/>
                    <a:lstStyle/>
                    <a:p>
                      <a:pPr lvl="0">
                        <a:buFontTx/>
                        <a:buChar char="•"/>
                      </a:pPr>
                      <a:endParaRPr lang="en-US" sz="1400" kern="1200" dirty="0" smtClean="0">
                        <a:solidFill>
                          <a:schemeClr val="dk1"/>
                        </a:solidFill>
                        <a:latin typeface="Helvetica"/>
                        <a:ea typeface="+mn-ea"/>
                        <a:cs typeface="Helvetica"/>
                      </a:endParaRPr>
                    </a:p>
                    <a:p>
                      <a:pPr lvl="0">
                        <a:buFontTx/>
                        <a:buChar char="•"/>
                      </a:pPr>
                      <a:r>
                        <a:rPr lang="en-US" sz="1400" kern="1200" dirty="0" smtClean="0">
                          <a:solidFill>
                            <a:schemeClr val="dk1"/>
                          </a:solidFill>
                          <a:latin typeface="Helvetica"/>
                          <a:ea typeface="+mn-ea"/>
                          <a:cs typeface="Helvetica"/>
                        </a:rPr>
                        <a:t>Logs of requests from UK universities (c.10m pa) via </a:t>
                      </a:r>
                      <a:r>
                        <a:rPr lang="en-US" sz="1400" kern="1200" dirty="0" err="1" smtClean="0">
                          <a:solidFill>
                            <a:schemeClr val="dk1"/>
                          </a:solidFill>
                          <a:latin typeface="Helvetica"/>
                          <a:ea typeface="+mn-ea"/>
                          <a:cs typeface="Helvetica"/>
                        </a:rPr>
                        <a:t>Jisc</a:t>
                      </a:r>
                      <a:r>
                        <a:rPr lang="en-US" sz="1400" kern="1200" dirty="0" smtClean="0">
                          <a:solidFill>
                            <a:schemeClr val="dk1"/>
                          </a:solidFill>
                          <a:latin typeface="Helvetica"/>
                          <a:ea typeface="+mn-ea"/>
                          <a:cs typeface="Helvetica"/>
                        </a:rPr>
                        <a:t> </a:t>
                      </a:r>
                      <a:r>
                        <a:rPr lang="en-US" sz="1400" b="1" kern="1200" dirty="0" err="1" smtClean="0">
                          <a:solidFill>
                            <a:schemeClr val="dk1"/>
                          </a:solidFill>
                          <a:latin typeface="Helvetica"/>
                          <a:ea typeface="+mn-ea"/>
                          <a:cs typeface="Helvetica"/>
                        </a:rPr>
                        <a:t>OpenURL</a:t>
                      </a:r>
                      <a:r>
                        <a:rPr lang="en-US" sz="1400" b="1" kern="1200" dirty="0" smtClean="0">
                          <a:solidFill>
                            <a:schemeClr val="dk1"/>
                          </a:solidFill>
                          <a:latin typeface="Helvetica"/>
                          <a:ea typeface="+mn-ea"/>
                          <a:cs typeface="Helvetica"/>
                        </a:rPr>
                        <a:t> Router</a:t>
                      </a:r>
                    </a:p>
                    <a:p>
                      <a:pPr lvl="0">
                        <a:buFontTx/>
                        <a:buNone/>
                      </a:pPr>
                      <a:endParaRPr lang="en-US" sz="1100" b="1" kern="1200" dirty="0" smtClean="0">
                        <a:solidFill>
                          <a:schemeClr val="dk1"/>
                        </a:solidFill>
                        <a:latin typeface="Helvetica"/>
                        <a:ea typeface="+mn-ea"/>
                        <a:cs typeface="Helvetica"/>
                      </a:endParaRPr>
                    </a:p>
                    <a:p>
                      <a:pPr lvl="0">
                        <a:buFontTx/>
                        <a:buChar char="•"/>
                      </a:pPr>
                      <a:r>
                        <a:rPr lang="en-US" sz="1400" kern="1200" dirty="0" smtClean="0">
                          <a:solidFill>
                            <a:schemeClr val="dk1"/>
                          </a:solidFill>
                          <a:latin typeface="Helvetica"/>
                          <a:ea typeface="+mn-ea"/>
                          <a:cs typeface="Helvetica"/>
                        </a:rPr>
                        <a:t> Aggregation of archival actions’ for online serials via </a:t>
                      </a:r>
                      <a:r>
                        <a:rPr lang="en-US" sz="1400" b="0" kern="1200" dirty="0" smtClean="0">
                          <a:solidFill>
                            <a:schemeClr val="dk1"/>
                          </a:solidFill>
                          <a:latin typeface="Helvetica"/>
                          <a:ea typeface="+mn-ea"/>
                          <a:cs typeface="Helvetica"/>
                        </a:rPr>
                        <a:t>the </a:t>
                      </a:r>
                      <a:r>
                        <a:rPr lang="en-US" sz="1400" b="1" kern="1200" dirty="0" smtClean="0">
                          <a:solidFill>
                            <a:schemeClr val="dk1"/>
                          </a:solidFill>
                          <a:latin typeface="Helvetica"/>
                          <a:ea typeface="+mn-ea"/>
                          <a:cs typeface="Helvetica"/>
                        </a:rPr>
                        <a:t>Keepers Registry</a:t>
                      </a:r>
                      <a:endParaRPr lang="en-US" sz="1400" b="1" dirty="0">
                        <a:latin typeface="Helvetica"/>
                        <a:cs typeface="Helvetica"/>
                      </a:endParaRPr>
                    </a:p>
                  </a:txBody>
                  <a:tcPr marL="68580" marR="68580" marT="0" marB="0"/>
                </a:tc>
              </a:tr>
              <a:tr h="370840">
                <a:tc>
                  <a:txBody>
                    <a:bodyPr/>
                    <a:lstStyle/>
                    <a:p>
                      <a:pPr>
                        <a:spcAft>
                          <a:spcPts val="0"/>
                        </a:spcAft>
                      </a:pPr>
                      <a:r>
                        <a:rPr lang="en-US" sz="1600" b="0" dirty="0" smtClean="0">
                          <a:latin typeface="Helvetica"/>
                          <a:ea typeface="Cambria"/>
                          <a:cs typeface="Times New Roman"/>
                        </a:rPr>
                        <a:t>‘Assembled datasets’</a:t>
                      </a:r>
                    </a:p>
                    <a:p>
                      <a:pPr>
                        <a:spcAft>
                          <a:spcPts val="0"/>
                        </a:spcAft>
                      </a:pPr>
                      <a:endParaRPr lang="en-US" sz="1600" b="0" dirty="0" smtClean="0">
                        <a:latin typeface="Helvetica"/>
                        <a:ea typeface="Cambria"/>
                        <a:cs typeface="Times New Roman"/>
                      </a:endParaRPr>
                    </a:p>
                    <a:p>
                      <a:pPr>
                        <a:spcAft>
                          <a:spcPts val="0"/>
                        </a:spcAft>
                      </a:pPr>
                      <a:r>
                        <a:rPr lang="en-US" sz="1600" b="0" dirty="0" smtClean="0">
                          <a:latin typeface="Helvetica"/>
                          <a:ea typeface="Cambria"/>
                          <a:cs typeface="Times New Roman"/>
                        </a:rPr>
                        <a:t>’</a:t>
                      </a:r>
                      <a:r>
                        <a:rPr lang="en-US" sz="1600" b="0" dirty="0" err="1" smtClean="0">
                          <a:latin typeface="Helvetica"/>
                          <a:ea typeface="Cambria"/>
                          <a:cs typeface="Times New Roman"/>
                        </a:rPr>
                        <a:t>Dataset(s</a:t>
                      </a:r>
                      <a:r>
                        <a:rPr lang="en-US" sz="1600" b="0" dirty="0" smtClean="0">
                          <a:latin typeface="Helvetica"/>
                          <a:ea typeface="Cambria"/>
                          <a:cs typeface="Times New Roman"/>
                        </a:rPr>
                        <a:t>)’ </a:t>
                      </a:r>
                      <a:r>
                        <a:rPr lang="en-US" sz="1600" b="0" dirty="0" err="1">
                          <a:latin typeface="Helvetica"/>
                          <a:ea typeface="Cambria"/>
                          <a:cs typeface="Times New Roman"/>
                        </a:rPr>
                        <a:t>Analysed</a:t>
                      </a:r>
                      <a:r>
                        <a:rPr lang="en-US" sz="1600" b="0" dirty="0" smtClean="0">
                          <a:latin typeface="Helvetica"/>
                          <a:ea typeface="Cambria"/>
                          <a:cs typeface="Times New Roman"/>
                        </a:rPr>
                        <a:t> </a:t>
                      </a:r>
                    </a:p>
                    <a:p>
                      <a:pPr>
                        <a:spcAft>
                          <a:spcPts val="0"/>
                        </a:spcAft>
                      </a:pPr>
                      <a:endParaRPr lang="en-GB" sz="1200" dirty="0" smtClean="0">
                        <a:latin typeface="Times New Roman"/>
                        <a:ea typeface="Cambria"/>
                        <a:cs typeface="Times New Roman"/>
                      </a:endParaRPr>
                    </a:p>
                    <a:p>
                      <a:pPr>
                        <a:spcAft>
                          <a:spcPts val="0"/>
                        </a:spcAft>
                      </a:pPr>
                      <a:r>
                        <a:rPr lang="en-US" sz="2400" b="1" dirty="0" smtClean="0">
                          <a:solidFill>
                            <a:srgbClr val="FF0000"/>
                          </a:solidFill>
                          <a:latin typeface="Helvetica"/>
                          <a:cs typeface="Helvetica"/>
                        </a:rPr>
                        <a:t> </a:t>
                      </a:r>
                    </a:p>
                    <a:p>
                      <a:pPr>
                        <a:spcAft>
                          <a:spcPts val="0"/>
                        </a:spcAft>
                      </a:pPr>
                      <a:endParaRPr lang="en-GB" sz="2400" dirty="0">
                        <a:latin typeface="Helvetica"/>
                        <a:ea typeface="Cambria"/>
                        <a:cs typeface="Helvetica"/>
                      </a:endParaRPr>
                    </a:p>
                  </a:txBody>
                  <a:tcPr marL="68580" marR="68580" marT="0" marB="0"/>
                </a:tc>
                <a:tc>
                  <a:txBody>
                    <a:bodyPr/>
                    <a:lstStyle/>
                    <a:p>
                      <a:endParaRPr lang="en-US"/>
                    </a:p>
                  </a:txBody>
                  <a:tcPr marL="68580" marR="68580" marT="0" marB="0"/>
                </a:tc>
                <a:tc>
                  <a:txBody>
                    <a:bodyPr/>
                    <a:lstStyle/>
                    <a:p>
                      <a:endParaRPr lang="en-US" dirty="0"/>
                    </a:p>
                  </a:txBody>
                  <a:tcPr marL="68580" marR="68580" marT="0" marB="0"/>
                </a:tc>
              </a:tr>
              <a:tr h="370840">
                <a:tc>
                  <a:txBody>
                    <a:bodyPr/>
                    <a:lstStyle/>
                    <a:p>
                      <a:pPr>
                        <a:spcAft>
                          <a:spcPts val="0"/>
                        </a:spcAft>
                      </a:pPr>
                      <a:r>
                        <a:rPr lang="en-US" sz="1600" b="0" dirty="0" smtClean="0">
                          <a:latin typeface="Helvetica"/>
                          <a:ea typeface="Cambria"/>
                          <a:cs typeface="Times New Roman"/>
                        </a:rPr>
                        <a:t>‘Data behind the graph’</a:t>
                      </a:r>
                    </a:p>
                    <a:p>
                      <a:pPr>
                        <a:spcAft>
                          <a:spcPts val="0"/>
                        </a:spcAft>
                      </a:pPr>
                      <a:endParaRPr lang="en-GB" sz="1200" dirty="0">
                        <a:latin typeface="Times New Roman"/>
                        <a:ea typeface="Cambria"/>
                        <a:cs typeface="Times New Roman"/>
                      </a:endParaRPr>
                    </a:p>
                  </a:txBody>
                  <a:tcPr marL="68580" marR="68580" marT="0" marB="0"/>
                </a:tc>
                <a:tc>
                  <a:txBody>
                    <a:bodyPr/>
                    <a:lstStyle/>
                    <a:p>
                      <a:pPr>
                        <a:spcAft>
                          <a:spcPts val="0"/>
                        </a:spcAft>
                      </a:pPr>
                      <a:endParaRPr lang="en-US" sz="1600" dirty="0">
                        <a:latin typeface="Helvetica"/>
                        <a:ea typeface="Cambria"/>
                        <a:cs typeface="Times New Roman"/>
                      </a:endParaRPr>
                    </a:p>
                  </a:txBody>
                  <a:tcPr marL="68580" marR="68580" marT="0" marB="0"/>
                </a:tc>
                <a:tc>
                  <a:txBody>
                    <a:bodyPr/>
                    <a:lstStyle/>
                    <a:p>
                      <a:pPr>
                        <a:spcAft>
                          <a:spcPts val="0"/>
                        </a:spcAft>
                      </a:pPr>
                      <a:endParaRPr lang="en-US" sz="1600" dirty="0">
                        <a:latin typeface="Helvetica"/>
                        <a:ea typeface="Cambria"/>
                        <a:cs typeface="Times New Roman"/>
                      </a:endParaRPr>
                    </a:p>
                  </a:txBody>
                  <a:tcPr marL="68580" marR="68580" marT="0" marB="0"/>
                </a:tc>
              </a:tr>
            </a:tbl>
          </a:graphicData>
        </a:graphic>
      </p:graphicFrame>
      <p:sp>
        <p:nvSpPr>
          <p:cNvPr id="10" name="TextBox 9"/>
          <p:cNvSpPr txBox="1"/>
          <p:nvPr/>
        </p:nvSpPr>
        <p:spPr>
          <a:xfrm>
            <a:off x="-3843867" y="3657600"/>
            <a:ext cx="184666" cy="369332"/>
          </a:xfrm>
          <a:prstGeom prst="rect">
            <a:avLst/>
          </a:prstGeom>
          <a:noFill/>
        </p:spPr>
        <p:txBody>
          <a:bodyPr wrap="none" rtlCol="0">
            <a:spAutoFit/>
          </a:bodyPr>
          <a:lstStyle/>
          <a:p>
            <a:endParaRPr lang="en-US" dirty="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Title 1"/>
          <p:cNvSpPr>
            <a:spLocks noGrp="1"/>
          </p:cNvSpPr>
          <p:nvPr>
            <p:ph type="title"/>
          </p:nvPr>
        </p:nvSpPr>
        <p:spPr>
          <a:xfrm>
            <a:off x="76200" y="0"/>
            <a:ext cx="9067800" cy="609600"/>
          </a:xfrm>
        </p:spPr>
        <p:txBody>
          <a:bodyPr>
            <a:noAutofit/>
          </a:bodyPr>
          <a:lstStyle/>
          <a:p>
            <a:r>
              <a:rPr lang="en-GB" sz="3200" dirty="0" smtClean="0">
                <a:latin typeface="Helvetica"/>
                <a:ea typeface="ＭＳ Ｐゴシック" pitchFamily="-112" charset="-128"/>
                <a:cs typeface="Helvetica"/>
              </a:rPr>
              <a:t>Study / Project / </a:t>
            </a:r>
            <a:r>
              <a:rPr lang="en-GB" sz="3600" b="1" dirty="0" smtClean="0">
                <a:latin typeface="Helvetica"/>
                <a:ea typeface="ＭＳ Ｐゴシック" pitchFamily="-112" charset="-128"/>
                <a:cs typeface="Helvetica"/>
              </a:rPr>
              <a:t>Data </a:t>
            </a:r>
            <a:r>
              <a:rPr lang="en-GB" sz="3200" dirty="0" smtClean="0">
                <a:latin typeface="Helvetica"/>
                <a:ea typeface="ＭＳ Ｐゴシック" pitchFamily="-112" charset="-128"/>
                <a:cs typeface="Helvetica"/>
              </a:rPr>
              <a:t>= </a:t>
            </a:r>
            <a:r>
              <a:rPr lang="en-GB" sz="3200" b="1" dirty="0" smtClean="0">
                <a:latin typeface="Helvetica"/>
                <a:ea typeface="ＭＳ Ｐゴシック" pitchFamily="-112" charset="-128"/>
                <a:cs typeface="Helvetica"/>
              </a:rPr>
              <a:t>Findings </a:t>
            </a:r>
            <a:r>
              <a:rPr lang="en-GB" sz="3200" dirty="0" smtClean="0">
                <a:latin typeface="Helvetica"/>
                <a:ea typeface="ＭＳ Ｐゴシック" pitchFamily="-112" charset="-128"/>
                <a:cs typeface="Helvetica"/>
              </a:rPr>
              <a:t>/ Publication</a:t>
            </a:r>
            <a:endParaRPr lang="en-US" sz="3200" dirty="0" smtClean="0">
              <a:latin typeface="Helvetica"/>
              <a:ea typeface="ＭＳ Ｐゴシック" pitchFamily="-112" charset="-128"/>
              <a:cs typeface="Helvetica"/>
            </a:endParaRPr>
          </a:p>
        </p:txBody>
      </p:sp>
      <p:graphicFrame>
        <p:nvGraphicFramePr>
          <p:cNvPr id="6" name="Content Placeholder 5"/>
          <p:cNvGraphicFramePr>
            <a:graphicFrameLocks noGrp="1"/>
          </p:cNvGraphicFramePr>
          <p:nvPr>
            <p:ph idx="1"/>
          </p:nvPr>
        </p:nvGraphicFramePr>
        <p:xfrm>
          <a:off x="186269" y="827832"/>
          <a:ext cx="8805331" cy="5928568"/>
        </p:xfrm>
        <a:graphic>
          <a:graphicData uri="http://schemas.openxmlformats.org/drawingml/2006/table">
            <a:tbl>
              <a:tblPr firstRow="1" bandRow="1">
                <a:tableStyleId>{5C22544A-7EE6-4342-B048-85BDC9FD1C3A}</a:tableStyleId>
              </a:tblPr>
              <a:tblGrid>
                <a:gridCol w="2645831"/>
                <a:gridCol w="2857500"/>
                <a:gridCol w="3302000"/>
              </a:tblGrid>
              <a:tr h="422289">
                <a:tc>
                  <a:txBody>
                    <a:bodyPr/>
                    <a:lstStyle/>
                    <a:p>
                      <a:pPr algn="ctr">
                        <a:spcAft>
                          <a:spcPts val="0"/>
                        </a:spcAft>
                      </a:pPr>
                      <a:endParaRPr lang="en-US" sz="1600">
                        <a:latin typeface="Helvetica"/>
                        <a:ea typeface="Cambria"/>
                        <a:cs typeface="Times New Roman"/>
                      </a:endParaRPr>
                    </a:p>
                  </a:txBody>
                  <a:tcPr marL="68580" marR="68580" marT="0" marB="0"/>
                </a:tc>
                <a:tc>
                  <a:txBody>
                    <a:bodyPr/>
                    <a:lstStyle/>
                    <a:p>
                      <a:pPr marL="342900" indent="-342900" algn="ctr">
                        <a:spcAft>
                          <a:spcPts val="0"/>
                        </a:spcAft>
                        <a:buFont typeface="+mj-ea"/>
                        <a:buAutoNum type="circleNumDbPlain"/>
                      </a:pPr>
                      <a:r>
                        <a:rPr lang="en-US" sz="1600" dirty="0" smtClean="0">
                          <a:latin typeface="Helvetica"/>
                          <a:ea typeface="Cambria"/>
                          <a:cs typeface="Times New Roman"/>
                        </a:rPr>
                        <a:t>Reference </a:t>
                      </a:r>
                      <a:r>
                        <a:rPr lang="en-US" sz="1600" dirty="0">
                          <a:latin typeface="Helvetica"/>
                          <a:ea typeface="Cambria"/>
                          <a:cs typeface="Times New Roman"/>
                        </a:rPr>
                        <a:t>Rot </a:t>
                      </a:r>
                      <a:r>
                        <a:rPr lang="en-US" sz="1600" dirty="0" smtClean="0">
                          <a:latin typeface="Helvetica"/>
                          <a:ea typeface="Cambria"/>
                          <a:cs typeface="Times New Roman"/>
                        </a:rPr>
                        <a:t>Study</a:t>
                      </a:r>
                      <a:endParaRPr lang="en-GB" sz="1200" dirty="0">
                        <a:latin typeface="Times New Roman"/>
                        <a:ea typeface="Cambria"/>
                        <a:cs typeface="Times New Roman"/>
                      </a:endParaRPr>
                    </a:p>
                  </a:txBody>
                  <a:tcPr marL="68580" marR="68580" marT="0" marB="0"/>
                </a:tc>
                <a:tc>
                  <a:txBody>
                    <a:bodyPr/>
                    <a:lstStyle/>
                    <a:p>
                      <a:pPr marL="342900" indent="-342900" algn="ctr">
                        <a:spcAft>
                          <a:spcPts val="0"/>
                        </a:spcAft>
                        <a:buFont typeface="+mj-ea"/>
                        <a:buAutoNum type="circleNumDbPlain" startAt="2"/>
                      </a:pPr>
                      <a:r>
                        <a:rPr lang="en-US" sz="1600" dirty="0" smtClean="0">
                          <a:latin typeface="Helvetica"/>
                          <a:ea typeface="Cambria"/>
                          <a:cs typeface="Times New Roman"/>
                        </a:rPr>
                        <a:t>E</a:t>
                      </a:r>
                      <a:r>
                        <a:rPr lang="en-US" sz="1600" dirty="0">
                          <a:latin typeface="Helvetica"/>
                          <a:ea typeface="Cambria"/>
                          <a:cs typeface="Times New Roman"/>
                        </a:rPr>
                        <a:t>-Journal </a:t>
                      </a:r>
                      <a:r>
                        <a:rPr lang="en-US" sz="1600" dirty="0" smtClean="0">
                          <a:latin typeface="Helvetica"/>
                          <a:ea typeface="Cambria"/>
                          <a:cs typeface="Times New Roman"/>
                        </a:rPr>
                        <a:t>Archiving</a:t>
                      </a:r>
                      <a:endParaRPr lang="en-GB" sz="1200" dirty="0">
                        <a:latin typeface="Times New Roman"/>
                        <a:ea typeface="Cambria"/>
                        <a:cs typeface="Times New Roman"/>
                      </a:endParaRPr>
                    </a:p>
                  </a:txBody>
                  <a:tcPr marL="68580" marR="68580" marT="0" marB="0"/>
                </a:tc>
              </a:tr>
              <a:tr h="485921">
                <a:tc>
                  <a:txBody>
                    <a:bodyPr/>
                    <a:lstStyle/>
                    <a:p>
                      <a:pPr>
                        <a:spcAft>
                          <a:spcPts val="0"/>
                        </a:spcAft>
                      </a:pPr>
                      <a:r>
                        <a:rPr lang="en-US" sz="1800" b="1" dirty="0" smtClean="0">
                          <a:latin typeface="Helvetica"/>
                          <a:ea typeface="Cambria"/>
                          <a:cs typeface="Times New Roman"/>
                        </a:rPr>
                        <a:t>Study</a:t>
                      </a:r>
                      <a:endParaRPr lang="en-GB" sz="1200" dirty="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dirty="0" smtClean="0">
                          <a:latin typeface="Helvetica"/>
                          <a:ea typeface="Cambria"/>
                          <a:cs typeface="Times New Roman"/>
                        </a:rPr>
                        <a:t>status of references to the web-at-large (in </a:t>
                      </a:r>
                      <a:r>
                        <a:rPr lang="en-US" sz="1400" dirty="0" err="1" smtClean="0">
                          <a:latin typeface="Helvetica"/>
                          <a:ea typeface="Cambria"/>
                          <a:cs typeface="Times New Roman"/>
                        </a:rPr>
                        <a:t>e</a:t>
                      </a:r>
                      <a:r>
                        <a:rPr lang="en-US" sz="1400" dirty="0" smtClean="0">
                          <a:latin typeface="Helvetica"/>
                          <a:ea typeface="Cambria"/>
                          <a:cs typeface="Times New Roman"/>
                        </a:rPr>
                        <a:t>-theses)</a:t>
                      </a:r>
                      <a:endParaRPr lang="en-GB" sz="1400" dirty="0" smtClean="0">
                        <a:latin typeface="Times New Roman"/>
                        <a:ea typeface="Cambria"/>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dirty="0" smtClean="0">
                          <a:latin typeface="Helvetica"/>
                          <a:ea typeface="Cambria"/>
                          <a:cs typeface="Times New Roman"/>
                        </a:rPr>
                        <a:t>scholarly record at risk of loss: who is looking after</a:t>
                      </a:r>
                      <a:r>
                        <a:rPr lang="en-US" sz="1400" baseline="0" dirty="0" smtClean="0">
                          <a:latin typeface="Helvetica"/>
                          <a:ea typeface="Cambria"/>
                          <a:cs typeface="Times New Roman"/>
                        </a:rPr>
                        <a:t> </a:t>
                      </a:r>
                      <a:r>
                        <a:rPr lang="en-US" sz="1400" dirty="0" err="1" smtClean="0">
                          <a:latin typeface="Helvetica"/>
                          <a:ea typeface="Cambria"/>
                          <a:cs typeface="Times New Roman"/>
                        </a:rPr>
                        <a:t>e</a:t>
                      </a:r>
                      <a:r>
                        <a:rPr lang="en-US" sz="1400" dirty="0" smtClean="0">
                          <a:latin typeface="Helvetica"/>
                          <a:ea typeface="Cambria"/>
                          <a:cs typeface="Times New Roman"/>
                        </a:rPr>
                        <a:t>-journal content?</a:t>
                      </a:r>
                      <a:endParaRPr lang="en-GB" sz="1400" dirty="0" smtClean="0">
                        <a:latin typeface="Times New Roman"/>
                        <a:ea typeface="Cambria"/>
                        <a:cs typeface="Times New Roman"/>
                      </a:endParaRPr>
                    </a:p>
                  </a:txBody>
                  <a:tcPr marL="68580" marR="68580" marT="0" marB="0"/>
                </a:tc>
              </a:tr>
              <a:tr h="422289">
                <a:tc>
                  <a:txBody>
                    <a:bodyPr/>
                    <a:lstStyle/>
                    <a:p>
                      <a:pPr>
                        <a:spcAft>
                          <a:spcPts val="0"/>
                        </a:spcAft>
                      </a:pPr>
                      <a:r>
                        <a:rPr lang="en-US" sz="1800" b="1" dirty="0" smtClean="0">
                          <a:latin typeface="Helvetica"/>
                          <a:ea typeface="Cambria"/>
                          <a:cs typeface="Times New Roman"/>
                        </a:rPr>
                        <a:t>Project</a:t>
                      </a:r>
                      <a:endParaRPr lang="en-GB" sz="1200" dirty="0">
                        <a:latin typeface="Times New Roman"/>
                        <a:ea typeface="Cambria"/>
                        <a:cs typeface="Times New Roman"/>
                      </a:endParaRPr>
                    </a:p>
                  </a:txBody>
                  <a:tcPr marL="68580" marR="68580" marT="0" marB="0"/>
                </a:tc>
                <a:tc>
                  <a:txBody>
                    <a:bodyPr/>
                    <a:lstStyle/>
                    <a:p>
                      <a:pPr algn="ctr">
                        <a:spcAft>
                          <a:spcPts val="0"/>
                        </a:spcAft>
                      </a:pPr>
                      <a:r>
                        <a:rPr lang="en-US" sz="1800" dirty="0" err="1" smtClean="0">
                          <a:latin typeface="Helvetica"/>
                          <a:ea typeface="Cambria"/>
                          <a:cs typeface="Times New Roman"/>
                        </a:rPr>
                        <a:t>Hiberlink</a:t>
                      </a:r>
                      <a:r>
                        <a:rPr lang="en-US" sz="1800" dirty="0" smtClean="0">
                          <a:latin typeface="Helvetica"/>
                          <a:ea typeface="Cambria"/>
                          <a:cs typeface="Times New Roman"/>
                        </a:rPr>
                        <a:t> </a:t>
                      </a:r>
                      <a:endParaRPr lang="en-GB" sz="1800" dirty="0">
                        <a:latin typeface="Times New Roman"/>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800" dirty="0" smtClean="0">
                          <a:latin typeface="Helvetica"/>
                          <a:ea typeface="Cambria"/>
                          <a:cs typeface="Times New Roman"/>
                        </a:rPr>
                        <a:t>Keepers+</a:t>
                      </a:r>
                      <a:endParaRPr lang="en-GB" sz="1800" dirty="0" smtClean="0">
                        <a:latin typeface="Times New Roman"/>
                        <a:ea typeface="Cambria"/>
                        <a:cs typeface="Times New Roman"/>
                      </a:endParaRPr>
                    </a:p>
                  </a:txBody>
                  <a:tcPr marL="68580" marR="68580" marT="0" marB="0"/>
                </a:tc>
              </a:tr>
              <a:tr h="1662464">
                <a:tc>
                  <a:txBody>
                    <a:bodyPr/>
                    <a:lstStyle/>
                    <a:p>
                      <a:pPr>
                        <a:spcAft>
                          <a:spcPts val="0"/>
                        </a:spcAft>
                      </a:pPr>
                      <a:r>
                        <a:rPr lang="en-US" sz="1600" dirty="0" smtClean="0">
                          <a:latin typeface="Helvetica"/>
                          <a:ea typeface="Cambria"/>
                          <a:cs typeface="Times New Roman"/>
                        </a:rPr>
                        <a:t>‘</a:t>
                      </a:r>
                      <a:r>
                        <a:rPr lang="en-US" sz="1600" dirty="0" err="1">
                          <a:latin typeface="Helvetica"/>
                          <a:ea typeface="Cambria"/>
                          <a:cs typeface="Times New Roman"/>
                        </a:rPr>
                        <a:t>database(s</a:t>
                      </a:r>
                      <a:r>
                        <a:rPr lang="en-US" sz="1600" dirty="0">
                          <a:latin typeface="Helvetica"/>
                          <a:ea typeface="Cambria"/>
                          <a:cs typeface="Times New Roman"/>
                        </a:rPr>
                        <a:t>)’</a:t>
                      </a:r>
                      <a:endParaRPr lang="en-GB" sz="1200" dirty="0">
                        <a:latin typeface="Times New Roman"/>
                        <a:ea typeface="Cambria"/>
                        <a:cs typeface="Times New Roman"/>
                      </a:endParaRPr>
                    </a:p>
                    <a:p>
                      <a:pPr>
                        <a:spcAft>
                          <a:spcPts val="0"/>
                        </a:spcAft>
                      </a:pPr>
                      <a:r>
                        <a:rPr lang="en-US" sz="1600" b="0" dirty="0">
                          <a:latin typeface="Helvetica"/>
                          <a:ea typeface="Cambria"/>
                          <a:cs typeface="Times New Roman"/>
                        </a:rPr>
                        <a:t>Data Source / </a:t>
                      </a:r>
                      <a:r>
                        <a:rPr lang="en-US" sz="1600" b="0" dirty="0" smtClean="0">
                          <a:latin typeface="Helvetica"/>
                          <a:ea typeface="Cambria"/>
                          <a:cs typeface="Times New Roman"/>
                        </a:rPr>
                        <a:t>Origination</a:t>
                      </a:r>
                    </a:p>
                    <a:p>
                      <a:pPr>
                        <a:spcAft>
                          <a:spcPts val="0"/>
                        </a:spcAft>
                      </a:pPr>
                      <a:endParaRPr lang="en-GB" sz="1200" dirty="0" smtClean="0">
                        <a:latin typeface="Times New Roman"/>
                        <a:ea typeface="Cambria"/>
                        <a:cs typeface="Times New Roman"/>
                      </a:endParaRPr>
                    </a:p>
                    <a:p>
                      <a:pPr>
                        <a:spcAft>
                          <a:spcPts val="0"/>
                        </a:spcAft>
                      </a:pPr>
                      <a:r>
                        <a:rPr lang="en-US" sz="2400" dirty="0" smtClean="0">
                          <a:latin typeface="Helvetica"/>
                          <a:ea typeface="Cambria"/>
                          <a:cs typeface="Helvetica"/>
                        </a:rPr>
                        <a:t> </a:t>
                      </a:r>
                      <a:r>
                        <a:rPr lang="en-US" sz="1800" b="0" u="none" dirty="0" err="1" smtClean="0">
                          <a:solidFill>
                            <a:srgbClr val="FF0000"/>
                          </a:solidFill>
                          <a:latin typeface="Helvetica"/>
                          <a:cs typeface="Helvetica"/>
                        </a:rPr>
                        <a:t>DataType</a:t>
                      </a:r>
                      <a:r>
                        <a:rPr lang="en-US" sz="1800" b="0" dirty="0" smtClean="0">
                          <a:solidFill>
                            <a:srgbClr val="FF0000"/>
                          </a:solidFill>
                          <a:latin typeface="Helvetica"/>
                          <a:cs typeface="Helvetica"/>
                        </a:rPr>
                        <a:t> A</a:t>
                      </a:r>
                      <a:endParaRPr lang="en-GB" sz="2400" b="0" dirty="0">
                        <a:latin typeface="Helvetica"/>
                        <a:ea typeface="Cambria"/>
                        <a:cs typeface="Helvetica"/>
                      </a:endParaRPr>
                    </a:p>
                  </a:txBody>
                  <a:tcPr marL="68580" marR="68580" marT="0" marB="0"/>
                </a:tc>
                <a:tc>
                  <a:txBody>
                    <a:bodyPr/>
                    <a:lstStyle/>
                    <a:p>
                      <a:pPr>
                        <a:buFontTx/>
                        <a:buChar char="•"/>
                      </a:pPr>
                      <a:r>
                        <a:rPr lang="en-US" sz="1400" b="1" dirty="0" smtClean="0">
                          <a:solidFill>
                            <a:schemeClr val="bg1">
                              <a:lumMod val="50000"/>
                              <a:lumOff val="50000"/>
                            </a:schemeClr>
                          </a:solidFill>
                          <a:latin typeface="Helvetica"/>
                          <a:ea typeface="Cambria"/>
                          <a:cs typeface="Helvetica"/>
                        </a:rPr>
                        <a:t> Full text of </a:t>
                      </a:r>
                      <a:r>
                        <a:rPr lang="en-US" sz="1400" dirty="0" smtClean="0">
                          <a:solidFill>
                            <a:schemeClr val="bg1">
                              <a:lumMod val="50000"/>
                              <a:lumOff val="50000"/>
                            </a:schemeClr>
                          </a:solidFill>
                          <a:latin typeface="Helvetica"/>
                          <a:ea typeface="Cambria"/>
                          <a:cs typeface="Helvetica"/>
                        </a:rPr>
                        <a:t>c.7,500 </a:t>
                      </a:r>
                      <a:r>
                        <a:rPr lang="en-US" sz="1400" b="1" dirty="0" smtClean="0">
                          <a:solidFill>
                            <a:schemeClr val="bg1">
                              <a:lumMod val="50000"/>
                              <a:lumOff val="50000"/>
                            </a:schemeClr>
                          </a:solidFill>
                          <a:latin typeface="Helvetica"/>
                          <a:ea typeface="Cambria"/>
                          <a:cs typeface="Helvetica"/>
                        </a:rPr>
                        <a:t>doctoral theses</a:t>
                      </a:r>
                      <a:r>
                        <a:rPr lang="en-US" sz="1400" dirty="0" smtClean="0">
                          <a:solidFill>
                            <a:schemeClr val="bg1">
                              <a:lumMod val="50000"/>
                              <a:lumOff val="50000"/>
                            </a:schemeClr>
                          </a:solidFill>
                          <a:latin typeface="Helvetica"/>
                          <a:ea typeface="Cambria"/>
                          <a:cs typeface="Helvetica"/>
                        </a:rPr>
                        <a:t>, as</a:t>
                      </a:r>
                      <a:r>
                        <a:rPr lang="en-US" sz="1400" baseline="0" dirty="0" smtClean="0">
                          <a:solidFill>
                            <a:schemeClr val="bg1">
                              <a:lumMod val="50000"/>
                              <a:lumOff val="50000"/>
                            </a:schemeClr>
                          </a:solidFill>
                          <a:latin typeface="Helvetica"/>
                          <a:ea typeface="Cambria"/>
                          <a:cs typeface="Helvetica"/>
                        </a:rPr>
                        <a:t> downloaded from </a:t>
                      </a:r>
                      <a:br>
                        <a:rPr lang="en-US" sz="1400" baseline="0" dirty="0" smtClean="0">
                          <a:solidFill>
                            <a:schemeClr val="bg1">
                              <a:lumMod val="50000"/>
                              <a:lumOff val="50000"/>
                            </a:schemeClr>
                          </a:solidFill>
                          <a:latin typeface="Helvetica"/>
                          <a:ea typeface="Cambria"/>
                          <a:cs typeface="Helvetica"/>
                        </a:rPr>
                      </a:br>
                      <a:r>
                        <a:rPr lang="en-US" sz="1400" baseline="0" dirty="0" smtClean="0">
                          <a:solidFill>
                            <a:schemeClr val="bg1">
                              <a:lumMod val="50000"/>
                              <a:lumOff val="50000"/>
                            </a:schemeClr>
                          </a:solidFill>
                          <a:latin typeface="Helvetica"/>
                          <a:ea typeface="Cambria"/>
                          <a:cs typeface="Helvetica"/>
                        </a:rPr>
                        <a:t>5 university repositories</a:t>
                      </a:r>
                    </a:p>
                    <a:p>
                      <a:pPr>
                        <a:buFontTx/>
                        <a:buNone/>
                      </a:pPr>
                      <a:endParaRPr lang="en-US" sz="1400" baseline="0" dirty="0" smtClean="0">
                        <a:solidFill>
                          <a:schemeClr val="bg1">
                            <a:lumMod val="50000"/>
                            <a:lumOff val="50000"/>
                          </a:schemeClr>
                        </a:solidFill>
                        <a:latin typeface="Helvetica"/>
                        <a:ea typeface="Cambria"/>
                        <a:cs typeface="Helvetica"/>
                      </a:endParaRPr>
                    </a:p>
                    <a:p>
                      <a:pPr>
                        <a:buFontTx/>
                        <a:buChar char="•"/>
                      </a:pPr>
                      <a:r>
                        <a:rPr lang="en-US" sz="1400" i="0" baseline="0" dirty="0" smtClean="0">
                          <a:solidFill>
                            <a:schemeClr val="bg1">
                              <a:lumMod val="50000"/>
                              <a:lumOff val="50000"/>
                            </a:schemeClr>
                          </a:solidFill>
                          <a:latin typeface="Helvetica"/>
                          <a:ea typeface="Cambria"/>
                          <a:cs typeface="Helvetica"/>
                        </a:rPr>
                        <a:t> </a:t>
                      </a:r>
                      <a:r>
                        <a:rPr lang="en-US" sz="1400" i="0" dirty="0" smtClean="0">
                          <a:solidFill>
                            <a:schemeClr val="bg1">
                              <a:lumMod val="50000"/>
                              <a:lumOff val="50000"/>
                            </a:schemeClr>
                          </a:solidFill>
                          <a:latin typeface="Helvetica"/>
                          <a:cs typeface="Helvetica"/>
                        </a:rPr>
                        <a:t>Networked Digital Library of Theses and Dissertations  </a:t>
                      </a:r>
                      <a:r>
                        <a:rPr lang="en-US" sz="1400" b="1" i="0" baseline="0" dirty="0" smtClean="0">
                          <a:solidFill>
                            <a:schemeClr val="bg1">
                              <a:lumMod val="50000"/>
                              <a:lumOff val="50000"/>
                            </a:schemeClr>
                          </a:solidFill>
                          <a:latin typeface="Helvetica"/>
                          <a:ea typeface="Cambria"/>
                          <a:cs typeface="Helvetica"/>
                        </a:rPr>
                        <a:t>metadata </a:t>
                      </a:r>
                    </a:p>
                  </a:txBody>
                  <a:tcPr marL="68580" marR="68580" marT="0" marB="0"/>
                </a:tc>
                <a:tc>
                  <a:txBody>
                    <a:bodyPr/>
                    <a:lstStyle/>
                    <a:p>
                      <a:pPr lvl="0">
                        <a:buFontTx/>
                        <a:buChar char="•"/>
                      </a:pPr>
                      <a:r>
                        <a:rPr lang="en-US" sz="1400" kern="1200" dirty="0" smtClean="0">
                          <a:solidFill>
                            <a:schemeClr val="bg1">
                              <a:lumMod val="50000"/>
                              <a:lumOff val="50000"/>
                            </a:schemeClr>
                          </a:solidFill>
                          <a:latin typeface="Helvetica"/>
                          <a:ea typeface="+mn-ea"/>
                          <a:cs typeface="Helvetica"/>
                        </a:rPr>
                        <a:t>Logs of requests from UK universities (c.10m pa) via </a:t>
                      </a:r>
                      <a:r>
                        <a:rPr lang="en-US" sz="1400" kern="1200" dirty="0" err="1" smtClean="0">
                          <a:solidFill>
                            <a:schemeClr val="bg1">
                              <a:lumMod val="50000"/>
                              <a:lumOff val="50000"/>
                            </a:schemeClr>
                          </a:solidFill>
                          <a:latin typeface="Helvetica"/>
                          <a:ea typeface="+mn-ea"/>
                          <a:cs typeface="Helvetica"/>
                        </a:rPr>
                        <a:t>Jisc</a:t>
                      </a:r>
                      <a:r>
                        <a:rPr lang="en-US" sz="1400" kern="1200" dirty="0" smtClean="0">
                          <a:solidFill>
                            <a:schemeClr val="bg1">
                              <a:lumMod val="50000"/>
                              <a:lumOff val="50000"/>
                            </a:schemeClr>
                          </a:solidFill>
                          <a:latin typeface="Helvetica"/>
                          <a:ea typeface="+mn-ea"/>
                          <a:cs typeface="Helvetica"/>
                        </a:rPr>
                        <a:t> </a:t>
                      </a:r>
                      <a:r>
                        <a:rPr lang="en-US" sz="1400" b="1" kern="1200" dirty="0" err="1" smtClean="0">
                          <a:solidFill>
                            <a:schemeClr val="bg1">
                              <a:lumMod val="50000"/>
                              <a:lumOff val="50000"/>
                            </a:schemeClr>
                          </a:solidFill>
                          <a:latin typeface="Helvetica"/>
                          <a:ea typeface="+mn-ea"/>
                          <a:cs typeface="Helvetica"/>
                        </a:rPr>
                        <a:t>OpenURL</a:t>
                      </a:r>
                      <a:r>
                        <a:rPr lang="en-US" sz="1400" b="1" kern="1200" dirty="0" smtClean="0">
                          <a:solidFill>
                            <a:schemeClr val="bg1">
                              <a:lumMod val="50000"/>
                              <a:lumOff val="50000"/>
                            </a:schemeClr>
                          </a:solidFill>
                          <a:latin typeface="Helvetica"/>
                          <a:ea typeface="+mn-ea"/>
                          <a:cs typeface="Helvetica"/>
                        </a:rPr>
                        <a:t> Router</a:t>
                      </a:r>
                    </a:p>
                    <a:p>
                      <a:pPr lvl="0">
                        <a:buFontTx/>
                        <a:buNone/>
                      </a:pPr>
                      <a:endParaRPr lang="en-US" sz="1400" b="1" kern="1200" dirty="0" smtClean="0">
                        <a:solidFill>
                          <a:schemeClr val="bg1">
                            <a:lumMod val="50000"/>
                            <a:lumOff val="50000"/>
                          </a:schemeClr>
                        </a:solidFill>
                        <a:latin typeface="Helvetica"/>
                        <a:ea typeface="+mn-ea"/>
                        <a:cs typeface="Helvetica"/>
                      </a:endParaRPr>
                    </a:p>
                    <a:p>
                      <a:pPr lvl="0">
                        <a:buFontTx/>
                        <a:buChar char="•"/>
                      </a:pPr>
                      <a:r>
                        <a:rPr lang="en-US" sz="1400" kern="1200" dirty="0" smtClean="0">
                          <a:solidFill>
                            <a:schemeClr val="bg1">
                              <a:lumMod val="50000"/>
                              <a:lumOff val="50000"/>
                            </a:schemeClr>
                          </a:solidFill>
                          <a:latin typeface="Helvetica"/>
                          <a:ea typeface="+mn-ea"/>
                          <a:cs typeface="Helvetica"/>
                        </a:rPr>
                        <a:t> Aggregation of archival actions’ for online serials via </a:t>
                      </a:r>
                      <a:r>
                        <a:rPr lang="en-US" sz="1400" b="0" kern="1200" dirty="0" smtClean="0">
                          <a:solidFill>
                            <a:schemeClr val="bg1">
                              <a:lumMod val="50000"/>
                              <a:lumOff val="50000"/>
                            </a:schemeClr>
                          </a:solidFill>
                          <a:latin typeface="Helvetica"/>
                          <a:ea typeface="+mn-ea"/>
                          <a:cs typeface="Helvetica"/>
                        </a:rPr>
                        <a:t>the </a:t>
                      </a:r>
                      <a:r>
                        <a:rPr lang="en-US" sz="1400" b="1" kern="1200" dirty="0" smtClean="0">
                          <a:solidFill>
                            <a:schemeClr val="bg1">
                              <a:lumMod val="50000"/>
                              <a:lumOff val="50000"/>
                            </a:schemeClr>
                          </a:solidFill>
                          <a:latin typeface="Helvetica"/>
                          <a:ea typeface="+mn-ea"/>
                          <a:cs typeface="Helvetica"/>
                        </a:rPr>
                        <a:t>Keepers Registry</a:t>
                      </a:r>
                      <a:endParaRPr lang="en-US" sz="1400" b="1" dirty="0">
                        <a:solidFill>
                          <a:schemeClr val="bg1">
                            <a:lumMod val="50000"/>
                            <a:lumOff val="50000"/>
                          </a:schemeClr>
                        </a:solidFill>
                        <a:latin typeface="Helvetica"/>
                        <a:cs typeface="Helvetica"/>
                      </a:endParaRPr>
                    </a:p>
                  </a:txBody>
                  <a:tcPr marL="68580" marR="68580" marT="0" marB="0"/>
                </a:tc>
              </a:tr>
              <a:tr h="2935605">
                <a:tc>
                  <a:txBody>
                    <a:bodyPr/>
                    <a:lstStyle/>
                    <a:p>
                      <a:pPr>
                        <a:spcAft>
                          <a:spcPts val="0"/>
                        </a:spcAft>
                      </a:pPr>
                      <a:r>
                        <a:rPr lang="en-US" sz="1600" b="0" dirty="0" smtClean="0">
                          <a:latin typeface="Helvetica"/>
                          <a:ea typeface="Cambria"/>
                          <a:cs typeface="Times New Roman"/>
                        </a:rPr>
                        <a:t>Datasets Assembled</a:t>
                      </a:r>
                    </a:p>
                    <a:p>
                      <a:pPr>
                        <a:spcAft>
                          <a:spcPts val="0"/>
                        </a:spcAft>
                      </a:pPr>
                      <a:r>
                        <a:rPr lang="en-US" sz="1600" b="1" dirty="0" err="1" smtClean="0">
                          <a:latin typeface="Helvetica"/>
                          <a:ea typeface="Cambria"/>
                          <a:cs typeface="Times New Roman"/>
                        </a:rPr>
                        <a:t>Dataset(s</a:t>
                      </a:r>
                      <a:r>
                        <a:rPr lang="en-US" sz="1600" b="1" dirty="0" smtClean="0">
                          <a:latin typeface="Helvetica"/>
                          <a:ea typeface="Cambria"/>
                          <a:cs typeface="Times New Roman"/>
                        </a:rPr>
                        <a:t>) </a:t>
                      </a:r>
                      <a:r>
                        <a:rPr lang="en-US" sz="1600" b="1" dirty="0" err="1">
                          <a:latin typeface="Helvetica"/>
                          <a:ea typeface="Cambria"/>
                          <a:cs typeface="Times New Roman"/>
                        </a:rPr>
                        <a:t>Analysed</a:t>
                      </a:r>
                      <a:r>
                        <a:rPr lang="en-US" sz="1600" b="1" dirty="0" smtClean="0">
                          <a:latin typeface="Helvetica"/>
                          <a:ea typeface="Cambria"/>
                          <a:cs typeface="Times New Roman"/>
                        </a:rPr>
                        <a:t> </a:t>
                      </a:r>
                    </a:p>
                    <a:p>
                      <a:pPr>
                        <a:spcAft>
                          <a:spcPts val="0"/>
                        </a:spcAft>
                      </a:pPr>
                      <a:endParaRPr lang="en-GB" sz="1200" dirty="0" smtClean="0">
                        <a:latin typeface="Times New Roman"/>
                        <a:ea typeface="Cambria"/>
                        <a:cs typeface="Times New Roman"/>
                      </a:endParaRPr>
                    </a:p>
                    <a:p>
                      <a:pPr>
                        <a:spcAft>
                          <a:spcPts val="0"/>
                        </a:spcAft>
                      </a:pPr>
                      <a:r>
                        <a:rPr lang="en-US" sz="2400" b="1" dirty="0" smtClean="0">
                          <a:solidFill>
                            <a:srgbClr val="FF0000"/>
                          </a:solidFill>
                          <a:latin typeface="Helvetica"/>
                          <a:cs typeface="Helvetica"/>
                        </a:rPr>
                        <a:t> </a:t>
                      </a:r>
                      <a:r>
                        <a:rPr lang="en-US" sz="2400" b="1" dirty="0" err="1" smtClean="0">
                          <a:solidFill>
                            <a:srgbClr val="FF0000"/>
                          </a:solidFill>
                          <a:latin typeface="Helvetica"/>
                          <a:cs typeface="Helvetica"/>
                        </a:rPr>
                        <a:t>DataType</a:t>
                      </a:r>
                      <a:r>
                        <a:rPr lang="en-US" sz="2400" b="1" dirty="0" smtClean="0">
                          <a:solidFill>
                            <a:srgbClr val="FF0000"/>
                          </a:solidFill>
                          <a:latin typeface="Helvetica"/>
                          <a:cs typeface="Helvetica"/>
                        </a:rPr>
                        <a:t> B</a:t>
                      </a:r>
                    </a:p>
                    <a:p>
                      <a:pPr>
                        <a:spcAft>
                          <a:spcPts val="0"/>
                        </a:spcAft>
                      </a:pPr>
                      <a:r>
                        <a:rPr lang="en-US" sz="2400" b="0" dirty="0" smtClean="0">
                          <a:solidFill>
                            <a:srgbClr val="FF0000"/>
                          </a:solidFill>
                          <a:latin typeface="Helvetica"/>
                          <a:cs typeface="Helvetica"/>
                        </a:rPr>
                        <a:t>Product of Project</a:t>
                      </a:r>
                    </a:p>
                    <a:p>
                      <a:pPr>
                        <a:spcAft>
                          <a:spcPts val="0"/>
                        </a:spcAft>
                      </a:pPr>
                      <a:endParaRPr lang="en-GB" sz="2400" dirty="0">
                        <a:latin typeface="Helvetica"/>
                        <a:ea typeface="Cambria"/>
                        <a:cs typeface="Helvetica"/>
                      </a:endParaRPr>
                    </a:p>
                  </a:txBody>
                  <a:tcPr marL="68580" marR="68580" marT="0" marB="0"/>
                </a:tc>
                <a:tc>
                  <a:txBody>
                    <a:bodyPr/>
                    <a:lstStyle/>
                    <a:p>
                      <a:pPr>
                        <a:buFontTx/>
                        <a:buNone/>
                      </a:pPr>
                      <a:r>
                        <a:rPr lang="en-US" sz="1800" dirty="0" smtClean="0">
                          <a:latin typeface="Helvetica"/>
                          <a:ea typeface="Cambria"/>
                          <a:cs typeface="Helvetica"/>
                        </a:rPr>
                        <a:t>c.46,000 </a:t>
                      </a:r>
                      <a:r>
                        <a:rPr lang="en-US" sz="1800" dirty="0" err="1" smtClean="0">
                          <a:latin typeface="Helvetica"/>
                          <a:ea typeface="Cambria"/>
                          <a:cs typeface="Helvetica"/>
                        </a:rPr>
                        <a:t>URIs</a:t>
                      </a:r>
                      <a:r>
                        <a:rPr lang="en-US" sz="1800" baseline="0" dirty="0" smtClean="0">
                          <a:latin typeface="Helvetica"/>
                          <a:ea typeface="Cambria"/>
                          <a:cs typeface="Helvetica"/>
                        </a:rPr>
                        <a:t> extracted</a:t>
                      </a:r>
                      <a:r>
                        <a:rPr lang="en-US" sz="1800" baseline="0" dirty="0" smtClean="0">
                          <a:latin typeface="Helvetica"/>
                          <a:ea typeface="+mn-ea"/>
                          <a:cs typeface="Helvetica"/>
                        </a:rPr>
                        <a:t> &amp; tested for status, recording live/not,  archived/not &amp; other attributes</a:t>
                      </a:r>
                    </a:p>
                    <a:p>
                      <a:pPr>
                        <a:buFontTx/>
                        <a:buNone/>
                      </a:pPr>
                      <a:endParaRPr lang="en-US" sz="1800" baseline="0" dirty="0" smtClean="0">
                        <a:latin typeface="Helvetica"/>
                        <a:ea typeface="+mn-ea"/>
                        <a:cs typeface="Helvetica"/>
                      </a:endParaRPr>
                    </a:p>
                    <a:p>
                      <a:pPr>
                        <a:buFontTx/>
                        <a:buNone/>
                      </a:pPr>
                      <a:r>
                        <a:rPr lang="en-US" sz="1800" baseline="0" dirty="0" smtClean="0">
                          <a:latin typeface="Helvetica"/>
                          <a:ea typeface="+mn-ea"/>
                          <a:cs typeface="Helvetica"/>
                        </a:rPr>
                        <a:t>* The findings are strong, we might now just publish</a:t>
                      </a:r>
                      <a:endParaRPr lang="en-US" sz="1800" baseline="0" dirty="0" smtClean="0">
                        <a:latin typeface="Helvetica"/>
                        <a:ea typeface="Cambria"/>
                        <a:cs typeface="Helvetica"/>
                      </a:endParaRPr>
                    </a:p>
                  </a:txBody>
                  <a:tcPr marL="68580" marR="68580" marT="0" marB="0"/>
                </a:tc>
                <a:tc>
                  <a:txBody>
                    <a:bodyPr/>
                    <a:lstStyle/>
                    <a:p>
                      <a:pPr>
                        <a:spcAft>
                          <a:spcPts val="0"/>
                        </a:spcAft>
                      </a:pPr>
                      <a:r>
                        <a:rPr lang="en-GB" sz="1800" dirty="0" smtClean="0">
                          <a:latin typeface="Helvetica"/>
                          <a:cs typeface="Helvetica"/>
                        </a:rPr>
                        <a:t>c.53,000 online serial</a:t>
                      </a:r>
                      <a:r>
                        <a:rPr lang="en-GB" sz="1800" baseline="0" dirty="0" smtClean="0">
                          <a:latin typeface="Helvetica"/>
                          <a:cs typeface="Helvetica"/>
                        </a:rPr>
                        <a:t> titles</a:t>
                      </a:r>
                      <a:r>
                        <a:rPr lang="en-GB" sz="1800" dirty="0" smtClean="0">
                          <a:latin typeface="Helvetica"/>
                          <a:cs typeface="Helvetica"/>
                        </a:rPr>
                        <a:t> cross checked against the reports in Keepers Registry</a:t>
                      </a:r>
                    </a:p>
                    <a:p>
                      <a:pPr>
                        <a:spcAft>
                          <a:spcPts val="0"/>
                        </a:spcAft>
                      </a:pPr>
                      <a:endParaRPr lang="en-GB" sz="1800" dirty="0" smtClean="0">
                        <a:latin typeface="Helvetica"/>
                        <a:ea typeface="Cambria"/>
                        <a:cs typeface="Helvetica"/>
                      </a:endParaRPr>
                    </a:p>
                    <a:p>
                      <a:pPr>
                        <a:spcAft>
                          <a:spcPts val="0"/>
                        </a:spcAft>
                      </a:pPr>
                      <a:r>
                        <a:rPr lang="en-GB" sz="1800" dirty="0" smtClean="0">
                          <a:latin typeface="Helvetica"/>
                          <a:ea typeface="Cambria"/>
                          <a:cs typeface="Helvetica"/>
                        </a:rPr>
                        <a:t>* This could be the first of a</a:t>
                      </a:r>
                      <a:r>
                        <a:rPr lang="en-GB" sz="1800" baseline="0" dirty="0" smtClean="0">
                          <a:latin typeface="Helvetica"/>
                          <a:ea typeface="Cambria"/>
                          <a:cs typeface="Helvetica"/>
                        </a:rPr>
                        <a:t> regular (annual) series of datasets recording what is being archived and what is not</a:t>
                      </a:r>
                      <a:endParaRPr lang="en-US" sz="1800" dirty="0">
                        <a:latin typeface="Helvetica"/>
                        <a:ea typeface="Cambria"/>
                        <a:cs typeface="Helvetica"/>
                      </a:endParaRPr>
                    </a:p>
                  </a:txBody>
                  <a:tcPr marL="68580" marR="68580" marT="0" marB="0"/>
                </a:tc>
              </a:tr>
            </a:tbl>
          </a:graphicData>
        </a:graphic>
      </p:graphicFrame>
      <p:sp>
        <p:nvSpPr>
          <p:cNvPr id="10" name="TextBox 9"/>
          <p:cNvSpPr txBox="1"/>
          <p:nvPr/>
        </p:nvSpPr>
        <p:spPr>
          <a:xfrm>
            <a:off x="-3843867" y="3657600"/>
            <a:ext cx="184666" cy="369332"/>
          </a:xfrm>
          <a:prstGeom prst="rect">
            <a:avLst/>
          </a:prstGeom>
          <a:noFill/>
        </p:spPr>
        <p:txBody>
          <a:bodyPr wrap="none" rtlCol="0">
            <a:spAutoFit/>
          </a:bodyPr>
          <a:lstStyle/>
          <a:p>
            <a:endParaRPr lang="en-US" dirty="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Let’s look for some answers …</a:t>
            </a:r>
            <a:endParaRPr lang="en-US" sz="4000" dirty="0"/>
          </a:p>
        </p:txBody>
      </p:sp>
      <p:sp>
        <p:nvSpPr>
          <p:cNvPr id="3" name="Content Placeholder 2"/>
          <p:cNvSpPr>
            <a:spLocks noGrp="1"/>
          </p:cNvSpPr>
          <p:nvPr>
            <p:ph idx="1"/>
          </p:nvPr>
        </p:nvSpPr>
        <p:spPr>
          <a:xfrm>
            <a:off x="203200" y="1333500"/>
            <a:ext cx="8801100" cy="5092700"/>
          </a:xfrm>
        </p:spPr>
        <p:txBody>
          <a:bodyPr>
            <a:noAutofit/>
          </a:bodyPr>
          <a:lstStyle/>
          <a:p>
            <a:pPr marL="514350" indent="-514350">
              <a:spcAft>
                <a:spcPts val="2400"/>
              </a:spcAft>
            </a:pPr>
            <a:r>
              <a:rPr lang="en-US" sz="4000" dirty="0" smtClean="0"/>
              <a:t>why should we publish our data?</a:t>
            </a:r>
          </a:p>
          <a:p>
            <a:pPr marL="514350" indent="-514350">
              <a:spcAft>
                <a:spcPts val="2400"/>
              </a:spcAft>
            </a:pPr>
            <a:r>
              <a:rPr lang="en-US" sz="2400" dirty="0" smtClean="0"/>
              <a:t>what data </a:t>
            </a:r>
            <a:r>
              <a:rPr lang="en-US" sz="2400" dirty="0"/>
              <a:t>should be</a:t>
            </a:r>
            <a:r>
              <a:rPr lang="en-US" sz="2400" dirty="0" smtClean="0"/>
              <a:t> shared, when and how?</a:t>
            </a:r>
          </a:p>
          <a:p>
            <a:pPr marL="514350" indent="-514350">
              <a:spcAft>
                <a:spcPts val="2400"/>
              </a:spcAft>
              <a:buNone/>
            </a:pPr>
            <a:r>
              <a:rPr lang="en-US" sz="2400" dirty="0" smtClean="0"/>
              <a:t>&amp; what about the </a:t>
            </a:r>
            <a:r>
              <a:rPr lang="en-US" sz="2400" dirty="0"/>
              <a:t>new</a:t>
            </a:r>
            <a:r>
              <a:rPr lang="en-US" sz="2400" dirty="0" smtClean="0"/>
              <a:t> Web-resident research statements?</a:t>
            </a:r>
          </a:p>
          <a:p>
            <a:pPr marL="514350" indent="-514350">
              <a:spcAft>
                <a:spcPts val="2400"/>
              </a:spcAft>
              <a:buNone/>
            </a:pPr>
            <a:r>
              <a:rPr lang="en-US" sz="2800" dirty="0" smtClean="0"/>
              <a:t>	</a:t>
            </a:r>
          </a:p>
          <a:p>
            <a:pPr marL="514350" indent="-514350">
              <a:spcAft>
                <a:spcPts val="2400"/>
              </a:spcAft>
              <a:buNone/>
            </a:pPr>
            <a:r>
              <a:rPr lang="en-US" sz="2800" dirty="0" smtClean="0"/>
              <a:t>	</a:t>
            </a:r>
            <a:endParaRPr lang="en-GB" sz="28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a:xfrm>
            <a:off x="381000" y="0"/>
            <a:ext cx="8534400" cy="609600"/>
          </a:xfrm>
        </p:spPr>
        <p:txBody>
          <a:bodyPr>
            <a:normAutofit fontScale="90000"/>
          </a:bodyPr>
          <a:lstStyle/>
          <a:p>
            <a:r>
              <a:rPr lang="en-US" smtClean="0">
                <a:ea typeface="ＭＳ Ｐゴシック" pitchFamily="-112" charset="-128"/>
                <a:cs typeface="ＭＳ Ｐゴシック" pitchFamily="-112" charset="-128"/>
              </a:rPr>
              <a:t>Data as scholarship: a cultural shift?</a:t>
            </a:r>
          </a:p>
        </p:txBody>
      </p:sp>
      <p:sp>
        <p:nvSpPr>
          <p:cNvPr id="102403" name="Rectangle 3"/>
          <p:cNvSpPr>
            <a:spLocks noChangeArrowheads="1"/>
          </p:cNvSpPr>
          <p:nvPr/>
        </p:nvSpPr>
        <p:spPr bwMode="auto">
          <a:xfrm>
            <a:off x="4456113" y="1974850"/>
            <a:ext cx="3379787" cy="542925"/>
          </a:xfrm>
          <a:prstGeom prst="rect">
            <a:avLst/>
          </a:prstGeom>
          <a:noFill/>
          <a:ln w="9525">
            <a:noFill/>
            <a:miter lim="800000"/>
            <a:headEnd/>
            <a:tailEnd/>
          </a:ln>
        </p:spPr>
        <p:txBody>
          <a:bodyPr wrap="none" anchor="ctr">
            <a:prstTxWarp prst="textNoShape">
              <a:avLst/>
            </a:prstTxWarp>
            <a:spAutoFit/>
          </a:bodyPr>
          <a:lstStyle/>
          <a:p>
            <a:pPr algn="ctr">
              <a:lnSpc>
                <a:spcPct val="90000"/>
              </a:lnSpc>
              <a:spcBef>
                <a:spcPct val="20000"/>
              </a:spcBef>
              <a:buClr>
                <a:srgbClr val="000A68"/>
              </a:buClr>
              <a:buFont typeface="Times" pitchFamily="-112" charset="0"/>
              <a:buNone/>
            </a:pPr>
            <a:r>
              <a:rPr lang="en-US" sz="3200" i="1">
                <a:solidFill>
                  <a:schemeClr val="accent6"/>
                </a:solidFill>
                <a:latin typeface="Times" pitchFamily="-112" charset="0"/>
              </a:rPr>
              <a:t>Preserve or Perish</a:t>
            </a:r>
          </a:p>
        </p:txBody>
      </p:sp>
      <p:sp>
        <p:nvSpPr>
          <p:cNvPr id="32773" name="Rectangle 4"/>
          <p:cNvSpPr>
            <a:spLocks noChangeArrowheads="1"/>
          </p:cNvSpPr>
          <p:nvPr/>
        </p:nvSpPr>
        <p:spPr bwMode="auto">
          <a:xfrm>
            <a:off x="609600" y="838200"/>
            <a:ext cx="7691438" cy="1095375"/>
          </a:xfrm>
          <a:prstGeom prst="rect">
            <a:avLst/>
          </a:prstGeom>
          <a:noFill/>
          <a:ln w="9525">
            <a:noFill/>
            <a:miter lim="800000"/>
            <a:headEnd/>
            <a:tailEnd/>
          </a:ln>
        </p:spPr>
        <p:txBody>
          <a:bodyPr anchor="ctr">
            <a:prstTxWarp prst="textNoShape">
              <a:avLst/>
            </a:prstTxWarp>
            <a:spAutoFit/>
          </a:bodyPr>
          <a:lstStyle/>
          <a:p>
            <a:pPr>
              <a:lnSpc>
                <a:spcPct val="90000"/>
              </a:lnSpc>
              <a:spcBef>
                <a:spcPct val="20000"/>
              </a:spcBef>
              <a:buClr>
                <a:srgbClr val="000A68"/>
              </a:buClr>
              <a:buFont typeface="Times" pitchFamily="-112" charset="0"/>
              <a:buNone/>
            </a:pPr>
            <a:r>
              <a:rPr lang="en-US" sz="2400">
                <a:latin typeface="Verdana" pitchFamily="-112" charset="0"/>
              </a:rPr>
              <a:t>“You are not finished until you have done the research, published the results, </a:t>
            </a:r>
            <a:r>
              <a:rPr lang="en-US" sz="2400" i="1">
                <a:latin typeface="Verdana" pitchFamily="-112" charset="0"/>
              </a:rPr>
              <a:t>and</a:t>
            </a:r>
            <a:r>
              <a:rPr lang="en-US" sz="2400">
                <a:latin typeface="Verdana" pitchFamily="-112" charset="0"/>
              </a:rPr>
              <a:t> published the data, receiving formal credit for everything.”</a:t>
            </a:r>
            <a:endParaRPr lang="en-US" sz="2400" b="1">
              <a:latin typeface="Verdana" pitchFamily="-112" charset="0"/>
            </a:endParaRPr>
          </a:p>
        </p:txBody>
      </p:sp>
      <p:sp>
        <p:nvSpPr>
          <p:cNvPr id="32774" name="Rectangle 5"/>
          <p:cNvSpPr>
            <a:spLocks noChangeArrowheads="1"/>
          </p:cNvSpPr>
          <p:nvPr/>
        </p:nvSpPr>
        <p:spPr bwMode="auto">
          <a:xfrm>
            <a:off x="4479925" y="2933700"/>
            <a:ext cx="184150" cy="990600"/>
          </a:xfrm>
          <a:prstGeom prst="rect">
            <a:avLst/>
          </a:prstGeom>
          <a:noFill/>
          <a:ln w="9525">
            <a:noFill/>
            <a:miter lim="800000"/>
            <a:headEnd/>
            <a:tailEnd/>
          </a:ln>
        </p:spPr>
        <p:txBody>
          <a:bodyPr wrap="none" anchor="ctr">
            <a:prstTxWarp prst="textNoShape">
              <a:avLst/>
            </a:prstTxWarp>
            <a:spAutoFit/>
          </a:bodyPr>
          <a:lstStyle/>
          <a:p>
            <a:pPr algn="ctr"/>
            <a:endParaRPr lang="en-US" sz="5900">
              <a:solidFill>
                <a:schemeClr val="tx2"/>
              </a:solidFill>
            </a:endParaRPr>
          </a:p>
        </p:txBody>
      </p:sp>
      <p:sp>
        <p:nvSpPr>
          <p:cNvPr id="8" name="Rectangle 7"/>
          <p:cNvSpPr>
            <a:spLocks noChangeArrowheads="1"/>
          </p:cNvSpPr>
          <p:nvPr/>
        </p:nvSpPr>
        <p:spPr bwMode="auto">
          <a:xfrm>
            <a:off x="533400" y="2108200"/>
            <a:ext cx="6324600" cy="1016000"/>
          </a:xfrm>
          <a:prstGeom prst="rect">
            <a:avLst/>
          </a:prstGeom>
          <a:noFill/>
          <a:ln w="9525">
            <a:noFill/>
            <a:miter lim="800000"/>
            <a:headEnd/>
            <a:tailEnd/>
          </a:ln>
        </p:spPr>
        <p:txBody>
          <a:bodyPr>
            <a:prstTxWarp prst="textNoShape">
              <a:avLst/>
            </a:prstTxWarp>
            <a:spAutoFit/>
          </a:bodyPr>
          <a:lstStyle/>
          <a:p>
            <a:r>
              <a:rPr lang="en-US"/>
              <a:t>Mark A. Parsons (2006)</a:t>
            </a:r>
          </a:p>
          <a:p>
            <a:r>
              <a:rPr lang="en-US"/>
              <a:t>International Polar Year</a:t>
            </a:r>
          </a:p>
          <a:p>
            <a:r>
              <a:rPr lang="en-US"/>
              <a:t> </a:t>
            </a:r>
          </a:p>
        </p:txBody>
      </p:sp>
      <p:sp>
        <p:nvSpPr>
          <p:cNvPr id="9" name="Rectangle 8"/>
          <p:cNvSpPr/>
          <p:nvPr/>
        </p:nvSpPr>
        <p:spPr>
          <a:xfrm>
            <a:off x="685800" y="3276600"/>
            <a:ext cx="7772400" cy="1200150"/>
          </a:xfrm>
          <a:prstGeom prst="rect">
            <a:avLst/>
          </a:prstGeom>
        </p:spPr>
        <p:txBody>
          <a:bodyPr>
            <a:spAutoFit/>
          </a:bodyPr>
          <a:lstStyle/>
          <a:p>
            <a:pPr>
              <a:defRPr/>
            </a:pPr>
            <a:r>
              <a:rPr lang="en-US" sz="2400" dirty="0">
                <a:latin typeface="+mn-lt"/>
              </a:rPr>
              <a:t>“A scholar’s positive contribution is measured by the sum of the original data that he contributes. Hypotheses come and go but data remain.”</a:t>
            </a:r>
            <a:endParaRPr lang="en-US" sz="1600" dirty="0">
              <a:latin typeface="+mn-lt"/>
            </a:endParaRPr>
          </a:p>
        </p:txBody>
      </p:sp>
      <p:sp>
        <p:nvSpPr>
          <p:cNvPr id="10" name="Text Box 5"/>
          <p:cNvSpPr txBox="1">
            <a:spLocks noChangeArrowheads="1"/>
          </p:cNvSpPr>
          <p:nvPr/>
        </p:nvSpPr>
        <p:spPr bwMode="auto">
          <a:xfrm>
            <a:off x="685800" y="4708525"/>
            <a:ext cx="6934200" cy="923330"/>
          </a:xfrm>
          <a:prstGeom prst="rect">
            <a:avLst/>
          </a:prstGeom>
          <a:noFill/>
          <a:ln w="9525">
            <a:noFill/>
            <a:miter lim="800000"/>
            <a:headEnd/>
            <a:tailEnd/>
          </a:ln>
        </p:spPr>
        <p:txBody>
          <a:bodyPr>
            <a:prstTxWarp prst="textNoShape">
              <a:avLst/>
            </a:prstTxWarp>
            <a:spAutoFit/>
          </a:bodyPr>
          <a:lstStyle/>
          <a:p>
            <a:pPr algn="r"/>
            <a:r>
              <a:rPr lang="en-US" dirty="0"/>
              <a:t>in </a:t>
            </a:r>
            <a:r>
              <a:rPr lang="en-US" i="1" dirty="0"/>
              <a:t>Advice to a Young Investigator</a:t>
            </a:r>
            <a:r>
              <a:rPr lang="en-US" dirty="0"/>
              <a:t> (1897) Santiago Ramón </a:t>
            </a:r>
            <a:r>
              <a:rPr lang="en-US" dirty="0" err="1"/>
              <a:t>y</a:t>
            </a:r>
            <a:r>
              <a:rPr lang="en-US" dirty="0"/>
              <a:t> </a:t>
            </a:r>
            <a:r>
              <a:rPr lang="en-US" dirty="0" err="1"/>
              <a:t>Cajal</a:t>
            </a:r>
            <a:r>
              <a:rPr lang="en-US" dirty="0"/>
              <a:t>  </a:t>
            </a:r>
            <a:r>
              <a:rPr lang="en-US" dirty="0" smtClean="0"/>
              <a:t> </a:t>
            </a:r>
            <a:br>
              <a:rPr lang="en-US" dirty="0" smtClean="0"/>
            </a:br>
            <a:r>
              <a:rPr lang="en-US" dirty="0" smtClean="0"/>
              <a:t>(</a:t>
            </a:r>
            <a:r>
              <a:rPr lang="en-US" dirty="0"/>
              <a:t>Nobel Prize winner, 1906) </a:t>
            </a:r>
            <a:br>
              <a:rPr lang="en-US" dirty="0"/>
            </a:br>
            <a:endParaRPr lang="en-US" dirty="0">
              <a:latin typeface="Times" pitchFamily="-112" charset="0"/>
            </a:endParaRPr>
          </a:p>
        </p:txBody>
      </p:sp>
      <p:sp>
        <p:nvSpPr>
          <p:cNvPr id="11" name="Left Arrow 10"/>
          <p:cNvSpPr/>
          <p:nvPr/>
        </p:nvSpPr>
        <p:spPr>
          <a:xfrm>
            <a:off x="7835900" y="4813300"/>
            <a:ext cx="978408" cy="484632"/>
          </a:xfrm>
          <a:prstGeom prst="leftArrow">
            <a:avLst/>
          </a:prstGeom>
          <a:solidFill>
            <a:srgbClr val="FF66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0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3" grpId="0"/>
      <p:bldP spid="8" grpId="0"/>
      <p:bldP spid="9" grpId="0"/>
      <p:bldP spid="10" grpId="0"/>
      <p:bldP spid="11" grpId="0" animBg="1"/>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A more practical set of questions?</a:t>
            </a:r>
            <a:endParaRPr lang="en-US" sz="4000" dirty="0"/>
          </a:p>
        </p:txBody>
      </p:sp>
      <p:sp>
        <p:nvSpPr>
          <p:cNvPr id="3" name="Content Placeholder 2"/>
          <p:cNvSpPr>
            <a:spLocks noGrp="1"/>
          </p:cNvSpPr>
          <p:nvPr>
            <p:ph idx="1"/>
          </p:nvPr>
        </p:nvSpPr>
        <p:spPr>
          <a:xfrm>
            <a:off x="127000" y="1333500"/>
            <a:ext cx="9017000" cy="5092700"/>
          </a:xfrm>
        </p:spPr>
        <p:txBody>
          <a:bodyPr>
            <a:noAutofit/>
          </a:bodyPr>
          <a:lstStyle/>
          <a:p>
            <a:pPr marL="514350" indent="-514350">
              <a:spcAft>
                <a:spcPts val="2400"/>
              </a:spcAft>
            </a:pPr>
            <a:r>
              <a:rPr lang="en-US" sz="2800" dirty="0" smtClean="0"/>
              <a:t>why should we publish our data?</a:t>
            </a:r>
          </a:p>
          <a:p>
            <a:pPr marL="514350" indent="-514350">
              <a:spcAft>
                <a:spcPts val="2400"/>
              </a:spcAft>
            </a:pPr>
            <a:r>
              <a:rPr lang="en-US" sz="4000" dirty="0" smtClean="0"/>
              <a:t>what data </a:t>
            </a:r>
            <a:r>
              <a:rPr lang="en-US" sz="4000" dirty="0"/>
              <a:t>should be</a:t>
            </a:r>
            <a:r>
              <a:rPr lang="en-US" sz="4000" dirty="0" smtClean="0"/>
              <a:t> shared, </a:t>
            </a:r>
            <a:br>
              <a:rPr lang="en-US" sz="4000" dirty="0" smtClean="0"/>
            </a:br>
            <a:r>
              <a:rPr lang="en-US" sz="4000" dirty="0" smtClean="0"/>
              <a:t>when &amp;</a:t>
            </a:r>
            <a:br>
              <a:rPr lang="en-US" sz="4000" dirty="0" smtClean="0"/>
            </a:br>
            <a:r>
              <a:rPr lang="en-US" sz="4000" dirty="0" smtClean="0"/>
              <a:t>how?</a:t>
            </a:r>
          </a:p>
          <a:p>
            <a:pPr marL="514350" indent="-514350">
              <a:spcAft>
                <a:spcPts val="2400"/>
              </a:spcAft>
              <a:buNone/>
            </a:pPr>
            <a:r>
              <a:rPr lang="en-US" sz="2800" dirty="0" smtClean="0"/>
              <a:t>	</a:t>
            </a:r>
          </a:p>
          <a:p>
            <a:pPr marL="514350" indent="-514350">
              <a:spcAft>
                <a:spcPts val="2400"/>
              </a:spcAft>
              <a:buNone/>
            </a:pPr>
            <a:r>
              <a:rPr lang="en-US" sz="2800" dirty="0" smtClean="0"/>
              <a:t>	</a:t>
            </a:r>
            <a:endParaRPr lang="en-GB" sz="28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462"/>
            <a:ext cx="8229600" cy="1143000"/>
          </a:xfrm>
        </p:spPr>
        <p:txBody>
          <a:bodyPr>
            <a:normAutofit/>
          </a:bodyPr>
          <a:lstStyle/>
          <a:p>
            <a:r>
              <a:rPr lang="en-US" sz="4000" dirty="0" smtClean="0"/>
              <a:t>The What</a:t>
            </a:r>
            <a:endParaRPr lang="en-US" sz="4000" dirty="0"/>
          </a:p>
        </p:txBody>
      </p:sp>
      <p:sp>
        <p:nvSpPr>
          <p:cNvPr id="3" name="Content Placeholder 2"/>
          <p:cNvSpPr>
            <a:spLocks noGrp="1"/>
          </p:cNvSpPr>
          <p:nvPr>
            <p:ph idx="1"/>
          </p:nvPr>
        </p:nvSpPr>
        <p:spPr>
          <a:xfrm>
            <a:off x="203200" y="1016000"/>
            <a:ext cx="8801100" cy="5524500"/>
          </a:xfrm>
        </p:spPr>
        <p:txBody>
          <a:bodyPr>
            <a:noAutofit/>
          </a:bodyPr>
          <a:lstStyle/>
          <a:p>
            <a:pPr marL="514350" indent="-514350"/>
            <a:r>
              <a:rPr lang="en-US" sz="2000" dirty="0" smtClean="0"/>
              <a:t>why should we publish our data?</a:t>
            </a:r>
          </a:p>
          <a:p>
            <a:pPr marL="514350" indent="-514350"/>
            <a:r>
              <a:rPr lang="en-US" dirty="0" smtClean="0"/>
              <a:t>what data </a:t>
            </a:r>
            <a:r>
              <a:rPr lang="en-US" dirty="0"/>
              <a:t>should be</a:t>
            </a:r>
            <a:r>
              <a:rPr lang="en-US" dirty="0" smtClean="0"/>
              <a:t> shared, when and how?</a:t>
            </a:r>
          </a:p>
          <a:p>
            <a:pPr marL="914400" lvl="1" indent="-514350"/>
            <a:endParaRPr lang="en-US" dirty="0" smtClean="0"/>
          </a:p>
          <a:p>
            <a:pPr lvl="2">
              <a:buNone/>
            </a:pPr>
            <a:r>
              <a:rPr lang="en-US" sz="3200" b="1" dirty="0" err="1" smtClean="0">
                <a:solidFill>
                  <a:srgbClr val="F79646"/>
                </a:solidFill>
                <a:latin typeface="Helvetica"/>
                <a:cs typeface="Helvetica"/>
              </a:rPr>
              <a:t>DataType</a:t>
            </a:r>
            <a:r>
              <a:rPr lang="en-US" sz="3200" b="1" dirty="0" smtClean="0">
                <a:solidFill>
                  <a:srgbClr val="F79646"/>
                </a:solidFill>
                <a:latin typeface="Helvetica"/>
                <a:cs typeface="Helvetica"/>
              </a:rPr>
              <a:t> B:  Data = Findings</a:t>
            </a:r>
            <a:endParaRPr lang="en-US" sz="4000" dirty="0" smtClean="0">
              <a:solidFill>
                <a:srgbClr val="F79646"/>
              </a:solidFill>
              <a:latin typeface="Helvetica"/>
              <a:cs typeface="Helvetica"/>
            </a:endParaRPr>
          </a:p>
          <a:p>
            <a:pPr marL="1314450" lvl="2" indent="-514350"/>
            <a:r>
              <a:rPr lang="en-US" dirty="0" smtClean="0"/>
              <a:t>The </a:t>
            </a:r>
            <a:r>
              <a:rPr lang="en-US" dirty="0" err="1" smtClean="0"/>
              <a:t>dataset(s</a:t>
            </a:r>
            <a:r>
              <a:rPr lang="en-US" dirty="0" smtClean="0"/>
              <a:t>) on which we based our research statements, or …</a:t>
            </a:r>
          </a:p>
          <a:p>
            <a:pPr marL="1314450" lvl="2" indent="-514350"/>
            <a:r>
              <a:rPr lang="en-US" dirty="0" smtClean="0"/>
              <a:t>The </a:t>
            </a:r>
            <a:r>
              <a:rPr lang="en-US" dirty="0" err="1" smtClean="0"/>
              <a:t>dataset(s</a:t>
            </a:r>
            <a:r>
              <a:rPr lang="en-US" dirty="0" smtClean="0"/>
              <a:t>) that were assembled, upon which others can base their research</a:t>
            </a:r>
            <a:endParaRPr lang="en-US" sz="4800" dirty="0" smtClean="0"/>
          </a:p>
          <a:p>
            <a:pPr marL="514350" indent="-514350">
              <a:buNone/>
            </a:pPr>
            <a:r>
              <a:rPr lang="en-US" sz="2800" dirty="0" smtClean="0"/>
              <a:t>	</a:t>
            </a:r>
            <a:endParaRPr lang="en-GB" sz="28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8" name="Content Placeholder 17" descr="Screen Shot 2014-08-18 at 09.45.20.png"/>
          <p:cNvPicPr>
            <a:picLocks noGrp="1" noChangeAspect="1"/>
          </p:cNvPicPr>
          <p:nvPr>
            <p:ph idx="1"/>
          </p:nvPr>
        </p:nvPicPr>
        <p:blipFill>
          <a:blip r:embed="rId2"/>
          <a:srcRect l="-10422" r="-10422"/>
          <a:stretch>
            <a:fillRect/>
          </a:stretch>
        </p:blipFill>
        <p:spPr>
          <a:xfrm>
            <a:off x="-742538" y="139700"/>
            <a:ext cx="10585038" cy="5821363"/>
          </a:xfrm>
          <a:ln>
            <a:noFill/>
          </a:ln>
        </p:spPr>
      </p:pic>
      <p:grpSp>
        <p:nvGrpSpPr>
          <p:cNvPr id="2" name="Group 23"/>
          <p:cNvGrpSpPr/>
          <p:nvPr/>
        </p:nvGrpSpPr>
        <p:grpSpPr>
          <a:xfrm>
            <a:off x="-2768600" y="279400"/>
            <a:ext cx="11645948" cy="6786096"/>
            <a:chOff x="-2565400" y="139700"/>
            <a:chExt cx="11645948" cy="6786096"/>
          </a:xfrm>
        </p:grpSpPr>
        <p:sp>
          <p:nvSpPr>
            <p:cNvPr id="7" name="Rounded Rectangle 6"/>
            <p:cNvSpPr/>
            <p:nvPr/>
          </p:nvSpPr>
          <p:spPr>
            <a:xfrm>
              <a:off x="3721100" y="2628900"/>
              <a:ext cx="14351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6057900" y="2616200"/>
              <a:ext cx="11811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6096000" y="5003800"/>
              <a:ext cx="12700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ounded Rectangle 9"/>
            <p:cNvSpPr/>
            <p:nvPr/>
          </p:nvSpPr>
          <p:spPr>
            <a:xfrm>
              <a:off x="1972681" y="2057400"/>
              <a:ext cx="1380237"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ounded Rectangle 10"/>
            <p:cNvSpPr/>
            <p:nvPr/>
          </p:nvSpPr>
          <p:spPr>
            <a:xfrm>
              <a:off x="1917700" y="139700"/>
              <a:ext cx="33147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ounded Rectangle 11"/>
            <p:cNvSpPr/>
            <p:nvPr/>
          </p:nvSpPr>
          <p:spPr>
            <a:xfrm>
              <a:off x="317500" y="1244600"/>
              <a:ext cx="15748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2705100" y="2908300"/>
              <a:ext cx="800219" cy="369332"/>
            </a:xfrm>
            <a:prstGeom prst="rect">
              <a:avLst/>
            </a:prstGeom>
            <a:noFill/>
          </p:spPr>
          <p:txBody>
            <a:bodyPr wrap="none" rtlCol="0">
              <a:spAutoFit/>
            </a:bodyPr>
            <a:lstStyle/>
            <a:p>
              <a:r>
                <a:rPr lang="en-US" dirty="0" smtClean="0">
                  <a:solidFill>
                    <a:srgbClr val="3366FF"/>
                  </a:solidFill>
                </a:rPr>
                <a:t>STUDY</a:t>
              </a:r>
              <a:endParaRPr lang="en-US" dirty="0">
                <a:solidFill>
                  <a:srgbClr val="3366FF"/>
                </a:solidFill>
              </a:endParaRPr>
            </a:p>
          </p:txBody>
        </p:sp>
        <p:sp>
          <p:nvSpPr>
            <p:cNvPr id="14" name="TextBox 13"/>
            <p:cNvSpPr txBox="1"/>
            <p:nvPr/>
          </p:nvSpPr>
          <p:spPr>
            <a:xfrm>
              <a:off x="5372100" y="177800"/>
              <a:ext cx="3050121" cy="646331"/>
            </a:xfrm>
            <a:prstGeom prst="rect">
              <a:avLst/>
            </a:prstGeom>
            <a:noFill/>
          </p:spPr>
          <p:txBody>
            <a:bodyPr wrap="none" rtlCol="0">
              <a:spAutoFit/>
            </a:bodyPr>
            <a:lstStyle/>
            <a:p>
              <a:r>
                <a:rPr lang="en-US" dirty="0" smtClean="0">
                  <a:solidFill>
                    <a:srgbClr val="3366FF"/>
                  </a:solidFill>
                </a:rPr>
                <a:t>DATA, other working capital </a:t>
              </a:r>
              <a:br>
                <a:rPr lang="en-US" dirty="0" smtClean="0">
                  <a:solidFill>
                    <a:srgbClr val="3366FF"/>
                  </a:solidFill>
                </a:rPr>
              </a:br>
              <a:r>
                <a:rPr lang="en-US" dirty="0" smtClean="0">
                  <a:solidFill>
                    <a:srgbClr val="3366FF"/>
                  </a:solidFill>
                </a:rPr>
                <a:t>&amp; references to work of others</a:t>
              </a:r>
            </a:p>
          </p:txBody>
        </p:sp>
        <p:sp>
          <p:nvSpPr>
            <p:cNvPr id="15" name="TextBox 14"/>
            <p:cNvSpPr txBox="1"/>
            <p:nvPr/>
          </p:nvSpPr>
          <p:spPr>
            <a:xfrm>
              <a:off x="355600" y="787400"/>
              <a:ext cx="1098753" cy="646331"/>
            </a:xfrm>
            <a:prstGeom prst="rect">
              <a:avLst/>
            </a:prstGeom>
            <a:noFill/>
            <a:ln>
              <a:noFill/>
            </a:ln>
          </p:spPr>
          <p:txBody>
            <a:bodyPr wrap="none" rtlCol="0">
              <a:spAutoFit/>
            </a:bodyPr>
            <a:lstStyle/>
            <a:p>
              <a:r>
                <a:rPr lang="en-US" dirty="0" smtClean="0">
                  <a:solidFill>
                    <a:srgbClr val="3366FF"/>
                  </a:solidFill>
                </a:rPr>
                <a:t>FINDINGS</a:t>
              </a:r>
            </a:p>
            <a:p>
              <a:endParaRPr lang="en-US" dirty="0">
                <a:solidFill>
                  <a:srgbClr val="3366FF"/>
                </a:solidFill>
              </a:endParaRPr>
            </a:p>
          </p:txBody>
        </p:sp>
        <p:sp>
          <p:nvSpPr>
            <p:cNvPr id="16" name="TextBox 15"/>
            <p:cNvSpPr txBox="1"/>
            <p:nvPr/>
          </p:nvSpPr>
          <p:spPr>
            <a:xfrm>
              <a:off x="1169578" y="5956300"/>
              <a:ext cx="7910970" cy="969496"/>
            </a:xfrm>
            <a:prstGeom prst="rect">
              <a:avLst/>
            </a:prstGeom>
            <a:noFill/>
          </p:spPr>
          <p:txBody>
            <a:bodyPr wrap="square" rtlCol="0">
              <a:spAutoFit/>
            </a:bodyPr>
            <a:lstStyle/>
            <a:p>
              <a:pPr algn="r"/>
              <a:r>
                <a:rPr lang="en-US" sz="1400" dirty="0" smtClean="0"/>
                <a:t>Taken from:  Figure 1 in P.  </a:t>
              </a:r>
              <a:r>
                <a:rPr lang="en-US" sz="1400" dirty="0" err="1" smtClean="0"/>
                <a:t>Burnhill</a:t>
              </a:r>
              <a:r>
                <a:rPr lang="en-US" sz="1400" dirty="0" smtClean="0"/>
                <a:t> &amp; M. Tubby-</a:t>
              </a:r>
              <a:r>
                <a:rPr lang="en-US" sz="1600" dirty="0" err="1" smtClean="0"/>
                <a:t>Hille</a:t>
              </a:r>
              <a:r>
                <a:rPr lang="en-US" sz="1600" dirty="0" smtClean="0"/>
                <a:t> (1994) </a:t>
              </a:r>
              <a:r>
                <a:rPr lang="en-US" sz="1400" dirty="0" smtClean="0"/>
                <a:t/>
              </a:r>
              <a:br>
                <a:rPr lang="en-US" sz="1400" dirty="0" smtClean="0"/>
              </a:br>
              <a:r>
                <a:rPr lang="en-US" sz="1600" dirty="0" smtClean="0"/>
                <a:t>On measuring the relation between social science research activity and research publication.</a:t>
              </a:r>
              <a:r>
                <a:rPr lang="en-US" sz="1400" dirty="0" smtClean="0"/>
                <a:t/>
              </a:r>
              <a:br>
                <a:rPr lang="en-US" sz="1400" dirty="0" smtClean="0"/>
              </a:br>
              <a:r>
                <a:rPr lang="en-US" sz="1400" i="1" dirty="0" smtClean="0"/>
                <a:t>Research Evaluation</a:t>
              </a:r>
              <a:r>
                <a:rPr lang="en-US" sz="1400" dirty="0" smtClean="0"/>
                <a:t> 4.3  130-152. </a:t>
              </a:r>
              <a:r>
                <a:rPr lang="en-US" sz="1400" dirty="0" err="1" smtClean="0"/>
                <a:t>doi</a:t>
              </a:r>
              <a:r>
                <a:rPr lang="en-US" sz="1400" dirty="0" smtClean="0"/>
                <a:t>: 10.1093/rev/4.3.130</a:t>
              </a:r>
            </a:p>
            <a:p>
              <a:pPr algn="r"/>
              <a:endParaRPr lang="en-US" sz="1100" dirty="0"/>
            </a:p>
          </p:txBody>
        </p:sp>
        <p:sp>
          <p:nvSpPr>
            <p:cNvPr id="19" name="TextBox 18"/>
            <p:cNvSpPr txBox="1"/>
            <p:nvPr/>
          </p:nvSpPr>
          <p:spPr>
            <a:xfrm>
              <a:off x="-2565400" y="4584700"/>
              <a:ext cx="184666" cy="369332"/>
            </a:xfrm>
            <a:prstGeom prst="rect">
              <a:avLst/>
            </a:prstGeom>
            <a:noFill/>
          </p:spPr>
          <p:txBody>
            <a:bodyPr wrap="none" rtlCol="0">
              <a:spAutoFit/>
            </a:bodyPr>
            <a:lstStyle/>
            <a:p>
              <a:endParaRPr lang="en-US" dirty="0"/>
            </a:p>
          </p:txBody>
        </p:sp>
        <p:sp>
          <p:nvSpPr>
            <p:cNvPr id="20" name="Rectangle 19"/>
            <p:cNvSpPr/>
            <p:nvPr/>
          </p:nvSpPr>
          <p:spPr>
            <a:xfrm>
              <a:off x="825500" y="3442732"/>
              <a:ext cx="6248400" cy="1510268"/>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1003300" y="2908300"/>
              <a:ext cx="1701800" cy="53443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p:cNvSpPr/>
            <p:nvPr/>
          </p:nvSpPr>
          <p:spPr>
            <a:xfrm>
              <a:off x="825500" y="1981200"/>
              <a:ext cx="1066800" cy="10795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ectangle 22"/>
            <p:cNvSpPr/>
            <p:nvPr/>
          </p:nvSpPr>
          <p:spPr>
            <a:xfrm>
              <a:off x="7073900" y="4584700"/>
              <a:ext cx="1066800" cy="3683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TextBox 23"/>
            <p:cNvSpPr txBox="1"/>
            <p:nvPr/>
          </p:nvSpPr>
          <p:spPr>
            <a:xfrm>
              <a:off x="1041400" y="4013200"/>
              <a:ext cx="1886153" cy="646331"/>
            </a:xfrm>
            <a:prstGeom prst="rect">
              <a:avLst/>
            </a:prstGeom>
            <a:noFill/>
            <a:ln>
              <a:solidFill>
                <a:schemeClr val="accent6"/>
              </a:solidFill>
            </a:ln>
          </p:spPr>
          <p:txBody>
            <a:bodyPr wrap="none" rtlCol="0">
              <a:spAutoFit/>
            </a:bodyPr>
            <a:lstStyle/>
            <a:p>
              <a:r>
                <a:rPr lang="en-US" dirty="0" smtClean="0">
                  <a:solidFill>
                    <a:srgbClr val="3366FF"/>
                  </a:solidFill>
                </a:rPr>
                <a:t>DATA as FINDINGS</a:t>
              </a:r>
            </a:p>
            <a:p>
              <a:endParaRPr lang="en-US" dirty="0">
                <a:solidFill>
                  <a:srgbClr val="3366FF"/>
                </a:solidFill>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cSld>
    <p:spTree>
      <p:nvGrpSpPr>
        <p:cNvPr id="1" name=""/>
        <p:cNvGrpSpPr/>
        <p:nvPr/>
      </p:nvGrpSpPr>
      <p:grpSpPr>
        <a:xfrm>
          <a:off x="0" y="0"/>
          <a:ext cx="0" cy="0"/>
          <a:chOff x="0" y="0"/>
          <a:chExt cx="0" cy="0"/>
        </a:xfrm>
      </p:grpSpPr>
      <p:pic>
        <p:nvPicPr>
          <p:cNvPr id="7" name="Picture 6" descr="Time.jpg"/>
          <p:cNvPicPr>
            <a:picLocks noChangeAspect="1"/>
          </p:cNvPicPr>
          <p:nvPr/>
        </p:nvPicPr>
        <p:blipFill>
          <a:blip r:embed="rId3"/>
          <a:stretch>
            <a:fillRect/>
          </a:stretch>
        </p:blipFill>
        <p:spPr>
          <a:xfrm>
            <a:off x="12700" y="-476"/>
            <a:ext cx="9105900" cy="6824186"/>
          </a:xfrm>
          <a:prstGeom prst="rect">
            <a:avLst/>
          </a:prstGeom>
        </p:spPr>
      </p:pic>
      <p:sp>
        <p:nvSpPr>
          <p:cNvPr id="14" name="Rectangle 13"/>
          <p:cNvSpPr/>
          <p:nvPr/>
        </p:nvSpPr>
        <p:spPr>
          <a:xfrm>
            <a:off x="50800" y="6547535"/>
            <a:ext cx="6045200" cy="307777"/>
          </a:xfrm>
          <a:prstGeom prst="rect">
            <a:avLst/>
          </a:prstGeom>
        </p:spPr>
        <p:txBody>
          <a:bodyPr wrap="square">
            <a:spAutoFit/>
          </a:bodyPr>
          <a:lstStyle/>
          <a:p>
            <a:r>
              <a:rPr lang="en-US" sz="1400" dirty="0" smtClean="0">
                <a:solidFill>
                  <a:schemeClr val="bg1">
                    <a:lumMod val="65000"/>
                  </a:schemeClr>
                </a:solidFill>
              </a:rPr>
              <a:t>http://www.restfulliving.com/wp-content/uploads/2013/12/Time-1024x861.jpg</a:t>
            </a:r>
            <a:endParaRPr lang="en-US" sz="1400" dirty="0">
              <a:solidFill>
                <a:schemeClr val="bg1">
                  <a:lumMod val="65000"/>
                </a:schemeClr>
              </a:solidFill>
            </a:endParaRPr>
          </a:p>
        </p:txBody>
      </p:sp>
      <p:sp>
        <p:nvSpPr>
          <p:cNvPr id="6" name="Rectangle 5"/>
          <p:cNvSpPr/>
          <p:nvPr/>
        </p:nvSpPr>
        <p:spPr>
          <a:xfrm>
            <a:off x="6426200" y="-57666"/>
            <a:ext cx="2717800" cy="1015663"/>
          </a:xfrm>
          <a:prstGeom prst="rect">
            <a:avLst/>
          </a:prstGeom>
        </p:spPr>
        <p:txBody>
          <a:bodyPr wrap="square">
            <a:spAutoFit/>
          </a:bodyPr>
          <a:lstStyle/>
          <a:p>
            <a:pPr algn="r"/>
            <a:r>
              <a:rPr lang="en-US" sz="2000" b="1" dirty="0" smtClean="0">
                <a:solidFill>
                  <a:srgbClr val="000090"/>
                </a:solidFill>
              </a:rPr>
              <a:t>Preserving the integrity of the scholarly </a:t>
            </a:r>
            <a:br>
              <a:rPr lang="en-US" sz="2000" b="1" dirty="0" smtClean="0">
                <a:solidFill>
                  <a:srgbClr val="000090"/>
                </a:solidFill>
              </a:rPr>
            </a:br>
            <a:r>
              <a:rPr lang="en-US" sz="2000" b="1" dirty="0" smtClean="0">
                <a:solidFill>
                  <a:srgbClr val="000090"/>
                </a:solidFill>
              </a:rPr>
              <a:t>record</a:t>
            </a:r>
            <a:endParaRPr lang="en-US" sz="2000" b="1" dirty="0"/>
          </a:p>
        </p:txBody>
      </p:sp>
      <p:sp>
        <p:nvSpPr>
          <p:cNvPr id="11" name="Rectangle 10"/>
          <p:cNvSpPr/>
          <p:nvPr/>
        </p:nvSpPr>
        <p:spPr>
          <a:xfrm>
            <a:off x="-57605" y="-116950"/>
            <a:ext cx="2058607" cy="769441"/>
          </a:xfrm>
          <a:prstGeom prst="rect">
            <a:avLst/>
          </a:prstGeom>
        </p:spPr>
        <p:txBody>
          <a:bodyPr wrap="square">
            <a:spAutoFit/>
          </a:bodyPr>
          <a:lstStyle/>
          <a:p>
            <a:r>
              <a:rPr lang="en-US" sz="4400" b="1" dirty="0" smtClean="0">
                <a:solidFill>
                  <a:srgbClr val="000090"/>
                </a:solidFill>
              </a:rPr>
              <a:t>When?</a:t>
            </a:r>
            <a:endParaRPr lang="en-US" sz="4400" b="1" dirty="0"/>
          </a:p>
        </p:txBody>
      </p:sp>
    </p:spTree>
  </p:cSld>
  <p:clrMapOvr>
    <a:masterClrMapping/>
  </p:clrMapOvr>
  <p:transition advClick="0" advTm="1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8" name="Content Placeholder 17" descr="Screen Shot 2014-08-18 at 09.45.20.png"/>
          <p:cNvPicPr>
            <a:picLocks noGrp="1" noChangeAspect="1"/>
          </p:cNvPicPr>
          <p:nvPr>
            <p:ph idx="1"/>
          </p:nvPr>
        </p:nvPicPr>
        <p:blipFill>
          <a:blip r:embed="rId2"/>
          <a:srcRect l="-10422" r="-10422"/>
          <a:stretch>
            <a:fillRect/>
          </a:stretch>
        </p:blipFill>
        <p:spPr>
          <a:xfrm>
            <a:off x="-717134" y="25397"/>
            <a:ext cx="10585038" cy="5821363"/>
          </a:xfrm>
          <a:ln>
            <a:noFill/>
          </a:ln>
        </p:spPr>
      </p:pic>
      <p:grpSp>
        <p:nvGrpSpPr>
          <p:cNvPr id="2" name="Group 23"/>
          <p:cNvGrpSpPr/>
          <p:nvPr/>
        </p:nvGrpSpPr>
        <p:grpSpPr>
          <a:xfrm>
            <a:off x="-2743196" y="165097"/>
            <a:ext cx="10987621" cy="5600700"/>
            <a:chOff x="-2565400" y="139700"/>
            <a:chExt cx="10987621" cy="5600700"/>
          </a:xfrm>
        </p:grpSpPr>
        <p:sp>
          <p:nvSpPr>
            <p:cNvPr id="7" name="Rounded Rectangle 6"/>
            <p:cNvSpPr/>
            <p:nvPr/>
          </p:nvSpPr>
          <p:spPr>
            <a:xfrm>
              <a:off x="3721100" y="2628900"/>
              <a:ext cx="14351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6057900" y="2616200"/>
              <a:ext cx="11811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6096000" y="5003800"/>
              <a:ext cx="12700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ounded Rectangle 9"/>
            <p:cNvSpPr/>
            <p:nvPr/>
          </p:nvSpPr>
          <p:spPr>
            <a:xfrm>
              <a:off x="1972681" y="2057400"/>
              <a:ext cx="1380237"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ounded Rectangle 10"/>
            <p:cNvSpPr/>
            <p:nvPr/>
          </p:nvSpPr>
          <p:spPr>
            <a:xfrm>
              <a:off x="1917700" y="139700"/>
              <a:ext cx="33147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ounded Rectangle 11"/>
            <p:cNvSpPr/>
            <p:nvPr/>
          </p:nvSpPr>
          <p:spPr>
            <a:xfrm>
              <a:off x="317500" y="1244600"/>
              <a:ext cx="15748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2705100" y="2908300"/>
              <a:ext cx="800219" cy="369332"/>
            </a:xfrm>
            <a:prstGeom prst="rect">
              <a:avLst/>
            </a:prstGeom>
            <a:noFill/>
          </p:spPr>
          <p:txBody>
            <a:bodyPr wrap="none" rtlCol="0">
              <a:spAutoFit/>
            </a:bodyPr>
            <a:lstStyle/>
            <a:p>
              <a:r>
                <a:rPr lang="en-US" dirty="0" smtClean="0">
                  <a:solidFill>
                    <a:srgbClr val="3366FF"/>
                  </a:solidFill>
                </a:rPr>
                <a:t>STUDY</a:t>
              </a:r>
              <a:endParaRPr lang="en-US" dirty="0">
                <a:solidFill>
                  <a:srgbClr val="3366FF"/>
                </a:solidFill>
              </a:endParaRPr>
            </a:p>
          </p:txBody>
        </p:sp>
        <p:sp>
          <p:nvSpPr>
            <p:cNvPr id="14" name="TextBox 13"/>
            <p:cNvSpPr txBox="1"/>
            <p:nvPr/>
          </p:nvSpPr>
          <p:spPr>
            <a:xfrm>
              <a:off x="5372100" y="177800"/>
              <a:ext cx="3050121" cy="646331"/>
            </a:xfrm>
            <a:prstGeom prst="rect">
              <a:avLst/>
            </a:prstGeom>
            <a:noFill/>
          </p:spPr>
          <p:txBody>
            <a:bodyPr wrap="none" rtlCol="0">
              <a:spAutoFit/>
            </a:bodyPr>
            <a:lstStyle/>
            <a:p>
              <a:r>
                <a:rPr lang="en-US" dirty="0" smtClean="0">
                  <a:solidFill>
                    <a:srgbClr val="3366FF"/>
                  </a:solidFill>
                </a:rPr>
                <a:t>DATA, other working capital </a:t>
              </a:r>
              <a:br>
                <a:rPr lang="en-US" dirty="0" smtClean="0">
                  <a:solidFill>
                    <a:srgbClr val="3366FF"/>
                  </a:solidFill>
                </a:rPr>
              </a:br>
              <a:r>
                <a:rPr lang="en-US" dirty="0" smtClean="0">
                  <a:solidFill>
                    <a:srgbClr val="3366FF"/>
                  </a:solidFill>
                </a:rPr>
                <a:t>&amp; references to work of others</a:t>
              </a:r>
            </a:p>
          </p:txBody>
        </p:sp>
        <p:sp>
          <p:nvSpPr>
            <p:cNvPr id="15" name="TextBox 14"/>
            <p:cNvSpPr txBox="1"/>
            <p:nvPr/>
          </p:nvSpPr>
          <p:spPr>
            <a:xfrm>
              <a:off x="355600" y="787400"/>
              <a:ext cx="1098753" cy="646331"/>
            </a:xfrm>
            <a:prstGeom prst="rect">
              <a:avLst/>
            </a:prstGeom>
            <a:noFill/>
            <a:ln>
              <a:noFill/>
            </a:ln>
          </p:spPr>
          <p:txBody>
            <a:bodyPr wrap="none" rtlCol="0">
              <a:spAutoFit/>
            </a:bodyPr>
            <a:lstStyle/>
            <a:p>
              <a:r>
                <a:rPr lang="en-US" dirty="0" smtClean="0">
                  <a:solidFill>
                    <a:srgbClr val="3366FF"/>
                  </a:solidFill>
                </a:rPr>
                <a:t>FINDINGS</a:t>
              </a:r>
            </a:p>
            <a:p>
              <a:endParaRPr lang="en-US" dirty="0">
                <a:solidFill>
                  <a:srgbClr val="3366FF"/>
                </a:solidFill>
              </a:endParaRPr>
            </a:p>
          </p:txBody>
        </p:sp>
        <p:sp>
          <p:nvSpPr>
            <p:cNvPr id="19" name="TextBox 18"/>
            <p:cNvSpPr txBox="1"/>
            <p:nvPr/>
          </p:nvSpPr>
          <p:spPr>
            <a:xfrm>
              <a:off x="-2565400" y="4584700"/>
              <a:ext cx="184666" cy="369332"/>
            </a:xfrm>
            <a:prstGeom prst="rect">
              <a:avLst/>
            </a:prstGeom>
            <a:noFill/>
          </p:spPr>
          <p:txBody>
            <a:bodyPr wrap="none" rtlCol="0">
              <a:spAutoFit/>
            </a:bodyPr>
            <a:lstStyle/>
            <a:p>
              <a:endParaRPr lang="en-US" dirty="0"/>
            </a:p>
          </p:txBody>
        </p:sp>
        <p:sp>
          <p:nvSpPr>
            <p:cNvPr id="23" name="Rectangle 22"/>
            <p:cNvSpPr/>
            <p:nvPr/>
          </p:nvSpPr>
          <p:spPr>
            <a:xfrm>
              <a:off x="7073900" y="4584700"/>
              <a:ext cx="1066800" cy="3683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7" name="Title 1"/>
          <p:cNvSpPr>
            <a:spLocks noGrp="1"/>
          </p:cNvSpPr>
          <p:nvPr>
            <p:ph type="title"/>
          </p:nvPr>
        </p:nvSpPr>
        <p:spPr>
          <a:xfrm>
            <a:off x="177804" y="5692808"/>
            <a:ext cx="8966196" cy="1143000"/>
          </a:xfrm>
        </p:spPr>
        <p:txBody>
          <a:bodyPr>
            <a:normAutofit/>
          </a:bodyPr>
          <a:lstStyle/>
          <a:p>
            <a:r>
              <a:rPr lang="en-US" sz="3200" dirty="0" smtClean="0"/>
              <a:t>When Findings are reported in Publications?</a:t>
            </a:r>
            <a:endParaRPr lang="en-US" sz="32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8" name="Content Placeholder 17" descr="Screen Shot 2014-08-18 at 09.45.20.png"/>
          <p:cNvPicPr>
            <a:picLocks noGrp="1" noChangeAspect="1"/>
          </p:cNvPicPr>
          <p:nvPr>
            <p:ph idx="1"/>
          </p:nvPr>
        </p:nvPicPr>
        <p:blipFill>
          <a:blip r:embed="rId2"/>
          <a:srcRect l="-10422" r="-10422"/>
          <a:stretch>
            <a:fillRect/>
          </a:stretch>
        </p:blipFill>
        <p:spPr>
          <a:xfrm>
            <a:off x="-717138" y="0"/>
            <a:ext cx="10585038" cy="5821363"/>
          </a:xfrm>
          <a:ln>
            <a:noFill/>
          </a:ln>
        </p:spPr>
      </p:pic>
      <p:grpSp>
        <p:nvGrpSpPr>
          <p:cNvPr id="2" name="Group 19"/>
          <p:cNvGrpSpPr/>
          <p:nvPr/>
        </p:nvGrpSpPr>
        <p:grpSpPr>
          <a:xfrm>
            <a:off x="-2705100" y="127000"/>
            <a:ext cx="11736378" cy="6441420"/>
            <a:chOff x="-2565400" y="127000"/>
            <a:chExt cx="11736378" cy="6441420"/>
          </a:xfrm>
        </p:grpSpPr>
        <p:sp>
          <p:nvSpPr>
            <p:cNvPr id="7" name="Rounded Rectangle 6"/>
            <p:cNvSpPr/>
            <p:nvPr/>
          </p:nvSpPr>
          <p:spPr>
            <a:xfrm>
              <a:off x="3721100" y="2628900"/>
              <a:ext cx="14351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6057900" y="2616200"/>
              <a:ext cx="11811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6096000" y="5003800"/>
              <a:ext cx="12700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ounded Rectangle 9"/>
            <p:cNvSpPr/>
            <p:nvPr/>
          </p:nvSpPr>
          <p:spPr>
            <a:xfrm>
              <a:off x="1972681" y="2057400"/>
              <a:ext cx="1380237"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ounded Rectangle 10"/>
            <p:cNvSpPr/>
            <p:nvPr/>
          </p:nvSpPr>
          <p:spPr>
            <a:xfrm>
              <a:off x="1917700" y="139700"/>
              <a:ext cx="33147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ounded Rectangle 11"/>
            <p:cNvSpPr/>
            <p:nvPr/>
          </p:nvSpPr>
          <p:spPr>
            <a:xfrm>
              <a:off x="317500" y="1244600"/>
              <a:ext cx="1574800" cy="736600"/>
            </a:xfrm>
            <a:prstGeom prst="roundRect">
              <a:avLst/>
            </a:prstGeom>
            <a:noFill/>
            <a:ln w="28575" cap="flat" cmpd="sng" algn="ctr">
              <a:solidFill>
                <a:srgbClr val="3366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2260600" y="1689100"/>
              <a:ext cx="800219" cy="369332"/>
            </a:xfrm>
            <a:prstGeom prst="rect">
              <a:avLst/>
            </a:prstGeom>
            <a:noFill/>
          </p:spPr>
          <p:txBody>
            <a:bodyPr wrap="none" rtlCol="0">
              <a:spAutoFit/>
            </a:bodyPr>
            <a:lstStyle/>
            <a:p>
              <a:r>
                <a:rPr lang="en-US" dirty="0" smtClean="0">
                  <a:solidFill>
                    <a:srgbClr val="3366FF"/>
                  </a:solidFill>
                </a:rPr>
                <a:t>STUDY</a:t>
              </a:r>
              <a:endParaRPr lang="en-US" dirty="0">
                <a:solidFill>
                  <a:srgbClr val="3366FF"/>
                </a:solidFill>
              </a:endParaRPr>
            </a:p>
          </p:txBody>
        </p:sp>
        <p:sp>
          <p:nvSpPr>
            <p:cNvPr id="14" name="TextBox 13"/>
            <p:cNvSpPr txBox="1"/>
            <p:nvPr/>
          </p:nvSpPr>
          <p:spPr>
            <a:xfrm>
              <a:off x="5372100" y="177800"/>
              <a:ext cx="3050121" cy="646331"/>
            </a:xfrm>
            <a:prstGeom prst="rect">
              <a:avLst/>
            </a:prstGeom>
            <a:noFill/>
          </p:spPr>
          <p:txBody>
            <a:bodyPr wrap="none" rtlCol="0">
              <a:spAutoFit/>
            </a:bodyPr>
            <a:lstStyle/>
            <a:p>
              <a:r>
                <a:rPr lang="en-US" dirty="0" smtClean="0">
                  <a:solidFill>
                    <a:srgbClr val="3366FF"/>
                  </a:solidFill>
                </a:rPr>
                <a:t>DATA, other working capital </a:t>
              </a:r>
              <a:br>
                <a:rPr lang="en-US" dirty="0" smtClean="0">
                  <a:solidFill>
                    <a:srgbClr val="3366FF"/>
                  </a:solidFill>
                </a:rPr>
              </a:br>
              <a:r>
                <a:rPr lang="en-US" dirty="0" smtClean="0">
                  <a:solidFill>
                    <a:srgbClr val="3366FF"/>
                  </a:solidFill>
                </a:rPr>
                <a:t>&amp; references to work of others</a:t>
              </a:r>
            </a:p>
          </p:txBody>
        </p:sp>
        <p:sp>
          <p:nvSpPr>
            <p:cNvPr id="15" name="TextBox 14"/>
            <p:cNvSpPr txBox="1"/>
            <p:nvPr/>
          </p:nvSpPr>
          <p:spPr>
            <a:xfrm>
              <a:off x="355600" y="787400"/>
              <a:ext cx="1098753" cy="646331"/>
            </a:xfrm>
            <a:prstGeom prst="rect">
              <a:avLst/>
            </a:prstGeom>
            <a:noFill/>
            <a:ln>
              <a:noFill/>
            </a:ln>
          </p:spPr>
          <p:txBody>
            <a:bodyPr wrap="none" rtlCol="0">
              <a:spAutoFit/>
            </a:bodyPr>
            <a:lstStyle/>
            <a:p>
              <a:r>
                <a:rPr lang="en-US" dirty="0" smtClean="0">
                  <a:solidFill>
                    <a:srgbClr val="3366FF"/>
                  </a:solidFill>
                </a:rPr>
                <a:t>FINDINGS</a:t>
              </a:r>
            </a:p>
            <a:p>
              <a:endParaRPr lang="en-US" dirty="0">
                <a:solidFill>
                  <a:srgbClr val="3366FF"/>
                </a:solidFill>
              </a:endParaRPr>
            </a:p>
          </p:txBody>
        </p:sp>
        <p:sp>
          <p:nvSpPr>
            <p:cNvPr id="19" name="TextBox 18"/>
            <p:cNvSpPr txBox="1"/>
            <p:nvPr/>
          </p:nvSpPr>
          <p:spPr>
            <a:xfrm>
              <a:off x="-2565400" y="4584700"/>
              <a:ext cx="184666" cy="369332"/>
            </a:xfrm>
            <a:prstGeom prst="rect">
              <a:avLst/>
            </a:prstGeom>
            <a:noFill/>
          </p:spPr>
          <p:txBody>
            <a:bodyPr wrap="none" rtlCol="0">
              <a:spAutoFit/>
            </a:bodyPr>
            <a:lstStyle/>
            <a:p>
              <a:endParaRPr lang="en-US" dirty="0"/>
            </a:p>
          </p:txBody>
        </p:sp>
        <p:sp>
          <p:nvSpPr>
            <p:cNvPr id="24" name="TextBox 23"/>
            <p:cNvSpPr txBox="1"/>
            <p:nvPr/>
          </p:nvSpPr>
          <p:spPr>
            <a:xfrm>
              <a:off x="228600" y="6045200"/>
              <a:ext cx="8940800" cy="523220"/>
            </a:xfrm>
            <a:prstGeom prst="rect">
              <a:avLst/>
            </a:prstGeom>
            <a:noFill/>
            <a:ln w="44450" cap="flat" cmpd="sng" algn="ctr">
              <a:solidFill>
                <a:srgbClr val="FF0000"/>
              </a:solidFill>
              <a:prstDash val="solid"/>
              <a:round/>
              <a:headEnd type="none" w="med" len="med"/>
              <a:tailEnd type="none" w="med" len="med"/>
            </a:ln>
          </p:spPr>
          <p:txBody>
            <a:bodyPr wrap="square" rtlCol="0">
              <a:spAutoFit/>
            </a:bodyPr>
            <a:lstStyle/>
            <a:p>
              <a:pPr algn="ctr"/>
              <a:r>
                <a:rPr lang="en-US" sz="2800" b="1" dirty="0" smtClean="0"/>
                <a:t>This last stage can take a very long time!</a:t>
              </a:r>
            </a:p>
          </p:txBody>
        </p:sp>
        <p:grpSp>
          <p:nvGrpSpPr>
            <p:cNvPr id="3" name="Group 27"/>
            <p:cNvGrpSpPr/>
            <p:nvPr/>
          </p:nvGrpSpPr>
          <p:grpSpPr>
            <a:xfrm>
              <a:off x="5899666" y="139700"/>
              <a:ext cx="1694934" cy="762000"/>
              <a:chOff x="5899666" y="139700"/>
              <a:chExt cx="1694934" cy="762000"/>
            </a:xfrm>
          </p:grpSpPr>
          <p:cxnSp>
            <p:nvCxnSpPr>
              <p:cNvPr id="26" name="Straight Connector 25"/>
              <p:cNvCxnSpPr/>
              <p:nvPr/>
            </p:nvCxnSpPr>
            <p:spPr>
              <a:xfrm>
                <a:off x="5899666" y="139700"/>
                <a:ext cx="1682234" cy="723900"/>
              </a:xfrm>
              <a:prstGeom prst="line">
                <a:avLst/>
              </a:prstGeom>
              <a:ln w="38100" cap="flat" cmpd="sng" algn="ctr">
                <a:solidFill>
                  <a:srgbClr val="FF0000"/>
                </a:solidFill>
                <a:prstDash val="dashDot"/>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flipH="1">
                <a:off x="5912366" y="177800"/>
                <a:ext cx="1682234" cy="723900"/>
              </a:xfrm>
              <a:prstGeom prst="line">
                <a:avLst/>
              </a:prstGeom>
              <a:ln w="38100" cap="flat" cmpd="sng" algn="ctr">
                <a:solidFill>
                  <a:srgbClr val="FF0000"/>
                </a:solidFill>
                <a:prstDash val="dashDot"/>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grpSp>
        <p:sp>
          <p:nvSpPr>
            <p:cNvPr id="29" name="TextBox 28"/>
            <p:cNvSpPr txBox="1"/>
            <p:nvPr/>
          </p:nvSpPr>
          <p:spPr>
            <a:xfrm>
              <a:off x="8092400" y="127000"/>
              <a:ext cx="1078578" cy="923330"/>
            </a:xfrm>
            <a:prstGeom prst="rect">
              <a:avLst/>
            </a:prstGeom>
            <a:noFill/>
            <a:ln>
              <a:noFill/>
            </a:ln>
          </p:spPr>
          <p:txBody>
            <a:bodyPr wrap="none" rtlCol="0">
              <a:spAutoFit/>
            </a:bodyPr>
            <a:lstStyle/>
            <a:p>
              <a:pPr algn="ctr"/>
              <a:r>
                <a:rPr lang="en-US" b="1" dirty="0" smtClean="0">
                  <a:solidFill>
                    <a:srgbClr val="FF0000"/>
                  </a:solidFill>
                </a:rPr>
                <a:t>Temporal </a:t>
              </a:r>
              <a:br>
                <a:rPr lang="en-US" b="1" dirty="0" smtClean="0">
                  <a:solidFill>
                    <a:srgbClr val="FF0000"/>
                  </a:solidFill>
                </a:rPr>
              </a:br>
              <a:r>
                <a:rPr lang="en-US" b="1" dirty="0" smtClean="0">
                  <a:solidFill>
                    <a:srgbClr val="FF0000"/>
                  </a:solidFill>
                </a:rPr>
                <a:t>Rot</a:t>
              </a:r>
            </a:p>
            <a:p>
              <a:endParaRPr lang="en-US" b="1" dirty="0">
                <a:solidFill>
                  <a:srgbClr val="FF0000"/>
                </a:solidFill>
              </a:endParaRPr>
            </a:p>
          </p:txBody>
        </p:sp>
        <p:cxnSp>
          <p:nvCxnSpPr>
            <p:cNvPr id="33" name="Curved Connector 32"/>
            <p:cNvCxnSpPr/>
            <p:nvPr/>
          </p:nvCxnSpPr>
          <p:spPr>
            <a:xfrm>
              <a:off x="685918" y="2058432"/>
              <a:ext cx="5334000" cy="3390900"/>
            </a:xfrm>
            <a:prstGeom prst="curvedConnector3">
              <a:avLst>
                <a:gd name="adj1" fmla="val -238"/>
              </a:avLst>
            </a:prstGeom>
            <a:ln w="73025" cap="flat" cmpd="sng" algn="ctr">
              <a:solidFill>
                <a:srgbClr val="FF0000"/>
              </a:solidFill>
              <a:prstDash val="dash"/>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3200" y="1016000"/>
            <a:ext cx="8801100" cy="5524500"/>
          </a:xfrm>
        </p:spPr>
        <p:txBody>
          <a:bodyPr>
            <a:noAutofit/>
          </a:bodyPr>
          <a:lstStyle/>
          <a:p>
            <a:pPr marL="514350" indent="-514350"/>
            <a:r>
              <a:rPr lang="en-US" sz="2000" dirty="0" smtClean="0"/>
              <a:t>why should we publish our data?</a:t>
            </a:r>
          </a:p>
          <a:p>
            <a:pPr marL="514350" indent="-514350"/>
            <a:r>
              <a:rPr lang="en-US" sz="2800" dirty="0" smtClean="0"/>
              <a:t>what data </a:t>
            </a:r>
            <a:r>
              <a:rPr lang="en-US" sz="2800" dirty="0"/>
              <a:t>should be</a:t>
            </a:r>
            <a:r>
              <a:rPr lang="en-US" sz="2800" dirty="0" smtClean="0"/>
              <a:t> shared, when and how?</a:t>
            </a:r>
          </a:p>
          <a:p>
            <a:pPr marL="914400" lvl="1" indent="-514350"/>
            <a:r>
              <a:rPr lang="en-US" sz="1600" dirty="0" smtClean="0">
                <a:solidFill>
                  <a:srgbClr val="FFFFFF"/>
                </a:solidFill>
              </a:rPr>
              <a:t>What?</a:t>
            </a:r>
          </a:p>
          <a:p>
            <a:pPr marL="1314450" lvl="2" indent="-514350"/>
            <a:r>
              <a:rPr lang="en-US" sz="1400" dirty="0" smtClean="0">
                <a:solidFill>
                  <a:srgbClr val="FFFFFF"/>
                </a:solidFill>
              </a:rPr>
              <a:t>The </a:t>
            </a:r>
            <a:r>
              <a:rPr lang="en-US" sz="1400" dirty="0" err="1" smtClean="0">
                <a:solidFill>
                  <a:srgbClr val="FFFFFF"/>
                </a:solidFill>
              </a:rPr>
              <a:t>dataset(s</a:t>
            </a:r>
            <a:r>
              <a:rPr lang="en-US" sz="1400" dirty="0" smtClean="0">
                <a:solidFill>
                  <a:srgbClr val="FFFFFF"/>
                </a:solidFill>
              </a:rPr>
              <a:t>) on which we based our research statements, or better still the datasets we assembled</a:t>
            </a:r>
          </a:p>
          <a:p>
            <a:pPr marL="914400" lvl="1" indent="-514350"/>
            <a:r>
              <a:rPr lang="en-US" dirty="0" smtClean="0"/>
              <a:t>When?: </a:t>
            </a:r>
            <a:r>
              <a:rPr lang="en-US" b="1" dirty="0" smtClean="0"/>
              <a:t>Start early … </a:t>
            </a:r>
            <a:r>
              <a:rPr lang="en-US" dirty="0" smtClean="0"/>
              <a:t>with documentation &amp; deposit (with embargo?)</a:t>
            </a:r>
          </a:p>
          <a:p>
            <a:pPr marL="914400" lvl="1" indent="-514350"/>
            <a:r>
              <a:rPr lang="en-US" dirty="0" smtClean="0"/>
              <a:t>How? </a:t>
            </a:r>
          </a:p>
          <a:p>
            <a:pPr marL="1314450" lvl="2" indent="-514350"/>
            <a:r>
              <a:rPr lang="en-US" dirty="0" smtClean="0"/>
              <a:t>We are about to learn that first-hand </a:t>
            </a:r>
          </a:p>
          <a:p>
            <a:pPr marL="1771650" lvl="3" indent="-514350"/>
            <a:r>
              <a:rPr lang="en-US" dirty="0" smtClean="0"/>
              <a:t>with a little help from a friend in the Data Library</a:t>
            </a:r>
            <a:endParaRPr lang="en-US" sz="3200" dirty="0" smtClean="0"/>
          </a:p>
          <a:p>
            <a:pPr marL="1314450" lvl="2" indent="-514350"/>
            <a:r>
              <a:rPr lang="en-US" dirty="0" smtClean="0"/>
              <a:t>maybe we might publish one of those </a:t>
            </a:r>
            <a:r>
              <a:rPr lang="en-US" dirty="0"/>
              <a:t>new</a:t>
            </a:r>
            <a:r>
              <a:rPr lang="en-US" dirty="0" smtClean="0"/>
              <a:t> </a:t>
            </a:r>
            <a:br>
              <a:rPr lang="en-US" dirty="0" smtClean="0"/>
            </a:br>
            <a:r>
              <a:rPr lang="en-US" dirty="0" smtClean="0"/>
              <a:t>Web-resident research statements</a:t>
            </a:r>
          </a:p>
          <a:p>
            <a:pPr marL="1314450" lvl="2" indent="-514350">
              <a:buFont typeface="Wingdings" charset="2"/>
              <a:buChar char="Ø"/>
            </a:pPr>
            <a:r>
              <a:rPr lang="en-US" sz="2800" dirty="0" smtClean="0"/>
              <a:t>Time to use </a:t>
            </a:r>
            <a:r>
              <a:rPr lang="en-US" sz="2800" dirty="0" err="1" smtClean="0"/>
              <a:t>Datashare</a:t>
            </a:r>
            <a:r>
              <a:rPr lang="en-US" sz="2800" dirty="0" smtClean="0"/>
              <a:t> …</a:t>
            </a:r>
            <a:r>
              <a:rPr lang="en-US" sz="3200" dirty="0" smtClean="0"/>
              <a:t>	</a:t>
            </a:r>
            <a:endParaRPr lang="en-GB" sz="3200" dirty="0" smtClean="0"/>
          </a:p>
        </p:txBody>
      </p:sp>
      <p:sp>
        <p:nvSpPr>
          <p:cNvPr id="6" name="Title 1"/>
          <p:cNvSpPr>
            <a:spLocks noGrp="1"/>
          </p:cNvSpPr>
          <p:nvPr>
            <p:ph type="title"/>
          </p:nvPr>
        </p:nvSpPr>
        <p:spPr>
          <a:xfrm>
            <a:off x="457200" y="-17462"/>
            <a:ext cx="8229600" cy="1143000"/>
          </a:xfrm>
        </p:spPr>
        <p:txBody>
          <a:bodyPr>
            <a:normAutofit/>
          </a:bodyPr>
          <a:lstStyle/>
          <a:p>
            <a:r>
              <a:rPr lang="en-US" sz="4000" dirty="0" smtClean="0"/>
              <a:t>The When &amp; How</a:t>
            </a: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2227" name="Picture 4" descr="Picture 20"/>
          <p:cNvPicPr>
            <a:picLocks noChangeAspect="1" noChangeArrowheads="1"/>
          </p:cNvPicPr>
          <p:nvPr/>
        </p:nvPicPr>
        <p:blipFill>
          <a:blip r:embed="rId3"/>
          <a:srcRect/>
          <a:stretch>
            <a:fillRect/>
          </a:stretch>
        </p:blipFill>
        <p:spPr bwMode="auto">
          <a:xfrm>
            <a:off x="1818550" y="914400"/>
            <a:ext cx="7364079" cy="5858926"/>
          </a:xfrm>
          <a:prstGeom prst="rect">
            <a:avLst/>
          </a:prstGeom>
          <a:solidFill>
            <a:schemeClr val="bg1"/>
          </a:solidFill>
          <a:ln w="9525">
            <a:noFill/>
            <a:miter lim="800000"/>
            <a:headEnd/>
            <a:tailEnd/>
          </a:ln>
        </p:spPr>
      </p:pic>
      <p:sp>
        <p:nvSpPr>
          <p:cNvPr id="4" name="TextBox 3"/>
          <p:cNvSpPr txBox="1"/>
          <p:nvPr/>
        </p:nvSpPr>
        <p:spPr>
          <a:xfrm>
            <a:off x="223838" y="76200"/>
            <a:ext cx="8691562" cy="369332"/>
          </a:xfrm>
          <a:prstGeom prst="rect">
            <a:avLst/>
          </a:prstGeom>
          <a:noFill/>
        </p:spPr>
        <p:txBody>
          <a:bodyPr>
            <a:spAutoFit/>
          </a:bodyPr>
          <a:lstStyle/>
          <a:p>
            <a:pPr algn="ctr">
              <a:defRPr/>
            </a:pPr>
            <a:r>
              <a:rPr lang="en-US" b="1" dirty="0" err="1" smtClean="0">
                <a:latin typeface="+mn-lt"/>
              </a:rPr>
              <a:t>Jisc</a:t>
            </a:r>
            <a:r>
              <a:rPr lang="en-US" b="1" dirty="0" smtClean="0">
                <a:latin typeface="+mn-lt"/>
              </a:rPr>
              <a:t>-funded </a:t>
            </a:r>
            <a:r>
              <a:rPr lang="en-US" b="1" dirty="0" err="1" smtClean="0">
                <a:latin typeface="+mn-lt"/>
              </a:rPr>
              <a:t>DataShare</a:t>
            </a:r>
            <a:r>
              <a:rPr lang="en-US" b="1" dirty="0" smtClean="0">
                <a:latin typeface="+mn-lt"/>
              </a:rPr>
              <a:t> Project:</a:t>
            </a:r>
            <a:r>
              <a:rPr lang="en-US" dirty="0" smtClean="0">
                <a:latin typeface="+mn-lt"/>
              </a:rPr>
              <a:t> </a:t>
            </a:r>
            <a:r>
              <a:rPr lang="en-US" sz="1800" dirty="0">
                <a:latin typeface="+mn-lt"/>
              </a:rPr>
              <a:t>Edinburgh, LSE, Oxford, </a:t>
            </a:r>
            <a:r>
              <a:rPr lang="en-US" sz="1800" dirty="0" smtClean="0">
                <a:latin typeface="+mn-lt"/>
              </a:rPr>
              <a:t>Southampton (</a:t>
            </a:r>
            <a:r>
              <a:rPr lang="en-US" b="1" dirty="0" smtClean="0"/>
              <a:t>DISC-UK)</a:t>
            </a:r>
            <a:endParaRPr lang="en-US" dirty="0">
              <a:latin typeface="+mn-lt"/>
            </a:endParaRPr>
          </a:p>
        </p:txBody>
      </p:sp>
      <p:sp>
        <p:nvSpPr>
          <p:cNvPr id="5" name="TextBox 4"/>
          <p:cNvSpPr txBox="1"/>
          <p:nvPr/>
        </p:nvSpPr>
        <p:spPr>
          <a:xfrm>
            <a:off x="228600" y="4953000"/>
            <a:ext cx="1765300" cy="923925"/>
          </a:xfrm>
          <a:prstGeom prst="rect">
            <a:avLst/>
          </a:prstGeom>
          <a:noFill/>
        </p:spPr>
        <p:txBody>
          <a:bodyPr wrap="none">
            <a:spAutoFit/>
          </a:bodyPr>
          <a:lstStyle/>
          <a:p>
            <a:pPr>
              <a:defRPr/>
            </a:pPr>
            <a:r>
              <a:rPr lang="en-US" sz="1800" dirty="0">
                <a:latin typeface="+mn-lt"/>
              </a:rPr>
              <a:t>from informal </a:t>
            </a:r>
          </a:p>
          <a:p>
            <a:pPr>
              <a:defRPr/>
            </a:pPr>
            <a:r>
              <a:rPr lang="en-US" sz="1800" dirty="0">
                <a:latin typeface="+mn-lt"/>
              </a:rPr>
              <a:t>storage and </a:t>
            </a:r>
            <a:br>
              <a:rPr lang="en-US" sz="1800" dirty="0">
                <a:latin typeface="+mn-lt"/>
              </a:rPr>
            </a:br>
            <a:r>
              <a:rPr lang="en-US" sz="1800" dirty="0">
                <a:latin typeface="+mn-lt"/>
              </a:rPr>
              <a:t>sharing</a:t>
            </a:r>
          </a:p>
        </p:txBody>
      </p:sp>
      <p:sp>
        <p:nvSpPr>
          <p:cNvPr id="6" name="TextBox 5"/>
          <p:cNvSpPr txBox="1"/>
          <p:nvPr/>
        </p:nvSpPr>
        <p:spPr>
          <a:xfrm>
            <a:off x="330200" y="1371600"/>
            <a:ext cx="1685925" cy="923925"/>
          </a:xfrm>
          <a:prstGeom prst="rect">
            <a:avLst/>
          </a:prstGeom>
          <a:noFill/>
        </p:spPr>
        <p:txBody>
          <a:bodyPr wrap="none">
            <a:spAutoFit/>
          </a:bodyPr>
          <a:lstStyle/>
          <a:p>
            <a:pPr>
              <a:defRPr/>
            </a:pPr>
            <a:r>
              <a:rPr lang="en-US" sz="1800" dirty="0">
                <a:latin typeface="+mn-lt"/>
              </a:rPr>
              <a:t>to formal </a:t>
            </a:r>
            <a:br>
              <a:rPr lang="en-US" sz="1800" dirty="0">
                <a:latin typeface="+mn-lt"/>
              </a:rPr>
            </a:br>
            <a:r>
              <a:rPr lang="en-US" sz="1800" dirty="0">
                <a:latin typeface="+mn-lt"/>
              </a:rPr>
              <a:t>institutional </a:t>
            </a:r>
            <a:br>
              <a:rPr lang="en-US" sz="1800" dirty="0">
                <a:latin typeface="+mn-lt"/>
              </a:rPr>
            </a:br>
            <a:r>
              <a:rPr lang="en-US" sz="1800" dirty="0">
                <a:latin typeface="+mn-lt"/>
              </a:rPr>
              <a:t>arrangement  </a:t>
            </a:r>
          </a:p>
        </p:txBody>
      </p:sp>
      <p:sp>
        <p:nvSpPr>
          <p:cNvPr id="7" name="Up Arrow 6"/>
          <p:cNvSpPr/>
          <p:nvPr/>
        </p:nvSpPr>
        <p:spPr>
          <a:xfrm>
            <a:off x="673100" y="2590800"/>
            <a:ext cx="484188" cy="2057400"/>
          </a:xfrm>
          <a:prstGeom prst="upArrow">
            <a:avLst/>
          </a:prstGeom>
          <a:solidFill>
            <a:srgbClr val="808080">
              <a:alpha val="57000"/>
            </a:srgbClr>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 name="Rounded Rectangle 9"/>
          <p:cNvSpPr/>
          <p:nvPr/>
        </p:nvSpPr>
        <p:spPr>
          <a:xfrm>
            <a:off x="2286000" y="901663"/>
            <a:ext cx="2527300" cy="1980707"/>
          </a:xfrm>
          <a:prstGeom prst="roundRect">
            <a:avLst/>
          </a:prstGeom>
          <a:noFill/>
          <a:ln w="5715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ounded Rectangle 11"/>
          <p:cNvSpPr/>
          <p:nvPr/>
        </p:nvSpPr>
        <p:spPr>
          <a:xfrm>
            <a:off x="7759700" y="901664"/>
            <a:ext cx="1346200" cy="1393862"/>
          </a:xfrm>
          <a:prstGeom prst="roundRect">
            <a:avLst/>
          </a:prstGeom>
          <a:noFill/>
          <a:ln w="5715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2298700" y="2882370"/>
            <a:ext cx="2527300" cy="876300"/>
          </a:xfrm>
          <a:prstGeom prst="roundRect">
            <a:avLst/>
          </a:prstGeom>
          <a:noFill/>
          <a:ln w="5715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ounded Rectangle 10"/>
          <p:cNvSpPr/>
          <p:nvPr/>
        </p:nvSpPr>
        <p:spPr>
          <a:xfrm>
            <a:off x="2298700" y="5410199"/>
            <a:ext cx="3975100" cy="532377"/>
          </a:xfrm>
          <a:prstGeom prst="roundRect">
            <a:avLst/>
          </a:prstGeom>
          <a:noFill/>
          <a:ln w="5715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xit"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9" grpId="0" animBg="1"/>
      <p:bldP spid="11" grpId="0" animBg="1"/>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17462"/>
            <a:ext cx="9144000" cy="1143000"/>
          </a:xfrm>
        </p:spPr>
        <p:txBody>
          <a:bodyPr>
            <a:normAutofit fontScale="90000"/>
          </a:bodyPr>
          <a:lstStyle/>
          <a:p>
            <a:r>
              <a:rPr lang="en-US" sz="4000" dirty="0" smtClean="0"/>
              <a:t>Side Note on Web-resident research objects </a:t>
            </a:r>
            <a:endParaRPr lang="en-US" sz="4000" dirty="0"/>
          </a:p>
        </p:txBody>
      </p:sp>
      <p:sp>
        <p:nvSpPr>
          <p:cNvPr id="3" name="Content Placeholder 2"/>
          <p:cNvSpPr>
            <a:spLocks noGrp="1"/>
          </p:cNvSpPr>
          <p:nvPr>
            <p:ph idx="1"/>
          </p:nvPr>
        </p:nvSpPr>
        <p:spPr>
          <a:xfrm>
            <a:off x="177800" y="1041400"/>
            <a:ext cx="8764470" cy="5816600"/>
          </a:xfrm>
        </p:spPr>
        <p:txBody>
          <a:bodyPr>
            <a:noAutofit/>
          </a:bodyPr>
          <a:lstStyle/>
          <a:p>
            <a:pPr algn="ctr">
              <a:spcAft>
                <a:spcPts val="600"/>
              </a:spcAft>
              <a:buNone/>
            </a:pPr>
            <a:r>
              <a:rPr lang="en-US" sz="2400" i="1" dirty="0" smtClean="0"/>
              <a:t>Web as dominant means to make &amp; access scholarly statement</a:t>
            </a:r>
          </a:p>
          <a:p>
            <a:pPr>
              <a:spcAft>
                <a:spcPts val="600"/>
              </a:spcAft>
            </a:pPr>
            <a:r>
              <a:rPr lang="en-US" sz="2400" dirty="0" smtClean="0"/>
              <a:t>The Web enables rich aggregations of linked content, with data intrinsic to the statement</a:t>
            </a:r>
          </a:p>
          <a:p>
            <a:pPr lvl="1">
              <a:spcAft>
                <a:spcPts val="600"/>
              </a:spcAft>
            </a:pPr>
            <a:r>
              <a:rPr lang="en-US" sz="2000" dirty="0" smtClean="0"/>
              <a:t>research objects, composite digital objects, ‘multi-part works’ </a:t>
            </a:r>
          </a:p>
          <a:p>
            <a:pPr>
              <a:spcAft>
                <a:spcPts val="600"/>
              </a:spcAft>
            </a:pPr>
            <a:r>
              <a:rPr lang="en-US" sz="2400" dirty="0" smtClean="0"/>
              <a:t>As scholarly statement has become digital, it becomes malleable &amp; lacking in ‘fixity’</a:t>
            </a:r>
          </a:p>
          <a:p>
            <a:pPr>
              <a:spcAft>
                <a:spcPts val="600"/>
              </a:spcAft>
            </a:pPr>
            <a:endParaRPr lang="en-US" sz="2400" dirty="0" smtClean="0"/>
          </a:p>
          <a:p>
            <a:pPr>
              <a:spcAft>
                <a:spcPts val="600"/>
              </a:spcAft>
            </a:pPr>
            <a:r>
              <a:rPr lang="en-US" sz="2400" dirty="0" smtClean="0"/>
              <a:t>Notions of fixity may conflict with demands for usability:</a:t>
            </a:r>
            <a:endParaRPr lang="en-GB" sz="2400" dirty="0" smtClean="0"/>
          </a:p>
          <a:p>
            <a:pPr lvl="1">
              <a:spcAft>
                <a:spcPts val="600"/>
              </a:spcAft>
            </a:pPr>
            <a:r>
              <a:rPr lang="en-US" sz="2000" dirty="0" smtClean="0"/>
              <a:t>a record of activity, and thus be immutable? </a:t>
            </a:r>
          </a:p>
          <a:p>
            <a:pPr lvl="1">
              <a:spcAft>
                <a:spcPts val="600"/>
              </a:spcAft>
            </a:pPr>
            <a:r>
              <a:rPr lang="en-US" sz="2000" dirty="0" smtClean="0"/>
              <a:t>made available with secondary analysis by a third party in mind? </a:t>
            </a:r>
          </a:p>
          <a:p>
            <a:pPr>
              <a:spcAft>
                <a:spcPts val="600"/>
              </a:spcAft>
            </a:pPr>
            <a:r>
              <a:rPr lang="en-US" sz="2400" dirty="0" smtClean="0"/>
              <a:t>What should it be cited?  Role of Linked Data? </a:t>
            </a:r>
          </a:p>
          <a:p>
            <a:pPr>
              <a:spcAft>
                <a:spcPts val="600"/>
              </a:spcAft>
            </a:pPr>
            <a:r>
              <a:rPr lang="en-US" sz="2400" dirty="0" smtClean="0"/>
              <a:t>Need to avoid Reference Rot for this ‘rich content’</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0" name="Picture 4" descr="Picture 21"/>
          <p:cNvPicPr>
            <a:picLocks noChangeAspect="1" noChangeArrowheads="1"/>
          </p:cNvPicPr>
          <p:nvPr/>
        </p:nvPicPr>
        <p:blipFill>
          <a:blip r:embed="rId3"/>
          <a:srcRect/>
          <a:stretch>
            <a:fillRect/>
          </a:stretch>
        </p:blipFill>
        <p:spPr bwMode="auto">
          <a:xfrm>
            <a:off x="1554163" y="38100"/>
            <a:ext cx="7635875" cy="6700838"/>
          </a:xfrm>
          <a:prstGeom prst="rect">
            <a:avLst/>
          </a:prstGeom>
          <a:noFill/>
          <a:ln w="9525">
            <a:noFill/>
            <a:miter lim="800000"/>
            <a:headEnd/>
            <a:tailEnd/>
          </a:ln>
        </p:spPr>
      </p:pic>
      <p:sp>
        <p:nvSpPr>
          <p:cNvPr id="4" name="TextBox 3"/>
          <p:cNvSpPr txBox="1"/>
          <p:nvPr/>
        </p:nvSpPr>
        <p:spPr>
          <a:xfrm>
            <a:off x="76200" y="0"/>
            <a:ext cx="1981200" cy="400050"/>
          </a:xfrm>
          <a:prstGeom prst="rect">
            <a:avLst/>
          </a:prstGeom>
          <a:noFill/>
        </p:spPr>
        <p:txBody>
          <a:bodyPr>
            <a:spAutoFit/>
          </a:bodyPr>
          <a:lstStyle/>
          <a:p>
            <a:pPr>
              <a:defRPr/>
            </a:pPr>
            <a:r>
              <a:rPr lang="en-US" b="1" dirty="0">
                <a:solidFill>
                  <a:srgbClr val="000066"/>
                </a:solidFill>
                <a:latin typeface="+mn-lt"/>
              </a:rPr>
              <a:t>DataShare2</a:t>
            </a:r>
          </a:p>
        </p:txBody>
      </p:sp>
      <p:sp>
        <p:nvSpPr>
          <p:cNvPr id="5" name="TextBox 4"/>
          <p:cNvSpPr txBox="1"/>
          <p:nvPr/>
        </p:nvSpPr>
        <p:spPr>
          <a:xfrm>
            <a:off x="76200" y="4953000"/>
            <a:ext cx="1685925" cy="923925"/>
          </a:xfrm>
          <a:prstGeom prst="rect">
            <a:avLst/>
          </a:prstGeom>
          <a:noFill/>
        </p:spPr>
        <p:txBody>
          <a:bodyPr wrap="none">
            <a:spAutoFit/>
          </a:bodyPr>
          <a:lstStyle/>
          <a:p>
            <a:pPr>
              <a:defRPr/>
            </a:pPr>
            <a:r>
              <a:rPr lang="en-US" sz="1800" dirty="0">
                <a:latin typeface="+mn-lt"/>
              </a:rPr>
              <a:t>from formal </a:t>
            </a:r>
          </a:p>
          <a:p>
            <a:pPr>
              <a:defRPr/>
            </a:pPr>
            <a:r>
              <a:rPr lang="en-US" sz="1800" dirty="0">
                <a:latin typeface="+mn-lt"/>
              </a:rPr>
              <a:t>institutional </a:t>
            </a:r>
            <a:br>
              <a:rPr lang="en-US" sz="1800" dirty="0">
                <a:latin typeface="+mn-lt"/>
              </a:rPr>
            </a:br>
            <a:r>
              <a:rPr lang="en-US" sz="1800" dirty="0">
                <a:latin typeface="+mn-lt"/>
              </a:rPr>
              <a:t>arrangement</a:t>
            </a:r>
          </a:p>
        </p:txBody>
      </p:sp>
      <p:sp>
        <p:nvSpPr>
          <p:cNvPr id="7" name="Up Arrow 6"/>
          <p:cNvSpPr/>
          <p:nvPr/>
        </p:nvSpPr>
        <p:spPr>
          <a:xfrm>
            <a:off x="508002" y="2455336"/>
            <a:ext cx="484188" cy="2057400"/>
          </a:xfrm>
          <a:prstGeom prst="upArrow">
            <a:avLst/>
          </a:prstGeom>
          <a:solidFill>
            <a:srgbClr val="808080">
              <a:alpha val="57000"/>
            </a:srgbClr>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8" name="TextBox 7"/>
          <p:cNvSpPr txBox="1"/>
          <p:nvPr/>
        </p:nvSpPr>
        <p:spPr>
          <a:xfrm>
            <a:off x="-12698" y="609600"/>
            <a:ext cx="2209800" cy="1077218"/>
          </a:xfrm>
          <a:prstGeom prst="rect">
            <a:avLst/>
          </a:prstGeom>
          <a:noFill/>
        </p:spPr>
        <p:txBody>
          <a:bodyPr>
            <a:spAutoFit/>
          </a:bodyPr>
          <a:lstStyle/>
          <a:p>
            <a:pPr>
              <a:defRPr/>
            </a:pPr>
            <a:r>
              <a:rPr lang="en-US" sz="1600" dirty="0" smtClean="0">
                <a:latin typeface="+mn-lt"/>
              </a:rPr>
              <a:t>formal </a:t>
            </a:r>
            <a:r>
              <a:rPr lang="en-US" sz="1600" dirty="0">
                <a:latin typeface="+mn-lt"/>
              </a:rPr>
              <a:t>publishing into </a:t>
            </a:r>
            <a:endParaRPr lang="en-US" sz="1600" dirty="0" smtClean="0">
              <a:latin typeface="+mn-lt"/>
            </a:endParaRPr>
          </a:p>
          <a:p>
            <a:pPr>
              <a:defRPr/>
            </a:pPr>
            <a:r>
              <a:rPr lang="en-US" sz="1600" dirty="0" smtClean="0"/>
              <a:t>In</a:t>
            </a:r>
            <a:r>
              <a:rPr lang="en-US" sz="1600" dirty="0" smtClean="0">
                <a:latin typeface="+mn-lt"/>
              </a:rPr>
              <a:t> </a:t>
            </a:r>
            <a:r>
              <a:rPr lang="en-US" sz="1600" dirty="0" err="1" smtClean="0"/>
              <a:t>L</a:t>
            </a:r>
            <a:r>
              <a:rPr lang="en-US" sz="1600" dirty="0" err="1" smtClean="0">
                <a:latin typeface="+mn-lt"/>
              </a:rPr>
              <a:t>linked</a:t>
            </a:r>
            <a:r>
              <a:rPr lang="en-US" sz="1600" dirty="0">
                <a:latin typeface="+mn-lt"/>
              </a:rPr>
              <a:t>)</a:t>
            </a:r>
            <a:r>
              <a:rPr lang="en-US" sz="1600" dirty="0" smtClean="0">
                <a:latin typeface="+mn-lt"/>
              </a:rPr>
              <a:t> Data </a:t>
            </a:r>
            <a:r>
              <a:rPr lang="en-US" sz="1600" dirty="0">
                <a:latin typeface="+mn-lt"/>
              </a:rPr>
              <a:t>infrastructure</a:t>
            </a:r>
          </a:p>
          <a:p>
            <a:pPr>
              <a:defRPr/>
            </a:pPr>
            <a:endParaRPr lang="en-US" sz="1600" dirty="0">
              <a:latin typeface="+mn-lt"/>
            </a:endParaRPr>
          </a:p>
        </p:txBody>
      </p:sp>
      <p:sp>
        <p:nvSpPr>
          <p:cNvPr id="12" name="Rounded Rectangle 11"/>
          <p:cNvSpPr/>
          <p:nvPr/>
        </p:nvSpPr>
        <p:spPr>
          <a:xfrm>
            <a:off x="1951638" y="4775163"/>
            <a:ext cx="2705029" cy="1980707"/>
          </a:xfrm>
          <a:prstGeom prst="roundRect">
            <a:avLst/>
          </a:prstGeom>
          <a:noFill/>
          <a:ln w="5715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1951638" y="1295646"/>
            <a:ext cx="2705029" cy="791917"/>
          </a:xfrm>
          <a:prstGeom prst="roundRect">
            <a:avLst/>
          </a:prstGeom>
          <a:noFill/>
          <a:ln w="5715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3" name="Rectangle 4"/>
          <p:cNvSpPr>
            <a:spLocks noChangeArrowheads="1"/>
          </p:cNvSpPr>
          <p:nvPr/>
        </p:nvSpPr>
        <p:spPr bwMode="auto">
          <a:xfrm>
            <a:off x="228600" y="419014"/>
            <a:ext cx="8559800" cy="6124753"/>
          </a:xfrm>
          <a:prstGeom prst="rect">
            <a:avLst/>
          </a:prstGeom>
          <a:noFill/>
          <a:ln w="9525">
            <a:noFill/>
            <a:miter lim="800000"/>
            <a:headEnd/>
            <a:tailEnd/>
          </a:ln>
        </p:spPr>
        <p:txBody>
          <a:bodyPr wrap="square" anchor="ctr">
            <a:prstTxWarp prst="textNoShape">
              <a:avLst/>
            </a:prstTxWarp>
            <a:spAutoFit/>
          </a:bodyPr>
          <a:lstStyle/>
          <a:p>
            <a:r>
              <a:rPr lang="en-US" sz="2400" dirty="0" smtClean="0"/>
              <a:t>‘Is data publication the right metaphor?’ </a:t>
            </a:r>
            <a:r>
              <a:rPr lang="en-US" sz="2000" dirty="0" smtClean="0"/>
              <a:t>Data Science Journal. 12. 2013</a:t>
            </a:r>
            <a:r>
              <a:rPr lang="en-US" sz="2400" dirty="0" smtClean="0"/>
              <a:t>, Mark Parsons &amp; Peter Fox cast doubt:</a:t>
            </a:r>
          </a:p>
          <a:p>
            <a:endParaRPr lang="en-US" sz="2400" dirty="0" smtClean="0"/>
          </a:p>
          <a:p>
            <a:r>
              <a:rPr lang="en-US" sz="2000" dirty="0" smtClean="0"/>
              <a:t>“Data authors and stewards rightfully seek recognition for the intellectual effort they invest in creating a good data set. At the same time, we assert that good data sets should be respected and handled like first class scientific objects, </a:t>
            </a:r>
            <a:br>
              <a:rPr lang="en-US" sz="2000" dirty="0" smtClean="0"/>
            </a:br>
            <a:r>
              <a:rPr lang="en-US" sz="2000" dirty="0" smtClean="0"/>
              <a:t>i.e., the unambiguously identified subject of formal discourse.  …</a:t>
            </a:r>
          </a:p>
          <a:p>
            <a:endParaRPr lang="en-US" sz="2000" dirty="0" smtClean="0"/>
          </a:p>
          <a:p>
            <a:pPr algn="r"/>
            <a:r>
              <a:rPr lang="en-US" sz="2000" dirty="0" smtClean="0"/>
              <a:t>Discussion of the pre-release of the essay by M. Parsons and P. Fox: </a:t>
            </a:r>
            <a:br>
              <a:rPr lang="en-US" sz="2000" dirty="0" smtClean="0"/>
            </a:br>
            <a:r>
              <a:rPr lang="en-US" sz="1600" dirty="0" smtClean="0"/>
              <a:t>http://mp-datamatters.blogspot.co.uk/2011/12/seeking-open-review-of-provocative-data.html </a:t>
            </a:r>
            <a:r>
              <a:rPr lang="en-US" sz="2400" dirty="0" smtClean="0"/>
              <a:t/>
            </a:r>
            <a:br>
              <a:rPr lang="en-US" sz="2400" dirty="0" smtClean="0"/>
            </a:br>
            <a:endParaRPr lang="en-US" sz="2000" dirty="0" smtClean="0"/>
          </a:p>
          <a:p>
            <a:pPr>
              <a:spcBef>
                <a:spcPts val="600"/>
              </a:spcBef>
            </a:pPr>
            <a:r>
              <a:rPr lang="en-US" sz="2000" dirty="0" smtClean="0"/>
              <a:t>The authors note: </a:t>
            </a:r>
          </a:p>
          <a:p>
            <a:pPr>
              <a:spcBef>
                <a:spcPts val="600"/>
              </a:spcBef>
            </a:pPr>
            <a:r>
              <a:rPr lang="en-US" sz="2000" dirty="0" smtClean="0"/>
              <a:t>1. Confusions about over simplistic  application of peer review &amp; ideas of quality </a:t>
            </a:r>
          </a:p>
          <a:p>
            <a:pPr>
              <a:spcBef>
                <a:spcPts val="600"/>
              </a:spcBef>
            </a:pPr>
            <a:r>
              <a:rPr lang="en-US" sz="2000" dirty="0" smtClean="0"/>
              <a:t>2. Preferring use of data reference to the term data citation as primary purpose is to aid scientific reproducibility through direct, unambiguous reference to the precise data used in a particular study </a:t>
            </a:r>
          </a:p>
          <a:p>
            <a:pPr>
              <a:spcBef>
                <a:spcPts val="600"/>
              </a:spcBef>
            </a:pPr>
            <a:r>
              <a:rPr lang="en-US" sz="2000" dirty="0" smtClean="0"/>
              <a:t>3. Need to avoid downsides of copyright and restricted-access literature. </a:t>
            </a:r>
          </a:p>
          <a:p>
            <a:endParaRPr lang="en-US" sz="2400" dirty="0" smtClean="0"/>
          </a:p>
        </p:txBody>
      </p:sp>
      <p:sp>
        <p:nvSpPr>
          <p:cNvPr id="32774" name="Rectangle 5"/>
          <p:cNvSpPr>
            <a:spLocks noChangeArrowheads="1"/>
          </p:cNvSpPr>
          <p:nvPr/>
        </p:nvSpPr>
        <p:spPr bwMode="auto">
          <a:xfrm>
            <a:off x="4479925" y="2933700"/>
            <a:ext cx="184150" cy="990600"/>
          </a:xfrm>
          <a:prstGeom prst="rect">
            <a:avLst/>
          </a:prstGeom>
          <a:noFill/>
          <a:ln w="9525">
            <a:noFill/>
            <a:miter lim="800000"/>
            <a:headEnd/>
            <a:tailEnd/>
          </a:ln>
        </p:spPr>
        <p:txBody>
          <a:bodyPr wrap="none" anchor="ctr">
            <a:prstTxWarp prst="textNoShape">
              <a:avLst/>
            </a:prstTxWarp>
            <a:spAutoFit/>
          </a:bodyPr>
          <a:lstStyle/>
          <a:p>
            <a:pPr algn="ctr"/>
            <a:endParaRPr lang="en-US" sz="5900">
              <a:solidFill>
                <a:schemeClr val="tx2"/>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0" y="25401"/>
          <a:ext cx="9144000" cy="6236353"/>
        </p:xfrm>
        <a:graphic>
          <a:graphicData uri="http://schemas.openxmlformats.org/drawingml/2006/table">
            <a:tbl>
              <a:tblPr firstRow="1" bandRow="1">
                <a:tableStyleId>{5C22544A-7EE6-4342-B048-85BDC9FD1C3A}</a:tableStyleId>
              </a:tblPr>
              <a:tblGrid>
                <a:gridCol w="1348731"/>
                <a:gridCol w="3705869"/>
                <a:gridCol w="4089400"/>
              </a:tblGrid>
              <a:tr h="490787">
                <a:tc>
                  <a:txBody>
                    <a:bodyPr/>
                    <a:lstStyle/>
                    <a:p>
                      <a:pPr algn="ctr">
                        <a:spcBef>
                          <a:spcPts val="600"/>
                        </a:spcBef>
                        <a:spcAft>
                          <a:spcPts val="600"/>
                        </a:spcAft>
                      </a:pPr>
                      <a:endParaRPr lang="en-US" sz="2400" dirty="0">
                        <a:latin typeface="Helvetica"/>
                        <a:ea typeface="Cambria"/>
                        <a:cs typeface="Times New Roman"/>
                      </a:endParaRPr>
                    </a:p>
                  </a:txBody>
                  <a:tcPr marL="68580" marR="68580" marT="0" marB="0"/>
                </a:tc>
                <a:tc>
                  <a:txBody>
                    <a:bodyPr/>
                    <a:lstStyle/>
                    <a:p>
                      <a:pPr marL="457200" indent="-457200" algn="ctr">
                        <a:spcBef>
                          <a:spcPts val="600"/>
                        </a:spcBef>
                        <a:spcAft>
                          <a:spcPts val="600"/>
                        </a:spcAft>
                        <a:buFont typeface="+mj-ea"/>
                        <a:buAutoNum type="circleNumDbPlain"/>
                      </a:pPr>
                      <a:r>
                        <a:rPr lang="en-US" sz="2400" dirty="0" smtClean="0">
                          <a:latin typeface="Helvetica"/>
                          <a:ea typeface="Cambria"/>
                          <a:cs typeface="Times New Roman"/>
                        </a:rPr>
                        <a:t> </a:t>
                      </a:r>
                      <a:r>
                        <a:rPr lang="en-US" sz="2400" dirty="0">
                          <a:latin typeface="Helvetica"/>
                          <a:ea typeface="Cambria"/>
                          <a:cs typeface="Times New Roman"/>
                        </a:rPr>
                        <a:t>Reference </a:t>
                      </a:r>
                      <a:r>
                        <a:rPr lang="en-US" sz="2400" dirty="0" smtClean="0">
                          <a:latin typeface="Helvetica"/>
                          <a:ea typeface="Cambria"/>
                          <a:cs typeface="Times New Roman"/>
                        </a:rPr>
                        <a:t>Rot</a:t>
                      </a:r>
                      <a:endParaRPr lang="en-GB" sz="1800" dirty="0">
                        <a:latin typeface="Times New Roman"/>
                        <a:ea typeface="Cambria"/>
                        <a:cs typeface="Times New Roman"/>
                      </a:endParaRPr>
                    </a:p>
                  </a:txBody>
                  <a:tcPr marL="68580" marR="68580" marT="0" marB="0"/>
                </a:tc>
                <a:tc>
                  <a:txBody>
                    <a:bodyPr/>
                    <a:lstStyle/>
                    <a:p>
                      <a:pPr marL="457200" indent="-457200" algn="ctr">
                        <a:spcBef>
                          <a:spcPts val="600"/>
                        </a:spcBef>
                        <a:spcAft>
                          <a:spcPts val="600"/>
                        </a:spcAft>
                        <a:buFont typeface="+mj-ea"/>
                        <a:buAutoNum type="circleNumDbPlain" startAt="2"/>
                      </a:pPr>
                      <a:r>
                        <a:rPr lang="en-US" sz="2400" dirty="0" smtClean="0">
                          <a:latin typeface="Helvetica"/>
                          <a:ea typeface="Cambria"/>
                          <a:cs typeface="Times New Roman"/>
                        </a:rPr>
                        <a:t>E</a:t>
                      </a:r>
                      <a:r>
                        <a:rPr lang="en-US" sz="2400" dirty="0">
                          <a:latin typeface="Helvetica"/>
                          <a:ea typeface="Cambria"/>
                          <a:cs typeface="Times New Roman"/>
                        </a:rPr>
                        <a:t>-Journal </a:t>
                      </a:r>
                      <a:r>
                        <a:rPr lang="en-US" sz="2400" dirty="0" smtClean="0">
                          <a:latin typeface="Helvetica"/>
                          <a:ea typeface="Cambria"/>
                          <a:cs typeface="Times New Roman"/>
                        </a:rPr>
                        <a:t>Archiving</a:t>
                      </a:r>
                      <a:endParaRPr lang="en-GB" sz="1800" dirty="0">
                        <a:latin typeface="Times New Roman"/>
                        <a:ea typeface="Cambria"/>
                        <a:cs typeface="Times New Roman"/>
                      </a:endParaRPr>
                    </a:p>
                  </a:txBody>
                  <a:tcPr marL="68580" marR="68580" marT="0" marB="0"/>
                </a:tc>
              </a:tr>
              <a:tr h="1342535">
                <a:tc>
                  <a:txBody>
                    <a:bodyPr/>
                    <a:lstStyle/>
                    <a:p>
                      <a:pPr>
                        <a:spcAft>
                          <a:spcPts val="0"/>
                        </a:spcAft>
                      </a:pPr>
                      <a:endParaRPr lang="en-US" sz="1800" b="1" dirty="0" smtClean="0">
                        <a:solidFill>
                          <a:srgbClr val="000090"/>
                        </a:solidFill>
                        <a:latin typeface="Helvetica"/>
                        <a:ea typeface="Cambria"/>
                        <a:cs typeface="Times New Roman"/>
                      </a:endParaRPr>
                    </a:p>
                    <a:p>
                      <a:pPr>
                        <a:spcAft>
                          <a:spcPts val="0"/>
                        </a:spcAft>
                      </a:pPr>
                      <a:r>
                        <a:rPr lang="en-US" sz="1800" b="1" dirty="0" smtClean="0">
                          <a:solidFill>
                            <a:srgbClr val="000090"/>
                          </a:solidFill>
                          <a:latin typeface="Helvetica"/>
                          <a:ea typeface="Cambria"/>
                          <a:cs typeface="Times New Roman"/>
                        </a:rPr>
                        <a:t>Study</a:t>
                      </a:r>
                      <a:endParaRPr lang="en-GB" sz="1200" dirty="0">
                        <a:solidFill>
                          <a:srgbClr val="000090"/>
                        </a:solidFill>
                        <a:latin typeface="Times New Roman"/>
                        <a:ea typeface="Cambria"/>
                        <a:cs typeface="Times New Roman"/>
                      </a:endParaRPr>
                    </a:p>
                  </a:txBody>
                  <a:tcPr marL="68580" marR="68580" marT="0" marB="0"/>
                </a:tc>
                <a:tc>
                  <a:txBody>
                    <a:bodyPr/>
                    <a:lstStyle/>
                    <a:p>
                      <a:pPr>
                        <a:spcAft>
                          <a:spcPts val="0"/>
                        </a:spcAft>
                      </a:pPr>
                      <a:endParaRPr lang="en-US" sz="2000" dirty="0" smtClean="0">
                        <a:solidFill>
                          <a:srgbClr val="000090"/>
                        </a:solidFill>
                        <a:latin typeface="Helvetica"/>
                        <a:ea typeface="Cambria"/>
                        <a:cs typeface="Times New Roman"/>
                      </a:endParaRPr>
                    </a:p>
                    <a:p>
                      <a:pPr>
                        <a:spcAft>
                          <a:spcPts val="0"/>
                        </a:spcAft>
                      </a:pPr>
                      <a:r>
                        <a:rPr lang="en-US" sz="2000" dirty="0" smtClean="0">
                          <a:solidFill>
                            <a:srgbClr val="000090"/>
                          </a:solidFill>
                          <a:latin typeface="Helvetica"/>
                          <a:ea typeface="Cambria"/>
                          <a:cs typeface="Times New Roman"/>
                        </a:rPr>
                        <a:t>Investigation </a:t>
                      </a:r>
                      <a:r>
                        <a:rPr lang="en-US" sz="2000" dirty="0">
                          <a:solidFill>
                            <a:srgbClr val="000090"/>
                          </a:solidFill>
                          <a:latin typeface="Helvetica"/>
                          <a:ea typeface="Cambria"/>
                          <a:cs typeface="Times New Roman"/>
                        </a:rPr>
                        <a:t>into status of</a:t>
                      </a:r>
                      <a:r>
                        <a:rPr lang="en-US" sz="2000" dirty="0" smtClean="0">
                          <a:solidFill>
                            <a:srgbClr val="000090"/>
                          </a:solidFill>
                          <a:latin typeface="Helvetica"/>
                          <a:ea typeface="Cambria"/>
                          <a:cs typeface="Times New Roman"/>
                        </a:rPr>
                        <a:t> references in scholarly</a:t>
                      </a:r>
                      <a:r>
                        <a:rPr lang="en-US" sz="2000" baseline="0" dirty="0" smtClean="0">
                          <a:solidFill>
                            <a:srgbClr val="000090"/>
                          </a:solidFill>
                          <a:latin typeface="Helvetica"/>
                          <a:ea typeface="Cambria"/>
                          <a:cs typeface="Times New Roman"/>
                        </a:rPr>
                        <a:t> statement </a:t>
                      </a:r>
                      <a:r>
                        <a:rPr lang="en-US" sz="2000" dirty="0" smtClean="0">
                          <a:solidFill>
                            <a:srgbClr val="000090"/>
                          </a:solidFill>
                          <a:latin typeface="Helvetica"/>
                          <a:ea typeface="Cambria"/>
                          <a:cs typeface="Times New Roman"/>
                        </a:rPr>
                        <a:t>to the web-at-large</a:t>
                      </a:r>
                      <a:endParaRPr lang="en-GB" sz="2000" dirty="0">
                        <a:solidFill>
                          <a:srgbClr val="000090"/>
                        </a:solidFill>
                        <a:latin typeface="Times New Roman"/>
                        <a:ea typeface="Cambria"/>
                        <a:cs typeface="Times New Roman"/>
                      </a:endParaRPr>
                    </a:p>
                  </a:txBody>
                  <a:tcPr marL="68580" marR="68580" marT="0" marB="0"/>
                </a:tc>
                <a:tc>
                  <a:txBody>
                    <a:bodyPr/>
                    <a:lstStyle/>
                    <a:p>
                      <a:pPr>
                        <a:spcAft>
                          <a:spcPts val="0"/>
                        </a:spcAft>
                      </a:pPr>
                      <a:endParaRPr lang="en-US" sz="2000" dirty="0" smtClean="0">
                        <a:solidFill>
                          <a:srgbClr val="000090"/>
                        </a:solidFill>
                        <a:latin typeface="Helvetica"/>
                        <a:ea typeface="Cambria"/>
                        <a:cs typeface="Times New Roman"/>
                      </a:endParaRPr>
                    </a:p>
                    <a:p>
                      <a:pPr>
                        <a:spcAft>
                          <a:spcPts val="0"/>
                        </a:spcAft>
                      </a:pPr>
                      <a:r>
                        <a:rPr lang="en-US" sz="2000" dirty="0" smtClean="0">
                          <a:solidFill>
                            <a:srgbClr val="000090"/>
                          </a:solidFill>
                          <a:latin typeface="Helvetica"/>
                          <a:ea typeface="Cambria"/>
                          <a:cs typeface="Times New Roman"/>
                        </a:rPr>
                        <a:t>Monitoring extent the </a:t>
                      </a:r>
                      <a:r>
                        <a:rPr lang="en-US" sz="2000" dirty="0">
                          <a:solidFill>
                            <a:srgbClr val="000090"/>
                          </a:solidFill>
                          <a:latin typeface="Helvetica"/>
                          <a:ea typeface="Cambria"/>
                          <a:cs typeface="Times New Roman"/>
                        </a:rPr>
                        <a:t>scholarly record is at risk of loss: who is looking after</a:t>
                      </a:r>
                      <a:r>
                        <a:rPr lang="en-US" sz="2000" dirty="0" smtClean="0">
                          <a:solidFill>
                            <a:srgbClr val="000090"/>
                          </a:solidFill>
                          <a:latin typeface="Helvetica"/>
                          <a:ea typeface="Cambria"/>
                          <a:cs typeface="Times New Roman"/>
                        </a:rPr>
                        <a:t> </a:t>
                      </a:r>
                      <a:r>
                        <a:rPr lang="en-US" sz="2000" dirty="0" err="1" smtClean="0">
                          <a:solidFill>
                            <a:srgbClr val="000090"/>
                          </a:solidFill>
                          <a:latin typeface="Helvetica"/>
                          <a:ea typeface="Cambria"/>
                          <a:cs typeface="Times New Roman"/>
                        </a:rPr>
                        <a:t>e</a:t>
                      </a:r>
                      <a:r>
                        <a:rPr lang="en-US" sz="2000" dirty="0">
                          <a:solidFill>
                            <a:srgbClr val="000090"/>
                          </a:solidFill>
                          <a:latin typeface="Helvetica"/>
                          <a:ea typeface="Cambria"/>
                          <a:cs typeface="Times New Roman"/>
                        </a:rPr>
                        <a:t>-journal content?</a:t>
                      </a:r>
                      <a:endParaRPr lang="en-GB" sz="1600" dirty="0">
                        <a:solidFill>
                          <a:srgbClr val="000090"/>
                        </a:solidFill>
                        <a:latin typeface="Times New Roman"/>
                        <a:ea typeface="Cambria"/>
                        <a:cs typeface="Times New Roman"/>
                      </a:endParaRPr>
                    </a:p>
                  </a:txBody>
                  <a:tcPr marL="68580" marR="68580" marT="0" marB="0"/>
                </a:tc>
              </a:tr>
              <a:tr h="3145077">
                <a:tc>
                  <a:txBody>
                    <a:bodyPr/>
                    <a:lstStyle/>
                    <a:p>
                      <a:pPr>
                        <a:spcAft>
                          <a:spcPts val="0"/>
                        </a:spcAft>
                      </a:pPr>
                      <a:endParaRPr lang="en-US" sz="1100" b="1" dirty="0" smtClean="0">
                        <a:solidFill>
                          <a:srgbClr val="000090"/>
                        </a:solidFill>
                        <a:latin typeface="Helvetica"/>
                        <a:ea typeface="Cambria"/>
                        <a:cs typeface="Times New Roman"/>
                      </a:endParaRPr>
                    </a:p>
                    <a:p>
                      <a:pPr>
                        <a:spcAft>
                          <a:spcPts val="0"/>
                        </a:spcAft>
                      </a:pPr>
                      <a:r>
                        <a:rPr lang="en-US" sz="1800" b="1" dirty="0" smtClean="0">
                          <a:solidFill>
                            <a:srgbClr val="000090"/>
                          </a:solidFill>
                          <a:latin typeface="Helvetica"/>
                          <a:ea typeface="Cambria"/>
                          <a:cs typeface="Times New Roman"/>
                        </a:rPr>
                        <a:t>Project</a:t>
                      </a:r>
                      <a:endParaRPr lang="en-US" sz="1600" dirty="0" smtClean="0">
                        <a:solidFill>
                          <a:srgbClr val="000090"/>
                        </a:solidFill>
                        <a:latin typeface="Helvetica"/>
                        <a:ea typeface="Cambria"/>
                        <a:cs typeface="Times New Roman"/>
                      </a:endParaRPr>
                    </a:p>
                    <a:p>
                      <a:pPr>
                        <a:spcAft>
                          <a:spcPts val="0"/>
                        </a:spcAft>
                      </a:pPr>
                      <a:endParaRPr lang="en-GB" sz="1200" dirty="0">
                        <a:solidFill>
                          <a:srgbClr val="000090"/>
                        </a:solidFill>
                        <a:latin typeface="Times New Roman"/>
                        <a:ea typeface="Cambria"/>
                        <a:cs typeface="Times New Roman"/>
                      </a:endParaRPr>
                    </a:p>
                  </a:txBody>
                  <a:tcPr marL="68580" marR="68580" marT="0" marB="0"/>
                </a:tc>
                <a:tc>
                  <a:txBody>
                    <a:bodyPr/>
                    <a:lstStyle/>
                    <a:p>
                      <a:pPr algn="ctr">
                        <a:spcAft>
                          <a:spcPts val="0"/>
                        </a:spcAft>
                      </a:pPr>
                      <a:endParaRPr lang="en-US" sz="1200" b="1" dirty="0" smtClean="0">
                        <a:solidFill>
                          <a:srgbClr val="000090"/>
                        </a:solidFill>
                        <a:latin typeface="Helvetica"/>
                        <a:ea typeface="Cambria"/>
                        <a:cs typeface="Times New Roman"/>
                      </a:endParaRPr>
                    </a:p>
                    <a:p>
                      <a:pPr algn="ctr">
                        <a:spcAft>
                          <a:spcPts val="0"/>
                        </a:spcAft>
                      </a:pPr>
                      <a:r>
                        <a:rPr lang="en-US" sz="2000" b="1" dirty="0" err="1" smtClean="0">
                          <a:solidFill>
                            <a:srgbClr val="000090"/>
                          </a:solidFill>
                          <a:latin typeface="Helvetica"/>
                          <a:ea typeface="Cambria"/>
                          <a:cs typeface="Times New Roman"/>
                        </a:rPr>
                        <a:t>Hiberlink</a:t>
                      </a:r>
                      <a:endParaRPr lang="en-US" sz="2000" b="1" dirty="0" smtClean="0">
                        <a:solidFill>
                          <a:srgbClr val="000090"/>
                        </a:solidFill>
                        <a:latin typeface="Helvetica"/>
                        <a:ea typeface="Cambria"/>
                        <a:cs typeface="Times New Roman"/>
                      </a:endParaRPr>
                    </a:p>
                    <a:p>
                      <a:pPr algn="ctr">
                        <a:spcAft>
                          <a:spcPts val="0"/>
                        </a:spcAft>
                      </a:pPr>
                      <a:r>
                        <a:rPr lang="en-US" sz="1600" b="1" dirty="0" smtClean="0">
                          <a:solidFill>
                            <a:srgbClr val="000090"/>
                          </a:solidFill>
                          <a:latin typeface="Helvetica"/>
                          <a:ea typeface="Cambria"/>
                          <a:cs typeface="Times New Roman"/>
                        </a:rPr>
                        <a:t>  </a:t>
                      </a:r>
                      <a:endParaRPr lang="en-GB" sz="1050" b="1" dirty="0" smtClean="0">
                        <a:solidFill>
                          <a:srgbClr val="000090"/>
                        </a:solidFill>
                        <a:latin typeface="Times New Roman"/>
                        <a:ea typeface="Cambria"/>
                        <a:cs typeface="Times New Roman"/>
                      </a:endParaRPr>
                    </a:p>
                    <a:p>
                      <a:pPr algn="ctr">
                        <a:spcAft>
                          <a:spcPts val="0"/>
                        </a:spcAft>
                      </a:pPr>
                      <a:r>
                        <a:rPr lang="en-US" sz="1800" dirty="0" smtClean="0">
                          <a:solidFill>
                            <a:srgbClr val="000090"/>
                          </a:solidFill>
                          <a:latin typeface="Helvetica"/>
                          <a:ea typeface="Cambria"/>
                          <a:cs typeface="Helvetica"/>
                        </a:rPr>
                        <a:t>Andrew Mellon Foundation</a:t>
                      </a:r>
                    </a:p>
                    <a:p>
                      <a:pPr>
                        <a:spcAft>
                          <a:spcPts val="0"/>
                        </a:spcAft>
                      </a:pPr>
                      <a:endParaRPr lang="en-US" sz="700" dirty="0" smtClean="0">
                        <a:solidFill>
                          <a:srgbClr val="000090"/>
                        </a:solidFill>
                        <a:latin typeface="Helvetica"/>
                        <a:ea typeface="Cambria"/>
                        <a:cs typeface="Helvetica"/>
                      </a:endParaRPr>
                    </a:p>
                    <a:p>
                      <a:pPr marL="0" marR="0" lvl="1" indent="0" algn="ctr" defTabSz="457200" rtl="0" eaLnBrk="1" fontAlgn="auto" latinLnBrk="0" hangingPunct="1">
                        <a:lnSpc>
                          <a:spcPct val="100000"/>
                        </a:lnSpc>
                        <a:spcBef>
                          <a:spcPts val="0"/>
                        </a:spcBef>
                        <a:spcAft>
                          <a:spcPts val="0"/>
                        </a:spcAft>
                        <a:buClrTx/>
                        <a:buSzTx/>
                        <a:buFontTx/>
                        <a:buNone/>
                        <a:tabLst/>
                        <a:defRPr/>
                      </a:pPr>
                      <a:r>
                        <a:rPr lang="en-GB" sz="1600" dirty="0" smtClean="0">
                          <a:solidFill>
                            <a:srgbClr val="000090"/>
                          </a:solidFill>
                          <a:latin typeface="Helvetica"/>
                          <a:cs typeface="Helvetica"/>
                        </a:rPr>
                        <a:t>with Language Technology Group &amp;</a:t>
                      </a:r>
                      <a:r>
                        <a:rPr lang="en-GB" sz="1600" baseline="0" dirty="0" smtClean="0">
                          <a:solidFill>
                            <a:srgbClr val="000090"/>
                          </a:solidFill>
                          <a:latin typeface="Helvetica"/>
                          <a:cs typeface="Helvetica"/>
                        </a:rPr>
                        <a:t> </a:t>
                      </a:r>
                      <a:r>
                        <a:rPr lang="en-US" sz="1600" dirty="0" smtClean="0">
                          <a:solidFill>
                            <a:srgbClr val="000090"/>
                          </a:solidFill>
                          <a:latin typeface="Helvetica"/>
                          <a:cs typeface="Helvetica"/>
                        </a:rPr>
                        <a:t>the </a:t>
                      </a:r>
                      <a:r>
                        <a:rPr lang="en-GB" sz="1600" dirty="0" smtClean="0">
                          <a:solidFill>
                            <a:srgbClr val="000090"/>
                          </a:solidFill>
                          <a:latin typeface="Helvetica"/>
                          <a:cs typeface="Helvetica"/>
                        </a:rPr>
                        <a:t>Research Library at Los Alamos National Laboratory</a:t>
                      </a:r>
                      <a:endParaRPr lang="en-US" sz="1600" dirty="0" smtClean="0">
                        <a:solidFill>
                          <a:srgbClr val="000090"/>
                        </a:solidFill>
                        <a:latin typeface="Helvetica"/>
                        <a:ea typeface="Cambria"/>
                        <a:cs typeface="Helvetica"/>
                      </a:endParaRPr>
                    </a:p>
                    <a:p>
                      <a:pPr>
                        <a:spcAft>
                          <a:spcPts val="0"/>
                        </a:spcAft>
                      </a:pPr>
                      <a:endParaRPr lang="en-GB" sz="1200" dirty="0">
                        <a:solidFill>
                          <a:srgbClr val="000090"/>
                        </a:solidFill>
                        <a:latin typeface="Times New Roman"/>
                        <a:ea typeface="Cambria"/>
                        <a:cs typeface="Times New Roman"/>
                      </a:endParaRPr>
                    </a:p>
                  </a:txBody>
                  <a:tcPr marL="68580" marR="68580" marT="0" marB="0"/>
                </a:tc>
                <a:tc>
                  <a:txBody>
                    <a:bodyPr/>
                    <a:lstStyle/>
                    <a:p>
                      <a:pPr algn="ctr">
                        <a:spcAft>
                          <a:spcPts val="0"/>
                        </a:spcAft>
                      </a:pPr>
                      <a:endParaRPr lang="en-US" sz="1100" b="1" dirty="0" smtClean="0">
                        <a:solidFill>
                          <a:srgbClr val="000090"/>
                        </a:solidFill>
                        <a:latin typeface="Helvetica"/>
                        <a:ea typeface="Cambria"/>
                        <a:cs typeface="Times New Roman"/>
                      </a:endParaRPr>
                    </a:p>
                    <a:p>
                      <a:pPr algn="ctr">
                        <a:spcAft>
                          <a:spcPts val="0"/>
                        </a:spcAft>
                      </a:pPr>
                      <a:r>
                        <a:rPr lang="en-US" sz="2000" b="1" dirty="0" smtClean="0">
                          <a:solidFill>
                            <a:srgbClr val="000090"/>
                          </a:solidFill>
                          <a:latin typeface="Helvetica"/>
                          <a:ea typeface="Cambria"/>
                          <a:cs typeface="Times New Roman"/>
                        </a:rPr>
                        <a:t>Keepers+</a:t>
                      </a:r>
                    </a:p>
                    <a:p>
                      <a:pPr algn="ctr">
                        <a:spcAft>
                          <a:spcPts val="0"/>
                        </a:spcAft>
                      </a:pPr>
                      <a:endParaRPr lang="en-GB" sz="1600" b="1" dirty="0" smtClean="0">
                        <a:solidFill>
                          <a:srgbClr val="000090"/>
                        </a:solidFill>
                        <a:latin typeface="Times New Roman"/>
                        <a:ea typeface="Cambria"/>
                        <a:cs typeface="Times New Roman"/>
                      </a:endParaRPr>
                    </a:p>
                    <a:p>
                      <a:pPr algn="ctr">
                        <a:spcAft>
                          <a:spcPts val="0"/>
                        </a:spcAft>
                      </a:pPr>
                      <a:r>
                        <a:rPr lang="en-GB" sz="1800" dirty="0" smtClean="0">
                          <a:solidFill>
                            <a:srgbClr val="000090"/>
                          </a:solidFill>
                          <a:latin typeface="Helvetica"/>
                          <a:ea typeface="Cambria"/>
                          <a:cs typeface="Times New Roman"/>
                        </a:rPr>
                        <a:t>‘Unfunded’  (</a:t>
                      </a:r>
                      <a:r>
                        <a:rPr lang="en-GB" sz="1800" dirty="0" err="1" smtClean="0">
                          <a:solidFill>
                            <a:srgbClr val="000090"/>
                          </a:solidFill>
                          <a:latin typeface="Helvetica"/>
                          <a:ea typeface="Cambria"/>
                          <a:cs typeface="Times New Roman"/>
                        </a:rPr>
                        <a:t>Jisc</a:t>
                      </a:r>
                      <a:r>
                        <a:rPr lang="en-GB" sz="1800" dirty="0" smtClean="0">
                          <a:solidFill>
                            <a:srgbClr val="000090"/>
                          </a:solidFill>
                          <a:latin typeface="Helvetica"/>
                          <a:ea typeface="Cambria"/>
                          <a:cs typeface="Times New Roman"/>
                        </a:rPr>
                        <a:t> / </a:t>
                      </a:r>
                      <a:r>
                        <a:rPr lang="en-GB" sz="1800" dirty="0" err="1" smtClean="0">
                          <a:solidFill>
                            <a:srgbClr val="000090"/>
                          </a:solidFill>
                          <a:latin typeface="Helvetica"/>
                          <a:ea typeface="Cambria"/>
                          <a:cs typeface="Times New Roman"/>
                        </a:rPr>
                        <a:t>UoEd</a:t>
                      </a:r>
                      <a:r>
                        <a:rPr lang="en-GB" sz="1800" dirty="0" smtClean="0">
                          <a:solidFill>
                            <a:srgbClr val="000090"/>
                          </a:solidFill>
                          <a:latin typeface="Helvetica"/>
                          <a:ea typeface="Cambria"/>
                          <a:cs typeface="Times New Roman"/>
                        </a:rPr>
                        <a:t>)</a:t>
                      </a:r>
                    </a:p>
                    <a:p>
                      <a:pPr algn="ctr">
                        <a:spcAft>
                          <a:spcPts val="0"/>
                        </a:spcAft>
                      </a:pPr>
                      <a:endParaRPr lang="en-GB" sz="700" dirty="0" smtClean="0">
                        <a:solidFill>
                          <a:srgbClr val="000090"/>
                        </a:solidFill>
                        <a:latin typeface="Helvetica"/>
                        <a:ea typeface="Cambria"/>
                        <a:cs typeface="Times New Roman"/>
                      </a:endParaRPr>
                    </a:p>
                    <a:p>
                      <a:pPr algn="ctr">
                        <a:spcAft>
                          <a:spcPts val="0"/>
                        </a:spcAft>
                      </a:pPr>
                      <a:r>
                        <a:rPr lang="en-GB" sz="1600" dirty="0" smtClean="0">
                          <a:solidFill>
                            <a:srgbClr val="000090"/>
                          </a:solidFill>
                          <a:latin typeface="Helvetica"/>
                          <a:cs typeface="Helvetica"/>
                        </a:rPr>
                        <a:t>in collaboration internationally with archiving organisations &amp; research libraries</a:t>
                      </a:r>
                      <a:endParaRPr lang="en-GB" sz="1600" dirty="0" smtClean="0">
                        <a:solidFill>
                          <a:srgbClr val="000090"/>
                        </a:solidFill>
                        <a:latin typeface="Helvetica"/>
                        <a:ea typeface="Cambria"/>
                        <a:cs typeface="Helvetica"/>
                      </a:endParaRPr>
                    </a:p>
                    <a:p>
                      <a:pPr marL="0" marR="0" indent="0" algn="ctr" defTabSz="457200" rtl="0" eaLnBrk="1" fontAlgn="auto" latinLnBrk="0" hangingPunct="1">
                        <a:lnSpc>
                          <a:spcPct val="100000"/>
                        </a:lnSpc>
                        <a:spcBef>
                          <a:spcPts val="0"/>
                        </a:spcBef>
                        <a:spcAft>
                          <a:spcPts val="0"/>
                        </a:spcAft>
                        <a:buClrTx/>
                        <a:buSzTx/>
                        <a:buFontTx/>
                        <a:buNone/>
                        <a:tabLst/>
                        <a:defRPr/>
                      </a:pPr>
                      <a:r>
                        <a:rPr lang="en-US" sz="1600" u="sng" dirty="0" smtClean="0">
                          <a:solidFill>
                            <a:srgbClr val="000090"/>
                          </a:solidFill>
                          <a:latin typeface="Helvetica"/>
                          <a:cs typeface="Helvetica"/>
                          <a:hlinkClick r:id="rId3"/>
                        </a:rPr>
                        <a:t>http://thekeepers.blogs.edina.ac.uk</a:t>
                      </a:r>
                      <a:endParaRPr lang="en-GB" sz="1600" dirty="0" smtClean="0">
                        <a:solidFill>
                          <a:srgbClr val="000090"/>
                        </a:solidFill>
                        <a:latin typeface="Helvetica"/>
                        <a:cs typeface="Helvetica"/>
                      </a:endParaRPr>
                    </a:p>
                    <a:p>
                      <a:pPr algn="ctr">
                        <a:spcAft>
                          <a:spcPts val="0"/>
                        </a:spcAft>
                      </a:pPr>
                      <a:endParaRPr lang="en-GB" sz="1600" dirty="0">
                        <a:solidFill>
                          <a:srgbClr val="000090"/>
                        </a:solidFill>
                        <a:latin typeface="Helvetica"/>
                        <a:ea typeface="Cambria"/>
                        <a:cs typeface="Helvetica"/>
                      </a:endParaRPr>
                    </a:p>
                  </a:txBody>
                  <a:tcPr marL="68580" marR="68580" marT="0" marB="0"/>
                </a:tc>
              </a:tr>
              <a:tr h="564741">
                <a:tc>
                  <a:txBody>
                    <a:bodyPr/>
                    <a:lstStyle/>
                    <a:p>
                      <a:pPr>
                        <a:spcAft>
                          <a:spcPts val="0"/>
                        </a:spcAft>
                      </a:pPr>
                      <a:endParaRPr lang="en-US" sz="1400" dirty="0" smtClean="0">
                        <a:latin typeface="Helvetica"/>
                        <a:ea typeface="Cambria"/>
                        <a:cs typeface="Times New Roman"/>
                      </a:endParaRPr>
                    </a:p>
                    <a:p>
                      <a:pPr>
                        <a:spcAft>
                          <a:spcPts val="0"/>
                        </a:spcAft>
                      </a:pPr>
                      <a:endParaRPr lang="en-GB" sz="1100" dirty="0">
                        <a:latin typeface="Times New Roman"/>
                        <a:ea typeface="Cambria"/>
                        <a:cs typeface="Times New Roman"/>
                      </a:endParaRPr>
                    </a:p>
                  </a:txBody>
                  <a:tcPr marL="68580" marR="68580" marT="0" marB="0"/>
                </a:tc>
                <a:tc>
                  <a:txBody>
                    <a:bodyPr/>
                    <a:lstStyle/>
                    <a:p>
                      <a:pPr algn="ctr">
                        <a:spcAft>
                          <a:spcPts val="0"/>
                        </a:spcAft>
                      </a:pPr>
                      <a:r>
                        <a:rPr lang="en-US" sz="2400" u="sng" dirty="0" smtClean="0">
                          <a:latin typeface="Helvetica"/>
                          <a:cs typeface="Helvetica"/>
                          <a:hlinkClick r:id="rId4"/>
                        </a:rPr>
                        <a:t>hiberlink.org</a:t>
                      </a:r>
                      <a:endParaRPr lang="en-US" sz="2400" dirty="0">
                        <a:latin typeface="Helvetica"/>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600" dirty="0" smtClean="0">
                          <a:latin typeface="Helvetica"/>
                          <a:ea typeface="Cambria"/>
                          <a:cs typeface="Helvetica"/>
                        </a:rPr>
                        <a:t> </a:t>
                      </a:r>
                      <a:r>
                        <a:rPr lang="en-US" sz="2400" u="sng" dirty="0" smtClean="0">
                          <a:latin typeface="Helvetica"/>
                          <a:cs typeface="Helvetica"/>
                          <a:hlinkClick r:id="rId5"/>
                        </a:rPr>
                        <a:t>thekeepers.org</a:t>
                      </a:r>
                      <a:r>
                        <a:rPr lang="en-US" sz="1600" dirty="0" smtClean="0">
                          <a:latin typeface="Helvetica"/>
                          <a:cs typeface="Helvetica"/>
                        </a:rPr>
                        <a:t> </a:t>
                      </a:r>
                    </a:p>
                  </a:txBody>
                  <a:tcPr marL="68580" marR="68580" marT="0" marB="0"/>
                </a:tc>
              </a:tr>
              <a:tr h="693213">
                <a:tc>
                  <a:txBody>
                    <a:bodyPr/>
                    <a:lstStyle/>
                    <a:p>
                      <a:pPr>
                        <a:spcAft>
                          <a:spcPts val="0"/>
                        </a:spcAft>
                      </a:pPr>
                      <a:endParaRPr lang="en-GB" sz="1200" dirty="0">
                        <a:latin typeface="Times New Roman"/>
                        <a:ea typeface="Cambria"/>
                        <a:cs typeface="Times New Roman"/>
                      </a:endParaRPr>
                    </a:p>
                  </a:txBody>
                  <a:tcPr marL="68580" marR="68580" marT="0" marB="0"/>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2800" dirty="0" smtClean="0">
                          <a:latin typeface="Helvetica"/>
                          <a:cs typeface="Helvetica"/>
                        </a:rPr>
                        <a:t> </a:t>
                      </a:r>
                      <a:endParaRPr lang="en-US" sz="2800" b="0" dirty="0">
                        <a:latin typeface="Helvetica"/>
                        <a:ea typeface="Cambria"/>
                        <a:cs typeface="Helvetica"/>
                      </a:endParaRPr>
                    </a:p>
                  </a:txBody>
                  <a:tcPr marL="68580" marR="68580" marT="0" marB="0"/>
                </a:tc>
                <a:tc>
                  <a:txBody>
                    <a:bodyPr/>
                    <a:lstStyle/>
                    <a:p>
                      <a:pPr algn="l">
                        <a:buNone/>
                      </a:pPr>
                      <a:endParaRPr lang="en-US" sz="1600" u="sng" dirty="0" smtClean="0">
                        <a:latin typeface="Helvetica"/>
                        <a:cs typeface="Helvetica"/>
                        <a:hlinkClick r:id="rId3"/>
                      </a:endParaRPr>
                    </a:p>
                  </a:txBody>
                  <a:tcPr marL="68580" marR="68580" marT="0" marB="0"/>
                </a:tc>
              </a:tr>
            </a:tbl>
          </a:graphicData>
        </a:graphic>
      </p:graphicFrame>
      <p:sp>
        <p:nvSpPr>
          <p:cNvPr id="10" name="TextBox 9"/>
          <p:cNvSpPr txBox="1"/>
          <p:nvPr/>
        </p:nvSpPr>
        <p:spPr>
          <a:xfrm>
            <a:off x="-3843867" y="3657600"/>
            <a:ext cx="184666" cy="369332"/>
          </a:xfrm>
          <a:prstGeom prst="rect">
            <a:avLst/>
          </a:prstGeom>
          <a:noFill/>
        </p:spPr>
        <p:txBody>
          <a:bodyPr wrap="none" rtlCol="0">
            <a:spAutoFit/>
          </a:bodyPr>
          <a:lstStyle/>
          <a:p>
            <a:endParaRPr lang="en-US" dirty="0"/>
          </a:p>
        </p:txBody>
      </p:sp>
      <p:pic>
        <p:nvPicPr>
          <p:cNvPr id="7" name="Picture 6"/>
          <p:cNvPicPr>
            <a:picLocks noChangeAspect="1"/>
          </p:cNvPicPr>
          <p:nvPr/>
        </p:nvPicPr>
        <p:blipFill>
          <a:blip r:embed="rId6"/>
          <a:stretch>
            <a:fillRect/>
          </a:stretch>
        </p:blipFill>
        <p:spPr>
          <a:xfrm>
            <a:off x="2413483" y="5554171"/>
            <a:ext cx="1510817" cy="435165"/>
          </a:xfrm>
          <a:prstGeom prst="rect">
            <a:avLst/>
          </a:prstGeom>
        </p:spPr>
      </p:pic>
      <p:pic>
        <p:nvPicPr>
          <p:cNvPr id="5" name="Picture 10"/>
          <p:cNvPicPr>
            <a:picLocks noChangeAspect="1" noChangeArrowheads="1"/>
          </p:cNvPicPr>
          <p:nvPr/>
        </p:nvPicPr>
        <p:blipFill>
          <a:blip r:embed="rId7"/>
          <a:srcRect/>
          <a:stretch>
            <a:fillRect/>
          </a:stretch>
        </p:blipFill>
        <p:spPr bwMode="auto">
          <a:xfrm>
            <a:off x="6570133" y="5609037"/>
            <a:ext cx="833967" cy="482355"/>
          </a:xfrm>
          <a:prstGeom prst="rect">
            <a:avLst/>
          </a:prstGeom>
          <a:noFill/>
          <a:ln w="9525">
            <a:noFill/>
            <a:miter lim="800000"/>
            <a:headEnd/>
            <a:tailEnd/>
          </a:ln>
        </p:spPr>
      </p:pic>
      <p:pic>
        <p:nvPicPr>
          <p:cNvPr id="8" name="Picture 9"/>
          <p:cNvPicPr>
            <a:picLocks noChangeAspect="1" noChangeArrowheads="1"/>
          </p:cNvPicPr>
          <p:nvPr/>
        </p:nvPicPr>
        <p:blipFill>
          <a:blip r:embed="rId8"/>
          <a:srcRect/>
          <a:stretch>
            <a:fillRect/>
          </a:stretch>
        </p:blipFill>
        <p:spPr bwMode="auto">
          <a:xfrm>
            <a:off x="0" y="6169025"/>
            <a:ext cx="9144000" cy="676275"/>
          </a:xfrm>
          <a:prstGeom prst="rect">
            <a:avLst/>
          </a:prstGeom>
          <a:noFill/>
          <a:ln w="9525">
            <a:noFill/>
            <a:miter lim="800000"/>
            <a:headEnd/>
            <a:tailEnd/>
          </a:ln>
        </p:spPr>
      </p:pic>
      <p:sp>
        <p:nvSpPr>
          <p:cNvPr id="9" name="TextBox 8"/>
          <p:cNvSpPr txBox="1"/>
          <p:nvPr/>
        </p:nvSpPr>
        <p:spPr>
          <a:xfrm>
            <a:off x="1651000" y="4038600"/>
            <a:ext cx="7035800" cy="646331"/>
          </a:xfrm>
          <a:prstGeom prst="rect">
            <a:avLst/>
          </a:prstGeom>
          <a:noFill/>
          <a:ln>
            <a:solidFill>
              <a:srgbClr val="4F81BD"/>
            </a:solidFill>
          </a:ln>
        </p:spPr>
        <p:txBody>
          <a:bodyPr wrap="square" rtlCol="0">
            <a:spAutoFit/>
          </a:bodyPr>
          <a:lstStyle/>
          <a:p>
            <a:pPr algn="ctr"/>
            <a:r>
              <a:rPr lang="en-US" sz="3600" dirty="0" smtClean="0">
                <a:solidFill>
                  <a:srgbClr val="000090"/>
                </a:solidFill>
              </a:rPr>
              <a:t>Thank You! </a:t>
            </a:r>
            <a:endParaRPr lang="en-US" sz="3600" dirty="0">
              <a:solidFill>
                <a:srgbClr val="000090"/>
              </a:solidFill>
            </a:endParaRPr>
          </a:p>
        </p:txBody>
      </p:sp>
      <p:sp>
        <p:nvSpPr>
          <p:cNvPr id="11" name="Rectangle 10"/>
          <p:cNvSpPr/>
          <p:nvPr/>
        </p:nvSpPr>
        <p:spPr>
          <a:xfrm>
            <a:off x="4486271" y="4688820"/>
            <a:ext cx="1699053" cy="369332"/>
          </a:xfrm>
          <a:prstGeom prst="rect">
            <a:avLst/>
          </a:prstGeom>
        </p:spPr>
        <p:txBody>
          <a:bodyPr wrap="none">
            <a:spAutoFit/>
          </a:bodyPr>
          <a:lstStyle/>
          <a:p>
            <a:r>
              <a:rPr lang="en-US" dirty="0" err="1" smtClean="0">
                <a:solidFill>
                  <a:srgbClr val="000090"/>
                </a:solidFill>
              </a:rPr>
              <a:t>edina@ed.ac.uk</a:t>
            </a:r>
            <a:endParaRPr lang="en-US" dirty="0"/>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TIMING" val="|12.9"/>
</p:tagLst>
</file>

<file path=ppt/tags/tag2.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TIMING" val="|15.7|9.9"/>
</p:tagLst>
</file>

<file path=ppt/tags/tag3.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TIMING" val="|1.2|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28858</TotalTime>
  <Words>3561</Words>
  <Application>Microsoft Macintosh PowerPoint</Application>
  <PresentationFormat>On-screen Show (4:3)</PresentationFormat>
  <Paragraphs>518</Paragraphs>
  <Slides>34</Slides>
  <Notes>19</Notes>
  <HiddenSlides>0</HiddenSlides>
  <MMClips>0</MMClips>
  <ScaleCrop>false</ScaleCrop>
  <HeadingPairs>
    <vt:vector size="4" baseType="variant">
      <vt:variant>
        <vt:lpstr>Design Template</vt:lpstr>
      </vt:variant>
      <vt:variant>
        <vt:i4>1</vt:i4>
      </vt:variant>
      <vt:variant>
        <vt:lpstr>Slide Titles</vt:lpstr>
      </vt:variant>
      <vt:variant>
        <vt:i4>34</vt:i4>
      </vt:variant>
    </vt:vector>
  </HeadingPairs>
  <TitlesOfParts>
    <vt:vector size="35" baseType="lpstr">
      <vt:lpstr>Office Theme</vt:lpstr>
      <vt:lpstr>Where data and journal content collide what does it mean to ‘publish your data’?  </vt:lpstr>
      <vt:lpstr>Slide 2</vt:lpstr>
      <vt:lpstr>Overview</vt:lpstr>
      <vt:lpstr>Focus on two ‘case studies’</vt:lpstr>
      <vt:lpstr>Slide 5</vt:lpstr>
      <vt:lpstr>Link Rot</vt:lpstr>
      <vt:lpstr>+ Content Drift: What is at end of URI has changed, or gone!</vt:lpstr>
      <vt:lpstr>Slide 8</vt:lpstr>
      <vt:lpstr>Slide 9</vt:lpstr>
      <vt:lpstr>Slide 10</vt:lpstr>
      <vt:lpstr>Slide 11</vt:lpstr>
      <vt:lpstr>Slide 12</vt:lpstr>
      <vt:lpstr>Slide 13</vt:lpstr>
      <vt:lpstr>Slide 14</vt:lpstr>
      <vt:lpstr>Slide 15</vt:lpstr>
      <vt:lpstr>Study / Project / Data / Findings / Publication</vt:lpstr>
      <vt:lpstr>Study / Project / Data / Findings  / Publication</vt:lpstr>
      <vt:lpstr>Study / Project / Data / Findings  / Publication</vt:lpstr>
      <vt:lpstr>Study / Project / Data / Findings  / Publication</vt:lpstr>
      <vt:lpstr>Study / Project / Data = Findings / Publication</vt:lpstr>
      <vt:lpstr>Let’s look for some answers …</vt:lpstr>
      <vt:lpstr>Data as scholarship: a cultural shift?</vt:lpstr>
      <vt:lpstr>A more practical set of questions?</vt:lpstr>
      <vt:lpstr>The What</vt:lpstr>
      <vt:lpstr>Slide 25</vt:lpstr>
      <vt:lpstr>Slide 26</vt:lpstr>
      <vt:lpstr>When Findings are reported in Publications?</vt:lpstr>
      <vt:lpstr>Slide 28</vt:lpstr>
      <vt:lpstr>The When &amp; How</vt:lpstr>
      <vt:lpstr>Slide 30</vt:lpstr>
      <vt:lpstr>Side Note on Web-resident research objects </vt:lpstr>
      <vt:lpstr>Slide 32</vt:lpstr>
      <vt:lpstr>Slide 33</vt:lpstr>
      <vt:lpstr>Slide 34</vt:lpstr>
    </vt:vector>
  </TitlesOfParts>
  <Company>University of Edinburgh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Stronger Together Community Initiatives in Journal Management</dc:title>
  <dc:creator>Adam Rusbridge</dc:creator>
  <cp:lastModifiedBy>Peter Burnhill</cp:lastModifiedBy>
  <cp:revision>800</cp:revision>
  <cp:lastPrinted>2014-03-05T13:52:59Z</cp:lastPrinted>
  <dcterms:created xsi:type="dcterms:W3CDTF">2014-08-25T08:47:29Z</dcterms:created>
  <dcterms:modified xsi:type="dcterms:W3CDTF">2014-08-25T08:49:19Z</dcterms:modified>
</cp:coreProperties>
</file>