
<file path=[Content_Types].xml><?xml version="1.0" encoding="utf-8"?>
<Types xmlns="http://schemas.openxmlformats.org/package/2006/content-types">
  <Default Extension="jpeg" ContentType="image/jpeg"/>
  <Default Extension="mov" ContentType="video/quicktime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7" r:id="rId4"/>
  </p:sldMasterIdLst>
  <p:notesMasterIdLst>
    <p:notesMasterId r:id="rId21"/>
  </p:notesMasterIdLst>
  <p:sldIdLst>
    <p:sldId id="265" r:id="rId5"/>
    <p:sldId id="273" r:id="rId6"/>
    <p:sldId id="291" r:id="rId7"/>
    <p:sldId id="288" r:id="rId8"/>
    <p:sldId id="289" r:id="rId9"/>
    <p:sldId id="287" r:id="rId10"/>
    <p:sldId id="286" r:id="rId11"/>
    <p:sldId id="282" r:id="rId12"/>
    <p:sldId id="283" r:id="rId13"/>
    <p:sldId id="271" r:id="rId14"/>
    <p:sldId id="285" r:id="rId15"/>
    <p:sldId id="279" r:id="rId16"/>
    <p:sldId id="280" r:id="rId17"/>
    <p:sldId id="284" r:id="rId18"/>
    <p:sldId id="290" r:id="rId19"/>
    <p:sldId id="272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AE4B"/>
    <a:srgbClr val="FDEB01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56" autoAdjust="0"/>
    <p:restoredTop sz="94694"/>
  </p:normalViewPr>
  <p:slideViewPr>
    <p:cSldViewPr snapToGrid="0" snapToObjects="1">
      <p:cViewPr varScale="1">
        <p:scale>
          <a:sx n="118" d="100"/>
          <a:sy n="118" d="100"/>
        </p:scale>
        <p:origin x="126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B9B66E-A914-8041-A520-7F8D19600B7E}" type="datetimeFigureOut">
              <a:rPr lang="en-US" smtClean="0"/>
              <a:t>1/14/2020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88C49D-5EA9-FB45-93BD-45F268AFFBB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66475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88C49D-5EA9-FB45-93BD-45F268AFFBB6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15583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88C49D-5EA9-FB45-93BD-45F268AFFBB6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92964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88C49D-5EA9-FB45-93BD-45F268AFFBB6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88088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853669-9A62-E548-8A71-EAFA4127FA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689267"/>
          </a:xfrm>
        </p:spPr>
        <p:txBody>
          <a:bodyPr anchor="b"/>
          <a:lstStyle>
            <a:lvl1pPr>
              <a:defRPr sz="6000" baseline="0"/>
            </a:lvl1pPr>
          </a:lstStyle>
          <a:p>
            <a:r>
              <a:rPr lang="en-GB" dirty="0"/>
              <a:t>Title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9AF10F-2852-5940-B10B-F6683D505F9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4"/>
            <a:ext cx="9967955" cy="1254746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Name</a:t>
            </a:r>
          </a:p>
          <a:p>
            <a:pPr lvl="0"/>
            <a:r>
              <a:rPr lang="en-GB" dirty="0"/>
              <a:t>Date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0264" y="517560"/>
            <a:ext cx="1276829" cy="95762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850" y="517560"/>
            <a:ext cx="3978689" cy="902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220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853669-9A62-E548-8A71-EAFA4127FA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9"/>
            <a:ext cx="9967955" cy="983766"/>
          </a:xfrm>
        </p:spPr>
        <p:txBody>
          <a:bodyPr anchor="b">
            <a:normAutofit/>
          </a:bodyPr>
          <a:lstStyle>
            <a:lvl1pPr>
              <a:defRPr sz="4400" baseline="0"/>
            </a:lvl1pPr>
          </a:lstStyle>
          <a:p>
            <a:r>
              <a:rPr lang="en-GB" dirty="0"/>
              <a:t>Click to edit text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9AF10F-2852-5940-B10B-F6683D505F9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2944347"/>
            <a:ext cx="9967955" cy="2899863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text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0264" y="517560"/>
            <a:ext cx="1276829" cy="95762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850" y="517560"/>
            <a:ext cx="3978689" cy="902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178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838200" y="1939925"/>
            <a:ext cx="10515600" cy="43862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1644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5349875" y="1853515"/>
            <a:ext cx="6003925" cy="4572685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838200" y="1853515"/>
            <a:ext cx="4376738" cy="4572686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4056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838200" y="1915297"/>
            <a:ext cx="10515600" cy="4498203"/>
          </a:xfrm>
        </p:spPr>
        <p:txBody>
          <a:bodyPr/>
          <a:lstStyle/>
          <a:p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AB8C4D6-5AE2-5B4B-A3C2-0D9198919EB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7365" y="486581"/>
            <a:ext cx="1067630" cy="1026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527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838200" y="1915297"/>
            <a:ext cx="10515600" cy="4498203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3585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 column 1/2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111125" y="85725"/>
            <a:ext cx="11985625" cy="666115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96967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853669-9A62-E548-8A71-EAFA4127FA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713981"/>
          </a:xfrm>
        </p:spPr>
        <p:txBody>
          <a:bodyPr anchor="b"/>
          <a:lstStyle>
            <a:lvl1pPr>
              <a:defRPr sz="6000" baseline="0"/>
            </a:lvl1pPr>
          </a:lstStyle>
          <a:p>
            <a:r>
              <a:rPr lang="en-GB" dirty="0"/>
              <a:t>Thank You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9AF10F-2852-5940-B10B-F6683D505F9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4"/>
            <a:ext cx="10515600" cy="1254746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www.politicalsettlements.org.uk 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0264" y="517560"/>
            <a:ext cx="1276829" cy="95762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850" y="517560"/>
            <a:ext cx="3978689" cy="902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831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06C1A90-147D-4745-90BD-3F5360D02A9E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51E694A-8C68-2D4F-AE0A-36B2836AC2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title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52D47D-AC07-674D-B064-A081B61ECB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AB8C4D6-5AE2-5B4B-A3C2-0D9198919EB5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7365" y="486581"/>
            <a:ext cx="1067630" cy="1026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27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80" r:id="rId2"/>
    <p:sldLayoutId id="2147483875" r:id="rId3"/>
    <p:sldLayoutId id="2147483881" r:id="rId4"/>
    <p:sldLayoutId id="2147483877" r:id="rId5"/>
    <p:sldLayoutId id="2147483878" r:id="rId6"/>
    <p:sldLayoutId id="2147483868" r:id="rId7"/>
    <p:sldLayoutId id="2147483872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oliticalsettlements.org.uk/" TargetMode="Externa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eaceagreements.org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oliticalsettlements.org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ov"/><Relationship Id="rId1" Type="http://schemas.microsoft.com/office/2007/relationships/media" Target="../media/media2.mov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Dealing with data on peace and conflict </a:t>
            </a:r>
            <a:br>
              <a:rPr lang="en-GB" dirty="0"/>
            </a:br>
            <a:r>
              <a:rPr lang="en-GB" sz="4400" dirty="0">
                <a:solidFill>
                  <a:schemeClr val="bg2">
                    <a:lumMod val="25000"/>
                  </a:schemeClr>
                </a:solidFill>
              </a:rPr>
              <a:t>Experiences and lessons learned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945064"/>
            <a:ext cx="9967955" cy="1254746"/>
          </a:xfrm>
        </p:spPr>
        <p:txBody>
          <a:bodyPr>
            <a:normAutofit lnSpcReduction="10000"/>
          </a:bodyPr>
          <a:lstStyle/>
          <a:p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Political Settlements Research Programme</a:t>
            </a:r>
          </a:p>
          <a:p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Sanja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Badanjak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, Postdoctoral Research Fellow</a:t>
            </a:r>
          </a:p>
          <a:p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January 15</a:t>
            </a:r>
            <a:r>
              <a:rPr lang="en-GB" baseline="30000" dirty="0">
                <a:solidFill>
                  <a:schemeClr val="bg2">
                    <a:lumMod val="50000"/>
                  </a:schemeClr>
                </a:solidFill>
              </a:rPr>
              <a:t>th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2020</a:t>
            </a:r>
          </a:p>
        </p:txBody>
      </p:sp>
    </p:spTree>
    <p:extLst>
      <p:ext uri="{BB962C8B-B14F-4D97-AF65-F5344CB8AC3E}">
        <p14:creationId xmlns:p14="http://schemas.microsoft.com/office/powerpoint/2010/main" val="18363220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B6F9A0C-F341-9E47-B276-AF2051F56231}"/>
              </a:ext>
            </a:extLst>
          </p:cNvPr>
          <p:cNvSpPr txBox="1"/>
          <p:nvPr/>
        </p:nvSpPr>
        <p:spPr>
          <a:xfrm>
            <a:off x="847344" y="300505"/>
            <a:ext cx="10506456" cy="119786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200" dirty="0">
                <a:latin typeface="+mj-lt"/>
                <a:ea typeface="+mj-ea"/>
                <a:cs typeface="+mj-cs"/>
              </a:rPr>
              <a:t>Example: conflict(s) in Bosnia and Herzegovina</a:t>
            </a:r>
          </a:p>
        </p:txBody>
      </p:sp>
      <p:pic>
        <p:nvPicPr>
          <p:cNvPr id="11" name="Picture 10" descr="A picture containing white&#10;&#10;Description automatically generated">
            <a:extLst>
              <a:ext uri="{FF2B5EF4-FFF2-40B4-BE49-F238E27FC236}">
                <a16:creationId xmlns:a16="http://schemas.microsoft.com/office/drawing/2014/main" id="{093F3A3F-EB07-E649-BF29-168DA839C3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7978" y="2264230"/>
            <a:ext cx="3557589" cy="4008552"/>
          </a:xfrm>
          <a:prstGeom prst="rect">
            <a:avLst/>
          </a:prstGeom>
        </p:spPr>
      </p:pic>
      <p:pic>
        <p:nvPicPr>
          <p:cNvPr id="9" name="Picture 8" descr="A close up of a map&#10;&#10;Description automatically generated">
            <a:extLst>
              <a:ext uri="{FF2B5EF4-FFF2-40B4-BE49-F238E27FC236}">
                <a16:creationId xmlns:a16="http://schemas.microsoft.com/office/drawing/2014/main" id="{3DF2F179-CAFE-8A44-8227-4A0548818E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9648" y="2264230"/>
            <a:ext cx="4964152" cy="4008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6162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 close up of a map&#10;&#10;Description automatically generated">
            <a:extLst>
              <a:ext uri="{FF2B5EF4-FFF2-40B4-BE49-F238E27FC236}">
                <a16:creationId xmlns:a16="http://schemas.microsoft.com/office/drawing/2014/main" id="{6C47D00D-AF03-5C46-8C31-029BE88BA910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1266845"/>
            <a:ext cx="11985625" cy="4887488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B6F9A0C-F341-9E47-B276-AF2051F56231}"/>
              </a:ext>
            </a:extLst>
          </p:cNvPr>
          <p:cNvSpPr txBox="1"/>
          <p:nvPr/>
        </p:nvSpPr>
        <p:spPr>
          <a:xfrm>
            <a:off x="111125" y="325821"/>
            <a:ext cx="116184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/>
              <a:t>Example: conflict(s) in Yemen</a:t>
            </a:r>
          </a:p>
        </p:txBody>
      </p:sp>
    </p:spTree>
    <p:extLst>
      <p:ext uri="{BB962C8B-B14F-4D97-AF65-F5344CB8AC3E}">
        <p14:creationId xmlns:p14="http://schemas.microsoft.com/office/powerpoint/2010/main" val="12059796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Languages and translation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2944347"/>
            <a:ext cx="9734550" cy="3011953"/>
          </a:xfrm>
        </p:spPr>
        <p:txBody>
          <a:bodyPr/>
          <a:lstStyle/>
          <a:p>
            <a:pPr marL="342900" indent="-342900">
              <a:buFontTx/>
              <a:buChar char="-"/>
            </a:pPr>
            <a:r>
              <a:rPr lang="en-GB" dirty="0"/>
              <a:t>Data sources </a:t>
            </a:r>
          </a:p>
          <a:p>
            <a:pPr marL="800100" lvl="1" indent="-342900">
              <a:buFontTx/>
              <a:buChar char="-"/>
            </a:pPr>
            <a:r>
              <a:rPr lang="en-GB" dirty="0"/>
              <a:t>Newspaper articles </a:t>
            </a:r>
          </a:p>
          <a:p>
            <a:pPr marL="800100" lvl="1" indent="-342900">
              <a:buFontTx/>
              <a:buChar char="-"/>
            </a:pPr>
            <a:r>
              <a:rPr lang="en-GB" dirty="0"/>
              <a:t>Government/INGO/NGO reports </a:t>
            </a:r>
          </a:p>
          <a:p>
            <a:pPr marL="342900" indent="-342900">
              <a:buFontTx/>
              <a:buChar char="-"/>
            </a:pPr>
            <a:r>
              <a:rPr lang="en-GB" dirty="0"/>
              <a:t>Text as data </a:t>
            </a:r>
          </a:p>
          <a:p>
            <a:pPr marL="800100" lvl="1" indent="-342900">
              <a:buFontTx/>
              <a:buChar char="-"/>
            </a:pPr>
            <a:r>
              <a:rPr lang="en-GB" dirty="0"/>
              <a:t>Automatic v professional translation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56834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Bias in data collection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Tx/>
              <a:buChar char="-"/>
            </a:pPr>
            <a:r>
              <a:rPr lang="en-GB" dirty="0"/>
              <a:t>Availability bias in field and desk research </a:t>
            </a:r>
          </a:p>
          <a:p>
            <a:pPr marL="342900" indent="-342900">
              <a:buFontTx/>
              <a:buChar char="-"/>
            </a:pPr>
            <a:r>
              <a:rPr lang="en-GB" dirty="0"/>
              <a:t>Linguistic bias </a:t>
            </a:r>
          </a:p>
          <a:p>
            <a:pPr marL="342900" indent="-342900">
              <a:buFontTx/>
              <a:buChar char="-"/>
            </a:pPr>
            <a:r>
              <a:rPr lang="en-GB" dirty="0"/>
              <a:t>Geographic bias </a:t>
            </a:r>
          </a:p>
          <a:p>
            <a:pPr marL="342900" indent="-342900">
              <a:buFontTx/>
              <a:buChar char="-"/>
            </a:pPr>
            <a:endParaRPr lang="en-GB" dirty="0"/>
          </a:p>
          <a:p>
            <a:r>
              <a:rPr lang="en-GB" dirty="0"/>
              <a:t>(e.g. </a:t>
            </a:r>
            <a:r>
              <a:rPr lang="en-GB" dirty="0" err="1"/>
              <a:t>Weidmann</a:t>
            </a:r>
            <a:r>
              <a:rPr lang="en-GB" dirty="0"/>
              <a:t>, 2016 AJPS; von </a:t>
            </a:r>
            <a:r>
              <a:rPr lang="en-GB" dirty="0" err="1"/>
              <a:t>Borzyskowski</a:t>
            </a:r>
            <a:r>
              <a:rPr lang="en-GB" dirty="0"/>
              <a:t> and </a:t>
            </a:r>
            <a:r>
              <a:rPr lang="en-GB" dirty="0" err="1"/>
              <a:t>Wahman</a:t>
            </a:r>
            <a:r>
              <a:rPr lang="en-GB" dirty="0"/>
              <a:t>, 2019 BJPS)</a:t>
            </a:r>
          </a:p>
          <a:p>
            <a:endParaRPr lang="en-GB" dirty="0"/>
          </a:p>
          <a:p>
            <a:pPr marL="342900" indent="-342900">
              <a:buFontTx/>
              <a:buChar char="-"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96879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AADCC-F1C3-9840-B99F-392A00D071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Solutions in PA-X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0C66AF-CBED-C045-B88D-9A2D276ABA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2944347"/>
            <a:ext cx="10128250" cy="3253253"/>
          </a:xfrm>
        </p:spPr>
        <p:txBody>
          <a:bodyPr>
            <a:normAutofit lnSpcReduction="10000"/>
          </a:bodyPr>
          <a:lstStyle/>
          <a:p>
            <a:pPr marL="342900" indent="-342900">
              <a:buFontTx/>
              <a:buChar char="-"/>
            </a:pPr>
            <a:r>
              <a:rPr lang="en-US" dirty="0"/>
              <a:t>Current solutions </a:t>
            </a:r>
          </a:p>
          <a:p>
            <a:pPr marL="800100" lvl="1" indent="-342900">
              <a:buFontTx/>
              <a:buChar char="-"/>
            </a:pPr>
            <a:r>
              <a:rPr lang="en-US" dirty="0"/>
              <a:t>Human coding and expert input</a:t>
            </a:r>
          </a:p>
          <a:p>
            <a:pPr marL="800100" lvl="1" indent="-342900">
              <a:buFontTx/>
              <a:buChar char="-"/>
            </a:pPr>
            <a:r>
              <a:rPr lang="en-US" dirty="0"/>
              <a:t>Collaborations: back and forth across borders and projects </a:t>
            </a:r>
          </a:p>
          <a:p>
            <a:pPr marL="800100" lvl="1" indent="-342900">
              <a:buFontTx/>
              <a:buChar char="-"/>
            </a:pPr>
            <a:r>
              <a:rPr lang="en-US" dirty="0"/>
              <a:t>Professional and expert translations </a:t>
            </a:r>
          </a:p>
          <a:p>
            <a:pPr lvl="1"/>
            <a:endParaRPr lang="en-US" dirty="0"/>
          </a:p>
          <a:p>
            <a:pPr marL="342900" indent="-342900">
              <a:buFontTx/>
              <a:buChar char="-"/>
            </a:pPr>
            <a:r>
              <a:rPr lang="en-US" dirty="0"/>
              <a:t>Next steps</a:t>
            </a:r>
          </a:p>
          <a:p>
            <a:pPr marL="800100" lvl="1" indent="-342900">
              <a:buFontTx/>
              <a:buChar char="-"/>
            </a:pPr>
            <a:r>
              <a:rPr lang="en-US" dirty="0"/>
              <a:t>Grid structure over territory (from </a:t>
            </a:r>
            <a:r>
              <a:rPr lang="en-US" dirty="0" err="1"/>
              <a:t>Tollefsen</a:t>
            </a:r>
            <a:r>
              <a:rPr lang="en-US" dirty="0"/>
              <a:t> et al. 2012, ‘</a:t>
            </a:r>
            <a:r>
              <a:rPr lang="en-GB" b="1" dirty="0"/>
              <a:t>PRIO-GRID: A unified spatial data structure’</a:t>
            </a:r>
            <a:r>
              <a:rPr lang="en-GB" dirty="0"/>
              <a:t>)</a:t>
            </a:r>
          </a:p>
          <a:p>
            <a:pPr marL="800100" lvl="1" indent="-342900">
              <a:buFontTx/>
              <a:buChar char="-"/>
            </a:pPr>
            <a:r>
              <a:rPr lang="en-GB" dirty="0"/>
              <a:t>Seeking funding for actor-based reshaping of PA-X data </a:t>
            </a:r>
          </a:p>
          <a:p>
            <a:pPr marL="800100" lvl="1" indent="-342900">
              <a:buFontTx/>
              <a:buChar char="-"/>
            </a:pPr>
            <a:r>
              <a:rPr lang="en-GB" dirty="0"/>
              <a:t>Additional field research, with focus on avoiding bias</a:t>
            </a:r>
          </a:p>
          <a:p>
            <a:pPr marL="342900" indent="-342900">
              <a:buFontTx/>
              <a:buChar char="-"/>
            </a:pPr>
            <a:endParaRPr lang="en-US" dirty="0"/>
          </a:p>
          <a:p>
            <a:pPr marL="800100" lvl="1" indent="-342900"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67455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863B73-9221-914A-9EE4-6898B04232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Lessons learned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53F6C0-6DA7-A947-B3E7-8361341F61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2806701"/>
            <a:ext cx="10077450" cy="3037510"/>
          </a:xfrm>
        </p:spPr>
        <p:txBody>
          <a:bodyPr>
            <a:normAutofit/>
          </a:bodyPr>
          <a:lstStyle/>
          <a:p>
            <a:pPr marL="342900" indent="-342900">
              <a:buFontTx/>
              <a:buChar char="-"/>
            </a:pPr>
            <a:r>
              <a:rPr lang="en-US" dirty="0"/>
              <a:t>Value of collaboration with other data-collection endeavors </a:t>
            </a:r>
          </a:p>
          <a:p>
            <a:pPr marL="342900" indent="-342900">
              <a:buFontTx/>
              <a:buChar char="-"/>
            </a:pPr>
            <a:r>
              <a:rPr lang="en-US" dirty="0"/>
              <a:t>Reliance on country/topic specialists </a:t>
            </a:r>
          </a:p>
          <a:p>
            <a:pPr marL="342900" indent="-342900">
              <a:buFontTx/>
              <a:buChar char="-"/>
            </a:pPr>
            <a:r>
              <a:rPr lang="en-US" dirty="0"/>
              <a:t>Data collection as a step on the ladder of abstraction </a:t>
            </a:r>
          </a:p>
          <a:p>
            <a:pPr marL="342900" indent="-342900">
              <a:buFontTx/>
              <a:buChar char="-"/>
            </a:pPr>
            <a:r>
              <a:rPr lang="en-US" dirty="0"/>
              <a:t>Discuss, debate, contest </a:t>
            </a:r>
          </a:p>
          <a:p>
            <a:pPr marL="342900" indent="-342900">
              <a:buFontTx/>
              <a:buChar char="-"/>
            </a:pPr>
            <a:r>
              <a:rPr lang="en-US" dirty="0"/>
              <a:t>Context, context, context </a:t>
            </a:r>
          </a:p>
          <a:p>
            <a:pPr marL="342900" indent="-342900"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40385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>
                <a:hlinkClick r:id="rId2"/>
              </a:rPr>
              <a:t>www.peaceagreements.org</a:t>
            </a:r>
          </a:p>
          <a:p>
            <a:r>
              <a:rPr lang="en-GB" dirty="0">
                <a:hlinkClick r:id="rId2"/>
              </a:rPr>
              <a:t>www.politicalsettlements.org.uk</a:t>
            </a:r>
            <a:endParaRPr lang="en-GB" dirty="0"/>
          </a:p>
          <a:p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Twitter: @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PolSettlements</a:t>
            </a:r>
            <a:endParaRPr lang="en-GB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097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About PA-X </a:t>
            </a:r>
            <a:br>
              <a:rPr lang="en-GB" dirty="0"/>
            </a:br>
            <a:r>
              <a:rPr lang="en-GB" dirty="0">
                <a:hlinkClick r:id="rId2"/>
              </a:rPr>
              <a:t>www.peaceagreements.org</a:t>
            </a:r>
            <a:r>
              <a:rPr lang="en-GB" dirty="0"/>
              <a:t> 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Tx/>
              <a:buChar char="-"/>
            </a:pPr>
            <a:r>
              <a:rPr lang="en-GB" dirty="0"/>
              <a:t>The most expansive database of peace negotiation documents </a:t>
            </a:r>
          </a:p>
          <a:p>
            <a:pPr marL="342900" indent="-342900">
              <a:buFontTx/>
              <a:buChar char="-"/>
            </a:pPr>
            <a:r>
              <a:rPr lang="en-GB" dirty="0"/>
              <a:t>120 countries, 153 peace processes</a:t>
            </a:r>
          </a:p>
          <a:p>
            <a:pPr marL="342900" indent="-342900">
              <a:buFontTx/>
              <a:buChar char="-"/>
            </a:pPr>
            <a:r>
              <a:rPr lang="en-GB" dirty="0"/>
              <a:t>1990-2019</a:t>
            </a:r>
          </a:p>
          <a:p>
            <a:pPr marL="342900" indent="-342900">
              <a:buFontTx/>
              <a:buChar char="-"/>
            </a:pPr>
            <a:r>
              <a:rPr lang="en-GB" dirty="0"/>
              <a:t>Third release expected in early 2020, with 1800+ documents coded for 225 substantive categories </a:t>
            </a:r>
          </a:p>
          <a:p>
            <a:pPr marL="342900" indent="-342900">
              <a:buFontTx/>
              <a:buChar char="-"/>
            </a:pPr>
            <a:r>
              <a:rPr lang="en-GB" dirty="0"/>
              <a:t>Qualitative data, quantitative data, text-as-data</a:t>
            </a:r>
          </a:p>
          <a:p>
            <a:pPr marL="342900" indent="-342900">
              <a:buFontTx/>
              <a:buChar char="-"/>
            </a:pPr>
            <a:r>
              <a:rPr lang="en-GB" dirty="0"/>
              <a:t>Suite of visual tools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05331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Research questions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5000" y="2995147"/>
            <a:ext cx="10164805" cy="3138953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Tx/>
              <a:buChar char="-"/>
            </a:pPr>
            <a:r>
              <a:rPr lang="en-GB" dirty="0"/>
              <a:t>How do agreements affect the post-conflict political settlement</a:t>
            </a:r>
          </a:p>
          <a:p>
            <a:pPr marL="342900" indent="-342900">
              <a:buFontTx/>
              <a:buChar char="-"/>
            </a:pPr>
            <a:r>
              <a:rPr lang="en-GB" dirty="0"/>
              <a:t>Which promises are kept? Does it matter? </a:t>
            </a:r>
          </a:p>
          <a:p>
            <a:pPr marL="342900" indent="-342900">
              <a:buFontTx/>
              <a:buChar char="-"/>
            </a:pPr>
            <a:r>
              <a:rPr lang="en-GB" dirty="0"/>
              <a:t>Are there political arrangements that result in better post-conflict outcomes?</a:t>
            </a:r>
          </a:p>
          <a:p>
            <a:pPr marL="342900" indent="-342900">
              <a:buFontTx/>
              <a:buChar char="-"/>
            </a:pPr>
            <a:r>
              <a:rPr lang="en-GB" dirty="0"/>
              <a:t>What impact can involvement of third parties have? </a:t>
            </a:r>
          </a:p>
          <a:p>
            <a:pPr marL="342900" indent="-342900">
              <a:buFontTx/>
              <a:buChar char="-"/>
            </a:pPr>
            <a:r>
              <a:rPr lang="en-GB" dirty="0"/>
              <a:t>How can peace negotiations be more inclusive? Will they result in inclusive societies? </a:t>
            </a:r>
          </a:p>
          <a:p>
            <a:pPr marL="342900" indent="-342900">
              <a:buFontTx/>
              <a:buChar char="-"/>
            </a:pPr>
            <a:endParaRPr lang="en-GB" dirty="0"/>
          </a:p>
          <a:p>
            <a:r>
              <a:rPr lang="en-GB" dirty="0"/>
              <a:t>For more information: </a:t>
            </a:r>
            <a:r>
              <a:rPr lang="en-GB" dirty="0">
                <a:hlinkClick r:id="rId2"/>
              </a:rPr>
              <a:t>www.politicalsettlements.org</a:t>
            </a:r>
            <a:r>
              <a:rPr lang="en-GB" dirty="0"/>
              <a:t>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63746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nline Media 3" descr="Screen Recording 2019-09-16 at 16.43.06.mov">
            <a:hlinkClick r:id="" action="ppaction://media"/>
            <a:extLst>
              <a:ext uri="{FF2B5EF4-FFF2-40B4-BE49-F238E27FC236}">
                <a16:creationId xmlns:a16="http://schemas.microsoft.com/office/drawing/2014/main" id="{F377AEF5-F041-2442-B066-0CEB5229C6A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33226" y="368300"/>
            <a:ext cx="11725548" cy="5844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084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93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nline Media 1" descr="Screen Recording 2019-09-09 at 12.26.52.mov">
            <a:hlinkClick r:id="" action="ppaction://media"/>
            <a:extLst>
              <a:ext uri="{FF2B5EF4-FFF2-40B4-BE49-F238E27FC236}">
                <a16:creationId xmlns:a16="http://schemas.microsoft.com/office/drawing/2014/main" id="{8836230A-A141-E840-AF76-EE726BDB9E0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1198563"/>
            <a:ext cx="12192000" cy="3724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17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01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Key data issues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Tx/>
              <a:buChar char="-"/>
            </a:pPr>
            <a:r>
              <a:rPr lang="en-GB" dirty="0"/>
              <a:t>Equivalence of concept, measurement, scope, unit of analysis</a:t>
            </a:r>
          </a:p>
          <a:p>
            <a:pPr marL="342900" indent="-342900">
              <a:buFontTx/>
              <a:buChar char="-"/>
            </a:pPr>
            <a:r>
              <a:rPr lang="en-GB" dirty="0"/>
              <a:t>Local context, including issues in translation </a:t>
            </a:r>
          </a:p>
          <a:p>
            <a:pPr marL="342900" indent="-342900">
              <a:buFontTx/>
              <a:buChar char="-"/>
            </a:pPr>
            <a:r>
              <a:rPr lang="en-GB" dirty="0"/>
              <a:t>Bias in data collection </a:t>
            </a:r>
          </a:p>
          <a:p>
            <a:pPr marL="800100" lvl="1" indent="-342900">
              <a:buFontTx/>
              <a:buChar char="-"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61089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Unit/level of analysis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Tx/>
              <a:buChar char="-"/>
            </a:pPr>
            <a:r>
              <a:rPr lang="en-GB" dirty="0"/>
              <a:t>Shared definitions across countries and disciplines </a:t>
            </a:r>
          </a:p>
          <a:p>
            <a:pPr marL="342900" indent="-342900">
              <a:buFontTx/>
              <a:buChar char="-"/>
            </a:pPr>
            <a:r>
              <a:rPr lang="en-GB" dirty="0"/>
              <a:t>Data merging problems </a:t>
            </a:r>
          </a:p>
          <a:p>
            <a:pPr marL="342900" indent="-342900">
              <a:buFontTx/>
              <a:buChar char="-"/>
            </a:pPr>
            <a:r>
              <a:rPr lang="en-GB" dirty="0"/>
              <a:t>Scope of data </a:t>
            </a:r>
          </a:p>
          <a:p>
            <a:pPr marL="800100" lvl="1" indent="-342900">
              <a:buFontTx/>
              <a:buChar char="-"/>
            </a:pPr>
            <a:r>
              <a:rPr lang="en-GB" dirty="0"/>
              <a:t>Countries, regions, electoral districts … </a:t>
            </a:r>
          </a:p>
          <a:p>
            <a:pPr marL="800100" lvl="1" indent="-342900">
              <a:buFontTx/>
              <a:buChar char="-"/>
            </a:pPr>
            <a:r>
              <a:rPr lang="en-GB" dirty="0"/>
              <a:t>Governments, political parties, rebel groups, military units </a:t>
            </a:r>
          </a:p>
          <a:p>
            <a:pPr marL="800100" lvl="1" indent="-342900">
              <a:buFontTx/>
              <a:buChar char="-"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47138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Unit/level of analysis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342900" indent="-342900">
                  <a:buFontTx/>
                  <a:buChar char="-"/>
                </a:pPr>
                <a:r>
                  <a:rPr lang="en-GB" dirty="0"/>
                  <a:t>PA-X Peace Agreements Database and dataset</a:t>
                </a:r>
              </a:p>
              <a:p>
                <a:pPr marL="800100" lvl="1" indent="-342900">
                  <a:buFontTx/>
                  <a:buChar char="-"/>
                </a:pPr>
                <a:r>
                  <a:rPr lang="en-GB" dirty="0"/>
                  <a:t>Unit of analysis: individual document </a:t>
                </a:r>
              </a:p>
              <a:p>
                <a:pPr marL="800100" lvl="1" indent="-342900">
                  <a:buFontTx/>
                  <a:buChar char="-"/>
                </a:pPr>
                <a:r>
                  <a:rPr lang="en-GB" dirty="0"/>
                  <a:t>Each document refers to a geographic unit, one or more conflict actors, a certain population, etc. </a:t>
                </a:r>
              </a:p>
              <a:p>
                <a:pPr marL="342900" indent="-342900">
                  <a:buFontTx/>
                  <a:buChar char="-"/>
                </a:pPr>
                <a:r>
                  <a:rPr lang="en-GB" dirty="0"/>
                  <a:t>Other relevant data: </a:t>
                </a:r>
              </a:p>
              <a:p>
                <a:pPr marL="800100" lvl="1" indent="-342900">
                  <a:buFontTx/>
                  <a:buChar char="-"/>
                </a:pPr>
                <a:r>
                  <a:rPr lang="en-GB" dirty="0"/>
                  <a:t>UCDP conflict data: battle-related deaths per conflict-episode-year; events per conflict-episode; all of these per conflict-year-dyad </a:t>
                </a:r>
              </a:p>
              <a:p>
                <a:pPr marL="800100" lvl="1" indent="-342900">
                  <a:buFontTx/>
                  <a:buChar char="-"/>
                </a:pPr>
                <a:r>
                  <a:rPr lang="en-GB" dirty="0"/>
                  <a:t>World Bank, IMF, Polity, similar: country-year; country-month at best</a:t>
                </a:r>
              </a:p>
              <a:p>
                <a:pPr marL="800100" lvl="1" indent="-342900">
                  <a:buFontTx/>
                  <a:buChar char="-"/>
                </a:pPr>
                <a:r>
                  <a:rPr lang="en-GB" dirty="0"/>
                  <a:t>Democracy data: country or electoral district (electoral district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</m:oMath>
                </a14:m>
                <a:r>
                  <a:rPr lang="en-GB" dirty="0"/>
                  <a:t> subnational units)</a:t>
                </a:r>
              </a:p>
              <a:p>
                <a:pPr marL="800100" lvl="1" indent="-342900">
                  <a:buFontTx/>
                  <a:buChar char="-"/>
                </a:pPr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3"/>
                <a:stretch>
                  <a:fillRect l="-892" t="-4367" r="-255" b="-13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48665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Unit/level of analysis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marL="342900" indent="-342900">
              <a:buFontTx/>
              <a:buChar char="-"/>
            </a:pPr>
            <a:r>
              <a:rPr lang="en-GB" dirty="0"/>
              <a:t>Key problems</a:t>
            </a:r>
          </a:p>
          <a:p>
            <a:pPr marL="800100" lvl="1" indent="-342900">
              <a:buFontTx/>
              <a:buChar char="-"/>
            </a:pPr>
            <a:r>
              <a:rPr lang="en-GB" dirty="0"/>
              <a:t>One country – multiple conflicts </a:t>
            </a:r>
          </a:p>
          <a:p>
            <a:pPr marL="800100" lvl="1" indent="-342900">
              <a:buFontTx/>
              <a:buChar char="-"/>
            </a:pPr>
            <a:r>
              <a:rPr lang="en-GB" dirty="0"/>
              <a:t>One country – but only regional conflict </a:t>
            </a:r>
          </a:p>
          <a:p>
            <a:pPr marL="800100" lvl="1" indent="-342900">
              <a:buFontTx/>
              <a:buChar char="-"/>
            </a:pPr>
            <a:r>
              <a:rPr lang="en-GB" dirty="0"/>
              <a:t>One conflict – multiple countries </a:t>
            </a:r>
          </a:p>
          <a:p>
            <a:pPr marL="800100" lvl="1" indent="-342900">
              <a:buFontTx/>
              <a:buChar char="-"/>
            </a:pPr>
            <a:r>
              <a:rPr lang="en-GB" dirty="0"/>
              <a:t>One conflict – multiple actors/dyads </a:t>
            </a:r>
          </a:p>
          <a:p>
            <a:pPr marL="800100" lvl="1" indent="-342900">
              <a:buFontTx/>
              <a:buChar char="-"/>
            </a:pPr>
            <a:r>
              <a:rPr lang="en-GB" dirty="0"/>
              <a:t>Instability of actors/dyads </a:t>
            </a:r>
          </a:p>
          <a:p>
            <a:pPr marL="800100" lvl="1" indent="-342900">
              <a:buFontTx/>
              <a:buChar char="-"/>
            </a:pPr>
            <a:r>
              <a:rPr lang="en-GB" dirty="0"/>
              <a:t>One agreement – multiple conflicts </a:t>
            </a:r>
          </a:p>
          <a:p>
            <a:pPr marL="800100" lvl="1" indent="-342900">
              <a:buFontTx/>
              <a:buChar char="-"/>
            </a:pPr>
            <a:r>
              <a:rPr lang="en-GB" dirty="0"/>
              <a:t>One agreement – not all of the armed actors from a single conflict </a:t>
            </a:r>
          </a:p>
          <a:p>
            <a:pPr marL="342900" indent="-342900">
              <a:buFontTx/>
              <a:buChar char="-"/>
            </a:pPr>
            <a:r>
              <a:rPr lang="en-GB" dirty="0"/>
              <a:t>Solutions? </a:t>
            </a:r>
          </a:p>
          <a:p>
            <a:pPr marL="800100" lvl="1" indent="-342900">
              <a:buFontTx/>
              <a:buChar char="-"/>
            </a:pPr>
            <a:r>
              <a:rPr lang="en-GB" dirty="0"/>
              <a:t>No matter what, time- and labour-intensive </a:t>
            </a:r>
          </a:p>
          <a:p>
            <a:pPr marL="800100" lvl="1" indent="-342900">
              <a:buFontTx/>
              <a:buChar char="-"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094753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47B0BDF91E334BBF1C659328C6DD56" ma:contentTypeVersion="10" ma:contentTypeDescription="Create a new document." ma:contentTypeScope="" ma:versionID="5ab97779a9c0996f5d0ddc675f3343d0">
  <xsd:schema xmlns:xsd="http://www.w3.org/2001/XMLSchema" xmlns:xs="http://www.w3.org/2001/XMLSchema" xmlns:p="http://schemas.microsoft.com/office/2006/metadata/properties" xmlns:ns3="72da477b-d4ed-40de-856a-3de0a8d20fd4" xmlns:ns4="0e8b3b30-3a22-4d00-ad42-dc00eeb13450" targetNamespace="http://schemas.microsoft.com/office/2006/metadata/properties" ma:root="true" ma:fieldsID="07e67623d1104127a947a822e6a21515" ns3:_="" ns4:_="">
    <xsd:import namespace="72da477b-d4ed-40de-856a-3de0a8d20fd4"/>
    <xsd:import namespace="0e8b3b30-3a22-4d00-ad42-dc00eeb13450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2da477b-d4ed-40de-856a-3de0a8d20fd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8b3b30-3a22-4d00-ad42-dc00eeb13450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B873B8B-1A31-4237-9054-8F6456D7E0C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BAA8CC0-777E-4CA1-ABF2-43919FE36DE2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328DD16-232B-4003-A8B8-ACD8A367960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2da477b-d4ed-40de-856a-3de0a8d20fd4"/>
    <ds:schemaRef ds:uri="0e8b3b30-3a22-4d00-ad42-dc00eeb1345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537</Words>
  <Application>Microsoft Office PowerPoint</Application>
  <PresentationFormat>Widescreen</PresentationFormat>
  <Paragraphs>86</Paragraphs>
  <Slides>16</Slides>
  <Notes>3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Cambria Math</vt:lpstr>
      <vt:lpstr>Office Theme</vt:lpstr>
      <vt:lpstr>Dealing with data on peace and conflict  Experiences and lessons learned</vt:lpstr>
      <vt:lpstr>About PA-X  www.peaceagreements.org  </vt:lpstr>
      <vt:lpstr>Research questions</vt:lpstr>
      <vt:lpstr>PowerPoint Presentation</vt:lpstr>
      <vt:lpstr>PowerPoint Presentation</vt:lpstr>
      <vt:lpstr>Key data issues </vt:lpstr>
      <vt:lpstr>Unit/level of analysis </vt:lpstr>
      <vt:lpstr>Unit/level of analysis </vt:lpstr>
      <vt:lpstr>Unit/level of analysis </vt:lpstr>
      <vt:lpstr>PowerPoint Presentation</vt:lpstr>
      <vt:lpstr>PowerPoint Presentation</vt:lpstr>
      <vt:lpstr>Languages and translation</vt:lpstr>
      <vt:lpstr>Bias in data collection</vt:lpstr>
      <vt:lpstr>Solutions in PA-X </vt:lpstr>
      <vt:lpstr>Lessons learned 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Dealing with data on peace and conflict</dc:title>
  <dc:creator>BADANJAK Sanja</dc:creator>
  <cp:lastModifiedBy>MILLER Kerry</cp:lastModifiedBy>
  <cp:revision>11</cp:revision>
  <dcterms:created xsi:type="dcterms:W3CDTF">2020-01-13T16:20:01Z</dcterms:created>
  <dcterms:modified xsi:type="dcterms:W3CDTF">2020-01-14T09:15:19Z</dcterms:modified>
</cp:coreProperties>
</file>