
<file path=[Content_Types].xml><?xml version="1.0" encoding="utf-8"?>
<Types xmlns="http://schemas.openxmlformats.org/package/2006/content-types">
  <Default Extension="xml" ContentType="application/xml"/>
  <Default Extension="jpeg" ContentType="image/jpeg"/>
  <Default Extension="tiff" ContentType="image/tiff"/>
  <Default Extension="emf" ContentType="image/x-emf"/>
  <Default Extension="rels" ContentType="application/vnd.openxmlformats-package.relationships+xml"/>
  <Default Extension="xlsm" ContentType="application/vnd.ms-excel.sheet.macroEnabled.12"/>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20" r:id="rId1"/>
  </p:sldMasterIdLst>
  <p:notesMasterIdLst>
    <p:notesMasterId r:id="rId12"/>
  </p:notesMasterIdLst>
  <p:sldIdLst>
    <p:sldId id="256" r:id="rId2"/>
    <p:sldId id="257" r:id="rId3"/>
    <p:sldId id="268" r:id="rId4"/>
    <p:sldId id="270" r:id="rId5"/>
    <p:sldId id="271" r:id="rId6"/>
    <p:sldId id="272" r:id="rId7"/>
    <p:sldId id="262" r:id="rId8"/>
    <p:sldId id="263" r:id="rId9"/>
    <p:sldId id="264" r:id="rId10"/>
    <p:sldId id="265" r:id="rId11"/>
  </p:sldIdLst>
  <p:sldSz cx="9144000" cy="5143500" type="screen16x9"/>
  <p:notesSz cx="6797675" cy="9872663"/>
  <p:defaultTextStyle>
    <a:defPPr>
      <a:defRPr lang="nb-NO"/>
    </a:defPPr>
    <a:lvl1pPr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p:defaultTextStyle>
  <p:extLst>
    <p:ext uri="{EFAFB233-063F-42B5-8137-9DF3F51BA10A}">
      <p15:sldGuideLst xmlns:p15="http://schemas.microsoft.com/office/powerpoint/2012/main" xmlns="">
        <p15:guide id="1" orient="horz" pos="3606">
          <p15:clr>
            <a:srgbClr val="A4A3A4"/>
          </p15:clr>
        </p15:guide>
        <p15:guide id="2" orient="horz" pos="572">
          <p15:clr>
            <a:srgbClr val="A4A3A4"/>
          </p15:clr>
        </p15:guide>
        <p15:guide id="3" orient="horz" pos="2160">
          <p15:clr>
            <a:srgbClr val="A4A3A4"/>
          </p15:clr>
        </p15:guide>
        <p15:guide id="4" orient="horz" pos="1026">
          <p15:clr>
            <a:srgbClr val="A4A3A4"/>
          </p15:clr>
        </p15:guide>
        <p15:guide id="5" orient="horz" pos="3266">
          <p15:clr>
            <a:srgbClr val="A4A3A4"/>
          </p15:clr>
        </p15:guide>
        <p15:guide id="6" pos="368">
          <p15:clr>
            <a:srgbClr val="A4A3A4"/>
          </p15:clr>
        </p15:guide>
        <p15:guide id="7" pos="5870">
          <p15:clr>
            <a:srgbClr val="A4A3A4"/>
          </p15:clr>
        </p15:guide>
        <p15:guide id="8" pos="1447">
          <p15:clr>
            <a:srgbClr val="A4A3A4"/>
          </p15:clr>
        </p15:guide>
      </p15:sldGuideLst>
    </p:ext>
    <p:ext uri="{2D200454-40CA-4A62-9FC3-DE9A4176ACB9}">
      <p15:notesGuideLst xmlns:p15="http://schemas.microsoft.com/office/powerpoint/2012/main" xmlns="">
        <p15:guide id="1" orient="horz" pos="3110">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A58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44"/>
    <p:restoredTop sz="92988"/>
  </p:normalViewPr>
  <p:slideViewPr>
    <p:cSldViewPr snapToGrid="0" snapToObjects="1">
      <p:cViewPr varScale="1">
        <p:scale>
          <a:sx n="119" d="100"/>
          <a:sy n="119" d="100"/>
        </p:scale>
        <p:origin x="-1072" y="-96"/>
      </p:cViewPr>
      <p:guideLst>
        <p:guide orient="horz" pos="3606"/>
        <p:guide orient="horz" pos="572"/>
        <p:guide orient="horz" pos="2160"/>
        <p:guide orient="horz" pos="1026"/>
        <p:guide orient="horz" pos="3266"/>
        <p:guide pos="368"/>
        <p:guide pos="5870"/>
        <p:guide pos="1447"/>
      </p:guideLst>
    </p:cSldViewPr>
  </p:slideViewPr>
  <p:notesTextViewPr>
    <p:cViewPr>
      <p:scale>
        <a:sx n="1" d="1"/>
        <a:sy n="1" d="1"/>
      </p:scale>
      <p:origin x="0" y="0"/>
    </p:cViewPr>
  </p:notesTextViewPr>
  <p:notesViewPr>
    <p:cSldViewPr snapToGrid="0" snapToObjects="1">
      <p:cViewPr varScale="1">
        <p:scale>
          <a:sx n="66" d="100"/>
          <a:sy n="66" d="100"/>
        </p:scale>
        <p:origin x="0" y="0"/>
      </p:cViewPr>
      <p:guideLst>
        <p:guide orient="horz" pos="3110"/>
        <p:guide pos="2142"/>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interSettings" Target="printerSettings/printerSettings1.bin"/><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Macro-Enabled_Worksheet1.xlsm"/></Relationships>
</file>

<file path=ppt/charts/_rels/chart2.xml.rels><?xml version="1.0" encoding="UTF-8" standalone="yes"?>
<Relationships xmlns="http://schemas.openxmlformats.org/package/2006/relationships"><Relationship Id="rId1" Type="http://schemas.openxmlformats.org/officeDocument/2006/relationships/oleObject" Target="Workbook1" TargetMode="External"/><Relationship Id="rId2" Type="http://schemas.microsoft.com/office/2011/relationships/chartStyle" Target="style1.xml"/><Relationship Id="rId3" Type="http://schemas.microsoft.com/office/2011/relationships/chartColorStyle" Target="colors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Column1</c:v>
                </c:pt>
              </c:strCache>
            </c:strRef>
          </c:tx>
          <c:spPr>
            <a:solidFill>
              <a:schemeClr val="tx2"/>
            </a:solidFill>
            <a:ln w="25340">
              <a:solidFill>
                <a:schemeClr val="tx1">
                  <a:lumMod val="20000"/>
                  <a:lumOff val="80000"/>
                </a:schemeClr>
              </a:solidFill>
            </a:ln>
          </c:spPr>
          <c:invertIfNegative val="0"/>
          <c:dPt>
            <c:idx val="0"/>
            <c:invertIfNegative val="0"/>
            <c:bubble3D val="0"/>
            <c:spPr>
              <a:solidFill>
                <a:srgbClr val="3A5897"/>
              </a:solidFill>
              <a:ln w="25340">
                <a:solidFill>
                  <a:schemeClr val="tx1">
                    <a:lumMod val="20000"/>
                    <a:lumOff val="80000"/>
                  </a:schemeClr>
                </a:solidFill>
              </a:ln>
            </c:spPr>
          </c:dPt>
          <c:dPt>
            <c:idx val="1"/>
            <c:invertIfNegative val="0"/>
            <c:bubble3D val="0"/>
            <c:spPr>
              <a:solidFill>
                <a:srgbClr val="00B0F0"/>
              </a:solidFill>
              <a:ln w="25340">
                <a:solidFill>
                  <a:schemeClr val="tx1">
                    <a:lumMod val="20000"/>
                    <a:lumOff val="80000"/>
                  </a:schemeClr>
                </a:solidFill>
              </a:ln>
            </c:spPr>
          </c:dPt>
          <c:dPt>
            <c:idx val="2"/>
            <c:invertIfNegative val="0"/>
            <c:bubble3D val="0"/>
            <c:spPr>
              <a:solidFill>
                <a:schemeClr val="accent1"/>
              </a:solidFill>
              <a:ln w="25340">
                <a:solidFill>
                  <a:schemeClr val="tx1">
                    <a:lumMod val="20000"/>
                    <a:lumOff val="80000"/>
                  </a:schemeClr>
                </a:solidFill>
              </a:ln>
            </c:spPr>
          </c:dPt>
          <c:dPt>
            <c:idx val="3"/>
            <c:invertIfNegative val="0"/>
            <c:bubble3D val="0"/>
            <c:spPr>
              <a:solidFill>
                <a:schemeClr val="tx1">
                  <a:lumMod val="20000"/>
                  <a:lumOff val="80000"/>
                </a:schemeClr>
              </a:solidFill>
              <a:ln w="25340">
                <a:solidFill>
                  <a:schemeClr val="tx1">
                    <a:lumMod val="20000"/>
                    <a:lumOff val="80000"/>
                  </a:schemeClr>
                </a:solidFill>
              </a:ln>
            </c:spPr>
          </c:dPt>
          <c:dLbls>
            <c:dLbl>
              <c:idx val="1"/>
              <c:layout>
                <c:manualLayout>
                  <c:x val="-9.25039337419994E-17"/>
                  <c:y val="0.0157248132910579"/>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9.93253425433095E-8"/>
                  <c:y val="0.0117936099682934"/>
                </c:manualLayout>
              </c:layout>
              <c:dLblPos val="outEnd"/>
              <c:showLegendKey val="0"/>
              <c:showVal val="1"/>
              <c:showCatName val="0"/>
              <c:showSerName val="0"/>
              <c:showPercent val="0"/>
              <c:showBubbleSize val="0"/>
              <c:extLst>
                <c:ext xmlns:c15="http://schemas.microsoft.com/office/drawing/2012/chart" uri="{CE6537A1-D6FC-4f65-9D91-7224C49458BB}">
                  <c15:layout>
                    <c:manualLayout>
                      <c:w val="0.0781330888075834"/>
                      <c:h val="0.0596561651947354"/>
                    </c:manualLayout>
                  </c15:layout>
                </c:ext>
              </c:extLst>
            </c:dLbl>
            <c:numFmt formatCode="0.0%" sourceLinked="0"/>
            <c:spPr>
              <a:noFill/>
              <a:ln w="25340">
                <a:noFill/>
              </a:ln>
            </c:spPr>
            <c:txPr>
              <a:bodyPr rot="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Sheet1!$A$2:$A$5</c:f>
              <c:strCache>
                <c:ptCount val="4"/>
                <c:pt idx="0">
                  <c:v>Facebook</c:v>
                </c:pt>
                <c:pt idx="1">
                  <c:v>Twitter</c:v>
                </c:pt>
                <c:pt idx="2">
                  <c:v>LinkedIn</c:v>
                </c:pt>
                <c:pt idx="3">
                  <c:v>Other</c:v>
                </c:pt>
              </c:strCache>
            </c:strRef>
          </c:cat>
          <c:val>
            <c:numRef>
              <c:f>Sheet1!$B$2:$B$5</c:f>
              <c:numCache>
                <c:formatCode>General</c:formatCode>
                <c:ptCount val="4"/>
                <c:pt idx="0">
                  <c:v>0.624</c:v>
                </c:pt>
                <c:pt idx="1">
                  <c:v>0.341</c:v>
                </c:pt>
                <c:pt idx="2">
                  <c:v>0.38</c:v>
                </c:pt>
                <c:pt idx="3">
                  <c:v>0.046</c:v>
                </c:pt>
              </c:numCache>
            </c:numRef>
          </c:val>
        </c:ser>
        <c:dLbls>
          <c:showLegendKey val="0"/>
          <c:showVal val="0"/>
          <c:showCatName val="0"/>
          <c:showSerName val="0"/>
          <c:showPercent val="0"/>
          <c:showBubbleSize val="0"/>
        </c:dLbls>
        <c:gapWidth val="77"/>
        <c:overlap val="-27"/>
        <c:axId val="2132549592"/>
        <c:axId val="2132555736"/>
      </c:barChart>
      <c:catAx>
        <c:axId val="2132549592"/>
        <c:scaling>
          <c:orientation val="minMax"/>
        </c:scaling>
        <c:delete val="0"/>
        <c:axPos val="b"/>
        <c:title>
          <c:tx>
            <c:rich>
              <a:bodyPr/>
              <a:lstStyle/>
              <a:p>
                <a:pPr>
                  <a:defRPr/>
                </a:pPr>
                <a:r>
                  <a:rPr lang="en-US"/>
                  <a:t>Channels tracked</a:t>
                </a:r>
              </a:p>
            </c:rich>
          </c:tx>
          <c:layout/>
          <c:overlay val="0"/>
          <c:spPr>
            <a:noFill/>
            <a:ln w="25340">
              <a:noFill/>
            </a:ln>
          </c:spPr>
        </c:title>
        <c:numFmt formatCode="General" sourceLinked="1"/>
        <c:majorTickMark val="none"/>
        <c:minorTickMark val="none"/>
        <c:tickLblPos val="nextTo"/>
        <c:spPr>
          <a:ln w="3167">
            <a:solidFill>
              <a:srgbClr val="C0C0C0"/>
            </a:solidFill>
            <a:prstDash val="solid"/>
          </a:ln>
        </c:spPr>
        <c:txPr>
          <a:bodyPr rot="-60000000" vert="horz"/>
          <a:lstStyle/>
          <a:p>
            <a:pPr>
              <a:defRPr/>
            </a:pPr>
            <a:endParaRPr lang="en-US"/>
          </a:p>
        </c:txPr>
        <c:crossAx val="2132555736"/>
        <c:crosses val="autoZero"/>
        <c:auto val="1"/>
        <c:lblAlgn val="ctr"/>
        <c:lblOffset val="100"/>
        <c:noMultiLvlLbl val="0"/>
      </c:catAx>
      <c:valAx>
        <c:axId val="2132555736"/>
        <c:scaling>
          <c:orientation val="minMax"/>
          <c:max val="0.7"/>
          <c:min val="0.0"/>
        </c:scaling>
        <c:delete val="0"/>
        <c:axPos val="l"/>
        <c:majorGridlines>
          <c:spPr>
            <a:ln w="3167">
              <a:solidFill>
                <a:srgbClr val="C0C0C0"/>
              </a:solidFill>
              <a:prstDash val="solid"/>
            </a:ln>
          </c:spPr>
        </c:majorGridlines>
        <c:title>
          <c:tx>
            <c:rich>
              <a:bodyPr/>
              <a:lstStyle/>
              <a:p>
                <a:pPr>
                  <a:defRPr/>
                </a:pPr>
                <a:r>
                  <a:rPr lang="en-US"/>
                  <a:t>% of publications shared in this channel (n = 2,394)</a:t>
                </a:r>
              </a:p>
            </c:rich>
          </c:tx>
          <c:layout/>
          <c:overlay val="0"/>
          <c:spPr>
            <a:noFill/>
            <a:ln w="25340">
              <a:noFill/>
            </a:ln>
          </c:spPr>
        </c:title>
        <c:numFmt formatCode="0%" sourceLinked="0"/>
        <c:majorTickMark val="none"/>
        <c:minorTickMark val="none"/>
        <c:tickLblPos val="nextTo"/>
        <c:spPr>
          <a:ln w="6335">
            <a:noFill/>
          </a:ln>
        </c:spPr>
        <c:txPr>
          <a:bodyPr rot="-60000000" vert="horz"/>
          <a:lstStyle/>
          <a:p>
            <a:pPr>
              <a:defRPr/>
            </a:pPr>
            <a:endParaRPr lang="en-US"/>
          </a:p>
        </c:txPr>
        <c:crossAx val="2132549592"/>
        <c:crosses val="autoZero"/>
        <c:crossBetween val="between"/>
      </c:valAx>
      <c:spPr>
        <a:noFill/>
        <a:ln w="25340">
          <a:noFill/>
        </a:ln>
      </c:spPr>
    </c:plotArea>
    <c:plotVisOnly val="1"/>
    <c:dispBlanksAs val="gap"/>
    <c:showDLblsOverMax val="0"/>
  </c:chart>
  <c:spPr>
    <a:noFill/>
    <a:ln>
      <a:noFill/>
    </a:ln>
  </c:spPr>
  <c:txPr>
    <a:bodyPr/>
    <a:lstStyle/>
    <a:p>
      <a:pPr>
        <a:defRPr sz="1400">
          <a:solidFill>
            <a:schemeClr val="tx1">
              <a:lumMod val="20000"/>
              <a:lumOff val="80000"/>
            </a:schemeClr>
          </a:solidFill>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spPr>
            <a:solidFill>
              <a:schemeClr val="accent1"/>
            </a:solidFill>
            <a:ln>
              <a:noFill/>
            </a:ln>
            <a:effectLst/>
          </c:spPr>
          <c:invertIfNegative val="0"/>
          <c:dPt>
            <c:idx val="1"/>
            <c:invertIfNegative val="0"/>
            <c:bubble3D val="0"/>
            <c:spPr>
              <a:solidFill>
                <a:schemeClr val="accent2"/>
              </a:solidFill>
              <a:ln>
                <a:noFill/>
              </a:ln>
              <a:effectLst/>
            </c:spPr>
          </c:dPt>
          <c:cat>
            <c:strRef>
              <c:f>Sheet1!$A$1:$A$2</c:f>
              <c:strCache>
                <c:ptCount val="2"/>
                <c:pt idx="0">
                  <c:v>Control group</c:v>
                </c:pt>
                <c:pt idx="1">
                  <c:v>Treatment group</c:v>
                </c:pt>
              </c:strCache>
            </c:strRef>
          </c:cat>
          <c:val>
            <c:numRef>
              <c:f>Sheet1!$B$1:$B$2</c:f>
              <c:numCache>
                <c:formatCode>General</c:formatCode>
                <c:ptCount val="2"/>
                <c:pt idx="0">
                  <c:v>121.0</c:v>
                </c:pt>
                <c:pt idx="1">
                  <c:v>149.0</c:v>
                </c:pt>
              </c:numCache>
            </c:numRef>
          </c:val>
        </c:ser>
        <c:dLbls>
          <c:showLegendKey val="0"/>
          <c:showVal val="0"/>
          <c:showCatName val="0"/>
          <c:showSerName val="0"/>
          <c:showPercent val="0"/>
          <c:showBubbleSize val="0"/>
        </c:dLbls>
        <c:gapWidth val="182"/>
        <c:axId val="2132717304"/>
        <c:axId val="2132720856"/>
      </c:barChart>
      <c:catAx>
        <c:axId val="2132717304"/>
        <c:scaling>
          <c:orientation val="minMax"/>
        </c:scaling>
        <c:delete val="0"/>
        <c:axPos val="l"/>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bg1"/>
                </a:solidFill>
                <a:latin typeface="+mn-lt"/>
                <a:ea typeface="+mn-ea"/>
                <a:cs typeface="+mn-cs"/>
              </a:defRPr>
            </a:pPr>
            <a:endParaRPr lang="en-US"/>
          </a:p>
        </c:txPr>
        <c:crossAx val="2132720856"/>
        <c:crosses val="autoZero"/>
        <c:auto val="1"/>
        <c:lblAlgn val="ctr"/>
        <c:lblOffset val="100"/>
        <c:noMultiLvlLbl val="0"/>
      </c:catAx>
      <c:valAx>
        <c:axId val="213272085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bg1"/>
                </a:solidFill>
                <a:latin typeface="+mn-lt"/>
                <a:ea typeface="+mn-ea"/>
                <a:cs typeface="+mn-cs"/>
              </a:defRPr>
            </a:pPr>
            <a:endParaRPr lang="en-US"/>
          </a:p>
        </c:txPr>
        <c:crossAx val="2132717304"/>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bg1"/>
          </a:solidFill>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53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5300"/>
          </a:xfrm>
          <a:prstGeom prst="rect">
            <a:avLst/>
          </a:prstGeom>
        </p:spPr>
        <p:txBody>
          <a:bodyPr vert="horz" lIns="91440" tIns="45720" rIns="91440" bIns="45720" rtlCol="0"/>
          <a:lstStyle>
            <a:lvl1pPr algn="r">
              <a:defRPr sz="1200"/>
            </a:lvl1pPr>
          </a:lstStyle>
          <a:p>
            <a:fld id="{10673141-572E-E543-AC63-9061D014240F}" type="datetimeFigureOut">
              <a:rPr lang="en-US" smtClean="0"/>
              <a:t>31/07/16</a:t>
            </a:fld>
            <a:endParaRPr lang="en-US"/>
          </a:p>
        </p:txBody>
      </p:sp>
      <p:sp>
        <p:nvSpPr>
          <p:cNvPr id="4" name="Slide Image Placeholder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51388"/>
            <a:ext cx="5438775" cy="38877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7363"/>
            <a:ext cx="2946400" cy="4953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377363"/>
            <a:ext cx="2946400" cy="495300"/>
          </a:xfrm>
          <a:prstGeom prst="rect">
            <a:avLst/>
          </a:prstGeom>
        </p:spPr>
        <p:txBody>
          <a:bodyPr vert="horz" lIns="91440" tIns="45720" rIns="91440" bIns="45720" rtlCol="0" anchor="b"/>
          <a:lstStyle>
            <a:lvl1pPr algn="r">
              <a:defRPr sz="1200"/>
            </a:lvl1pPr>
          </a:lstStyle>
          <a:p>
            <a:fld id="{E77FD862-48FB-E148-B113-A375E5565DDE}" type="slidenum">
              <a:rPr lang="en-US" smtClean="0"/>
              <a:t>‹#›</a:t>
            </a:fld>
            <a:endParaRPr lang="en-US"/>
          </a:p>
        </p:txBody>
      </p:sp>
    </p:spTree>
    <p:extLst>
      <p:ext uri="{BB962C8B-B14F-4D97-AF65-F5344CB8AC3E}">
        <p14:creationId xmlns:p14="http://schemas.microsoft.com/office/powerpoint/2010/main" val="5284445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Hallo,</a:t>
            </a:r>
            <a:r>
              <a:rPr lang="en-US" baseline="0" dirty="0" smtClean="0"/>
              <a:t> my name is Steve Smith and I’m part of the team at Kudos, which works with universities, publishers, funders and societies – as well as researchers themselves – to maximize the impact of research.</a:t>
            </a:r>
            <a:br>
              <a:rPr lang="en-US" baseline="0" dirty="0" smtClean="0"/>
            </a:br>
            <a:r>
              <a:rPr lang="en-US" baseline="0" dirty="0" smtClean="0"/>
              <a:t>Over the last couple of years since Kudos launched, we’ve compiled a good size data set that maps researchers’ communications – via email, social media, and elsewhere online – against publication metrics for the works they are discussing.</a:t>
            </a:r>
          </a:p>
          <a:p>
            <a:r>
              <a:rPr lang="en-US" baseline="0" dirty="0" smtClean="0"/>
              <a:t>We’ve been analyzing whether efforts to publicize work actually have any meaningful effect on the impact of those works, in terms of things like downloads, citations and </a:t>
            </a:r>
            <a:r>
              <a:rPr lang="en-US" baseline="0" dirty="0" err="1" smtClean="0"/>
              <a:t>altmetrics</a:t>
            </a:r>
            <a:r>
              <a:rPr lang="en-US" baseline="0" dirty="0" smtClean="0"/>
              <a:t>.</a:t>
            </a:r>
          </a:p>
          <a:p>
            <a:r>
              <a:rPr lang="en-US" baseline="0" dirty="0" smtClean="0"/>
              <a:t>And in terms of “making a difference with data”, we’re sharing the results to try and provide researchers with the evidence they need to justify time spent on such outreach.</a:t>
            </a:r>
          </a:p>
        </p:txBody>
      </p:sp>
      <p:sp>
        <p:nvSpPr>
          <p:cNvPr id="4" name="Slide Number Placeholder 3"/>
          <p:cNvSpPr>
            <a:spLocks noGrp="1"/>
          </p:cNvSpPr>
          <p:nvPr>
            <p:ph type="sldNum" sz="quarter" idx="10"/>
          </p:nvPr>
        </p:nvSpPr>
        <p:spPr/>
        <p:txBody>
          <a:bodyPr/>
          <a:lstStyle/>
          <a:p>
            <a:fld id="{E77FD862-48FB-E148-B113-A375E5565DDE}" type="slidenum">
              <a:rPr lang="en-US" smtClean="0"/>
              <a:t>1</a:t>
            </a:fld>
            <a:endParaRPr lang="en-US"/>
          </a:p>
        </p:txBody>
      </p:sp>
    </p:spTree>
    <p:extLst>
      <p:ext uri="{BB962C8B-B14F-4D97-AF65-F5344CB8AC3E}">
        <p14:creationId xmlns:p14="http://schemas.microsoft.com/office/powerpoint/2010/main" val="20441288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quick bit</a:t>
            </a:r>
            <a:r>
              <a:rPr lang="en-US" baseline="0" dirty="0" smtClean="0"/>
              <a:t> of background:</a:t>
            </a:r>
            <a:endParaRPr lang="en-US" dirty="0" smtClean="0"/>
          </a:p>
          <a:p>
            <a:r>
              <a:rPr lang="en-US" dirty="0" smtClean="0"/>
              <a:t>Researchers are under growing pressure, obviously,</a:t>
            </a:r>
            <a:r>
              <a:rPr lang="en-US" baseline="0" dirty="0" smtClean="0"/>
              <a:t> </a:t>
            </a:r>
            <a:r>
              <a:rPr lang="en-US" dirty="0" smtClean="0"/>
              <a:t> to increase</a:t>
            </a:r>
            <a:r>
              <a:rPr lang="en-US" baseline="0" dirty="0" smtClean="0"/>
              <a:t> the impact of their work, in a world where:</a:t>
            </a:r>
          </a:p>
          <a:p>
            <a:pPr marL="171450" indent="-171450">
              <a:buFont typeface="Arial" charset="0"/>
              <a:buChar char="•"/>
            </a:pPr>
            <a:r>
              <a:rPr lang="en-US" baseline="0" dirty="0" smtClean="0"/>
              <a:t>More and more research is being published, making it harder for them to ensure their work finds its audience</a:t>
            </a:r>
          </a:p>
          <a:p>
            <a:pPr marL="171450" indent="-171450">
              <a:buFont typeface="Arial" charset="0"/>
              <a:buChar char="•"/>
            </a:pPr>
            <a:r>
              <a:rPr lang="en-US" baseline="0" dirty="0" smtClean="0"/>
              <a:t>There are more and more ways they could be communicating about their work, making it hard for them to know how to direct their efforts</a:t>
            </a:r>
          </a:p>
          <a:p>
            <a:pPr marL="171450" indent="-171450">
              <a:buFont typeface="Arial" charset="0"/>
              <a:buChar char="•"/>
            </a:pPr>
            <a:r>
              <a:rPr lang="en-US" baseline="0" dirty="0" smtClean="0"/>
              <a:t>And their work is being measured in a range of new ways, which is hard for them to keep up with in terms of which metrics are available, where they come from, what they mean, how they relate to each other.</a:t>
            </a:r>
          </a:p>
          <a:p>
            <a:pPr marL="171450" indent="-171450">
              <a:buFont typeface="Arial" charset="0"/>
              <a:buChar char="•"/>
            </a:pPr>
            <a:endParaRPr lang="en-US" baseline="0" dirty="0" smtClean="0"/>
          </a:p>
          <a:p>
            <a:pPr marL="0" indent="0">
              <a:buFont typeface="Arial" charset="0"/>
              <a:buNone/>
            </a:pPr>
            <a:r>
              <a:rPr lang="en-US" baseline="0" dirty="0" smtClean="0"/>
              <a:t>We wanted to try and make it quicker and easier for them to undertake outreach and measure the effect of that, to help them take more control over the visibility and impact of their work.</a:t>
            </a:r>
          </a:p>
        </p:txBody>
      </p:sp>
      <p:sp>
        <p:nvSpPr>
          <p:cNvPr id="4" name="Slide Number Placeholder 3"/>
          <p:cNvSpPr>
            <a:spLocks noGrp="1"/>
          </p:cNvSpPr>
          <p:nvPr>
            <p:ph type="sldNum" sz="quarter" idx="10"/>
          </p:nvPr>
        </p:nvSpPr>
        <p:spPr/>
        <p:txBody>
          <a:bodyPr/>
          <a:lstStyle/>
          <a:p>
            <a:fld id="{E77FD862-48FB-E148-B113-A375E5565DDE}" type="slidenum">
              <a:rPr lang="en-US" smtClean="0"/>
              <a:t>2</a:t>
            </a:fld>
            <a:endParaRPr lang="en-US"/>
          </a:p>
        </p:txBody>
      </p:sp>
    </p:spTree>
    <p:extLst>
      <p:ext uri="{BB962C8B-B14F-4D97-AF65-F5344CB8AC3E}">
        <p14:creationId xmlns:p14="http://schemas.microsoft.com/office/powerpoint/2010/main" val="17231252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we built a standard,</a:t>
            </a:r>
            <a:r>
              <a:rPr lang="en-US" baseline="0" dirty="0" smtClean="0"/>
              <a:t> central </a:t>
            </a:r>
            <a:r>
              <a:rPr lang="en-US" dirty="0" smtClean="0"/>
              <a:t>toolkit</a:t>
            </a:r>
            <a:r>
              <a:rPr lang="en-US" baseline="0" dirty="0" smtClean="0"/>
              <a:t> that they could use across all their publishers, and all their communication channels, and for viewing all their metrics in one place.</a:t>
            </a:r>
          </a:p>
          <a:p>
            <a:r>
              <a:rPr lang="en-US" baseline="0" dirty="0" smtClean="0"/>
              <a:t>It’s a platform for them to explain their work in plain language, and then to track their efforts to share it (by email, social media, academic networks and more). </a:t>
            </a:r>
          </a:p>
          <a:p>
            <a:r>
              <a:rPr lang="en-US" baseline="0" dirty="0" smtClean="0"/>
              <a:t>By centrally managing and measuring communications across different networks and tools, Kudos enables </a:t>
            </a:r>
            <a:r>
              <a:rPr lang="en-US" b="1" baseline="0" dirty="0" smtClean="0"/>
              <a:t>correlation between actions and results  </a:t>
            </a:r>
          </a:p>
          <a:p>
            <a:r>
              <a:rPr lang="en-US" b="0" u="none" baseline="0" dirty="0" smtClean="0"/>
              <a:t>So that’s the first way in which we’re making a difference with data: helping researchers understand which efforts are most effective at driving readership and citations.</a:t>
            </a:r>
          </a:p>
          <a:p>
            <a:endParaRPr lang="en-US" baseline="0" dirty="0" smtClean="0"/>
          </a:p>
        </p:txBody>
      </p:sp>
      <p:sp>
        <p:nvSpPr>
          <p:cNvPr id="4" name="Slide Number Placeholder 3"/>
          <p:cNvSpPr>
            <a:spLocks noGrp="1"/>
          </p:cNvSpPr>
          <p:nvPr>
            <p:ph type="sldNum" sz="quarter" idx="10"/>
          </p:nvPr>
        </p:nvSpPr>
        <p:spPr/>
        <p:txBody>
          <a:bodyPr/>
          <a:lstStyle/>
          <a:p>
            <a:fld id="{E77FD862-48FB-E148-B113-A375E5565DDE}" type="slidenum">
              <a:rPr lang="en-US" smtClean="0"/>
              <a:t>3</a:t>
            </a:fld>
            <a:endParaRPr lang="en-US"/>
          </a:p>
        </p:txBody>
      </p:sp>
    </p:spTree>
    <p:extLst>
      <p:ext uri="{BB962C8B-B14F-4D97-AF65-F5344CB8AC3E}">
        <p14:creationId xmlns:p14="http://schemas.microsoft.com/office/powerpoint/2010/main" val="635016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In the two years since we launched, over 100,000 researchers have signed up and we’ve built up a dataset that enables largescale analysis of communications activities and publication metrics, </a:t>
            </a:r>
          </a:p>
          <a:p>
            <a:r>
              <a:rPr lang="en-US" baseline="0" dirty="0" smtClean="0"/>
              <a:t>to determine at the aggregate level how researchers share, and whether those efforts really do increase readership.</a:t>
            </a:r>
          </a:p>
          <a:p>
            <a:endParaRPr lang="en-US" baseline="0" dirty="0" smtClean="0"/>
          </a:p>
          <a:p>
            <a:r>
              <a:rPr lang="en-US" baseline="0" dirty="0" smtClean="0"/>
              <a:t>We have a poster outside (number 7) which reports on this study of our data recently completed by the </a:t>
            </a:r>
            <a:r>
              <a:rPr lang="en-US" baseline="0" dirty="0" err="1" smtClean="0"/>
              <a:t>Altmetric</a:t>
            </a:r>
            <a:r>
              <a:rPr lang="en-US" baseline="0" dirty="0" smtClean="0"/>
              <a:t> team at Nanyang </a:t>
            </a:r>
            <a:r>
              <a:rPr lang="en-US" baseline="0" dirty="0" err="1" smtClean="0"/>
              <a:t>Techological</a:t>
            </a:r>
            <a:r>
              <a:rPr lang="en-US" baseline="0" dirty="0" smtClean="0"/>
              <a:t> University in Singapore. </a:t>
            </a:r>
          </a:p>
          <a:p>
            <a:endParaRPr lang="en-US" baseline="0" dirty="0" smtClean="0"/>
          </a:p>
          <a:p>
            <a:r>
              <a:rPr lang="en-US" baseline="0" dirty="0" smtClean="0"/>
              <a:t>They started by separating out the main social media channels that researchers can post to directly from Kudos.</a:t>
            </a:r>
          </a:p>
          <a:p>
            <a:r>
              <a:rPr lang="en-US" baseline="0" dirty="0" smtClean="0"/>
              <a:t>And in the context of today’s theme – making a difference with data – well, sometimes the </a:t>
            </a:r>
            <a:r>
              <a:rPr lang="en-US" b="1" baseline="0" dirty="0" smtClean="0"/>
              <a:t>data surprises you</a:t>
            </a:r>
            <a:r>
              <a:rPr lang="en-US" baseline="0" dirty="0" smtClean="0"/>
              <a:t>!</a:t>
            </a:r>
          </a:p>
          <a:p>
            <a:r>
              <a:rPr lang="en-US" baseline="0" dirty="0" smtClean="0"/>
              <a:t>I was taken aback to learn that academics are more likely to do their sharing via Facebook – I might have expected them to use Facebook more for personal updates, and Twitter or LinkedIn for posting about their work. </a:t>
            </a:r>
          </a:p>
          <a:p>
            <a:endParaRPr lang="en-US" b="1" baseline="0" dirty="0" smtClean="0"/>
          </a:p>
          <a:p>
            <a:r>
              <a:rPr lang="en-US" b="0" baseline="0" dirty="0" smtClean="0"/>
              <a:t>But the data shows us therefore that public sharing channels are the tip of the iceberg as far as sharing is concerned, and that boundaries between professional and personal networks are blurring.</a:t>
            </a:r>
            <a:endParaRPr lang="en-US" b="1" baseline="0" dirty="0" smtClean="0"/>
          </a:p>
          <a:p>
            <a:r>
              <a:rPr lang="en-US" b="1" baseline="0" dirty="0" smtClean="0"/>
              <a:t>What difference does this make? Well,</a:t>
            </a:r>
          </a:p>
          <a:p>
            <a:pPr marL="171450" indent="-171450">
              <a:buFontTx/>
              <a:buChar char="-"/>
            </a:pPr>
            <a:r>
              <a:rPr lang="en-US" b="0" baseline="0" dirty="0" smtClean="0"/>
              <a:t>It becomes harder to connect with all the ways that researchers communicate, because so much of this is happening in closed channels.</a:t>
            </a:r>
          </a:p>
          <a:p>
            <a:pPr marL="171450" indent="-171450">
              <a:buFontTx/>
              <a:buChar char="-"/>
            </a:pPr>
            <a:r>
              <a:rPr lang="en-US" b="0" baseline="0" dirty="0" smtClean="0"/>
              <a:t>And we need to be careful not to </a:t>
            </a:r>
            <a:r>
              <a:rPr lang="en-US" b="0" baseline="0" dirty="0" err="1" smtClean="0"/>
              <a:t>generalise</a:t>
            </a:r>
            <a:r>
              <a:rPr lang="en-US" b="0" baseline="0" dirty="0" smtClean="0"/>
              <a:t> based on what we see – because there’s a bigger picture that we can’t see!</a:t>
            </a:r>
          </a:p>
        </p:txBody>
      </p:sp>
      <p:sp>
        <p:nvSpPr>
          <p:cNvPr id="4" name="Slide Number Placeholder 3"/>
          <p:cNvSpPr>
            <a:spLocks noGrp="1"/>
          </p:cNvSpPr>
          <p:nvPr>
            <p:ph type="sldNum" sz="quarter" idx="10"/>
          </p:nvPr>
        </p:nvSpPr>
        <p:spPr/>
        <p:txBody>
          <a:bodyPr/>
          <a:lstStyle/>
          <a:p>
            <a:fld id="{3D0BF0FB-015F-6F4F-9190-4B599DA77E40}" type="slidenum">
              <a:rPr lang="en-US" smtClean="0"/>
              <a:t>4</a:t>
            </a:fld>
            <a:endParaRPr lang="en-US"/>
          </a:p>
        </p:txBody>
      </p:sp>
    </p:spTree>
    <p:extLst>
      <p:ext uri="{BB962C8B-B14F-4D97-AF65-F5344CB8AC3E}">
        <p14:creationId xmlns:p14="http://schemas.microsoft.com/office/powerpoint/2010/main" val="572473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 the other hand, the NTU</a:t>
            </a:r>
            <a:r>
              <a:rPr lang="en-US" baseline="0" dirty="0" smtClean="0"/>
              <a:t> study looked at the likelihood of links being clicked, based on the different channels in which they were shared, </a:t>
            </a:r>
          </a:p>
          <a:p>
            <a:r>
              <a:rPr lang="en-US" baseline="0" dirty="0" smtClean="0"/>
              <a:t>and </a:t>
            </a:r>
            <a:r>
              <a:rPr lang="en-US" dirty="0" smtClean="0"/>
              <a:t>found that the highest </a:t>
            </a:r>
            <a:r>
              <a:rPr lang="en-US" baseline="0" dirty="0" smtClean="0"/>
              <a:t>correlation between shares and share referrals was for LinkedIn.</a:t>
            </a:r>
          </a:p>
          <a:p>
            <a:r>
              <a:rPr lang="en-US" baseline="0" dirty="0" smtClean="0"/>
              <a:t>This aligns much more closely with what we might expect, so sometimes data is useful for </a:t>
            </a:r>
            <a:r>
              <a:rPr lang="en-US" b="1" baseline="0" dirty="0" smtClean="0"/>
              <a:t>confirming</a:t>
            </a:r>
            <a:r>
              <a:rPr lang="en-US" baseline="0" dirty="0" smtClean="0"/>
              <a:t> our suspicions!</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Century Gothic" charset="0"/>
              <a:ea typeface="Century Gothic" charset="0"/>
              <a:cs typeface="Century Gothic" charset="0"/>
            </a:endParaRPr>
          </a:p>
          <a:p>
            <a:r>
              <a:rPr lang="en-US" baseline="0" dirty="0" smtClean="0"/>
              <a:t>What this tells us is that people might do more of their sharing via Facebook, but actually they are more likely to get clicks on the links they share via LinkedIn.</a:t>
            </a:r>
          </a:p>
          <a:p>
            <a:r>
              <a:rPr lang="en-US" baseline="0" dirty="0" smtClean="0"/>
              <a:t>So what difference does this data make? It helps us understand how to guide researchers when they seek advice on the most effective way to share their work.</a:t>
            </a:r>
            <a:endParaRPr lang="en-US" dirty="0"/>
          </a:p>
        </p:txBody>
      </p:sp>
      <p:sp>
        <p:nvSpPr>
          <p:cNvPr id="4" name="Slide Number Placeholder 3"/>
          <p:cNvSpPr>
            <a:spLocks noGrp="1"/>
          </p:cNvSpPr>
          <p:nvPr>
            <p:ph type="sldNum" sz="quarter" idx="10"/>
          </p:nvPr>
        </p:nvSpPr>
        <p:spPr/>
        <p:txBody>
          <a:bodyPr/>
          <a:lstStyle/>
          <a:p>
            <a:fld id="{3D0BF0FB-015F-6F4F-9190-4B599DA77E40}" type="slidenum">
              <a:rPr lang="en-US" smtClean="0"/>
              <a:t>5</a:t>
            </a:fld>
            <a:endParaRPr lang="en-US"/>
          </a:p>
        </p:txBody>
      </p:sp>
    </p:spTree>
    <p:extLst>
      <p:ext uri="{BB962C8B-B14F-4D97-AF65-F5344CB8AC3E}">
        <p14:creationId xmlns:p14="http://schemas.microsoft.com/office/powerpoint/2010/main" val="6941109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 other key finding of the NTU study was that when researchers used the Kudos toolkit to explain and share their work,</a:t>
            </a:r>
          </a:p>
          <a:p>
            <a:r>
              <a:rPr lang="en-US" baseline="0" dirty="0" smtClean="0"/>
              <a:t>this correlated to 23% higher downloads of the full text for those publications.</a:t>
            </a:r>
          </a:p>
          <a:p>
            <a:endParaRPr lang="en-US" baseline="0" dirty="0" smtClean="0"/>
          </a:p>
          <a:p>
            <a:r>
              <a:rPr lang="en-US" b="0" i="0" u="none" dirty="0" smtClean="0"/>
              <a:t>What difference can this data make?</a:t>
            </a:r>
          </a:p>
          <a:p>
            <a:r>
              <a:rPr lang="en-US" b="0" i="0" u="none" dirty="0" smtClean="0"/>
              <a:t>It’s starting to become the kind of evidence we need to persuade senior academics who frown</a:t>
            </a:r>
            <a:r>
              <a:rPr lang="en-US" b="0" i="0" u="none" baseline="0" dirty="0" smtClean="0"/>
              <a:t> upon communications efforts by their more junior colleagues</a:t>
            </a:r>
          </a:p>
          <a:p>
            <a:r>
              <a:rPr lang="en-US" b="0" i="0" u="none" baseline="0" dirty="0" smtClean="0"/>
              <a:t> – because (in as much as we can correlate downloads to readership), then we’re starting to see that outreach efforts are correlated to improved readership which is key to the creation of any future impact, whether academic or otherwise.</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3D0BF0FB-015F-6F4F-9190-4B599DA77E40}" type="slidenum">
              <a:rPr lang="en-US" smtClean="0"/>
              <a:t>6</a:t>
            </a:fld>
            <a:endParaRPr lang="en-US"/>
          </a:p>
        </p:txBody>
      </p:sp>
    </p:spTree>
    <p:extLst>
      <p:ext uri="{BB962C8B-B14F-4D97-AF65-F5344CB8AC3E}">
        <p14:creationId xmlns:p14="http://schemas.microsoft.com/office/powerpoint/2010/main" val="1895579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Given the context of why we’re all here I thought I would close by putting what we are doing into</a:t>
            </a:r>
            <a:r>
              <a:rPr lang="en-US" baseline="0" dirty="0" smtClean="0"/>
              <a:t> context in terms of how it can benefit institutions and, more specifically, repositories.</a:t>
            </a:r>
            <a:endParaRPr lang="en-US" dirty="0"/>
          </a:p>
        </p:txBody>
      </p:sp>
      <p:sp>
        <p:nvSpPr>
          <p:cNvPr id="4" name="Slide Number Placeholder 3"/>
          <p:cNvSpPr>
            <a:spLocks noGrp="1"/>
          </p:cNvSpPr>
          <p:nvPr>
            <p:ph type="sldNum" sz="quarter" idx="10"/>
          </p:nvPr>
        </p:nvSpPr>
        <p:spPr/>
        <p:txBody>
          <a:bodyPr/>
          <a:lstStyle/>
          <a:p>
            <a:fld id="{E77FD862-48FB-E148-B113-A375E5565DDE}" type="slidenum">
              <a:rPr lang="en-US" smtClean="0"/>
              <a:t>7</a:t>
            </a:fld>
            <a:endParaRPr lang="en-US"/>
          </a:p>
        </p:txBody>
      </p:sp>
    </p:spTree>
    <p:extLst>
      <p:ext uri="{BB962C8B-B14F-4D97-AF65-F5344CB8AC3E}">
        <p14:creationId xmlns:p14="http://schemas.microsoft.com/office/powerpoint/2010/main" val="19298623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of course a lot of high</a:t>
            </a:r>
            <a:r>
              <a:rPr lang="en-US" baseline="0" dirty="0" smtClean="0"/>
              <a:t> level benefits of Kudos for the institution – </a:t>
            </a:r>
          </a:p>
          <a:p>
            <a:r>
              <a:rPr lang="en-US" baseline="0" dirty="0" smtClean="0"/>
              <a:t>By mapping activities to metrics, we’re motivating your researchers to take more actions to increase the visibility of their work</a:t>
            </a:r>
          </a:p>
          <a:p>
            <a:r>
              <a:rPr lang="en-US" baseline="0" dirty="0" smtClean="0"/>
              <a:t>By centralizing the way they manage that, we’re making it easier for you to support, learn from, and amplify their efforts</a:t>
            </a:r>
          </a:p>
          <a:p>
            <a:r>
              <a:rPr lang="en-US" baseline="0" dirty="0" smtClean="0"/>
              <a:t>By acting as a nexus for collaboration between researchers, institutions and others such as publishers, societies and funders, we’re helping everyone work together to increase the impact of the institution’s research</a:t>
            </a:r>
          </a:p>
          <a:p>
            <a:r>
              <a:rPr lang="en-US" baseline="0" dirty="0" smtClean="0"/>
              <a:t>And by reinforcing your research support we’re ensuring that you continue to attract high-</a:t>
            </a:r>
            <a:r>
              <a:rPr lang="en-US" baseline="0" dirty="0" err="1" smtClean="0"/>
              <a:t>calibre</a:t>
            </a:r>
            <a:r>
              <a:rPr lang="en-US" baseline="0" dirty="0" smtClean="0"/>
              <a:t> researchers.</a:t>
            </a:r>
            <a:endParaRPr lang="en-US" dirty="0"/>
          </a:p>
        </p:txBody>
      </p:sp>
      <p:sp>
        <p:nvSpPr>
          <p:cNvPr id="4" name="Slide Number Placeholder 3"/>
          <p:cNvSpPr>
            <a:spLocks noGrp="1"/>
          </p:cNvSpPr>
          <p:nvPr>
            <p:ph type="sldNum" sz="quarter" idx="10"/>
          </p:nvPr>
        </p:nvSpPr>
        <p:spPr/>
        <p:txBody>
          <a:bodyPr/>
          <a:lstStyle/>
          <a:p>
            <a:fld id="{E77FD862-48FB-E148-B113-A375E5565DDE}" type="slidenum">
              <a:rPr lang="en-US" smtClean="0"/>
              <a:t>8</a:t>
            </a:fld>
            <a:endParaRPr lang="en-US"/>
          </a:p>
        </p:txBody>
      </p:sp>
    </p:spTree>
    <p:extLst>
      <p:ext uri="{BB962C8B-B14F-4D97-AF65-F5344CB8AC3E}">
        <p14:creationId xmlns:p14="http://schemas.microsoft.com/office/powerpoint/2010/main" val="16292889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But perhaps more importantly for us here, there are a</a:t>
            </a:r>
            <a:r>
              <a:rPr lang="en-US" baseline="0" dirty="0" smtClean="0"/>
              <a:t> number of ways we can integrate some of the data from Kudos into repositories:</a:t>
            </a:r>
          </a:p>
          <a:p>
            <a:endParaRPr lang="en-US" dirty="0" smtClean="0"/>
          </a:p>
          <a:p>
            <a:r>
              <a:rPr lang="en-US" dirty="0" smtClean="0"/>
              <a:t>Firstly, we can help you increase the discoverability</a:t>
            </a:r>
            <a:r>
              <a:rPr lang="en-US" baseline="0" dirty="0" smtClean="0"/>
              <a:t> of content in your repository – we have over 30,000 publications for which authors have added explanatory information</a:t>
            </a:r>
          </a:p>
          <a:p>
            <a:r>
              <a:rPr lang="en-US" baseline="0" dirty="0" smtClean="0"/>
              <a:t>and you can use a simple widget to pull these plain text descriptions into the repository to make them more findable.</a:t>
            </a:r>
          </a:p>
          <a:p>
            <a:r>
              <a:rPr lang="en-US" baseline="0" dirty="0" smtClean="0"/>
              <a:t>We are in talks with </a:t>
            </a:r>
            <a:r>
              <a:rPr lang="en-US" baseline="0" dirty="0" err="1" smtClean="0"/>
              <a:t>ePrints</a:t>
            </a:r>
            <a:r>
              <a:rPr lang="en-US" baseline="0" dirty="0" smtClean="0"/>
              <a:t> at the moment about implementing this widget, and </a:t>
            </a:r>
          </a:p>
          <a:p>
            <a:r>
              <a:rPr lang="en-US" baseline="0" dirty="0" smtClean="0"/>
              <a:t>the University of </a:t>
            </a:r>
            <a:r>
              <a:rPr lang="en-US" baseline="0" dirty="0" err="1" smtClean="0"/>
              <a:t>Huddersfield</a:t>
            </a:r>
            <a:r>
              <a:rPr lang="en-US" baseline="0" dirty="0" smtClean="0"/>
              <a:t> has kindly allowed us to use their </a:t>
            </a:r>
            <a:r>
              <a:rPr lang="en-US" baseline="0" dirty="0" err="1" smtClean="0"/>
              <a:t>ePrints</a:t>
            </a:r>
            <a:r>
              <a:rPr lang="en-US" baseline="0" dirty="0" smtClean="0"/>
              <a:t> repository to mock-up how the Kudos widget will look when added to a page in the repository.</a:t>
            </a:r>
            <a:endParaRPr lang="en-US" dirty="0"/>
          </a:p>
        </p:txBody>
      </p:sp>
      <p:sp>
        <p:nvSpPr>
          <p:cNvPr id="4" name="Slide Number Placeholder 3"/>
          <p:cNvSpPr>
            <a:spLocks noGrp="1"/>
          </p:cNvSpPr>
          <p:nvPr>
            <p:ph type="sldNum" sz="quarter" idx="10"/>
          </p:nvPr>
        </p:nvSpPr>
        <p:spPr/>
        <p:txBody>
          <a:bodyPr/>
          <a:lstStyle/>
          <a:p>
            <a:fld id="{E77FD862-48FB-E148-B113-A375E5565DDE}" type="slidenum">
              <a:rPr lang="en-US" smtClean="0"/>
              <a:t>9</a:t>
            </a:fld>
            <a:endParaRPr lang="en-US"/>
          </a:p>
        </p:txBody>
      </p:sp>
    </p:spTree>
    <p:extLst>
      <p:ext uri="{BB962C8B-B14F-4D97-AF65-F5344CB8AC3E}">
        <p14:creationId xmlns:p14="http://schemas.microsoft.com/office/powerpoint/2010/main" val="1104459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We’ve also just added</a:t>
            </a:r>
            <a:r>
              <a:rPr lang="en-US" baseline="0" dirty="0" smtClean="0"/>
              <a:t> a new feature to our resources area.</a:t>
            </a:r>
          </a:p>
          <a:p>
            <a:r>
              <a:rPr lang="en-US" baseline="0" dirty="0" smtClean="0"/>
              <a:t>This sits alongside the plain language explanations on Kudos and allows researchers to add links to any other materials, research outputs and so forth</a:t>
            </a:r>
          </a:p>
          <a:p>
            <a:r>
              <a:rPr lang="en-US" baseline="0" dirty="0" smtClean="0"/>
              <a:t>that they think further help to explain the work or set it in context.</a:t>
            </a:r>
          </a:p>
          <a:p>
            <a:endParaRPr lang="en-US" baseline="0" dirty="0" smtClean="0"/>
          </a:p>
          <a:p>
            <a:r>
              <a:rPr lang="en-US" baseline="0" dirty="0" smtClean="0"/>
              <a:t>They love this field, actually – in large part because it enables the work to keep “living” after publication – they can add links to documents that show the impact their work has had.</a:t>
            </a:r>
          </a:p>
          <a:p>
            <a:r>
              <a:rPr lang="en-US" baseline="0" dirty="0" smtClean="0"/>
              <a:t>Links added in this area can be </a:t>
            </a:r>
            <a:r>
              <a:rPr lang="en-US" baseline="0" dirty="0" err="1" smtClean="0"/>
              <a:t>categorised</a:t>
            </a:r>
            <a:r>
              <a:rPr lang="en-US" baseline="0" dirty="0" smtClean="0"/>
              <a:t> to enable analysis of which kinds of material are most popular, or most correlated to impact or usage.</a:t>
            </a:r>
          </a:p>
          <a:p>
            <a:r>
              <a:rPr lang="en-US" baseline="0" dirty="0" smtClean="0"/>
              <a:t>Our latest development here is to add “Open Access version” as a category – researchers can then use this field to add a link to the repository version of the publication in question, and help increase traffic to the repository.</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Thanks very much for giving me a chance to talk about how Kudos is trying to make a difference with data! I’ll be at poster 7 if you want to have a quick chat later.</a:t>
            </a:r>
            <a:endParaRPr lang="en-US" dirty="0" smtClean="0"/>
          </a:p>
          <a:p>
            <a:r>
              <a:rPr lang="en-US" baseline="0" dirty="0" smtClean="0"/>
              <a:t> </a:t>
            </a:r>
          </a:p>
        </p:txBody>
      </p:sp>
      <p:sp>
        <p:nvSpPr>
          <p:cNvPr id="4" name="Slide Number Placeholder 3"/>
          <p:cNvSpPr>
            <a:spLocks noGrp="1"/>
          </p:cNvSpPr>
          <p:nvPr>
            <p:ph type="sldNum" sz="quarter" idx="10"/>
          </p:nvPr>
        </p:nvSpPr>
        <p:spPr/>
        <p:txBody>
          <a:bodyPr/>
          <a:lstStyle/>
          <a:p>
            <a:fld id="{E77FD862-48FB-E148-B113-A375E5565DDE}" type="slidenum">
              <a:rPr lang="en-US" smtClean="0"/>
              <a:t>10</a:t>
            </a:fld>
            <a:endParaRPr lang="en-US"/>
          </a:p>
        </p:txBody>
      </p:sp>
    </p:spTree>
    <p:extLst>
      <p:ext uri="{BB962C8B-B14F-4D97-AF65-F5344CB8AC3E}">
        <p14:creationId xmlns:p14="http://schemas.microsoft.com/office/powerpoint/2010/main" val="751204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8" name="Picture 7" descr="kudos_flower.jpg"/>
          <p:cNvPicPr>
            <a:picLocks noChangeAspect="1"/>
          </p:cNvPicPr>
          <p:nvPr/>
        </p:nvPicPr>
        <p:blipFill rotWithShape="1">
          <a:blip r:embed="rId2" cstate="screen">
            <a:alphaModFix/>
            <a:extLst>
              <a:ext uri="{28A0092B-C50C-407E-A947-70E740481C1C}">
                <a14:useLocalDpi xmlns:a14="http://schemas.microsoft.com/office/drawing/2010/main"/>
              </a:ext>
            </a:extLst>
          </a:blip>
          <a:srcRect/>
          <a:stretch/>
        </p:blipFill>
        <p:spPr>
          <a:xfrm>
            <a:off x="0" y="-2317"/>
            <a:ext cx="9179280" cy="3092483"/>
          </a:xfrm>
          <a:prstGeom prst="rect">
            <a:avLst/>
          </a:prstGeom>
        </p:spPr>
      </p:pic>
      <p:sp>
        <p:nvSpPr>
          <p:cNvPr id="11" name="Title 1"/>
          <p:cNvSpPr>
            <a:spLocks noGrp="1"/>
          </p:cNvSpPr>
          <p:nvPr>
            <p:ph type="ctrTitle"/>
          </p:nvPr>
        </p:nvSpPr>
        <p:spPr>
          <a:xfrm>
            <a:off x="393977" y="3449347"/>
            <a:ext cx="6138629" cy="648761"/>
          </a:xfrm>
          <a:prstGeom prst="rect">
            <a:avLst/>
          </a:prstGeom>
          <a:noFill/>
          <a:ln>
            <a:noFill/>
          </a:ln>
        </p:spPr>
        <p:txBody>
          <a:bodyPr lIns="108000" bIns="46800" anchor="ctr">
            <a:normAutofit/>
          </a:bodyPr>
          <a:lstStyle>
            <a:lvl1pPr>
              <a:defRPr>
                <a:solidFill>
                  <a:srgbClr val="434343"/>
                </a:solidFill>
              </a:defRPr>
            </a:lvl1pPr>
          </a:lstStyle>
          <a:p>
            <a:r>
              <a:rPr lang="en-US" smtClean="0">
                <a:solidFill>
                  <a:schemeClr val="bg1"/>
                </a:solidFill>
              </a:rPr>
              <a:t>Click to edit Master title style</a:t>
            </a:r>
            <a:endParaRPr lang="en-GB" dirty="0">
              <a:solidFill>
                <a:schemeClr val="bg1"/>
              </a:solidFill>
            </a:endParaRPr>
          </a:p>
        </p:txBody>
      </p:sp>
    </p:spTree>
    <p:extLst>
      <p:ext uri="{BB962C8B-B14F-4D97-AF65-F5344CB8AC3E}">
        <p14:creationId xmlns:p14="http://schemas.microsoft.com/office/powerpoint/2010/main" val="1215372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p:txBody>
          <a:bodyPr/>
          <a:lstStyle>
            <a:lvl1pPr>
              <a:defRPr>
                <a:solidFill>
                  <a:srgbClr val="434343"/>
                </a:solidFill>
              </a:defRPr>
            </a:lvl1pPr>
            <a:lvl2pPr>
              <a:defRPr>
                <a:solidFill>
                  <a:srgbClr val="434343"/>
                </a:solidFill>
              </a:defRPr>
            </a:lvl2pPr>
            <a:lvl3pPr>
              <a:defRPr>
                <a:solidFill>
                  <a:srgbClr val="434343"/>
                </a:solidFill>
              </a:defRPr>
            </a:lvl3pPr>
            <a:lvl4pPr>
              <a:defRPr>
                <a:solidFill>
                  <a:srgbClr val="434343"/>
                </a:solidFill>
              </a:defRPr>
            </a:lvl4pPr>
            <a:lvl5pPr>
              <a:defRPr>
                <a:solidFill>
                  <a:srgbClr val="434343"/>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2050355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ustom Layout">
    <p:bg>
      <p:bgPr>
        <a:solidFill>
          <a:schemeClr val="accent1"/>
        </a:solidFill>
        <a:effectLst/>
      </p:bgPr>
    </p:bg>
    <p:spTree>
      <p:nvGrpSpPr>
        <p:cNvPr id="1" name=""/>
        <p:cNvGrpSpPr/>
        <p:nvPr/>
      </p:nvGrpSpPr>
      <p:grpSpPr>
        <a:xfrm>
          <a:off x="0" y="0"/>
          <a:ext cx="0" cy="0"/>
          <a:chOff x="0" y="0"/>
          <a:chExt cx="0" cy="0"/>
        </a:xfrm>
      </p:grpSpPr>
      <p:sp>
        <p:nvSpPr>
          <p:cNvPr id="6" name="Title 1"/>
          <p:cNvSpPr>
            <a:spLocks noGrp="1"/>
          </p:cNvSpPr>
          <p:nvPr>
            <p:ph type="title"/>
          </p:nvPr>
        </p:nvSpPr>
        <p:spPr>
          <a:xfrm>
            <a:off x="479777" y="3725334"/>
            <a:ext cx="6886223" cy="816555"/>
          </a:xfrm>
          <a:noFill/>
        </p:spPr>
        <p:txBody>
          <a:bodyPr/>
          <a:lstStyle/>
          <a:p>
            <a:r>
              <a:rPr lang="en-US" smtClean="0"/>
              <a:t>Click to edit Master title style</a:t>
            </a:r>
            <a:endParaRPr lang="en-GB" dirty="0"/>
          </a:p>
        </p:txBody>
      </p:sp>
    </p:spTree>
    <p:extLst>
      <p:ext uri="{BB962C8B-B14F-4D97-AF65-F5344CB8AC3E}">
        <p14:creationId xmlns:p14="http://schemas.microsoft.com/office/powerpoint/2010/main" val="17971962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6553200" y="4767264"/>
            <a:ext cx="2133600" cy="273844"/>
          </a:xfrm>
          <a:prstGeom prst="rect">
            <a:avLst/>
          </a:prstGeom>
        </p:spPr>
        <p:txBody>
          <a:bodyPr/>
          <a:lstStyle/>
          <a:p>
            <a:fld id="{3A3B3B8D-C8C7-B142-B41E-CDE0A6BD1881}" type="slidenum">
              <a:rPr lang="en-GB" smtClean="0"/>
              <a:pPr/>
              <a:t>‹#›</a:t>
            </a:fld>
            <a:endParaRPr lang="en-GB" dirty="0"/>
          </a:p>
        </p:txBody>
      </p:sp>
    </p:spTree>
    <p:extLst>
      <p:ext uri="{BB962C8B-B14F-4D97-AF65-F5344CB8AC3E}">
        <p14:creationId xmlns:p14="http://schemas.microsoft.com/office/powerpoint/2010/main" val="1119324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6553200" y="4767264"/>
            <a:ext cx="2133600" cy="273844"/>
          </a:xfrm>
          <a:prstGeom prst="rect">
            <a:avLst/>
          </a:prstGeom>
        </p:spPr>
        <p:txBody>
          <a:bodyPr/>
          <a:lstStyle/>
          <a:p>
            <a:fld id="{0E078C87-0990-D84E-99E1-E2E501077D38}" type="slidenum">
              <a:rPr lang="en-GB" smtClean="0"/>
              <a:t>‹#›</a:t>
            </a:fld>
            <a:endParaRPr lang="en-GB"/>
          </a:p>
        </p:txBody>
      </p:sp>
      <p:sp>
        <p:nvSpPr>
          <p:cNvPr id="10" name="Slide Number Placeholder 5"/>
          <p:cNvSpPr txBox="1">
            <a:spLocks/>
          </p:cNvSpPr>
          <p:nvPr/>
        </p:nvSpPr>
        <p:spPr>
          <a:xfrm>
            <a:off x="7010400" y="4861761"/>
            <a:ext cx="2133600" cy="273844"/>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E76025"/>
                </a:solidFill>
                <a:latin typeface="Century Gothic"/>
                <a:ea typeface="+mn-ea"/>
                <a:cs typeface="Century Gothic"/>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A3B3B8D-C8C7-B142-B41E-CDE0A6BD1881}" type="slidenum">
              <a:rPr lang="en-GB" smtClean="0"/>
              <a:pPr/>
              <a:t>‹#›</a:t>
            </a:fld>
            <a:endParaRPr lang="en-GB" dirty="0"/>
          </a:p>
        </p:txBody>
      </p:sp>
    </p:spTree>
    <p:extLst>
      <p:ext uri="{BB962C8B-B14F-4D97-AF65-F5344CB8AC3E}">
        <p14:creationId xmlns:p14="http://schemas.microsoft.com/office/powerpoint/2010/main" val="522795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6553200" y="4767264"/>
            <a:ext cx="2133600" cy="273844"/>
          </a:xfrm>
          <a:prstGeom prst="rect">
            <a:avLst/>
          </a:prstGeom>
        </p:spPr>
        <p:txBody>
          <a:bodyPr/>
          <a:lstStyle/>
          <a:p>
            <a:fld id="{3A3B3B8D-C8C7-B142-B41E-CDE0A6BD1881}" type="slidenum">
              <a:rPr lang="en-GB" smtClean="0"/>
              <a:pPr/>
              <a:t>‹#›</a:t>
            </a:fld>
            <a:endParaRPr lang="en-GB" dirty="0"/>
          </a:p>
        </p:txBody>
      </p:sp>
    </p:spTree>
    <p:extLst>
      <p:ext uri="{BB962C8B-B14F-4D97-AF65-F5344CB8AC3E}">
        <p14:creationId xmlns:p14="http://schemas.microsoft.com/office/powerpoint/2010/main" val="1275562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pPr>
              <a:defRPr/>
            </a:pPr>
            <a:endParaRPr lang="nb-NO"/>
          </a:p>
        </p:txBody>
      </p:sp>
      <p:sp>
        <p:nvSpPr>
          <p:cNvPr id="4" name="Slide Number Placeholder 3"/>
          <p:cNvSpPr>
            <a:spLocks noGrp="1"/>
          </p:cNvSpPr>
          <p:nvPr>
            <p:ph type="sldNum" sz="quarter" idx="12"/>
          </p:nvPr>
        </p:nvSpPr>
        <p:spPr>
          <a:xfrm>
            <a:off x="6553200" y="4767264"/>
            <a:ext cx="2133600" cy="273844"/>
          </a:xfrm>
          <a:prstGeom prst="rect">
            <a:avLst/>
          </a:prstGeom>
        </p:spPr>
        <p:txBody>
          <a:bodyPr/>
          <a:lstStyle/>
          <a:p>
            <a:pPr>
              <a:defRPr/>
            </a:pPr>
            <a:fld id="{4AC688B7-3DE6-4520-8011-206C30C8A371}" type="slidenum">
              <a:rPr lang="nb-NO" smtClean="0"/>
              <a:pPr>
                <a:defRPr/>
              </a:pPr>
              <a:t>‹#›</a:t>
            </a:fld>
            <a:endParaRPr lang="nb-NO"/>
          </a:p>
        </p:txBody>
      </p:sp>
    </p:spTree>
    <p:extLst>
      <p:ext uri="{BB962C8B-B14F-4D97-AF65-F5344CB8AC3E}">
        <p14:creationId xmlns:p14="http://schemas.microsoft.com/office/powerpoint/2010/main" val="41605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1"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1"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6553200" y="4767264"/>
            <a:ext cx="2133600" cy="273844"/>
          </a:xfrm>
          <a:prstGeom prst="rect">
            <a:avLst/>
          </a:prstGeom>
        </p:spPr>
        <p:txBody>
          <a:bodyPr/>
          <a:lstStyle/>
          <a:p>
            <a:fld id="{8B37D5FE-740C-46F5-801A-FA5477D9711F}" type="slidenum">
              <a:rPr lang="en-US" smtClean="0"/>
              <a:pPr/>
              <a:t>‹#›</a:t>
            </a:fld>
            <a:endParaRPr lang="en-US"/>
          </a:p>
        </p:txBody>
      </p:sp>
      <p:sp>
        <p:nvSpPr>
          <p:cNvPr id="8" name="Slide Number Placeholder 5"/>
          <p:cNvSpPr txBox="1">
            <a:spLocks/>
          </p:cNvSpPr>
          <p:nvPr/>
        </p:nvSpPr>
        <p:spPr>
          <a:xfrm>
            <a:off x="7010400" y="4861761"/>
            <a:ext cx="2133600" cy="273844"/>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E76025"/>
                </a:solidFill>
                <a:latin typeface="Century Gothic"/>
                <a:ea typeface="+mn-ea"/>
                <a:cs typeface="Century Gothic"/>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A3B3B8D-C8C7-B142-B41E-CDE0A6BD1881}" type="slidenum">
              <a:rPr lang="en-GB" smtClean="0"/>
              <a:pPr/>
              <a:t>‹#›</a:t>
            </a:fld>
            <a:endParaRPr lang="en-GB" dirty="0"/>
          </a:p>
        </p:txBody>
      </p:sp>
    </p:spTree>
    <p:extLst>
      <p:ext uri="{BB962C8B-B14F-4D97-AF65-F5344CB8AC3E}">
        <p14:creationId xmlns:p14="http://schemas.microsoft.com/office/powerpoint/2010/main" val="1328629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GB"/>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6553200" y="4767264"/>
            <a:ext cx="2133600" cy="273844"/>
          </a:xfrm>
          <a:prstGeom prst="rect">
            <a:avLst/>
          </a:prstGeom>
        </p:spPr>
        <p:txBody>
          <a:bodyPr/>
          <a:lstStyle/>
          <a:p>
            <a:fld id="{0E078C87-0990-D84E-99E1-E2E501077D38}" type="slidenum">
              <a:rPr lang="en-GB" smtClean="0"/>
              <a:t>‹#›</a:t>
            </a:fld>
            <a:endParaRPr lang="en-GB"/>
          </a:p>
        </p:txBody>
      </p:sp>
      <p:sp>
        <p:nvSpPr>
          <p:cNvPr id="8" name="Slide Number Placeholder 5"/>
          <p:cNvSpPr txBox="1">
            <a:spLocks/>
          </p:cNvSpPr>
          <p:nvPr/>
        </p:nvSpPr>
        <p:spPr>
          <a:xfrm>
            <a:off x="7010400" y="4861761"/>
            <a:ext cx="2133600" cy="273844"/>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E76025"/>
                </a:solidFill>
                <a:latin typeface="Century Gothic"/>
                <a:ea typeface="+mn-ea"/>
                <a:cs typeface="Century Gothic"/>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A3B3B8D-C8C7-B142-B41E-CDE0A6BD1881}" type="slidenum">
              <a:rPr lang="en-GB" smtClean="0"/>
              <a:pPr/>
              <a:t>‹#›</a:t>
            </a:fld>
            <a:endParaRPr lang="en-GB" dirty="0"/>
          </a:p>
        </p:txBody>
      </p:sp>
    </p:spTree>
    <p:extLst>
      <p:ext uri="{BB962C8B-B14F-4D97-AF65-F5344CB8AC3E}">
        <p14:creationId xmlns:p14="http://schemas.microsoft.com/office/powerpoint/2010/main" val="743549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6553200" y="4767264"/>
            <a:ext cx="2133600" cy="273844"/>
          </a:xfrm>
          <a:prstGeom prst="rect">
            <a:avLst/>
          </a:prstGeom>
        </p:spPr>
        <p:txBody>
          <a:bodyPr/>
          <a:lstStyle/>
          <a:p>
            <a:fld id="{0E078C87-0990-D84E-99E1-E2E501077D38}" type="slidenum">
              <a:rPr lang="en-GB" smtClean="0"/>
              <a:t>‹#›</a:t>
            </a:fld>
            <a:endParaRPr lang="en-GB"/>
          </a:p>
        </p:txBody>
      </p:sp>
      <p:sp>
        <p:nvSpPr>
          <p:cNvPr id="7" name="Slide Number Placeholder 5"/>
          <p:cNvSpPr txBox="1">
            <a:spLocks/>
          </p:cNvSpPr>
          <p:nvPr/>
        </p:nvSpPr>
        <p:spPr>
          <a:xfrm>
            <a:off x="7010400" y="4861761"/>
            <a:ext cx="2133600" cy="273844"/>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E76025"/>
                </a:solidFill>
                <a:latin typeface="Century Gothic"/>
                <a:ea typeface="+mn-ea"/>
                <a:cs typeface="Century Gothic"/>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A3B3B8D-C8C7-B142-B41E-CDE0A6BD1881}" type="slidenum">
              <a:rPr lang="en-GB" smtClean="0"/>
              <a:pPr/>
              <a:t>‹#›</a:t>
            </a:fld>
            <a:endParaRPr lang="en-GB" dirty="0"/>
          </a:p>
        </p:txBody>
      </p:sp>
    </p:spTree>
    <p:extLst>
      <p:ext uri="{BB962C8B-B14F-4D97-AF65-F5344CB8AC3E}">
        <p14:creationId xmlns:p14="http://schemas.microsoft.com/office/powerpoint/2010/main" val="624684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0"/>
            <a:ext cx="2057400" cy="438864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05980"/>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6553200" y="4767264"/>
            <a:ext cx="2133600" cy="273844"/>
          </a:xfrm>
          <a:prstGeom prst="rect">
            <a:avLst/>
          </a:prstGeom>
        </p:spPr>
        <p:txBody>
          <a:bodyPr/>
          <a:lstStyle/>
          <a:p>
            <a:fld id="{0E078C87-0990-D84E-99E1-E2E501077D38}" type="slidenum">
              <a:rPr lang="en-GB" smtClean="0"/>
              <a:t>‹#›</a:t>
            </a:fld>
            <a:endParaRPr lang="en-GB"/>
          </a:p>
        </p:txBody>
      </p:sp>
      <p:sp>
        <p:nvSpPr>
          <p:cNvPr id="7" name="Slide Number Placeholder 5"/>
          <p:cNvSpPr txBox="1">
            <a:spLocks/>
          </p:cNvSpPr>
          <p:nvPr/>
        </p:nvSpPr>
        <p:spPr>
          <a:xfrm>
            <a:off x="7010400" y="4861761"/>
            <a:ext cx="2133600" cy="273844"/>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E76025"/>
                </a:solidFill>
                <a:latin typeface="Century Gothic"/>
                <a:ea typeface="+mn-ea"/>
                <a:cs typeface="Century Gothic"/>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A3B3B8D-C8C7-B142-B41E-CDE0A6BD1881}" type="slidenum">
              <a:rPr lang="en-GB" smtClean="0"/>
              <a:pPr/>
              <a:t>‹#›</a:t>
            </a:fld>
            <a:endParaRPr lang="en-GB" dirty="0"/>
          </a:p>
        </p:txBody>
      </p:sp>
    </p:spTree>
    <p:extLst>
      <p:ext uri="{BB962C8B-B14F-4D97-AF65-F5344CB8AC3E}">
        <p14:creationId xmlns:p14="http://schemas.microsoft.com/office/powerpoint/2010/main" val="225891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extLst>
      <p:ext uri="{BB962C8B-B14F-4D97-AF65-F5344CB8AC3E}">
        <p14:creationId xmlns:p14="http://schemas.microsoft.com/office/powerpoint/2010/main" val="16992095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extLst>
      <p:ext uri="{BB962C8B-B14F-4D97-AF65-F5344CB8AC3E}">
        <p14:creationId xmlns:p14="http://schemas.microsoft.com/office/powerpoint/2010/main" val="1377890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3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extLst>
      <p:ext uri="{BB962C8B-B14F-4D97-AF65-F5344CB8AC3E}">
        <p14:creationId xmlns:p14="http://schemas.microsoft.com/office/powerpoint/2010/main" val="18820896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cSld name="4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extLst>
      <p:ext uri="{BB962C8B-B14F-4D97-AF65-F5344CB8AC3E}">
        <p14:creationId xmlns:p14="http://schemas.microsoft.com/office/powerpoint/2010/main" val="19937075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5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extLst>
      <p:ext uri="{BB962C8B-B14F-4D97-AF65-F5344CB8AC3E}">
        <p14:creationId xmlns:p14="http://schemas.microsoft.com/office/powerpoint/2010/main" val="10549276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cSld name="6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extLst>
      <p:ext uri="{BB962C8B-B14F-4D97-AF65-F5344CB8AC3E}">
        <p14:creationId xmlns:p14="http://schemas.microsoft.com/office/powerpoint/2010/main" val="5447298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cSld name="7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extLst>
      <p:ext uri="{BB962C8B-B14F-4D97-AF65-F5344CB8AC3E}">
        <p14:creationId xmlns:p14="http://schemas.microsoft.com/office/powerpoint/2010/main" val="5511631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extLst>
      <p:ext uri="{BB962C8B-B14F-4D97-AF65-F5344CB8AC3E}">
        <p14:creationId xmlns:p14="http://schemas.microsoft.com/office/powerpoint/2010/main" val="13016387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cSld name="9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extLst>
      <p:ext uri="{BB962C8B-B14F-4D97-AF65-F5344CB8AC3E}">
        <p14:creationId xmlns:p14="http://schemas.microsoft.com/office/powerpoint/2010/main" val="2265592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9750" y="141890"/>
            <a:ext cx="8064500" cy="539148"/>
          </a:xfrm>
          <a:prstGeom prst="rect">
            <a:avLst/>
          </a:prstGeom>
        </p:spPr>
        <p:txBody>
          <a:bodyPr/>
          <a:lstStyle>
            <a:lvl1pPr>
              <a:defRPr sz="1800">
                <a:latin typeface="+mn-lt"/>
              </a:defRPr>
            </a:lvl1pPr>
          </a:lstStyle>
          <a:p>
            <a:r>
              <a:rPr lang="en-US" smtClean="0"/>
              <a:t>Click to edit Master title style</a:t>
            </a:r>
            <a:endParaRPr lang="nb-NO" dirty="0"/>
          </a:p>
        </p:txBody>
      </p:sp>
      <p:sp>
        <p:nvSpPr>
          <p:cNvPr id="3" name="Content Placeholder 2"/>
          <p:cNvSpPr>
            <a:spLocks noGrp="1"/>
          </p:cNvSpPr>
          <p:nvPr>
            <p:ph idx="1"/>
          </p:nvPr>
        </p:nvSpPr>
        <p:spPr>
          <a:xfrm>
            <a:off x="539750" y="681041"/>
            <a:ext cx="4032250" cy="3612356"/>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8" name="Content Placeholder 2"/>
          <p:cNvSpPr>
            <a:spLocks noGrp="1"/>
          </p:cNvSpPr>
          <p:nvPr>
            <p:ph idx="12"/>
          </p:nvPr>
        </p:nvSpPr>
        <p:spPr>
          <a:xfrm>
            <a:off x="4572001" y="681041"/>
            <a:ext cx="4032250" cy="3612356"/>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Tree>
    <p:extLst>
      <p:ext uri="{BB962C8B-B14F-4D97-AF65-F5344CB8AC3E}">
        <p14:creationId xmlns:p14="http://schemas.microsoft.com/office/powerpoint/2010/main" val="2929934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750" y="681041"/>
            <a:ext cx="8064500" cy="3612356"/>
          </a:xfrm>
        </p:spPr>
        <p:txBody>
          <a:bodyPr/>
          <a:lstStyle>
            <a:lvl1pPr marL="363538" indent="-363538">
              <a:defRPr sz="1400">
                <a:latin typeface="+mn-lt"/>
              </a:defRPr>
            </a:lvl1pPr>
            <a:lvl2pPr marL="627063" indent="-263525">
              <a:buFont typeface="Arial" pitchFamily="34" charset="0"/>
              <a:buChar char="•"/>
              <a:defRPr sz="1400">
                <a:latin typeface="+mn-lt"/>
              </a:defRPr>
            </a:lvl2pPr>
            <a:lvl3pPr>
              <a:buFont typeface="Arial" pitchFamily="34" charset="0"/>
              <a:buChar char="•"/>
              <a:defRPr sz="1400">
                <a:latin typeface="+mn-lt"/>
              </a:defRPr>
            </a:lvl3pPr>
            <a:lvl4pPr>
              <a:buFont typeface="Arial" pitchFamily="34" charset="0"/>
              <a:buChar char="•"/>
              <a:defRPr sz="1400">
                <a:latin typeface="+mn-lt"/>
              </a:defRPr>
            </a:lvl4pPr>
            <a:lvl5pPr>
              <a:buFont typeface="Arial" pitchFamily="34" charset="0"/>
              <a:buChar cha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8" name="Title 1"/>
          <p:cNvSpPr>
            <a:spLocks noGrp="1"/>
          </p:cNvSpPr>
          <p:nvPr>
            <p:ph type="title"/>
          </p:nvPr>
        </p:nvSpPr>
        <p:spPr>
          <a:xfrm>
            <a:off x="539262" y="141890"/>
            <a:ext cx="8064500" cy="539148"/>
          </a:xfrm>
          <a:prstGeom prst="rect">
            <a:avLst/>
          </a:prstGeom>
        </p:spPr>
        <p:txBody>
          <a:bodyPr/>
          <a:lstStyle>
            <a:lvl1pPr marL="363538" indent="-363538">
              <a:defRPr sz="1800">
                <a:latin typeface="+mn-lt"/>
              </a:defRPr>
            </a:lvl1pPr>
          </a:lstStyle>
          <a:p>
            <a:r>
              <a:rPr lang="en-US" smtClean="0"/>
              <a:t>Click to edit Master title style</a:t>
            </a:r>
            <a:endParaRPr lang="nb-NO" dirty="0"/>
          </a:p>
        </p:txBody>
      </p:sp>
    </p:spTree>
    <p:extLst>
      <p:ext uri="{BB962C8B-B14F-4D97-AF65-F5344CB8AC3E}">
        <p14:creationId xmlns:p14="http://schemas.microsoft.com/office/powerpoint/2010/main" val="1616847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750" y="681041"/>
            <a:ext cx="4032250" cy="3612356"/>
          </a:xfrm>
        </p:spPr>
        <p:txBody>
          <a:bodyPr/>
          <a:lstStyle>
            <a:lvl1pPr marL="363538" indent="-363538">
              <a:defRPr sz="1400">
                <a:latin typeface="+mn-lt"/>
              </a:defRPr>
            </a:lvl1pPr>
            <a:lvl2pPr marL="627063" indent="-263525">
              <a:buFont typeface="Arial" pitchFamily="34" charset="0"/>
              <a:buChar char="•"/>
              <a:defRPr sz="1400">
                <a:latin typeface="+mn-lt"/>
              </a:defRPr>
            </a:lvl2pPr>
            <a:lvl3pPr>
              <a:buFont typeface="Arial" pitchFamily="34" charset="0"/>
              <a:buChar char="•"/>
              <a:defRPr sz="1400">
                <a:latin typeface="+mn-lt"/>
              </a:defRPr>
            </a:lvl3pPr>
            <a:lvl4pPr>
              <a:buFont typeface="Arial" pitchFamily="34" charset="0"/>
              <a:buChar char="•"/>
              <a:defRPr sz="1400">
                <a:latin typeface="+mn-lt"/>
              </a:defRPr>
            </a:lvl4pPr>
            <a:lvl5pPr>
              <a:buFont typeface="Arial" pitchFamily="34" charset="0"/>
              <a:buChar cha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8" name="Title 1"/>
          <p:cNvSpPr>
            <a:spLocks noGrp="1"/>
          </p:cNvSpPr>
          <p:nvPr>
            <p:ph type="title"/>
          </p:nvPr>
        </p:nvSpPr>
        <p:spPr>
          <a:xfrm>
            <a:off x="539262" y="141890"/>
            <a:ext cx="8064500" cy="539148"/>
          </a:xfrm>
          <a:prstGeom prst="rect">
            <a:avLst/>
          </a:prstGeom>
        </p:spPr>
        <p:txBody>
          <a:bodyPr/>
          <a:lstStyle>
            <a:lvl1pPr marL="363538" indent="-363538">
              <a:defRPr sz="1800">
                <a:latin typeface="+mn-lt"/>
              </a:defRPr>
            </a:lvl1pPr>
          </a:lstStyle>
          <a:p>
            <a:r>
              <a:rPr lang="en-US" smtClean="0"/>
              <a:t>Click to edit Master title style</a:t>
            </a:r>
            <a:endParaRPr lang="nb-NO" dirty="0"/>
          </a:p>
        </p:txBody>
      </p:sp>
      <p:sp>
        <p:nvSpPr>
          <p:cNvPr id="4" name="Content Placeholder 2"/>
          <p:cNvSpPr>
            <a:spLocks noGrp="1"/>
          </p:cNvSpPr>
          <p:nvPr>
            <p:ph idx="10"/>
          </p:nvPr>
        </p:nvSpPr>
        <p:spPr>
          <a:xfrm>
            <a:off x="4571512" y="681039"/>
            <a:ext cx="4032250" cy="3612356"/>
          </a:xfrm>
        </p:spPr>
        <p:txBody>
          <a:bodyPr/>
          <a:lstStyle>
            <a:lvl1pPr marL="363538" indent="-363538">
              <a:defRPr sz="1400">
                <a:latin typeface="+mn-lt"/>
              </a:defRPr>
            </a:lvl1pPr>
            <a:lvl2pPr marL="627063" indent="-263525">
              <a:buFont typeface="Arial" pitchFamily="34" charset="0"/>
              <a:buChar char="•"/>
              <a:defRPr sz="1400">
                <a:latin typeface="+mn-lt"/>
              </a:defRPr>
            </a:lvl2pPr>
            <a:lvl3pPr>
              <a:buFont typeface="Arial" pitchFamily="34" charset="0"/>
              <a:buChar char="•"/>
              <a:defRPr sz="1400">
                <a:latin typeface="+mn-lt"/>
              </a:defRPr>
            </a:lvl3pPr>
            <a:lvl4pPr>
              <a:buFont typeface="Arial" pitchFamily="34" charset="0"/>
              <a:buChar char="•"/>
              <a:defRPr sz="1400">
                <a:latin typeface="+mn-lt"/>
              </a:defRPr>
            </a:lvl4pPr>
            <a:lvl5pPr>
              <a:buFont typeface="Arial" pitchFamily="34" charset="0"/>
              <a:buChar cha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Tree>
    <p:extLst>
      <p:ext uri="{BB962C8B-B14F-4D97-AF65-F5344CB8AC3E}">
        <p14:creationId xmlns:p14="http://schemas.microsoft.com/office/powerpoint/2010/main" val="8679562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40238" y="1221600"/>
            <a:ext cx="8064500" cy="3071795"/>
          </a:xfrm>
        </p:spPr>
        <p:txBody>
          <a:bodyPr/>
          <a:lstStyle>
            <a:lvl1pPr marL="363538" indent="-363538">
              <a:defRPr sz="1400">
                <a:latin typeface="+mn-lt"/>
              </a:defRPr>
            </a:lvl1pPr>
            <a:lvl2pPr marL="627063" indent="-263525">
              <a:buFont typeface="Arial" pitchFamily="34" charset="0"/>
              <a:buChar char="•"/>
              <a:defRPr sz="1400">
                <a:latin typeface="+mn-lt"/>
              </a:defRPr>
            </a:lvl2pPr>
            <a:lvl3pPr>
              <a:buFont typeface="Arial" pitchFamily="34" charset="0"/>
              <a:buChar char="•"/>
              <a:defRPr sz="1400">
                <a:latin typeface="+mn-lt"/>
              </a:defRPr>
            </a:lvl3pPr>
            <a:lvl4pPr>
              <a:buFont typeface="Arial" pitchFamily="34" charset="0"/>
              <a:buChar char="•"/>
              <a:defRPr sz="1400">
                <a:latin typeface="+mn-lt"/>
              </a:defRPr>
            </a:lvl4pPr>
            <a:lvl5pPr>
              <a:buFont typeface="Arial" pitchFamily="34" charset="0"/>
              <a:buChar cha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8" name="Title 1"/>
          <p:cNvSpPr>
            <a:spLocks noGrp="1"/>
          </p:cNvSpPr>
          <p:nvPr>
            <p:ph type="title"/>
          </p:nvPr>
        </p:nvSpPr>
        <p:spPr>
          <a:xfrm>
            <a:off x="539262" y="141890"/>
            <a:ext cx="8064500" cy="539148"/>
          </a:xfrm>
          <a:prstGeom prst="rect">
            <a:avLst/>
          </a:prstGeom>
        </p:spPr>
        <p:txBody>
          <a:bodyPr/>
          <a:lstStyle>
            <a:lvl1pPr marL="363538" indent="-363538">
              <a:defRPr sz="1800">
                <a:latin typeface="+mn-lt"/>
              </a:defRPr>
            </a:lvl1pPr>
          </a:lstStyle>
          <a:p>
            <a:r>
              <a:rPr lang="en-US" smtClean="0"/>
              <a:t>Click to edit Master title style</a:t>
            </a:r>
            <a:endParaRPr lang="nb-NO" dirty="0"/>
          </a:p>
        </p:txBody>
      </p:sp>
      <p:sp>
        <p:nvSpPr>
          <p:cNvPr id="4" name="Content Placeholder 2"/>
          <p:cNvSpPr>
            <a:spLocks noGrp="1"/>
          </p:cNvSpPr>
          <p:nvPr>
            <p:ph idx="10"/>
          </p:nvPr>
        </p:nvSpPr>
        <p:spPr>
          <a:xfrm>
            <a:off x="540238" y="681039"/>
            <a:ext cx="8064500" cy="540562"/>
          </a:xfrm>
        </p:spPr>
        <p:txBody>
          <a:bodyPr/>
          <a:lstStyle>
            <a:lvl1pPr marL="363538" indent="-363538">
              <a:defRPr sz="1400">
                <a:latin typeface="+mn-lt"/>
              </a:defRPr>
            </a:lvl1pPr>
            <a:lvl2pPr marL="627063" indent="-263525">
              <a:buFont typeface="Arial" pitchFamily="34" charset="0"/>
              <a:buChar char="•"/>
              <a:defRPr sz="1400">
                <a:latin typeface="+mn-lt"/>
              </a:defRPr>
            </a:lvl2pPr>
            <a:lvl3pPr>
              <a:buFont typeface="Arial" pitchFamily="34" charset="0"/>
              <a:buNone/>
              <a:defRPr sz="1400">
                <a:latin typeface="+mn-lt"/>
              </a:defRPr>
            </a:lvl3pPr>
            <a:lvl4pPr>
              <a:buFont typeface="Arial" pitchFamily="34" charset="0"/>
              <a:buChar char="•"/>
              <a:defRPr sz="1400">
                <a:latin typeface="+mn-lt"/>
              </a:defRPr>
            </a:lvl4pPr>
            <a:lvl5pPr>
              <a:buFont typeface="Arial" pitchFamily="34" charset="0"/>
              <a:buChar char="•"/>
              <a:defRPr sz="1400">
                <a:latin typeface="+mn-lt"/>
              </a:defRPr>
            </a:lvl5pPr>
          </a:lstStyle>
          <a:p>
            <a:pPr lvl="0"/>
            <a:r>
              <a:rPr lang="en-US" smtClean="0"/>
              <a:t>Click to edit Master text styles</a:t>
            </a:r>
          </a:p>
          <a:p>
            <a:pPr lvl="1"/>
            <a:r>
              <a:rPr lang="en-US" smtClean="0"/>
              <a:t>Second level</a:t>
            </a:r>
          </a:p>
        </p:txBody>
      </p:sp>
    </p:spTree>
    <p:extLst>
      <p:ext uri="{BB962C8B-B14F-4D97-AF65-F5344CB8AC3E}">
        <p14:creationId xmlns:p14="http://schemas.microsoft.com/office/powerpoint/2010/main" val="20317969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750" y="1059585"/>
            <a:ext cx="5472410" cy="323381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7" name="Content Placeholder 6"/>
          <p:cNvSpPr>
            <a:spLocks noGrp="1"/>
          </p:cNvSpPr>
          <p:nvPr>
            <p:ph sz="quarter" idx="12"/>
          </p:nvPr>
        </p:nvSpPr>
        <p:spPr>
          <a:xfrm>
            <a:off x="6012160" y="1059585"/>
            <a:ext cx="2592090" cy="3233812"/>
          </a:xfrm>
        </p:spPr>
        <p:txBody>
          <a:bodyPr/>
          <a:lstStyle>
            <a:lvl1pPr marL="182563" indent="-182563" algn="l" defTabSz="457200" rtl="0" eaLnBrk="0" fontAlgn="base" hangingPunct="0">
              <a:spcBef>
                <a:spcPct val="20000"/>
              </a:spcBef>
              <a:spcAft>
                <a:spcPct val="0"/>
              </a:spcAft>
              <a:defRPr lang="en-US" sz="1400" kern="1200" dirty="0" smtClean="0">
                <a:solidFill>
                  <a:schemeClr val="tx1"/>
                </a:solidFill>
                <a:latin typeface="+mn-lt"/>
                <a:ea typeface="ＭＳ Ｐゴシック" charset="-128"/>
                <a:cs typeface="Arial"/>
              </a:defRPr>
            </a:lvl1pPr>
            <a:lvl2pPr marL="357188" indent="-174625" algn="l" defTabSz="457200" rtl="0" eaLnBrk="0" fontAlgn="base" hangingPunct="0">
              <a:spcBef>
                <a:spcPct val="20000"/>
              </a:spcBef>
              <a:spcAft>
                <a:spcPct val="0"/>
              </a:spcAft>
              <a:defRPr lang="en-US" sz="1400" kern="1200" dirty="0" smtClean="0">
                <a:solidFill>
                  <a:schemeClr val="tx1"/>
                </a:solidFill>
                <a:latin typeface="+mn-lt"/>
                <a:ea typeface="ＭＳ Ｐゴシック" charset="-128"/>
                <a:cs typeface="Arial"/>
              </a:defRPr>
            </a:lvl2pPr>
            <a:lvl3pPr marL="539750" indent="-182563" algn="l" defTabSz="449263" rtl="0" eaLnBrk="0" fontAlgn="base" hangingPunct="0">
              <a:spcBef>
                <a:spcPct val="20000"/>
              </a:spcBef>
              <a:spcAft>
                <a:spcPct val="0"/>
              </a:spcAft>
              <a:defRPr lang="en-US" sz="1400" kern="1200" dirty="0" smtClean="0">
                <a:solidFill>
                  <a:schemeClr val="tx1"/>
                </a:solidFill>
                <a:latin typeface="+mn-lt"/>
                <a:ea typeface="ＭＳ Ｐゴシック" charset="-128"/>
                <a:cs typeface="Arial"/>
              </a:defRPr>
            </a:lvl3pPr>
            <a:lvl4pPr marL="714375" indent="-174625" algn="l" defTabSz="457200" rtl="0" eaLnBrk="0" fontAlgn="base" hangingPunct="0">
              <a:spcBef>
                <a:spcPct val="20000"/>
              </a:spcBef>
              <a:spcAft>
                <a:spcPct val="0"/>
              </a:spcAft>
              <a:defRPr lang="en-US" sz="1400" kern="1200" dirty="0" smtClean="0">
                <a:solidFill>
                  <a:schemeClr val="tx1"/>
                </a:solidFill>
                <a:latin typeface="+mn-lt"/>
                <a:ea typeface="ＭＳ Ｐゴシック" charset="-128"/>
                <a:cs typeface="Arial"/>
              </a:defRPr>
            </a:lvl4pPr>
            <a:lvl5pPr marL="898525" indent="-184150" algn="l" defTabSz="457200" rtl="0" eaLnBrk="0" fontAlgn="base" hangingPunct="0">
              <a:spcBef>
                <a:spcPct val="20000"/>
              </a:spcBef>
              <a:spcAft>
                <a:spcPct val="0"/>
              </a:spcAft>
              <a:defRPr lang="en-US" sz="1400" kern="1200" dirty="0" smtClean="0">
                <a:solidFill>
                  <a:schemeClr val="tx1"/>
                </a:solidFill>
                <a:latin typeface="+mn-lt"/>
                <a:ea typeface="ＭＳ Ｐゴシック" charset="-128"/>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8"/>
          <p:cNvSpPr>
            <a:spLocks noGrp="1"/>
          </p:cNvSpPr>
          <p:nvPr>
            <p:ph sz="quarter" idx="13"/>
          </p:nvPr>
        </p:nvSpPr>
        <p:spPr>
          <a:xfrm>
            <a:off x="539750" y="681040"/>
            <a:ext cx="8064500" cy="378619"/>
          </a:xfrm>
        </p:spPr>
        <p:txBody>
          <a:bodyPr/>
          <a:lstStyle>
            <a:lvl1pPr marL="0" indent="0">
              <a:buFont typeface="Arial" pitchFamily="34" charset="0"/>
              <a:buNone/>
              <a:defRPr sz="1400" b="1">
                <a:latin typeface="+mn-lt"/>
              </a:defRPr>
            </a:lvl1pPr>
            <a:lvl2pPr marL="0" indent="0">
              <a:buNone/>
              <a:defRPr sz="11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10" name="Title 1"/>
          <p:cNvSpPr>
            <a:spLocks noGrp="1"/>
          </p:cNvSpPr>
          <p:nvPr>
            <p:ph type="title"/>
          </p:nvPr>
        </p:nvSpPr>
        <p:spPr>
          <a:xfrm>
            <a:off x="539750" y="141889"/>
            <a:ext cx="8064500" cy="539150"/>
          </a:xfrm>
          <a:prstGeom prst="rect">
            <a:avLst/>
          </a:prstGeom>
        </p:spPr>
        <p:txBody>
          <a:bodyPr/>
          <a:lstStyle>
            <a:lvl1pPr marL="363538" indent="-363538">
              <a:buFont typeface="+mj-lt"/>
              <a:buAutoNum type="romanUcPeriod"/>
              <a:defRPr sz="1800">
                <a:latin typeface="+mn-lt"/>
              </a:defRPr>
            </a:lvl1pPr>
          </a:lstStyle>
          <a:p>
            <a:r>
              <a:rPr lang="en-US" smtClean="0"/>
              <a:t>Click to edit Master title style</a:t>
            </a:r>
            <a:endParaRPr lang="nb-NO" dirty="0"/>
          </a:p>
        </p:txBody>
      </p:sp>
    </p:spTree>
    <p:extLst>
      <p:ext uri="{BB962C8B-B14F-4D97-AF65-F5344CB8AC3E}">
        <p14:creationId xmlns:p14="http://schemas.microsoft.com/office/powerpoint/2010/main" val="12736996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4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9750" y="141890"/>
            <a:ext cx="8064500" cy="539148"/>
          </a:xfrm>
          <a:prstGeom prst="rect">
            <a:avLst/>
          </a:prstGeom>
        </p:spPr>
        <p:txBody>
          <a:bodyPr/>
          <a:lstStyle>
            <a:lvl1pPr>
              <a:defRPr sz="1800">
                <a:latin typeface="+mn-lt"/>
              </a:defRPr>
            </a:lvl1pPr>
          </a:lstStyle>
          <a:p>
            <a:r>
              <a:rPr lang="en-US" smtClean="0"/>
              <a:t>Click to edit Master title style</a:t>
            </a:r>
            <a:endParaRPr lang="nb-NO" dirty="0"/>
          </a:p>
        </p:txBody>
      </p:sp>
      <p:sp>
        <p:nvSpPr>
          <p:cNvPr id="3" name="Content Placeholder 2"/>
          <p:cNvSpPr>
            <a:spLocks noGrp="1"/>
          </p:cNvSpPr>
          <p:nvPr>
            <p:ph idx="1"/>
          </p:nvPr>
        </p:nvSpPr>
        <p:spPr>
          <a:xfrm>
            <a:off x="539750" y="1005579"/>
            <a:ext cx="4032250" cy="145790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8" name="Content Placeholder 2"/>
          <p:cNvSpPr>
            <a:spLocks noGrp="1"/>
          </p:cNvSpPr>
          <p:nvPr>
            <p:ph idx="12"/>
          </p:nvPr>
        </p:nvSpPr>
        <p:spPr>
          <a:xfrm>
            <a:off x="4572001" y="1005579"/>
            <a:ext cx="4032250" cy="145790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6" name="Content Placeholder 8"/>
          <p:cNvSpPr>
            <a:spLocks noGrp="1"/>
          </p:cNvSpPr>
          <p:nvPr>
            <p:ph sz="quarter" idx="13"/>
          </p:nvPr>
        </p:nvSpPr>
        <p:spPr>
          <a:xfrm>
            <a:off x="539751" y="681039"/>
            <a:ext cx="4032250" cy="270533"/>
          </a:xfrm>
        </p:spPr>
        <p:txBody>
          <a:bodyPr/>
          <a:lstStyle>
            <a:lvl1pPr marL="0" indent="0">
              <a:buFont typeface="Arial" pitchFamily="34" charset="0"/>
              <a:buNone/>
              <a:defRPr sz="1100" b="1">
                <a:latin typeface="+mn-lt"/>
              </a:defRPr>
            </a:lvl1pPr>
            <a:lvl2pPr marL="0" indent="0">
              <a:buNone/>
              <a:defRPr sz="10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7" name="Content Placeholder 8"/>
          <p:cNvSpPr>
            <a:spLocks noGrp="1"/>
          </p:cNvSpPr>
          <p:nvPr>
            <p:ph sz="quarter" idx="14"/>
          </p:nvPr>
        </p:nvSpPr>
        <p:spPr>
          <a:xfrm>
            <a:off x="4572001" y="681039"/>
            <a:ext cx="4032250" cy="270533"/>
          </a:xfrm>
        </p:spPr>
        <p:txBody>
          <a:bodyPr/>
          <a:lstStyle>
            <a:lvl1pPr marL="0" indent="0">
              <a:buFont typeface="Arial" pitchFamily="34" charset="0"/>
              <a:buNone/>
              <a:defRPr sz="1100" b="1">
                <a:latin typeface="+mn-lt"/>
              </a:defRPr>
            </a:lvl1pPr>
            <a:lvl2pPr marL="0" indent="0">
              <a:buNone/>
              <a:defRPr sz="10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11" name="Content Placeholder 8"/>
          <p:cNvSpPr>
            <a:spLocks noGrp="1"/>
          </p:cNvSpPr>
          <p:nvPr>
            <p:ph sz="quarter" idx="17"/>
          </p:nvPr>
        </p:nvSpPr>
        <p:spPr>
          <a:xfrm>
            <a:off x="539461" y="2510953"/>
            <a:ext cx="4032250" cy="270533"/>
          </a:xfrm>
        </p:spPr>
        <p:txBody>
          <a:bodyPr/>
          <a:lstStyle>
            <a:lvl1pPr marL="0" indent="0">
              <a:buFont typeface="Arial" pitchFamily="34" charset="0"/>
              <a:buNone/>
              <a:defRPr sz="1100" b="1">
                <a:latin typeface="+mn-lt"/>
              </a:defRPr>
            </a:lvl1pPr>
            <a:lvl2pPr marL="0" indent="0">
              <a:buNone/>
              <a:defRPr sz="10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12" name="Content Placeholder 8"/>
          <p:cNvSpPr>
            <a:spLocks noGrp="1"/>
          </p:cNvSpPr>
          <p:nvPr>
            <p:ph sz="quarter" idx="18"/>
          </p:nvPr>
        </p:nvSpPr>
        <p:spPr>
          <a:xfrm>
            <a:off x="4571713" y="2510953"/>
            <a:ext cx="4032250" cy="270533"/>
          </a:xfrm>
        </p:spPr>
        <p:txBody>
          <a:bodyPr/>
          <a:lstStyle>
            <a:lvl1pPr marL="0" indent="0">
              <a:buFont typeface="Arial" pitchFamily="34" charset="0"/>
              <a:buNone/>
              <a:defRPr sz="1100" b="1">
                <a:latin typeface="+mn-lt"/>
              </a:defRPr>
            </a:lvl1pPr>
            <a:lvl2pPr marL="0" indent="0">
              <a:buNone/>
              <a:defRPr sz="10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13" name="Content Placeholder 2"/>
          <p:cNvSpPr>
            <a:spLocks noGrp="1"/>
          </p:cNvSpPr>
          <p:nvPr>
            <p:ph idx="19"/>
          </p:nvPr>
        </p:nvSpPr>
        <p:spPr>
          <a:xfrm>
            <a:off x="539262" y="2835494"/>
            <a:ext cx="4032250" cy="145790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14" name="Content Placeholder 2"/>
          <p:cNvSpPr>
            <a:spLocks noGrp="1"/>
          </p:cNvSpPr>
          <p:nvPr>
            <p:ph idx="20"/>
          </p:nvPr>
        </p:nvSpPr>
        <p:spPr>
          <a:xfrm>
            <a:off x="4571509" y="2835494"/>
            <a:ext cx="4032250" cy="145790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Tree>
    <p:extLst>
      <p:ext uri="{BB962C8B-B14F-4D97-AF65-F5344CB8AC3E}">
        <p14:creationId xmlns:p14="http://schemas.microsoft.com/office/powerpoint/2010/main" val="95273853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7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9750" y="141890"/>
            <a:ext cx="8064500" cy="539148"/>
          </a:xfrm>
          <a:prstGeom prst="rect">
            <a:avLst/>
          </a:prstGeom>
        </p:spPr>
        <p:txBody>
          <a:bodyPr/>
          <a:lstStyle>
            <a:lvl1pPr>
              <a:defRPr sz="1800">
                <a:latin typeface="+mn-lt"/>
              </a:defRPr>
            </a:lvl1pPr>
          </a:lstStyle>
          <a:p>
            <a:r>
              <a:rPr lang="en-US" smtClean="0"/>
              <a:t>Click to edit Master title style</a:t>
            </a:r>
            <a:endParaRPr lang="nb-NO" dirty="0"/>
          </a:p>
        </p:txBody>
      </p:sp>
      <p:sp>
        <p:nvSpPr>
          <p:cNvPr id="3" name="Content Placeholder 2"/>
          <p:cNvSpPr>
            <a:spLocks noGrp="1"/>
          </p:cNvSpPr>
          <p:nvPr>
            <p:ph idx="1"/>
          </p:nvPr>
        </p:nvSpPr>
        <p:spPr>
          <a:xfrm>
            <a:off x="539750" y="1005579"/>
            <a:ext cx="4032250" cy="145790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8" name="Content Placeholder 2"/>
          <p:cNvSpPr>
            <a:spLocks noGrp="1"/>
          </p:cNvSpPr>
          <p:nvPr>
            <p:ph idx="12"/>
          </p:nvPr>
        </p:nvSpPr>
        <p:spPr>
          <a:xfrm>
            <a:off x="4572001" y="681041"/>
            <a:ext cx="4032250" cy="3612356"/>
          </a:xfrm>
        </p:spPr>
        <p:txBody>
          <a:bodyPr/>
          <a:lstStyle>
            <a:lvl1pPr>
              <a:defRPr sz="1100">
                <a:latin typeface="+mn-lt"/>
              </a:defRPr>
            </a:lvl1pPr>
            <a:lvl2pPr>
              <a:defRPr sz="1100">
                <a:latin typeface="+mn-lt"/>
              </a:defRPr>
            </a:lvl2pPr>
            <a:lvl3pPr>
              <a:defRPr sz="1100">
                <a:latin typeface="+mn-lt"/>
              </a:defRPr>
            </a:lvl3pPr>
            <a:lvl4pPr>
              <a:defRPr sz="1100">
                <a:latin typeface="+mn-lt"/>
              </a:defRPr>
            </a:lvl4pPr>
            <a:lvl5pPr>
              <a:defRPr sz="11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6" name="Content Placeholder 8"/>
          <p:cNvSpPr>
            <a:spLocks noGrp="1"/>
          </p:cNvSpPr>
          <p:nvPr>
            <p:ph sz="quarter" idx="13"/>
          </p:nvPr>
        </p:nvSpPr>
        <p:spPr>
          <a:xfrm>
            <a:off x="539751" y="681039"/>
            <a:ext cx="4032250" cy="270533"/>
          </a:xfrm>
        </p:spPr>
        <p:txBody>
          <a:bodyPr/>
          <a:lstStyle>
            <a:lvl1pPr marL="0" indent="0">
              <a:buFont typeface="Arial" pitchFamily="34" charset="0"/>
              <a:buNone/>
              <a:defRPr sz="1100" b="1">
                <a:latin typeface="+mn-lt"/>
              </a:defRPr>
            </a:lvl1pPr>
            <a:lvl2pPr marL="0" indent="0">
              <a:buNone/>
              <a:defRPr sz="10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11" name="Content Placeholder 8"/>
          <p:cNvSpPr>
            <a:spLocks noGrp="1"/>
          </p:cNvSpPr>
          <p:nvPr>
            <p:ph sz="quarter" idx="17"/>
          </p:nvPr>
        </p:nvSpPr>
        <p:spPr>
          <a:xfrm>
            <a:off x="539461" y="2510953"/>
            <a:ext cx="4032250" cy="270533"/>
          </a:xfrm>
        </p:spPr>
        <p:txBody>
          <a:bodyPr/>
          <a:lstStyle>
            <a:lvl1pPr marL="0" indent="0">
              <a:buFont typeface="Arial" pitchFamily="34" charset="0"/>
              <a:buNone/>
              <a:defRPr sz="1100" b="1">
                <a:latin typeface="+mn-lt"/>
              </a:defRPr>
            </a:lvl1pPr>
            <a:lvl2pPr marL="0" indent="0">
              <a:buNone/>
              <a:defRPr sz="10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13" name="Content Placeholder 2"/>
          <p:cNvSpPr>
            <a:spLocks noGrp="1"/>
          </p:cNvSpPr>
          <p:nvPr>
            <p:ph idx="19"/>
          </p:nvPr>
        </p:nvSpPr>
        <p:spPr>
          <a:xfrm>
            <a:off x="539262" y="2835494"/>
            <a:ext cx="4032250" cy="145790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Tree>
    <p:extLst>
      <p:ext uri="{BB962C8B-B14F-4D97-AF65-F5344CB8AC3E}">
        <p14:creationId xmlns:p14="http://schemas.microsoft.com/office/powerpoint/2010/main" val="10384857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0_Title Slide">
    <p:spTree>
      <p:nvGrpSpPr>
        <p:cNvPr id="1" name=""/>
        <p:cNvGrpSpPr/>
        <p:nvPr/>
      </p:nvGrpSpPr>
      <p:grpSpPr>
        <a:xfrm>
          <a:off x="0" y="0"/>
          <a:ext cx="0" cy="0"/>
          <a:chOff x="0" y="0"/>
          <a:chExt cx="0" cy="0"/>
        </a:xfrm>
      </p:grpSpPr>
      <p:pic>
        <p:nvPicPr>
          <p:cNvPr id="8" name="Picture 7" descr="kudos_flower.jpg"/>
          <p:cNvPicPr>
            <a:picLocks noChangeAspect="1"/>
          </p:cNvPicPr>
          <p:nvPr/>
        </p:nvPicPr>
        <p:blipFill rotWithShape="1">
          <a:blip r:embed="rId2" cstate="screen">
            <a:alphaModFix/>
            <a:extLst>
              <a:ext uri="{28A0092B-C50C-407E-A947-70E740481C1C}">
                <a14:useLocalDpi xmlns:a14="http://schemas.microsoft.com/office/drawing/2010/main"/>
              </a:ext>
            </a:extLst>
          </a:blip>
          <a:srcRect/>
          <a:stretch/>
        </p:blipFill>
        <p:spPr>
          <a:xfrm>
            <a:off x="0" y="-2317"/>
            <a:ext cx="9179280" cy="3092483"/>
          </a:xfrm>
          <a:prstGeom prst="rect">
            <a:avLst/>
          </a:prstGeom>
        </p:spPr>
      </p:pic>
      <p:sp>
        <p:nvSpPr>
          <p:cNvPr id="11" name="Title 1"/>
          <p:cNvSpPr>
            <a:spLocks noGrp="1"/>
          </p:cNvSpPr>
          <p:nvPr>
            <p:ph type="ctrTitle"/>
          </p:nvPr>
        </p:nvSpPr>
        <p:spPr>
          <a:xfrm>
            <a:off x="393977" y="3449347"/>
            <a:ext cx="6138629" cy="648761"/>
          </a:xfrm>
          <a:prstGeom prst="rect">
            <a:avLst/>
          </a:prstGeom>
          <a:noFill/>
          <a:ln>
            <a:noFill/>
          </a:ln>
        </p:spPr>
        <p:txBody>
          <a:bodyPr lIns="108000" bIns="46800" anchor="ctr">
            <a:normAutofit/>
          </a:bodyPr>
          <a:lstStyle>
            <a:lvl1pPr>
              <a:defRPr>
                <a:solidFill>
                  <a:srgbClr val="434343"/>
                </a:solidFill>
              </a:defRPr>
            </a:lvl1pPr>
          </a:lstStyle>
          <a:p>
            <a:r>
              <a:rPr lang="en-US" smtClean="0">
                <a:solidFill>
                  <a:schemeClr val="bg1"/>
                </a:solidFill>
              </a:rPr>
              <a:t>Click to edit Master title style</a:t>
            </a:r>
            <a:endParaRPr lang="en-GB" dirty="0">
              <a:solidFill>
                <a:schemeClr val="bg1"/>
              </a:solidFill>
            </a:endParaRPr>
          </a:p>
        </p:txBody>
      </p:sp>
      <p:pic>
        <p:nvPicPr>
          <p:cNvPr id="2" name="Picture 1" descr="Kudos Logo - Large.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3185" y="4405084"/>
            <a:ext cx="1848894" cy="457944"/>
          </a:xfrm>
          <a:prstGeom prst="rect">
            <a:avLst/>
          </a:prstGeom>
        </p:spPr>
      </p:pic>
    </p:spTree>
    <p:extLst>
      <p:ext uri="{BB962C8B-B14F-4D97-AF65-F5344CB8AC3E}">
        <p14:creationId xmlns:p14="http://schemas.microsoft.com/office/powerpoint/2010/main" val="22880522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1_Custom Layout">
    <p:bg>
      <p:bgPr>
        <a:solidFill>
          <a:schemeClr val="accent1"/>
        </a:solidFill>
        <a:effectLst/>
      </p:bgPr>
    </p:bg>
    <p:spTree>
      <p:nvGrpSpPr>
        <p:cNvPr id="1" name=""/>
        <p:cNvGrpSpPr/>
        <p:nvPr/>
      </p:nvGrpSpPr>
      <p:grpSpPr>
        <a:xfrm>
          <a:off x="0" y="0"/>
          <a:ext cx="0" cy="0"/>
          <a:chOff x="0" y="0"/>
          <a:chExt cx="0" cy="0"/>
        </a:xfrm>
      </p:grpSpPr>
      <p:sp>
        <p:nvSpPr>
          <p:cNvPr id="6" name="Title 1"/>
          <p:cNvSpPr>
            <a:spLocks noGrp="1"/>
          </p:cNvSpPr>
          <p:nvPr>
            <p:ph type="title"/>
          </p:nvPr>
        </p:nvSpPr>
        <p:spPr>
          <a:xfrm>
            <a:off x="479777" y="3725334"/>
            <a:ext cx="6886223" cy="816555"/>
          </a:xfrm>
          <a:noFill/>
        </p:spPr>
        <p:txBody>
          <a:bodyPr/>
          <a:lstStyle/>
          <a:p>
            <a:r>
              <a:rPr lang="en-US" smtClean="0"/>
              <a:t>Click to edit Master title style</a:t>
            </a:r>
            <a:endParaRPr lang="en-GB" dirty="0"/>
          </a:p>
        </p:txBody>
      </p:sp>
    </p:spTree>
    <p:extLst>
      <p:ext uri="{BB962C8B-B14F-4D97-AF65-F5344CB8AC3E}">
        <p14:creationId xmlns:p14="http://schemas.microsoft.com/office/powerpoint/2010/main" val="22969011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cSld name="1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cSld name="1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cSld name="13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cSld name="14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cSld name="15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cSld name="16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cSld name="17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cSld name="18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cSld name="19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1550" y="1597830"/>
            <a:ext cx="7486650" cy="973931"/>
          </a:xfrm>
          <a:prstGeom prst="rect">
            <a:avLst/>
          </a:prstGeom>
        </p:spPr>
        <p:txBody>
          <a:bodyPr/>
          <a:lstStyle>
            <a:lvl1pPr>
              <a:defRPr sz="1400">
                <a:latin typeface="+mn-lt"/>
              </a:defRPr>
            </a:lvl1pPr>
          </a:lstStyle>
          <a:p>
            <a:r>
              <a:rPr lang="en-US" smtClean="0"/>
              <a:t>Click to edit Master title style</a:t>
            </a:r>
            <a:endParaRPr lang="nb-NO"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9750" y="141890"/>
            <a:ext cx="8064500" cy="539148"/>
          </a:xfrm>
          <a:prstGeom prst="rect">
            <a:avLst/>
          </a:prstGeom>
        </p:spPr>
        <p:txBody>
          <a:bodyPr/>
          <a:lstStyle>
            <a:lvl1pPr>
              <a:defRPr sz="1800">
                <a:latin typeface="+mn-lt"/>
              </a:defRPr>
            </a:lvl1pPr>
          </a:lstStyle>
          <a:p>
            <a:r>
              <a:rPr lang="en-US" smtClean="0"/>
              <a:t>Click to edit Master title style</a:t>
            </a:r>
            <a:endParaRPr lang="nb-NO" dirty="0"/>
          </a:p>
        </p:txBody>
      </p:sp>
      <p:sp>
        <p:nvSpPr>
          <p:cNvPr id="3" name="Content Placeholder 2"/>
          <p:cNvSpPr>
            <a:spLocks noGrp="1"/>
          </p:cNvSpPr>
          <p:nvPr>
            <p:ph idx="1"/>
          </p:nvPr>
        </p:nvSpPr>
        <p:spPr>
          <a:xfrm>
            <a:off x="539750" y="681041"/>
            <a:ext cx="4032250" cy="3612356"/>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8" name="Content Placeholder 2"/>
          <p:cNvSpPr>
            <a:spLocks noGrp="1"/>
          </p:cNvSpPr>
          <p:nvPr>
            <p:ph idx="12"/>
          </p:nvPr>
        </p:nvSpPr>
        <p:spPr>
          <a:xfrm>
            <a:off x="4572001" y="681041"/>
            <a:ext cx="4032250" cy="3612356"/>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750" y="681041"/>
            <a:ext cx="8064500" cy="3612356"/>
          </a:xfrm>
        </p:spPr>
        <p:txBody>
          <a:bodyPr/>
          <a:lstStyle>
            <a:lvl1pPr marL="363538" indent="-363538">
              <a:defRPr sz="1400">
                <a:latin typeface="+mn-lt"/>
              </a:defRPr>
            </a:lvl1pPr>
            <a:lvl2pPr marL="627063" indent="-263525">
              <a:buFont typeface="Arial" pitchFamily="34" charset="0"/>
              <a:buChar char="•"/>
              <a:defRPr sz="1400">
                <a:latin typeface="+mn-lt"/>
              </a:defRPr>
            </a:lvl2pPr>
            <a:lvl3pPr>
              <a:buFont typeface="Arial" pitchFamily="34" charset="0"/>
              <a:buChar char="•"/>
              <a:defRPr sz="1400">
                <a:latin typeface="+mn-lt"/>
              </a:defRPr>
            </a:lvl3pPr>
            <a:lvl4pPr>
              <a:buFont typeface="Arial" pitchFamily="34" charset="0"/>
              <a:buChar char="•"/>
              <a:defRPr sz="1400">
                <a:latin typeface="+mn-lt"/>
              </a:defRPr>
            </a:lvl4pPr>
            <a:lvl5pPr>
              <a:buFont typeface="Arial" pitchFamily="34" charset="0"/>
              <a:buChar cha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8" name="Title 1"/>
          <p:cNvSpPr>
            <a:spLocks noGrp="1"/>
          </p:cNvSpPr>
          <p:nvPr>
            <p:ph type="title"/>
          </p:nvPr>
        </p:nvSpPr>
        <p:spPr>
          <a:xfrm>
            <a:off x="539262" y="141890"/>
            <a:ext cx="8064500" cy="539148"/>
          </a:xfrm>
          <a:prstGeom prst="rect">
            <a:avLst/>
          </a:prstGeom>
        </p:spPr>
        <p:txBody>
          <a:bodyPr/>
          <a:lstStyle>
            <a:lvl1pPr marL="363538" indent="-363538">
              <a:defRPr sz="1800">
                <a:latin typeface="+mn-lt"/>
              </a:defRPr>
            </a:lvl1pPr>
          </a:lstStyle>
          <a:p>
            <a:r>
              <a:rPr lang="en-US" smtClean="0"/>
              <a:t>Click to edit Master title style</a:t>
            </a:r>
            <a:endParaRPr lang="nb-NO" dirty="0"/>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p:cSld name="10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750" y="681041"/>
            <a:ext cx="4032250" cy="3612356"/>
          </a:xfrm>
        </p:spPr>
        <p:txBody>
          <a:bodyPr/>
          <a:lstStyle>
            <a:lvl1pPr marL="363538" indent="-363538">
              <a:defRPr sz="1400">
                <a:latin typeface="+mn-lt"/>
              </a:defRPr>
            </a:lvl1pPr>
            <a:lvl2pPr marL="627063" indent="-263525">
              <a:buFont typeface="Arial" pitchFamily="34" charset="0"/>
              <a:buChar char="•"/>
              <a:defRPr sz="1400">
                <a:latin typeface="+mn-lt"/>
              </a:defRPr>
            </a:lvl2pPr>
            <a:lvl3pPr>
              <a:buFont typeface="Arial" pitchFamily="34" charset="0"/>
              <a:buChar char="•"/>
              <a:defRPr sz="1400">
                <a:latin typeface="+mn-lt"/>
              </a:defRPr>
            </a:lvl3pPr>
            <a:lvl4pPr>
              <a:buFont typeface="Arial" pitchFamily="34" charset="0"/>
              <a:buChar char="•"/>
              <a:defRPr sz="1400">
                <a:latin typeface="+mn-lt"/>
              </a:defRPr>
            </a:lvl4pPr>
            <a:lvl5pPr>
              <a:buFont typeface="Arial" pitchFamily="34" charset="0"/>
              <a:buChar cha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8" name="Title 1"/>
          <p:cNvSpPr>
            <a:spLocks noGrp="1"/>
          </p:cNvSpPr>
          <p:nvPr>
            <p:ph type="title"/>
          </p:nvPr>
        </p:nvSpPr>
        <p:spPr>
          <a:xfrm>
            <a:off x="539262" y="141890"/>
            <a:ext cx="8064500" cy="539148"/>
          </a:xfrm>
          <a:prstGeom prst="rect">
            <a:avLst/>
          </a:prstGeom>
        </p:spPr>
        <p:txBody>
          <a:bodyPr/>
          <a:lstStyle>
            <a:lvl1pPr marL="363538" indent="-363538">
              <a:defRPr sz="1800">
                <a:latin typeface="+mn-lt"/>
              </a:defRPr>
            </a:lvl1pPr>
          </a:lstStyle>
          <a:p>
            <a:r>
              <a:rPr lang="en-US" smtClean="0"/>
              <a:t>Click to edit Master title style</a:t>
            </a:r>
            <a:endParaRPr lang="nb-NO" dirty="0"/>
          </a:p>
        </p:txBody>
      </p:sp>
      <p:sp>
        <p:nvSpPr>
          <p:cNvPr id="4" name="Content Placeholder 2"/>
          <p:cNvSpPr>
            <a:spLocks noGrp="1"/>
          </p:cNvSpPr>
          <p:nvPr>
            <p:ph idx="10"/>
          </p:nvPr>
        </p:nvSpPr>
        <p:spPr>
          <a:xfrm>
            <a:off x="4571512" y="681039"/>
            <a:ext cx="4032250" cy="3612356"/>
          </a:xfrm>
        </p:spPr>
        <p:txBody>
          <a:bodyPr/>
          <a:lstStyle>
            <a:lvl1pPr marL="363538" indent="-363538">
              <a:defRPr sz="1400">
                <a:latin typeface="+mn-lt"/>
              </a:defRPr>
            </a:lvl1pPr>
            <a:lvl2pPr marL="627063" indent="-263525">
              <a:buFont typeface="Arial" pitchFamily="34" charset="0"/>
              <a:buChar char="•"/>
              <a:defRPr sz="1400">
                <a:latin typeface="+mn-lt"/>
              </a:defRPr>
            </a:lvl2pPr>
            <a:lvl3pPr>
              <a:buFont typeface="Arial" pitchFamily="34" charset="0"/>
              <a:buChar char="•"/>
              <a:defRPr sz="1400">
                <a:latin typeface="+mn-lt"/>
              </a:defRPr>
            </a:lvl3pPr>
            <a:lvl4pPr>
              <a:buFont typeface="Arial" pitchFamily="34" charset="0"/>
              <a:buChar char="•"/>
              <a:defRPr sz="1400">
                <a:latin typeface="+mn-lt"/>
              </a:defRPr>
            </a:lvl4pPr>
            <a:lvl5pPr>
              <a:buFont typeface="Arial" pitchFamily="34" charset="0"/>
              <a:buChar cha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p:cSld name="1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40238" y="1221600"/>
            <a:ext cx="8064500" cy="3071795"/>
          </a:xfrm>
        </p:spPr>
        <p:txBody>
          <a:bodyPr/>
          <a:lstStyle>
            <a:lvl1pPr marL="363538" indent="-363538">
              <a:defRPr sz="1400">
                <a:latin typeface="+mn-lt"/>
              </a:defRPr>
            </a:lvl1pPr>
            <a:lvl2pPr marL="627063" indent="-263525">
              <a:buFont typeface="Arial" pitchFamily="34" charset="0"/>
              <a:buChar char="•"/>
              <a:defRPr sz="1400">
                <a:latin typeface="+mn-lt"/>
              </a:defRPr>
            </a:lvl2pPr>
            <a:lvl3pPr>
              <a:buFont typeface="Arial" pitchFamily="34" charset="0"/>
              <a:buChar char="•"/>
              <a:defRPr sz="1400">
                <a:latin typeface="+mn-lt"/>
              </a:defRPr>
            </a:lvl3pPr>
            <a:lvl4pPr>
              <a:buFont typeface="Arial" pitchFamily="34" charset="0"/>
              <a:buChar char="•"/>
              <a:defRPr sz="1400">
                <a:latin typeface="+mn-lt"/>
              </a:defRPr>
            </a:lvl4pPr>
            <a:lvl5pPr>
              <a:buFont typeface="Arial" pitchFamily="34" charset="0"/>
              <a:buChar cha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8" name="Title 1"/>
          <p:cNvSpPr>
            <a:spLocks noGrp="1"/>
          </p:cNvSpPr>
          <p:nvPr>
            <p:ph type="title"/>
          </p:nvPr>
        </p:nvSpPr>
        <p:spPr>
          <a:xfrm>
            <a:off x="539262" y="141890"/>
            <a:ext cx="8064500" cy="539148"/>
          </a:xfrm>
          <a:prstGeom prst="rect">
            <a:avLst/>
          </a:prstGeom>
        </p:spPr>
        <p:txBody>
          <a:bodyPr/>
          <a:lstStyle>
            <a:lvl1pPr marL="363538" indent="-363538">
              <a:defRPr sz="1800">
                <a:latin typeface="+mn-lt"/>
              </a:defRPr>
            </a:lvl1pPr>
          </a:lstStyle>
          <a:p>
            <a:r>
              <a:rPr lang="en-US" smtClean="0"/>
              <a:t>Click to edit Master title style</a:t>
            </a:r>
            <a:endParaRPr lang="nb-NO" dirty="0"/>
          </a:p>
        </p:txBody>
      </p:sp>
      <p:sp>
        <p:nvSpPr>
          <p:cNvPr id="4" name="Content Placeholder 2"/>
          <p:cNvSpPr>
            <a:spLocks noGrp="1"/>
          </p:cNvSpPr>
          <p:nvPr>
            <p:ph idx="10"/>
          </p:nvPr>
        </p:nvSpPr>
        <p:spPr>
          <a:xfrm>
            <a:off x="540238" y="681039"/>
            <a:ext cx="8064500" cy="540562"/>
          </a:xfrm>
        </p:spPr>
        <p:txBody>
          <a:bodyPr/>
          <a:lstStyle>
            <a:lvl1pPr marL="363538" indent="-363538">
              <a:defRPr sz="1400">
                <a:latin typeface="+mn-lt"/>
              </a:defRPr>
            </a:lvl1pPr>
            <a:lvl2pPr marL="627063" indent="-263525">
              <a:buFont typeface="Arial" pitchFamily="34" charset="0"/>
              <a:buChar char="•"/>
              <a:defRPr sz="1400">
                <a:latin typeface="+mn-lt"/>
              </a:defRPr>
            </a:lvl2pPr>
            <a:lvl3pPr>
              <a:buFont typeface="Arial" pitchFamily="34" charset="0"/>
              <a:buNone/>
              <a:defRPr sz="1400">
                <a:latin typeface="+mn-lt"/>
              </a:defRPr>
            </a:lvl3pPr>
            <a:lvl4pPr>
              <a:buFont typeface="Arial" pitchFamily="34" charset="0"/>
              <a:buChar char="•"/>
              <a:defRPr sz="1400">
                <a:latin typeface="+mn-lt"/>
              </a:defRPr>
            </a:lvl4pPr>
            <a:lvl5pPr>
              <a:buFont typeface="Arial" pitchFamily="34" charset="0"/>
              <a:buChar char="•"/>
              <a:defRPr sz="1400">
                <a:latin typeface="+mn-lt"/>
              </a:defRPr>
            </a:lvl5pPr>
          </a:lstStyle>
          <a:p>
            <a:pPr lvl="0"/>
            <a:r>
              <a:rPr lang="en-US" smtClean="0"/>
              <a:t>Click to edit Master text styles</a:t>
            </a:r>
          </a:p>
          <a:p>
            <a:pPr lvl="1"/>
            <a:r>
              <a:rPr lang="en-US" smtClean="0"/>
              <a:t>Second level</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p:cSld name="1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750" y="1059585"/>
            <a:ext cx="5472410" cy="323381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7" name="Content Placeholder 6"/>
          <p:cNvSpPr>
            <a:spLocks noGrp="1"/>
          </p:cNvSpPr>
          <p:nvPr>
            <p:ph sz="quarter" idx="12"/>
          </p:nvPr>
        </p:nvSpPr>
        <p:spPr>
          <a:xfrm>
            <a:off x="6012160" y="1059585"/>
            <a:ext cx="2592090" cy="3233812"/>
          </a:xfrm>
        </p:spPr>
        <p:txBody>
          <a:bodyPr/>
          <a:lstStyle>
            <a:lvl1pPr marL="182563" indent="-182563" algn="l" defTabSz="457200" rtl="0" eaLnBrk="0" fontAlgn="base" hangingPunct="0">
              <a:spcBef>
                <a:spcPct val="20000"/>
              </a:spcBef>
              <a:spcAft>
                <a:spcPct val="0"/>
              </a:spcAft>
              <a:defRPr lang="en-US" sz="1400" kern="1200" dirty="0" smtClean="0">
                <a:solidFill>
                  <a:schemeClr val="tx1"/>
                </a:solidFill>
                <a:latin typeface="+mn-lt"/>
                <a:ea typeface="ＭＳ Ｐゴシック" charset="-128"/>
                <a:cs typeface="Arial"/>
              </a:defRPr>
            </a:lvl1pPr>
            <a:lvl2pPr marL="357188" indent="-174625" algn="l" defTabSz="457200" rtl="0" eaLnBrk="0" fontAlgn="base" hangingPunct="0">
              <a:spcBef>
                <a:spcPct val="20000"/>
              </a:spcBef>
              <a:spcAft>
                <a:spcPct val="0"/>
              </a:spcAft>
              <a:defRPr lang="en-US" sz="1400" kern="1200" dirty="0" smtClean="0">
                <a:solidFill>
                  <a:schemeClr val="tx1"/>
                </a:solidFill>
                <a:latin typeface="+mn-lt"/>
                <a:ea typeface="ＭＳ Ｐゴシック" charset="-128"/>
                <a:cs typeface="Arial"/>
              </a:defRPr>
            </a:lvl2pPr>
            <a:lvl3pPr marL="539750" indent="-182563" algn="l" defTabSz="449263" rtl="0" eaLnBrk="0" fontAlgn="base" hangingPunct="0">
              <a:spcBef>
                <a:spcPct val="20000"/>
              </a:spcBef>
              <a:spcAft>
                <a:spcPct val="0"/>
              </a:spcAft>
              <a:defRPr lang="en-US" sz="1400" kern="1200" dirty="0" smtClean="0">
                <a:solidFill>
                  <a:schemeClr val="tx1"/>
                </a:solidFill>
                <a:latin typeface="+mn-lt"/>
                <a:ea typeface="ＭＳ Ｐゴシック" charset="-128"/>
                <a:cs typeface="Arial"/>
              </a:defRPr>
            </a:lvl3pPr>
            <a:lvl4pPr marL="714375" indent="-174625" algn="l" defTabSz="457200" rtl="0" eaLnBrk="0" fontAlgn="base" hangingPunct="0">
              <a:spcBef>
                <a:spcPct val="20000"/>
              </a:spcBef>
              <a:spcAft>
                <a:spcPct val="0"/>
              </a:spcAft>
              <a:defRPr lang="en-US" sz="1400" kern="1200" dirty="0" smtClean="0">
                <a:solidFill>
                  <a:schemeClr val="tx1"/>
                </a:solidFill>
                <a:latin typeface="+mn-lt"/>
                <a:ea typeface="ＭＳ Ｐゴシック" charset="-128"/>
                <a:cs typeface="Arial"/>
              </a:defRPr>
            </a:lvl4pPr>
            <a:lvl5pPr marL="898525" indent="-184150" algn="l" defTabSz="457200" rtl="0" eaLnBrk="0" fontAlgn="base" hangingPunct="0">
              <a:spcBef>
                <a:spcPct val="20000"/>
              </a:spcBef>
              <a:spcAft>
                <a:spcPct val="0"/>
              </a:spcAft>
              <a:defRPr lang="en-US" sz="1400" kern="1200" dirty="0" smtClean="0">
                <a:solidFill>
                  <a:schemeClr val="tx1"/>
                </a:solidFill>
                <a:latin typeface="+mn-lt"/>
                <a:ea typeface="ＭＳ Ｐゴシック" charset="-128"/>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8"/>
          <p:cNvSpPr>
            <a:spLocks noGrp="1"/>
          </p:cNvSpPr>
          <p:nvPr>
            <p:ph sz="quarter" idx="13"/>
          </p:nvPr>
        </p:nvSpPr>
        <p:spPr>
          <a:xfrm>
            <a:off x="539750" y="681040"/>
            <a:ext cx="8064500" cy="378619"/>
          </a:xfrm>
        </p:spPr>
        <p:txBody>
          <a:bodyPr/>
          <a:lstStyle>
            <a:lvl1pPr marL="0" indent="0">
              <a:buFont typeface="Arial" pitchFamily="34" charset="0"/>
              <a:buNone/>
              <a:defRPr sz="1400" b="1">
                <a:latin typeface="+mn-lt"/>
              </a:defRPr>
            </a:lvl1pPr>
            <a:lvl2pPr marL="0" indent="0">
              <a:buNone/>
              <a:defRPr sz="11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10" name="Title 1"/>
          <p:cNvSpPr>
            <a:spLocks noGrp="1"/>
          </p:cNvSpPr>
          <p:nvPr>
            <p:ph type="title"/>
          </p:nvPr>
        </p:nvSpPr>
        <p:spPr>
          <a:xfrm>
            <a:off x="539750" y="141889"/>
            <a:ext cx="8064500" cy="539150"/>
          </a:xfrm>
          <a:prstGeom prst="rect">
            <a:avLst/>
          </a:prstGeom>
        </p:spPr>
        <p:txBody>
          <a:bodyPr/>
          <a:lstStyle>
            <a:lvl1pPr marL="363538" indent="-363538">
              <a:buFont typeface="+mj-lt"/>
              <a:buAutoNum type="romanUcPeriod"/>
              <a:defRPr sz="1800">
                <a:latin typeface="+mn-lt"/>
              </a:defRPr>
            </a:lvl1pPr>
          </a:lstStyle>
          <a:p>
            <a:r>
              <a:rPr lang="en-US" smtClean="0"/>
              <a:t>Click to edit Master title style</a:t>
            </a:r>
            <a:endParaRPr lang="nb-NO" dirty="0"/>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p:cSld name="13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9750" y="141890"/>
            <a:ext cx="8064500" cy="539148"/>
          </a:xfrm>
          <a:prstGeom prst="rect">
            <a:avLst/>
          </a:prstGeom>
        </p:spPr>
        <p:txBody>
          <a:bodyPr/>
          <a:lstStyle>
            <a:lvl1pPr>
              <a:defRPr sz="1800">
                <a:latin typeface="+mn-lt"/>
              </a:defRPr>
            </a:lvl1pPr>
          </a:lstStyle>
          <a:p>
            <a:r>
              <a:rPr lang="en-US" smtClean="0"/>
              <a:t>Click to edit Master title style</a:t>
            </a:r>
            <a:endParaRPr lang="nb-NO" dirty="0"/>
          </a:p>
        </p:txBody>
      </p:sp>
      <p:sp>
        <p:nvSpPr>
          <p:cNvPr id="3" name="Content Placeholder 2"/>
          <p:cNvSpPr>
            <a:spLocks noGrp="1"/>
          </p:cNvSpPr>
          <p:nvPr>
            <p:ph idx="1"/>
          </p:nvPr>
        </p:nvSpPr>
        <p:spPr>
          <a:xfrm>
            <a:off x="539750" y="1005579"/>
            <a:ext cx="4032250" cy="145790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8" name="Content Placeholder 2"/>
          <p:cNvSpPr>
            <a:spLocks noGrp="1"/>
          </p:cNvSpPr>
          <p:nvPr>
            <p:ph idx="12"/>
          </p:nvPr>
        </p:nvSpPr>
        <p:spPr>
          <a:xfrm>
            <a:off x="4572001" y="1005579"/>
            <a:ext cx="4032250" cy="145790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6" name="Content Placeholder 8"/>
          <p:cNvSpPr>
            <a:spLocks noGrp="1"/>
          </p:cNvSpPr>
          <p:nvPr>
            <p:ph sz="quarter" idx="13"/>
          </p:nvPr>
        </p:nvSpPr>
        <p:spPr>
          <a:xfrm>
            <a:off x="539751" y="681039"/>
            <a:ext cx="4032250" cy="270533"/>
          </a:xfrm>
        </p:spPr>
        <p:txBody>
          <a:bodyPr/>
          <a:lstStyle>
            <a:lvl1pPr marL="0" indent="0">
              <a:buFont typeface="Arial" pitchFamily="34" charset="0"/>
              <a:buNone/>
              <a:defRPr sz="1100" b="1">
                <a:latin typeface="+mn-lt"/>
              </a:defRPr>
            </a:lvl1pPr>
            <a:lvl2pPr marL="0" indent="0">
              <a:buNone/>
              <a:defRPr sz="10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7" name="Content Placeholder 8"/>
          <p:cNvSpPr>
            <a:spLocks noGrp="1"/>
          </p:cNvSpPr>
          <p:nvPr>
            <p:ph sz="quarter" idx="14"/>
          </p:nvPr>
        </p:nvSpPr>
        <p:spPr>
          <a:xfrm>
            <a:off x="4572001" y="681039"/>
            <a:ext cx="4032250" cy="270533"/>
          </a:xfrm>
        </p:spPr>
        <p:txBody>
          <a:bodyPr/>
          <a:lstStyle>
            <a:lvl1pPr marL="0" indent="0">
              <a:buFont typeface="Arial" pitchFamily="34" charset="0"/>
              <a:buNone/>
              <a:defRPr sz="1100" b="1">
                <a:latin typeface="+mn-lt"/>
              </a:defRPr>
            </a:lvl1pPr>
            <a:lvl2pPr marL="0" indent="0">
              <a:buNone/>
              <a:defRPr sz="10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11" name="Content Placeholder 8"/>
          <p:cNvSpPr>
            <a:spLocks noGrp="1"/>
          </p:cNvSpPr>
          <p:nvPr>
            <p:ph sz="quarter" idx="17"/>
          </p:nvPr>
        </p:nvSpPr>
        <p:spPr>
          <a:xfrm>
            <a:off x="539461" y="2510953"/>
            <a:ext cx="4032250" cy="270533"/>
          </a:xfrm>
        </p:spPr>
        <p:txBody>
          <a:bodyPr/>
          <a:lstStyle>
            <a:lvl1pPr marL="0" indent="0">
              <a:buFont typeface="Arial" pitchFamily="34" charset="0"/>
              <a:buNone/>
              <a:defRPr sz="1100" b="1">
                <a:latin typeface="+mn-lt"/>
              </a:defRPr>
            </a:lvl1pPr>
            <a:lvl2pPr marL="0" indent="0">
              <a:buNone/>
              <a:defRPr sz="10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12" name="Content Placeholder 8"/>
          <p:cNvSpPr>
            <a:spLocks noGrp="1"/>
          </p:cNvSpPr>
          <p:nvPr>
            <p:ph sz="quarter" idx="18"/>
          </p:nvPr>
        </p:nvSpPr>
        <p:spPr>
          <a:xfrm>
            <a:off x="4571713" y="2510953"/>
            <a:ext cx="4032250" cy="270533"/>
          </a:xfrm>
        </p:spPr>
        <p:txBody>
          <a:bodyPr/>
          <a:lstStyle>
            <a:lvl1pPr marL="0" indent="0">
              <a:buFont typeface="Arial" pitchFamily="34" charset="0"/>
              <a:buNone/>
              <a:defRPr sz="1100" b="1">
                <a:latin typeface="+mn-lt"/>
              </a:defRPr>
            </a:lvl1pPr>
            <a:lvl2pPr marL="0" indent="0">
              <a:buNone/>
              <a:defRPr sz="10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13" name="Content Placeholder 2"/>
          <p:cNvSpPr>
            <a:spLocks noGrp="1"/>
          </p:cNvSpPr>
          <p:nvPr>
            <p:ph idx="19"/>
          </p:nvPr>
        </p:nvSpPr>
        <p:spPr>
          <a:xfrm>
            <a:off x="539262" y="2835494"/>
            <a:ext cx="4032250" cy="145790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14" name="Content Placeholder 2"/>
          <p:cNvSpPr>
            <a:spLocks noGrp="1"/>
          </p:cNvSpPr>
          <p:nvPr>
            <p:ph idx="20"/>
          </p:nvPr>
        </p:nvSpPr>
        <p:spPr>
          <a:xfrm>
            <a:off x="4571509" y="2835494"/>
            <a:ext cx="4032250" cy="145790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p:cSld name="14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9750" y="141890"/>
            <a:ext cx="8064500" cy="539148"/>
          </a:xfrm>
          <a:prstGeom prst="rect">
            <a:avLst/>
          </a:prstGeom>
        </p:spPr>
        <p:txBody>
          <a:bodyPr/>
          <a:lstStyle>
            <a:lvl1pPr>
              <a:defRPr sz="1800">
                <a:latin typeface="+mn-lt"/>
              </a:defRPr>
            </a:lvl1pPr>
          </a:lstStyle>
          <a:p>
            <a:r>
              <a:rPr lang="en-US" smtClean="0"/>
              <a:t>Click to edit Master title style</a:t>
            </a:r>
            <a:endParaRPr lang="nb-NO" dirty="0"/>
          </a:p>
        </p:txBody>
      </p:sp>
      <p:sp>
        <p:nvSpPr>
          <p:cNvPr id="3" name="Content Placeholder 2"/>
          <p:cNvSpPr>
            <a:spLocks noGrp="1"/>
          </p:cNvSpPr>
          <p:nvPr>
            <p:ph idx="1"/>
          </p:nvPr>
        </p:nvSpPr>
        <p:spPr>
          <a:xfrm>
            <a:off x="539750" y="1005579"/>
            <a:ext cx="4032250" cy="145790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8" name="Content Placeholder 2"/>
          <p:cNvSpPr>
            <a:spLocks noGrp="1"/>
          </p:cNvSpPr>
          <p:nvPr>
            <p:ph idx="12"/>
          </p:nvPr>
        </p:nvSpPr>
        <p:spPr>
          <a:xfrm>
            <a:off x="4572001" y="681041"/>
            <a:ext cx="4032250" cy="3612356"/>
          </a:xfrm>
        </p:spPr>
        <p:txBody>
          <a:bodyPr/>
          <a:lstStyle>
            <a:lvl1pPr>
              <a:defRPr sz="1100">
                <a:latin typeface="+mn-lt"/>
              </a:defRPr>
            </a:lvl1pPr>
            <a:lvl2pPr>
              <a:defRPr sz="1100">
                <a:latin typeface="+mn-lt"/>
              </a:defRPr>
            </a:lvl2pPr>
            <a:lvl3pPr>
              <a:defRPr sz="1100">
                <a:latin typeface="+mn-lt"/>
              </a:defRPr>
            </a:lvl3pPr>
            <a:lvl4pPr>
              <a:defRPr sz="1100">
                <a:latin typeface="+mn-lt"/>
              </a:defRPr>
            </a:lvl4pPr>
            <a:lvl5pPr>
              <a:defRPr sz="11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
        <p:nvSpPr>
          <p:cNvPr id="6" name="Content Placeholder 8"/>
          <p:cNvSpPr>
            <a:spLocks noGrp="1"/>
          </p:cNvSpPr>
          <p:nvPr>
            <p:ph sz="quarter" idx="13"/>
          </p:nvPr>
        </p:nvSpPr>
        <p:spPr>
          <a:xfrm>
            <a:off x="539751" y="681039"/>
            <a:ext cx="4032250" cy="270533"/>
          </a:xfrm>
        </p:spPr>
        <p:txBody>
          <a:bodyPr/>
          <a:lstStyle>
            <a:lvl1pPr marL="0" indent="0">
              <a:buFont typeface="Arial" pitchFamily="34" charset="0"/>
              <a:buNone/>
              <a:defRPr sz="1100" b="1">
                <a:latin typeface="+mn-lt"/>
              </a:defRPr>
            </a:lvl1pPr>
            <a:lvl2pPr marL="0" indent="0">
              <a:buNone/>
              <a:defRPr sz="10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11" name="Content Placeholder 8"/>
          <p:cNvSpPr>
            <a:spLocks noGrp="1"/>
          </p:cNvSpPr>
          <p:nvPr>
            <p:ph sz="quarter" idx="17"/>
          </p:nvPr>
        </p:nvSpPr>
        <p:spPr>
          <a:xfrm>
            <a:off x="539461" y="2510953"/>
            <a:ext cx="4032250" cy="270533"/>
          </a:xfrm>
        </p:spPr>
        <p:txBody>
          <a:bodyPr/>
          <a:lstStyle>
            <a:lvl1pPr marL="0" indent="0">
              <a:buFont typeface="Arial" pitchFamily="34" charset="0"/>
              <a:buNone/>
              <a:defRPr sz="1100" b="1">
                <a:latin typeface="+mn-lt"/>
              </a:defRPr>
            </a:lvl1pPr>
            <a:lvl2pPr marL="0" indent="0">
              <a:buNone/>
              <a:defRPr sz="1000" baseline="0">
                <a:latin typeface="+mn-lt"/>
              </a:defRPr>
            </a:lvl2pPr>
            <a:lvl3pPr>
              <a:buNone/>
              <a:defRPr sz="1100">
                <a:latin typeface="+mn-lt"/>
              </a:defRPr>
            </a:lvl3pPr>
            <a:lvl4pPr>
              <a:buNone/>
              <a:defRPr sz="1200">
                <a:latin typeface="+mn-lt"/>
              </a:defRPr>
            </a:lvl4pPr>
            <a:lvl5pPr>
              <a:buNone/>
              <a:defRPr sz="1200">
                <a:latin typeface="+mn-lt"/>
              </a:defRPr>
            </a:lvl5pPr>
          </a:lstStyle>
          <a:p>
            <a:pPr lvl="0"/>
            <a:r>
              <a:rPr lang="en-US" smtClean="0"/>
              <a:t>Click to edit Master text styles</a:t>
            </a:r>
          </a:p>
          <a:p>
            <a:pPr lvl="1"/>
            <a:r>
              <a:rPr lang="en-US" smtClean="0"/>
              <a:t>Second level</a:t>
            </a:r>
          </a:p>
        </p:txBody>
      </p:sp>
      <p:sp>
        <p:nvSpPr>
          <p:cNvPr id="13" name="Content Placeholder 2"/>
          <p:cNvSpPr>
            <a:spLocks noGrp="1"/>
          </p:cNvSpPr>
          <p:nvPr>
            <p:ph idx="19"/>
          </p:nvPr>
        </p:nvSpPr>
        <p:spPr>
          <a:xfrm>
            <a:off x="539262" y="2835494"/>
            <a:ext cx="4032250" cy="1457902"/>
          </a:xfrm>
        </p:spPr>
        <p:txBody>
          <a:bodyPr/>
          <a:lstStyle>
            <a:lvl1pPr>
              <a:defRPr sz="14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dirty="0"/>
          </a:p>
        </p:txBody>
      </p:sp>
    </p:spTree>
  </p:cSld>
  <p:clrMapOvr>
    <a:masterClrMapping/>
  </p:clrMapOvr>
</p:sldLayout>
</file>

<file path=ppt/slideMasters/_rels/slideMaster1.xml.rels><?xml version="1.0" encoding="UTF-8" standalone="yes"?>
<Relationships xmlns="http://schemas.openxmlformats.org/package/2006/relationships"><Relationship Id="rId46" Type="http://schemas.openxmlformats.org/officeDocument/2006/relationships/theme" Target="../theme/theme1.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slideLayout" Target="../slideLayouts/slideLayout26.xml"/><Relationship Id="rId27" Type="http://schemas.openxmlformats.org/officeDocument/2006/relationships/slideLayout" Target="../slideLayouts/slideLayout27.xml"/><Relationship Id="rId28" Type="http://schemas.openxmlformats.org/officeDocument/2006/relationships/slideLayout" Target="../slideLayouts/slideLayout28.xml"/><Relationship Id="rId29" Type="http://schemas.openxmlformats.org/officeDocument/2006/relationships/slideLayout" Target="../slideLayouts/slideLayout2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30" Type="http://schemas.openxmlformats.org/officeDocument/2006/relationships/slideLayout" Target="../slideLayouts/slideLayout30.xml"/><Relationship Id="rId31" Type="http://schemas.openxmlformats.org/officeDocument/2006/relationships/slideLayout" Target="../slideLayouts/slideLayout31.xml"/><Relationship Id="rId32" Type="http://schemas.openxmlformats.org/officeDocument/2006/relationships/slideLayout" Target="../slideLayouts/slideLayout32.xml"/><Relationship Id="rId9" Type="http://schemas.openxmlformats.org/officeDocument/2006/relationships/slideLayout" Target="../slideLayouts/slideLayout9.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33" Type="http://schemas.openxmlformats.org/officeDocument/2006/relationships/slideLayout" Target="../slideLayouts/slideLayout33.xml"/><Relationship Id="rId34" Type="http://schemas.openxmlformats.org/officeDocument/2006/relationships/slideLayout" Target="../slideLayouts/slideLayout34.xml"/><Relationship Id="rId35" Type="http://schemas.openxmlformats.org/officeDocument/2006/relationships/slideLayout" Target="../slideLayouts/slideLayout35.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37" Type="http://schemas.openxmlformats.org/officeDocument/2006/relationships/slideLayout" Target="../slideLayouts/slideLayout37.xml"/><Relationship Id="rId38" Type="http://schemas.openxmlformats.org/officeDocument/2006/relationships/slideLayout" Target="../slideLayouts/slideLayout38.xml"/><Relationship Id="rId39" Type="http://schemas.openxmlformats.org/officeDocument/2006/relationships/slideLayout" Target="../slideLayouts/slideLayout39.xml"/><Relationship Id="rId40" Type="http://schemas.openxmlformats.org/officeDocument/2006/relationships/slideLayout" Target="../slideLayouts/slideLayout40.xml"/><Relationship Id="rId41" Type="http://schemas.openxmlformats.org/officeDocument/2006/relationships/slideLayout" Target="../slideLayouts/slideLayout41.xml"/><Relationship Id="rId42" Type="http://schemas.openxmlformats.org/officeDocument/2006/relationships/slideLayout" Target="../slideLayouts/slideLayout42.xml"/><Relationship Id="rId43" Type="http://schemas.openxmlformats.org/officeDocument/2006/relationships/slideLayout" Target="../slideLayouts/slideLayout43.xml"/><Relationship Id="rId44" Type="http://schemas.openxmlformats.org/officeDocument/2006/relationships/slideLayout" Target="../slideLayouts/slideLayout44.xml"/><Relationship Id="rId45"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 y="0"/>
            <a:ext cx="9144001" cy="816555"/>
          </a:xfrm>
          <a:prstGeom prst="rect">
            <a:avLst/>
          </a:prstGeom>
          <a:solidFill>
            <a:schemeClr val="accent1"/>
          </a:solidFill>
          <a:ln w="177800" cmpd="sng">
            <a:noFill/>
          </a:ln>
        </p:spPr>
        <p:txBody>
          <a:bodyPr vert="horz" wrap="none" lIns="216000" tIns="45720" rIns="91440" bIns="46800" rtlCol="0" anchor="ctr" anchorCtr="0">
            <a:noAutofit/>
          </a:bodyPr>
          <a:lstStyle/>
          <a:p>
            <a:r>
              <a:rPr lang="en-GB" dirty="0" smtClean="0"/>
              <a:t>Click to edit Master title</a:t>
            </a:r>
            <a:endParaRPr lang="en-GB" dirty="0"/>
          </a:p>
        </p:txBody>
      </p:sp>
      <p:sp>
        <p:nvSpPr>
          <p:cNvPr id="3" name="Text Placeholder 2"/>
          <p:cNvSpPr>
            <a:spLocks noGrp="1"/>
          </p:cNvSpPr>
          <p:nvPr>
            <p:ph type="body" idx="1"/>
          </p:nvPr>
        </p:nvSpPr>
        <p:spPr>
          <a:xfrm>
            <a:off x="457200" y="917817"/>
            <a:ext cx="8229600" cy="36768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latin typeface="Century Gothic"/>
                <a:cs typeface="Century Gothic"/>
              </a:defRPr>
            </a:lvl1pPr>
          </a:lstStyle>
          <a:p>
            <a:endParaRPr lang="en-GB"/>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latin typeface="Century Gothic"/>
                <a:cs typeface="Century Gothic"/>
              </a:defRPr>
            </a:lvl1pPr>
          </a:lstStyle>
          <a:p>
            <a:endParaRPr lang="en-GB" dirty="0"/>
          </a:p>
        </p:txBody>
      </p:sp>
    </p:spTree>
    <p:extLst>
      <p:ext uri="{BB962C8B-B14F-4D97-AF65-F5344CB8AC3E}">
        <p14:creationId xmlns:p14="http://schemas.microsoft.com/office/powerpoint/2010/main" val="463888916"/>
      </p:ext>
    </p:extLst>
  </p:cSld>
  <p:clrMap bg1="lt1" tx1="dk1" bg2="lt2" tx2="dk2" accent1="accent1" accent2="accent2" accent3="accent3" accent4="accent4" accent5="accent5" accent6="accent6" hlink="hlink" folHlink="folHlink"/>
  <p:sldLayoutIdLst>
    <p:sldLayoutId id="2147483921" r:id="rId1"/>
    <p:sldLayoutId id="2147483922" r:id="rId2"/>
    <p:sldLayoutId id="2147483923" r:id="rId3"/>
    <p:sldLayoutId id="2147483924" r:id="rId4"/>
    <p:sldLayoutId id="2147483925" r:id="rId5"/>
    <p:sldLayoutId id="2147483926" r:id="rId6"/>
    <p:sldLayoutId id="2147483927" r:id="rId7"/>
    <p:sldLayoutId id="2147483928" r:id="rId8"/>
    <p:sldLayoutId id="2147483929" r:id="rId9"/>
    <p:sldLayoutId id="2147483930" r:id="rId10"/>
    <p:sldLayoutId id="2147483931" r:id="rId11"/>
    <p:sldLayoutId id="2147483932" r:id="rId12"/>
    <p:sldLayoutId id="2147483933" r:id="rId13"/>
    <p:sldLayoutId id="2147483934" r:id="rId14"/>
    <p:sldLayoutId id="2147483935" r:id="rId15"/>
    <p:sldLayoutId id="2147483936" r:id="rId16"/>
    <p:sldLayoutId id="2147483937" r:id="rId17"/>
    <p:sldLayoutId id="2147483938" r:id="rId18"/>
    <p:sldLayoutId id="2147483939" r:id="rId19"/>
    <p:sldLayoutId id="2147483940" r:id="rId20"/>
    <p:sldLayoutId id="2147483941" r:id="rId21"/>
    <p:sldLayoutId id="2147483942" r:id="rId22"/>
    <p:sldLayoutId id="2147483943" r:id="rId23"/>
    <p:sldLayoutId id="2147483944" r:id="rId24"/>
    <p:sldLayoutId id="2147483945" r:id="rId25"/>
    <p:sldLayoutId id="2147483946" r:id="rId26"/>
    <p:sldLayoutId id="2147483947" r:id="rId27"/>
    <p:sldLayoutId id="2147483898" r:id="rId28"/>
    <p:sldLayoutId id="2147483919" r:id="rId29"/>
    <p:sldLayoutId id="2147483909" r:id="rId30"/>
    <p:sldLayoutId id="2147483910" r:id="rId31"/>
    <p:sldLayoutId id="2147483911" r:id="rId32"/>
    <p:sldLayoutId id="2147483912" r:id="rId33"/>
    <p:sldLayoutId id="2147483913" r:id="rId34"/>
    <p:sldLayoutId id="2147483914" r:id="rId35"/>
    <p:sldLayoutId id="2147483915" r:id="rId36"/>
    <p:sldLayoutId id="2147483916" r:id="rId37"/>
    <p:sldLayoutId id="2147483917" r:id="rId38"/>
    <p:sldLayoutId id="2147483918" r:id="rId39"/>
    <p:sldLayoutId id="2147483881" r:id="rId40"/>
    <p:sldLayoutId id="2147483896" r:id="rId41"/>
    <p:sldLayoutId id="2147483895" r:id="rId42"/>
    <p:sldLayoutId id="2147483891" r:id="rId43"/>
    <p:sldLayoutId id="2147483893" r:id="rId44"/>
    <p:sldLayoutId id="2147483894" r:id="rId45"/>
  </p:sldLayoutIdLst>
  <p:timing>
    <p:tnLst>
      <p:par>
        <p:cTn xmlns:p14="http://schemas.microsoft.com/office/powerpoint/2010/main" id="1" dur="indefinite" restart="never" nodeType="tmRoot"/>
      </p:par>
    </p:tnLst>
  </p:timing>
  <p:hf sldNum="0" hdr="0" ftr="0" dt="0"/>
  <p:txStyles>
    <p:titleStyle>
      <a:lvl1pPr algn="l" defTabSz="457200" rtl="0" eaLnBrk="1" latinLnBrk="0" hangingPunct="1">
        <a:spcBef>
          <a:spcPct val="0"/>
        </a:spcBef>
        <a:buNone/>
        <a:defRPr sz="3600" kern="1200">
          <a:solidFill>
            <a:schemeClr val="bg1"/>
          </a:solidFill>
          <a:latin typeface="Century Gothic"/>
          <a:ea typeface="+mj-ea"/>
          <a:cs typeface="Century Gothic"/>
        </a:defRPr>
      </a:lvl1pPr>
    </p:titleStyle>
    <p:bodyStyle>
      <a:lvl1pPr marL="342900" indent="-342900" algn="l" defTabSz="457200" rtl="0" eaLnBrk="1" latinLnBrk="0" hangingPunct="1">
        <a:spcBef>
          <a:spcPct val="20000"/>
        </a:spcBef>
        <a:buFont typeface="Arial"/>
        <a:buChar char="•"/>
        <a:defRPr sz="2600" kern="1200">
          <a:solidFill>
            <a:srgbClr val="434343"/>
          </a:solidFill>
          <a:latin typeface="Century Gothic"/>
          <a:ea typeface="+mn-ea"/>
          <a:cs typeface="Century Gothic"/>
        </a:defRPr>
      </a:lvl1pPr>
      <a:lvl2pPr marL="742950" indent="-285750" algn="l" defTabSz="457200" rtl="0" eaLnBrk="1" latinLnBrk="0" hangingPunct="1">
        <a:spcBef>
          <a:spcPct val="20000"/>
        </a:spcBef>
        <a:buFont typeface="Arial"/>
        <a:buChar char="–"/>
        <a:defRPr sz="2600" kern="1200">
          <a:solidFill>
            <a:srgbClr val="434343"/>
          </a:solidFill>
          <a:latin typeface="Century Gothic"/>
          <a:ea typeface="+mn-ea"/>
          <a:cs typeface="Century Gothic"/>
        </a:defRPr>
      </a:lvl2pPr>
      <a:lvl3pPr marL="1143000" indent="-228600" algn="l" defTabSz="457200" rtl="0" eaLnBrk="1" latinLnBrk="0" hangingPunct="1">
        <a:spcBef>
          <a:spcPct val="20000"/>
        </a:spcBef>
        <a:buFont typeface="Arial"/>
        <a:buChar char="•"/>
        <a:defRPr sz="2600" kern="1200">
          <a:solidFill>
            <a:srgbClr val="434343"/>
          </a:solidFill>
          <a:latin typeface="Century Gothic"/>
          <a:ea typeface="+mn-ea"/>
          <a:cs typeface="Century Gothic"/>
        </a:defRPr>
      </a:lvl3pPr>
      <a:lvl4pPr marL="1600200" indent="-228600" algn="l" defTabSz="457200" rtl="0" eaLnBrk="1" latinLnBrk="0" hangingPunct="1">
        <a:spcBef>
          <a:spcPct val="20000"/>
        </a:spcBef>
        <a:buFont typeface="Arial"/>
        <a:buChar char="–"/>
        <a:defRPr sz="2600" kern="1200">
          <a:solidFill>
            <a:srgbClr val="434343"/>
          </a:solidFill>
          <a:latin typeface="Century Gothic"/>
          <a:ea typeface="+mn-ea"/>
          <a:cs typeface="Century Gothic"/>
        </a:defRPr>
      </a:lvl4pPr>
      <a:lvl5pPr marL="2057400" indent="-228600" algn="l" defTabSz="457200" rtl="0" eaLnBrk="1" latinLnBrk="0" hangingPunct="1">
        <a:spcBef>
          <a:spcPct val="20000"/>
        </a:spcBef>
        <a:buFont typeface="Arial"/>
        <a:buChar char="»"/>
        <a:defRPr sz="2600" kern="1200">
          <a:solidFill>
            <a:srgbClr val="434343"/>
          </a:solidFill>
          <a:latin typeface="Century Gothic"/>
          <a:ea typeface="+mn-ea"/>
          <a:cs typeface="Century Gothic"/>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emf"/><Relationship Id="rId6" Type="http://schemas.openxmlformats.org/officeDocument/2006/relationships/image" Target="../media/image7.emf"/><Relationship Id="rId7" Type="http://schemas.openxmlformats.org/officeDocument/2006/relationships/image" Target="../media/image8.emf"/><Relationship Id="rId8" Type="http://schemas.openxmlformats.org/officeDocument/2006/relationships/image" Target="../media/image9.emf"/><Relationship Id="rId9" Type="http://schemas.openxmlformats.org/officeDocument/2006/relationships/image" Target="../media/image10.emf"/><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3.tiff"/><Relationship Id="rId6" Type="http://schemas.openxmlformats.org/officeDocument/2006/relationships/image" Target="../media/image14.png"/><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4" Type="http://schemas.openxmlformats.org/officeDocument/2006/relationships/image" Target="../media/image14.pn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15.tiff"/><Relationship Id="rId4" Type="http://schemas.openxmlformats.org/officeDocument/2006/relationships/image" Target="../media/image16.tiff"/><Relationship Id="rId5" Type="http://schemas.openxmlformats.org/officeDocument/2006/relationships/image" Target="../media/image17.tiff"/><Relationship Id="rId6" Type="http://schemas.openxmlformats.org/officeDocument/2006/relationships/image" Target="../media/image14.png"/><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4" Type="http://schemas.openxmlformats.org/officeDocument/2006/relationships/image" Target="../media/image18.png"/><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19.tiff"/><Relationship Id="rId4" Type="http://schemas.openxmlformats.org/officeDocument/2006/relationships/image" Target="../media/image20.tiff"/><Relationship Id="rId5" Type="http://schemas.openxmlformats.org/officeDocument/2006/relationships/image" Target="../media/image21.png"/><Relationship Id="rId6" Type="http://schemas.openxmlformats.org/officeDocument/2006/relationships/image" Target="../media/image22.tiff"/><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23.emf"/><Relationship Id="rId4" Type="http://schemas.openxmlformats.org/officeDocument/2006/relationships/image" Target="../media/image24.png"/><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14.png"/><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How can data make a difference to</a:t>
            </a:r>
            <a:br>
              <a:rPr lang="en-US" dirty="0" smtClean="0"/>
            </a:br>
            <a:r>
              <a:rPr lang="en-US" dirty="0" smtClean="0"/>
              <a:t>the impact of researchers’ work?</a:t>
            </a:r>
            <a:endParaRPr lang="en-US" dirty="0"/>
          </a:p>
        </p:txBody>
      </p:sp>
      <p:sp>
        <p:nvSpPr>
          <p:cNvPr id="3" name="TextBox 2"/>
          <p:cNvSpPr txBox="1"/>
          <p:nvPr/>
        </p:nvSpPr>
        <p:spPr>
          <a:xfrm>
            <a:off x="393977" y="4434114"/>
            <a:ext cx="5043714" cy="369332"/>
          </a:xfrm>
          <a:prstGeom prst="rect">
            <a:avLst/>
          </a:prstGeom>
          <a:noFill/>
        </p:spPr>
        <p:txBody>
          <a:bodyPr wrap="square" rtlCol="0">
            <a:spAutoFit/>
          </a:bodyPr>
          <a:lstStyle/>
          <a:p>
            <a:r>
              <a:rPr lang="en-US" dirty="0" smtClean="0">
                <a:solidFill>
                  <a:srgbClr val="00B0F0"/>
                </a:solidFill>
                <a:latin typeface="Century Gothic" charset="0"/>
                <a:ea typeface="Century Gothic" charset="0"/>
                <a:cs typeface="Century Gothic" charset="0"/>
              </a:rPr>
              <a:t>@</a:t>
            </a:r>
            <a:r>
              <a:rPr lang="en-US" dirty="0" err="1" smtClean="0">
                <a:solidFill>
                  <a:srgbClr val="00B0F0"/>
                </a:solidFill>
                <a:latin typeface="Century Gothic" charset="0"/>
                <a:ea typeface="Century Gothic" charset="0"/>
                <a:cs typeface="Century Gothic" charset="0"/>
              </a:rPr>
              <a:t>growkudos</a:t>
            </a:r>
            <a:r>
              <a:rPr lang="en-US" dirty="0" smtClean="0">
                <a:solidFill>
                  <a:srgbClr val="00B0F0"/>
                </a:solidFill>
                <a:latin typeface="Century Gothic" charset="0"/>
                <a:ea typeface="Century Gothic" charset="0"/>
                <a:cs typeface="Century Gothic" charset="0"/>
              </a:rPr>
              <a:t>	</a:t>
            </a:r>
            <a:r>
              <a:rPr lang="en-US" dirty="0" err="1" smtClean="0">
                <a:solidFill>
                  <a:srgbClr val="00B0F0"/>
                </a:solidFill>
                <a:latin typeface="Century Gothic" charset="0"/>
                <a:ea typeface="Century Gothic" charset="0"/>
                <a:cs typeface="Century Gothic" charset="0"/>
              </a:rPr>
              <a:t>www.growkudos.com</a:t>
            </a:r>
            <a:endParaRPr lang="en-US" dirty="0">
              <a:solidFill>
                <a:srgbClr val="00B0F0"/>
              </a:solidFill>
              <a:latin typeface="Century Gothic" charset="0"/>
              <a:ea typeface="Century Gothic" charset="0"/>
              <a:cs typeface="Century Gothic" charset="0"/>
            </a:endParaRPr>
          </a:p>
        </p:txBody>
      </p:sp>
      <p:pic>
        <p:nvPicPr>
          <p:cNvPr id="5" name="Picture 4" descr="Kudos Logo - Larg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3185" y="4405084"/>
            <a:ext cx="1848894" cy="457944"/>
          </a:xfrm>
          <a:prstGeom prst="rect">
            <a:avLst/>
          </a:prstGeom>
        </p:spPr>
      </p:pic>
    </p:spTree>
    <p:extLst>
      <p:ext uri="{BB962C8B-B14F-4D97-AF65-F5344CB8AC3E}">
        <p14:creationId xmlns:p14="http://schemas.microsoft.com/office/powerpoint/2010/main" val="117314979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a:spLocks noChangeAspect="1"/>
          </p:cNvSpPr>
          <p:nvPr/>
        </p:nvSpPr>
        <p:spPr>
          <a:xfrm>
            <a:off x="2650212" y="2574955"/>
            <a:ext cx="1928845" cy="1929600"/>
          </a:xfrm>
          <a:prstGeom prst="ellipse">
            <a:avLst/>
          </a:prstGeom>
          <a:solidFill>
            <a:schemeClr val="accent4">
              <a:lumMod val="75000"/>
            </a:schemeClr>
          </a:solidFill>
        </p:spPr>
        <p:txBody>
          <a:bodyPr wrap="none" anchor="ctr">
            <a:noAutofit/>
          </a:bodyPr>
          <a:lstStyle/>
          <a:p>
            <a:pPr algn="ctr"/>
            <a:r>
              <a:rPr lang="en-US" sz="2000" dirty="0" smtClean="0">
                <a:solidFill>
                  <a:schemeClr val="bg1"/>
                </a:solidFill>
                <a:latin typeface="Century Gothic"/>
                <a:cs typeface="Century Gothic"/>
              </a:rPr>
              <a:t>So many </a:t>
            </a:r>
            <a:br>
              <a:rPr lang="en-US" sz="2000" dirty="0" smtClean="0">
                <a:solidFill>
                  <a:schemeClr val="bg1"/>
                </a:solidFill>
                <a:latin typeface="Century Gothic"/>
                <a:cs typeface="Century Gothic"/>
              </a:rPr>
            </a:br>
            <a:r>
              <a:rPr lang="en-US" sz="2000" dirty="0" smtClean="0">
                <a:solidFill>
                  <a:schemeClr val="bg1"/>
                </a:solidFill>
                <a:latin typeface="Century Gothic"/>
                <a:cs typeface="Century Gothic"/>
              </a:rPr>
              <a:t>metrics to</a:t>
            </a:r>
            <a:br>
              <a:rPr lang="en-US" sz="2000" dirty="0" smtClean="0">
                <a:solidFill>
                  <a:schemeClr val="bg1"/>
                </a:solidFill>
                <a:latin typeface="Century Gothic"/>
                <a:cs typeface="Century Gothic"/>
              </a:rPr>
            </a:br>
            <a:r>
              <a:rPr lang="en-US" sz="2000" dirty="0" smtClean="0">
                <a:solidFill>
                  <a:schemeClr val="bg1"/>
                </a:solidFill>
                <a:latin typeface="Century Gothic"/>
                <a:cs typeface="Century Gothic"/>
              </a:rPr>
              <a:t>seek out and</a:t>
            </a:r>
            <a:br>
              <a:rPr lang="en-US" sz="2000" dirty="0" smtClean="0">
                <a:solidFill>
                  <a:schemeClr val="bg1"/>
                </a:solidFill>
                <a:latin typeface="Century Gothic"/>
                <a:cs typeface="Century Gothic"/>
              </a:rPr>
            </a:br>
            <a:r>
              <a:rPr lang="en-US" sz="2000" dirty="0" smtClean="0">
                <a:solidFill>
                  <a:schemeClr val="bg1"/>
                </a:solidFill>
                <a:latin typeface="Century Gothic"/>
                <a:cs typeface="Century Gothic"/>
              </a:rPr>
              <a:t>analyze!</a:t>
            </a:r>
            <a:endParaRPr lang="en-US" sz="2000" dirty="0">
              <a:solidFill>
                <a:schemeClr val="bg1"/>
              </a:solidFill>
              <a:latin typeface="Century Gothic"/>
              <a:cs typeface="Century Gothic"/>
            </a:endParaRPr>
          </a:p>
        </p:txBody>
      </p:sp>
      <p:pic>
        <p:nvPicPr>
          <p:cNvPr id="5" name="Picture 4" descr="documents_1.png"/>
          <p:cNvPicPr>
            <a:picLocks noChangeAspect="1"/>
          </p:cNvPicPr>
          <p:nvPr/>
        </p:nvPicPr>
        <p:blipFill rotWithShape="1">
          <a:blip r:embed="rId3" cstate="email">
            <a:alphaModFix amt="69000"/>
            <a:extLst>
              <a:ext uri="{28A0092B-C50C-407E-A947-70E740481C1C}">
                <a14:useLocalDpi xmlns:a14="http://schemas.microsoft.com/office/drawing/2010/main"/>
              </a:ext>
            </a:extLst>
          </a:blip>
          <a:srcRect/>
          <a:stretch/>
        </p:blipFill>
        <p:spPr>
          <a:xfrm>
            <a:off x="0" y="13898"/>
            <a:ext cx="4586112" cy="2584880"/>
          </a:xfrm>
          <a:prstGeom prst="rect">
            <a:avLst/>
          </a:prstGeom>
        </p:spPr>
      </p:pic>
      <p:pic>
        <p:nvPicPr>
          <p:cNvPr id="6" name="Picture 5" descr="document_4.png"/>
          <p:cNvPicPr>
            <a:picLocks noChangeAspect="1"/>
          </p:cNvPicPr>
          <p:nvPr/>
        </p:nvPicPr>
        <p:blipFill>
          <a:blip r:embed="rId4" cstate="email">
            <a:alphaModFix amt="51000"/>
            <a:extLst>
              <a:ext uri="{28A0092B-C50C-407E-A947-70E740481C1C}">
                <a14:useLocalDpi xmlns:a14="http://schemas.microsoft.com/office/drawing/2010/main"/>
              </a:ext>
            </a:extLst>
          </a:blip>
          <a:stretch>
            <a:fillRect/>
          </a:stretch>
        </p:blipFill>
        <p:spPr>
          <a:xfrm>
            <a:off x="5583064" y="-200230"/>
            <a:ext cx="3786476" cy="2925873"/>
          </a:xfrm>
          <a:prstGeom prst="rect">
            <a:avLst/>
          </a:prstGeom>
        </p:spPr>
      </p:pic>
      <p:sp>
        <p:nvSpPr>
          <p:cNvPr id="7" name="Oval 6"/>
          <p:cNvSpPr>
            <a:spLocks noChangeAspect="1"/>
          </p:cNvSpPr>
          <p:nvPr/>
        </p:nvSpPr>
        <p:spPr>
          <a:xfrm>
            <a:off x="2642401" y="647209"/>
            <a:ext cx="1929600" cy="1930355"/>
          </a:xfrm>
          <a:prstGeom prst="ellipse">
            <a:avLst/>
          </a:prstGeom>
          <a:solidFill>
            <a:schemeClr val="accent5">
              <a:lumMod val="75000"/>
            </a:schemeClr>
          </a:solidFill>
        </p:spPr>
        <p:txBody>
          <a:bodyPr wrap="none" anchor="ctr">
            <a:noAutofit/>
          </a:bodyPr>
          <a:lstStyle/>
          <a:p>
            <a:pPr algn="ctr"/>
            <a:r>
              <a:rPr lang="en-US" sz="2000" dirty="0" smtClean="0">
                <a:solidFill>
                  <a:schemeClr val="bg1"/>
                </a:solidFill>
                <a:latin typeface="Century Gothic"/>
                <a:cs typeface="Century Gothic"/>
              </a:rPr>
              <a:t>Too </a:t>
            </a:r>
            <a:br>
              <a:rPr lang="en-US" sz="2000" dirty="0" smtClean="0">
                <a:solidFill>
                  <a:schemeClr val="bg1"/>
                </a:solidFill>
                <a:latin typeface="Century Gothic"/>
                <a:cs typeface="Century Gothic"/>
              </a:rPr>
            </a:br>
            <a:r>
              <a:rPr lang="en-US" sz="2000" dirty="0" smtClean="0">
                <a:solidFill>
                  <a:schemeClr val="bg1"/>
                </a:solidFill>
                <a:latin typeface="Century Gothic"/>
                <a:cs typeface="Century Gothic"/>
              </a:rPr>
              <a:t>much </a:t>
            </a:r>
            <a:br>
              <a:rPr lang="en-US" sz="2000" dirty="0" smtClean="0">
                <a:solidFill>
                  <a:schemeClr val="bg1"/>
                </a:solidFill>
                <a:latin typeface="Century Gothic"/>
                <a:cs typeface="Century Gothic"/>
              </a:rPr>
            </a:br>
            <a:r>
              <a:rPr lang="en-US" sz="2000" dirty="0" smtClean="0">
                <a:solidFill>
                  <a:schemeClr val="bg1"/>
                </a:solidFill>
                <a:latin typeface="Century Gothic"/>
                <a:cs typeface="Century Gothic"/>
              </a:rPr>
              <a:t>information!</a:t>
            </a:r>
          </a:p>
          <a:p>
            <a:pPr algn="ctr"/>
            <a:endParaRPr lang="en-US" sz="2000" dirty="0">
              <a:solidFill>
                <a:schemeClr val="bg1"/>
              </a:solidFill>
              <a:latin typeface="Century Gothic"/>
              <a:cs typeface="Century Gothic"/>
            </a:endParaRPr>
          </a:p>
        </p:txBody>
      </p:sp>
      <p:sp>
        <p:nvSpPr>
          <p:cNvPr id="8" name="Oval 7"/>
          <p:cNvSpPr>
            <a:spLocks noChangeAspect="1"/>
          </p:cNvSpPr>
          <p:nvPr/>
        </p:nvSpPr>
        <p:spPr>
          <a:xfrm>
            <a:off x="4572000" y="647210"/>
            <a:ext cx="1926991" cy="1927745"/>
          </a:xfrm>
          <a:prstGeom prst="ellipse">
            <a:avLst/>
          </a:prstGeom>
          <a:solidFill>
            <a:schemeClr val="accent3"/>
          </a:solidFill>
        </p:spPr>
        <p:txBody>
          <a:bodyPr wrap="none" anchor="ctr">
            <a:noAutofit/>
          </a:bodyPr>
          <a:lstStyle/>
          <a:p>
            <a:pPr algn="ctr"/>
            <a:r>
              <a:rPr lang="en-US" sz="2000" dirty="0" smtClean="0">
                <a:solidFill>
                  <a:schemeClr val="bg1"/>
                </a:solidFill>
                <a:latin typeface="Century Gothic"/>
                <a:cs typeface="Century Gothic"/>
              </a:rPr>
              <a:t>So many </a:t>
            </a:r>
            <a:br>
              <a:rPr lang="en-US" sz="2000" dirty="0" smtClean="0">
                <a:solidFill>
                  <a:schemeClr val="bg1"/>
                </a:solidFill>
                <a:latin typeface="Century Gothic"/>
                <a:cs typeface="Century Gothic"/>
              </a:rPr>
            </a:br>
            <a:r>
              <a:rPr lang="en-US" sz="2000" dirty="0" smtClean="0">
                <a:solidFill>
                  <a:schemeClr val="bg1"/>
                </a:solidFill>
                <a:latin typeface="Century Gothic"/>
                <a:cs typeface="Century Gothic"/>
              </a:rPr>
              <a:t>ways to</a:t>
            </a:r>
            <a:br>
              <a:rPr lang="en-US" sz="2000" dirty="0" smtClean="0">
                <a:solidFill>
                  <a:schemeClr val="bg1"/>
                </a:solidFill>
                <a:latin typeface="Century Gothic"/>
                <a:cs typeface="Century Gothic"/>
              </a:rPr>
            </a:br>
            <a:r>
              <a:rPr lang="en-US" sz="2000" dirty="0" smtClean="0">
                <a:solidFill>
                  <a:schemeClr val="bg1"/>
                </a:solidFill>
                <a:latin typeface="Century Gothic"/>
                <a:cs typeface="Century Gothic"/>
              </a:rPr>
              <a:t>communicate!</a:t>
            </a:r>
          </a:p>
          <a:p>
            <a:pPr algn="ctr"/>
            <a:endParaRPr lang="en-US" sz="2000" dirty="0">
              <a:solidFill>
                <a:schemeClr val="bg1"/>
              </a:solidFill>
              <a:latin typeface="Century Gothic"/>
              <a:cs typeface="Century Gothic"/>
            </a:endParaRPr>
          </a:p>
        </p:txBody>
      </p:sp>
      <p:sp>
        <p:nvSpPr>
          <p:cNvPr id="9" name="Rectangle 8"/>
          <p:cNvSpPr>
            <a:spLocks/>
          </p:cNvSpPr>
          <p:nvPr/>
        </p:nvSpPr>
        <p:spPr>
          <a:xfrm>
            <a:off x="4586112" y="2572349"/>
            <a:ext cx="4557888" cy="2571151"/>
          </a:xfrm>
          <a:prstGeom prst="rect">
            <a:avLst/>
          </a:prstGeom>
          <a:solidFill>
            <a:schemeClr val="accent2"/>
          </a:solidFill>
        </p:spPr>
        <p:txBody>
          <a:bodyPr wrap="none" anchor="ctr">
            <a:noAutofit/>
          </a:bodyPr>
          <a:lstStyle/>
          <a:p>
            <a:pPr algn="ctr"/>
            <a:r>
              <a:rPr lang="en-US" sz="2000" dirty="0" smtClean="0">
                <a:solidFill>
                  <a:schemeClr val="bg1"/>
                </a:solidFill>
                <a:latin typeface="Century Gothic"/>
                <a:cs typeface="Century Gothic"/>
              </a:rPr>
              <a:t>Can data help people </a:t>
            </a:r>
            <a:br>
              <a:rPr lang="en-US" sz="2000" dirty="0" smtClean="0">
                <a:solidFill>
                  <a:schemeClr val="bg1"/>
                </a:solidFill>
                <a:latin typeface="Century Gothic"/>
                <a:cs typeface="Century Gothic"/>
              </a:rPr>
            </a:br>
            <a:r>
              <a:rPr lang="en-US" sz="2000" dirty="0" smtClean="0">
                <a:solidFill>
                  <a:schemeClr val="bg1"/>
                </a:solidFill>
                <a:latin typeface="Century Gothic"/>
                <a:cs typeface="Century Gothic"/>
              </a:rPr>
              <a:t>understand which communications</a:t>
            </a:r>
            <a:br>
              <a:rPr lang="en-US" sz="2000" dirty="0" smtClean="0">
                <a:solidFill>
                  <a:schemeClr val="bg1"/>
                </a:solidFill>
                <a:latin typeface="Century Gothic"/>
                <a:cs typeface="Century Gothic"/>
              </a:rPr>
            </a:br>
            <a:r>
              <a:rPr lang="en-US" sz="2000" dirty="0" smtClean="0">
                <a:solidFill>
                  <a:schemeClr val="bg1"/>
                </a:solidFill>
                <a:latin typeface="Century Gothic"/>
                <a:cs typeface="Century Gothic"/>
              </a:rPr>
              <a:t>are best for achieving</a:t>
            </a:r>
            <a:br>
              <a:rPr lang="en-US" sz="2000" dirty="0" smtClean="0">
                <a:solidFill>
                  <a:schemeClr val="bg1"/>
                </a:solidFill>
                <a:latin typeface="Century Gothic"/>
                <a:cs typeface="Century Gothic"/>
              </a:rPr>
            </a:br>
            <a:r>
              <a:rPr lang="en-US" sz="5000" dirty="0" smtClean="0">
                <a:solidFill>
                  <a:schemeClr val="bg1"/>
                </a:solidFill>
                <a:latin typeface="Century Gothic"/>
                <a:cs typeface="Century Gothic"/>
              </a:rPr>
              <a:t>IMPACT?</a:t>
            </a:r>
          </a:p>
          <a:p>
            <a:pPr algn="ctr"/>
            <a:endParaRPr lang="en-US" sz="2000" dirty="0">
              <a:solidFill>
                <a:schemeClr val="bg1"/>
              </a:solidFill>
              <a:latin typeface="Century Gothic"/>
              <a:cs typeface="Century Gothic"/>
            </a:endParaRPr>
          </a:p>
        </p:txBody>
      </p:sp>
      <p:cxnSp>
        <p:nvCxnSpPr>
          <p:cNvPr id="10" name="Straight Connector 9"/>
          <p:cNvCxnSpPr/>
          <p:nvPr/>
        </p:nvCxnSpPr>
        <p:spPr>
          <a:xfrm>
            <a:off x="4572002" y="0"/>
            <a:ext cx="14110" cy="5143500"/>
          </a:xfrm>
          <a:prstGeom prst="line">
            <a:avLst/>
          </a:prstGeom>
          <a:ln w="57150" cmpd="sng">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0" y="2574956"/>
            <a:ext cx="9144000" cy="0"/>
          </a:xfrm>
          <a:prstGeom prst="line">
            <a:avLst/>
          </a:prstGeom>
          <a:ln w="57150" cmpd="sng">
            <a:solidFill>
              <a:schemeClr val="bg1">
                <a:lumMod val="50000"/>
              </a:schemeClr>
            </a:solidFill>
          </a:ln>
        </p:spPr>
        <p:style>
          <a:lnRef idx="1">
            <a:schemeClr val="dk1"/>
          </a:lnRef>
          <a:fillRef idx="0">
            <a:schemeClr val="dk1"/>
          </a:fillRef>
          <a:effectRef idx="0">
            <a:schemeClr val="dk1"/>
          </a:effectRef>
          <a:fontRef idx="minor">
            <a:schemeClr val="tx1"/>
          </a:fontRef>
        </p:style>
      </p:cxnSp>
      <p:pic>
        <p:nvPicPr>
          <p:cNvPr id="12" name="Picture 11"/>
          <p:cNvPicPr>
            <a:picLocks/>
          </p:cNvPicPr>
          <p:nvPr/>
        </p:nvPicPr>
        <p:blipFill rotWithShape="1">
          <a:blip r:embed="rId5" cstate="email">
            <a:alphaModFix amt="71000"/>
            <a:extLst>
              <a:ext uri="{28A0092B-C50C-407E-A947-70E740481C1C}">
                <a14:useLocalDpi xmlns:a14="http://schemas.microsoft.com/office/drawing/2010/main"/>
              </a:ext>
            </a:extLst>
          </a:blip>
          <a:srcRect t="10550" b="26600"/>
          <a:stretch/>
        </p:blipFill>
        <p:spPr>
          <a:xfrm>
            <a:off x="198737" y="2808514"/>
            <a:ext cx="924834" cy="939160"/>
          </a:xfrm>
          <a:prstGeom prst="rect">
            <a:avLst/>
          </a:prstGeom>
        </p:spPr>
      </p:pic>
      <p:pic>
        <p:nvPicPr>
          <p:cNvPr id="13" name="Picture 12"/>
          <p:cNvPicPr>
            <a:picLocks noChangeAspect="1"/>
          </p:cNvPicPr>
          <p:nvPr/>
        </p:nvPicPr>
        <p:blipFill rotWithShape="1">
          <a:blip r:embed="rId6" cstate="email">
            <a:alphaModFix amt="71000"/>
            <a:extLst>
              <a:ext uri="{28A0092B-C50C-407E-A947-70E740481C1C}">
                <a14:useLocalDpi xmlns:a14="http://schemas.microsoft.com/office/drawing/2010/main"/>
              </a:ext>
            </a:extLst>
          </a:blip>
          <a:srcRect l="9140" t="9328" r="9140" b="9328"/>
          <a:stretch/>
        </p:blipFill>
        <p:spPr>
          <a:xfrm>
            <a:off x="74417" y="3829582"/>
            <a:ext cx="885520" cy="1045440"/>
          </a:xfrm>
          <a:prstGeom prst="rect">
            <a:avLst/>
          </a:prstGeom>
        </p:spPr>
      </p:pic>
      <p:pic>
        <p:nvPicPr>
          <p:cNvPr id="14" name="Picture 13"/>
          <p:cNvPicPr>
            <a:picLocks noChangeAspect="1"/>
          </p:cNvPicPr>
          <p:nvPr/>
        </p:nvPicPr>
        <p:blipFill>
          <a:blip r:embed="rId7" cstate="email">
            <a:alphaModFix amt="71000"/>
            <a:extLst>
              <a:ext uri="{28A0092B-C50C-407E-A947-70E740481C1C}">
                <a14:useLocalDpi xmlns:a14="http://schemas.microsoft.com/office/drawing/2010/main"/>
              </a:ext>
            </a:extLst>
          </a:blip>
          <a:stretch>
            <a:fillRect/>
          </a:stretch>
        </p:blipFill>
        <p:spPr>
          <a:xfrm>
            <a:off x="1218941" y="2738602"/>
            <a:ext cx="954180" cy="1059420"/>
          </a:xfrm>
          <a:prstGeom prst="rect">
            <a:avLst/>
          </a:prstGeom>
        </p:spPr>
      </p:pic>
      <p:pic>
        <p:nvPicPr>
          <p:cNvPr id="15" name="Picture 14"/>
          <p:cNvPicPr>
            <a:picLocks noChangeAspect="1"/>
          </p:cNvPicPr>
          <p:nvPr/>
        </p:nvPicPr>
        <p:blipFill>
          <a:blip r:embed="rId8" cstate="email">
            <a:alphaModFix amt="71000"/>
            <a:extLst>
              <a:ext uri="{28A0092B-C50C-407E-A947-70E740481C1C}">
                <a14:useLocalDpi xmlns:a14="http://schemas.microsoft.com/office/drawing/2010/main"/>
              </a:ext>
            </a:extLst>
          </a:blip>
          <a:stretch>
            <a:fillRect/>
          </a:stretch>
        </p:blipFill>
        <p:spPr>
          <a:xfrm>
            <a:off x="1876340" y="3937847"/>
            <a:ext cx="1186639" cy="937175"/>
          </a:xfrm>
          <a:prstGeom prst="rect">
            <a:avLst/>
          </a:prstGeom>
        </p:spPr>
      </p:pic>
      <p:pic>
        <p:nvPicPr>
          <p:cNvPr id="16" name="Picture 15"/>
          <p:cNvPicPr>
            <a:picLocks noChangeAspect="1"/>
          </p:cNvPicPr>
          <p:nvPr/>
        </p:nvPicPr>
        <p:blipFill>
          <a:blip r:embed="rId9" cstate="email">
            <a:alphaModFix amt="71000"/>
            <a:extLst>
              <a:ext uri="{28A0092B-C50C-407E-A947-70E740481C1C}">
                <a14:useLocalDpi xmlns:a14="http://schemas.microsoft.com/office/drawing/2010/main"/>
              </a:ext>
            </a:extLst>
          </a:blip>
          <a:stretch>
            <a:fillRect/>
          </a:stretch>
        </p:blipFill>
        <p:spPr>
          <a:xfrm>
            <a:off x="1090633" y="4013580"/>
            <a:ext cx="785707" cy="785707"/>
          </a:xfrm>
          <a:prstGeom prst="rect">
            <a:avLst/>
          </a:prstGeom>
        </p:spPr>
      </p:pic>
    </p:spTree>
    <p:extLst>
      <p:ext uri="{BB962C8B-B14F-4D97-AF65-F5344CB8AC3E}">
        <p14:creationId xmlns:p14="http://schemas.microsoft.com/office/powerpoint/2010/main" val="10750514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 name="TextBox 10"/>
          <p:cNvSpPr txBox="1"/>
          <p:nvPr/>
        </p:nvSpPr>
        <p:spPr>
          <a:xfrm>
            <a:off x="402607" y="858092"/>
            <a:ext cx="4379412" cy="1200329"/>
          </a:xfrm>
          <a:prstGeom prst="rect">
            <a:avLst/>
          </a:prstGeom>
          <a:noFill/>
        </p:spPr>
        <p:txBody>
          <a:bodyPr wrap="square" rtlCol="0">
            <a:spAutoFit/>
          </a:bodyPr>
          <a:lstStyle/>
          <a:p>
            <a:pPr algn="ctr"/>
            <a:r>
              <a:rPr lang="en-US" dirty="0" smtClean="0">
                <a:solidFill>
                  <a:schemeClr val="bg1"/>
                </a:solidFill>
                <a:latin typeface="Century Gothic" charset="0"/>
                <a:ea typeface="Century Gothic" charset="0"/>
                <a:cs typeface="Century Gothic" charset="0"/>
              </a:rPr>
              <a:t>We took 100,000 researchers, </a:t>
            </a:r>
            <a:br>
              <a:rPr lang="en-US" dirty="0" smtClean="0">
                <a:solidFill>
                  <a:schemeClr val="bg1"/>
                </a:solidFill>
                <a:latin typeface="Century Gothic" charset="0"/>
                <a:ea typeface="Century Gothic" charset="0"/>
                <a:cs typeface="Century Gothic" charset="0"/>
              </a:rPr>
            </a:br>
            <a:r>
              <a:rPr lang="en-US" dirty="0" smtClean="0">
                <a:solidFill>
                  <a:schemeClr val="bg1"/>
                </a:solidFill>
                <a:latin typeface="Century Gothic" charset="0"/>
                <a:ea typeface="Century Gothic" charset="0"/>
                <a:cs typeface="Century Gothic" charset="0"/>
              </a:rPr>
              <a:t>and encouraged them to </a:t>
            </a:r>
            <a:br>
              <a:rPr lang="en-US" dirty="0" smtClean="0">
                <a:solidFill>
                  <a:schemeClr val="bg1"/>
                </a:solidFill>
                <a:latin typeface="Century Gothic" charset="0"/>
                <a:ea typeface="Century Gothic" charset="0"/>
                <a:cs typeface="Century Gothic" charset="0"/>
              </a:rPr>
            </a:br>
            <a:r>
              <a:rPr lang="en-US" dirty="0" smtClean="0">
                <a:solidFill>
                  <a:schemeClr val="bg1"/>
                </a:solidFill>
                <a:latin typeface="Century Gothic" charset="0"/>
                <a:ea typeface="Century Gothic" charset="0"/>
                <a:cs typeface="Century Gothic" charset="0"/>
              </a:rPr>
              <a:t>explain their work in plain language, track their efforts to share it </a:t>
            </a:r>
            <a:r>
              <a:rPr lang="is-IS" dirty="0" smtClean="0">
                <a:solidFill>
                  <a:schemeClr val="bg1"/>
                </a:solidFill>
                <a:latin typeface="Century Gothic" charset="0"/>
                <a:ea typeface="Century Gothic" charset="0"/>
                <a:cs typeface="Century Gothic" charset="0"/>
              </a:rPr>
              <a:t>…</a:t>
            </a:r>
            <a:endParaRPr lang="en-US" dirty="0">
              <a:solidFill>
                <a:schemeClr val="bg1"/>
              </a:solidFill>
              <a:latin typeface="Century Gothic" charset="0"/>
              <a:ea typeface="Century Gothic" charset="0"/>
              <a:cs typeface="Century Gothic" charset="0"/>
            </a:endParaRPr>
          </a:p>
        </p:txBody>
      </p:sp>
      <p:sp>
        <p:nvSpPr>
          <p:cNvPr id="18" name="Arc 17"/>
          <p:cNvSpPr/>
          <p:nvPr/>
        </p:nvSpPr>
        <p:spPr>
          <a:xfrm rot="14688749">
            <a:off x="412863" y="1302314"/>
            <a:ext cx="974882" cy="1370657"/>
          </a:xfrm>
          <a:prstGeom prst="arc">
            <a:avLst>
              <a:gd name="adj1" fmla="val 15114925"/>
              <a:gd name="adj2" fmla="val 19911465"/>
            </a:avLst>
          </a:prstGeom>
          <a:ln w="57150">
            <a:solidFill>
              <a:schemeClr val="accent5"/>
            </a:solidFill>
            <a:headEnd type="triangle" w="med" len="med"/>
            <a:tailEnd type="none" w="med" len="med"/>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19" name="Arc 18"/>
          <p:cNvSpPr/>
          <p:nvPr/>
        </p:nvSpPr>
        <p:spPr>
          <a:xfrm rot="1422579">
            <a:off x="3885725" y="1815837"/>
            <a:ext cx="752865" cy="567883"/>
          </a:xfrm>
          <a:prstGeom prst="arc">
            <a:avLst>
              <a:gd name="adj1" fmla="val 17535764"/>
              <a:gd name="adj2" fmla="val 226492"/>
            </a:avLst>
          </a:prstGeom>
          <a:ln w="57150">
            <a:solidFill>
              <a:schemeClr val="accent4"/>
            </a:solidFill>
            <a:headEnd type="none" w="med" len="med"/>
            <a:tailEnd type="triangle" w="med" len="med"/>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20" name="Rectangle 19"/>
          <p:cNvSpPr/>
          <p:nvPr/>
        </p:nvSpPr>
        <p:spPr>
          <a:xfrm>
            <a:off x="5641049" y="3217821"/>
            <a:ext cx="2975526" cy="1200329"/>
          </a:xfrm>
          <a:prstGeom prst="rect">
            <a:avLst/>
          </a:prstGeom>
        </p:spPr>
        <p:txBody>
          <a:bodyPr wrap="square">
            <a:spAutoFit/>
          </a:bodyPr>
          <a:lstStyle/>
          <a:p>
            <a:pPr algn="ctr"/>
            <a:r>
              <a:rPr lang="en-US" dirty="0" smtClean="0">
                <a:solidFill>
                  <a:schemeClr val="bg1"/>
                </a:solidFill>
                <a:latin typeface="Century Gothic" charset="0"/>
                <a:ea typeface="Century Gothic" charset="0"/>
                <a:cs typeface="Century Gothic" charset="0"/>
              </a:rPr>
              <a:t>and </a:t>
            </a:r>
            <a:r>
              <a:rPr lang="en-US" dirty="0" err="1" smtClean="0">
                <a:solidFill>
                  <a:schemeClr val="bg1"/>
                </a:solidFill>
                <a:latin typeface="Century Gothic" charset="0"/>
                <a:ea typeface="Century Gothic" charset="0"/>
                <a:cs typeface="Century Gothic" charset="0"/>
              </a:rPr>
              <a:t>analyse</a:t>
            </a:r>
            <a:r>
              <a:rPr lang="en-US" dirty="0" smtClean="0">
                <a:solidFill>
                  <a:schemeClr val="bg1"/>
                </a:solidFill>
                <a:latin typeface="Century Gothic" charset="0"/>
                <a:ea typeface="Century Gothic" charset="0"/>
                <a:cs typeface="Century Gothic" charset="0"/>
              </a:rPr>
              <a:t> how </a:t>
            </a:r>
            <a:br>
              <a:rPr lang="en-US" dirty="0" smtClean="0">
                <a:solidFill>
                  <a:schemeClr val="bg1"/>
                </a:solidFill>
                <a:latin typeface="Century Gothic" charset="0"/>
                <a:ea typeface="Century Gothic" charset="0"/>
                <a:cs typeface="Century Gothic" charset="0"/>
              </a:rPr>
            </a:br>
            <a:r>
              <a:rPr lang="en-US" dirty="0" smtClean="0">
                <a:solidFill>
                  <a:schemeClr val="bg1"/>
                </a:solidFill>
                <a:latin typeface="Century Gothic" charset="0"/>
                <a:ea typeface="Century Gothic" charset="0"/>
                <a:cs typeface="Century Gothic" charset="0"/>
              </a:rPr>
              <a:t>these actions correlate </a:t>
            </a:r>
            <a:br>
              <a:rPr lang="en-US" dirty="0" smtClean="0">
                <a:solidFill>
                  <a:schemeClr val="bg1"/>
                </a:solidFill>
                <a:latin typeface="Century Gothic" charset="0"/>
                <a:ea typeface="Century Gothic" charset="0"/>
                <a:cs typeface="Century Gothic" charset="0"/>
              </a:rPr>
            </a:br>
            <a:r>
              <a:rPr lang="en-US" dirty="0" smtClean="0">
                <a:solidFill>
                  <a:schemeClr val="bg1"/>
                </a:solidFill>
                <a:latin typeface="Century Gothic" charset="0"/>
                <a:ea typeface="Century Gothic" charset="0"/>
                <a:cs typeface="Century Gothic" charset="0"/>
              </a:rPr>
              <a:t>to increases in </a:t>
            </a:r>
            <a:br>
              <a:rPr lang="en-US" dirty="0" smtClean="0">
                <a:solidFill>
                  <a:schemeClr val="bg1"/>
                </a:solidFill>
                <a:latin typeface="Century Gothic" charset="0"/>
                <a:ea typeface="Century Gothic" charset="0"/>
                <a:cs typeface="Century Gothic" charset="0"/>
              </a:rPr>
            </a:br>
            <a:r>
              <a:rPr lang="en-US" dirty="0" smtClean="0">
                <a:solidFill>
                  <a:schemeClr val="bg1"/>
                </a:solidFill>
                <a:latin typeface="Century Gothic" charset="0"/>
                <a:ea typeface="Century Gothic" charset="0"/>
                <a:cs typeface="Century Gothic" charset="0"/>
              </a:rPr>
              <a:t>publication metrics</a:t>
            </a:r>
            <a:endParaRPr lang="en-US" dirty="0">
              <a:solidFill>
                <a:schemeClr val="bg1"/>
              </a:solidFill>
              <a:latin typeface="Century Gothic" charset="0"/>
              <a:ea typeface="Century Gothic" charset="0"/>
              <a:cs typeface="Century Gothic" charset="0"/>
            </a:endParaRPr>
          </a:p>
        </p:txBody>
      </p:sp>
      <p:sp>
        <p:nvSpPr>
          <p:cNvPr id="24" name="Arc 23"/>
          <p:cNvSpPr/>
          <p:nvPr/>
        </p:nvSpPr>
        <p:spPr>
          <a:xfrm rot="12192221" flipH="1">
            <a:off x="5127182" y="2151193"/>
            <a:ext cx="634340" cy="1481375"/>
          </a:xfrm>
          <a:prstGeom prst="arc">
            <a:avLst>
              <a:gd name="adj1" fmla="val 16418890"/>
              <a:gd name="adj2" fmla="val 1140680"/>
            </a:avLst>
          </a:prstGeom>
          <a:ln w="57150">
            <a:solidFill>
              <a:schemeClr val="accent2"/>
            </a:solidFill>
            <a:headEnd type="none" w="med" len="med"/>
            <a:tailEnd type="triangle" w="med" len="med"/>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l="-8600" t="-14084"/>
          <a:stretch/>
        </p:blipFill>
        <p:spPr>
          <a:xfrm>
            <a:off x="402607" y="2249715"/>
            <a:ext cx="2203604" cy="2130034"/>
          </a:xfrm>
          <a:prstGeom prst="ellipse">
            <a:avLst/>
          </a:prstGeom>
          <a:solidFill>
            <a:schemeClr val="bg1"/>
          </a:solidFill>
          <a:ln w="57150">
            <a:solidFill>
              <a:schemeClr val="accent5"/>
            </a:solidFill>
          </a:ln>
        </p:spPr>
      </p:pic>
      <p:pic>
        <p:nvPicPr>
          <p:cNvPr id="12" name="Picture 11"/>
          <p:cNvPicPr>
            <a:picLocks noChangeAspect="1"/>
          </p:cNvPicPr>
          <p:nvPr/>
        </p:nvPicPr>
        <p:blipFill rotWithShape="1">
          <a:blip r:embed="rId4" cstate="screen">
            <a:extLst>
              <a:ext uri="{28A0092B-C50C-407E-A947-70E740481C1C}">
                <a14:useLocalDpi xmlns:a14="http://schemas.microsoft.com/office/drawing/2010/main"/>
              </a:ext>
            </a:extLst>
          </a:blip>
          <a:srcRect l="-6737" t="-917" r="19283" b="-8199"/>
          <a:stretch/>
        </p:blipFill>
        <p:spPr>
          <a:xfrm>
            <a:off x="2925032" y="2238555"/>
            <a:ext cx="2128375" cy="2131200"/>
          </a:xfrm>
          <a:prstGeom prst="ellipse">
            <a:avLst/>
          </a:prstGeom>
          <a:solidFill>
            <a:schemeClr val="bg1"/>
          </a:solidFill>
          <a:ln w="57150">
            <a:solidFill>
              <a:schemeClr val="accent4"/>
            </a:solidFill>
          </a:ln>
        </p:spPr>
      </p:pic>
      <p:pic>
        <p:nvPicPr>
          <p:cNvPr id="13" name="Picture 12" descr="usage.tiff"/>
          <p:cNvPicPr>
            <a:picLocks noChangeAspect="1"/>
          </p:cNvPicPr>
          <p:nvPr/>
        </p:nvPicPr>
        <p:blipFill rotWithShape="1">
          <a:blip r:embed="rId5" cstate="screen">
            <a:extLst>
              <a:ext uri="{28A0092B-C50C-407E-A947-70E740481C1C}">
                <a14:useLocalDpi xmlns:a14="http://schemas.microsoft.com/office/drawing/2010/main"/>
              </a:ext>
            </a:extLst>
          </a:blip>
          <a:srcRect t="-4811" b="-12987"/>
          <a:stretch/>
        </p:blipFill>
        <p:spPr>
          <a:xfrm>
            <a:off x="5740041" y="408277"/>
            <a:ext cx="2777543" cy="2791011"/>
          </a:xfrm>
          <a:prstGeom prst="ellipse">
            <a:avLst/>
          </a:prstGeom>
          <a:solidFill>
            <a:schemeClr val="bg1"/>
          </a:solidFill>
          <a:ln w="57150" cmpd="sng">
            <a:solidFill>
              <a:schemeClr val="accent2"/>
            </a:solidFill>
          </a:ln>
        </p:spPr>
      </p:pic>
      <p:sp>
        <p:nvSpPr>
          <p:cNvPr id="3" name="Title 2"/>
          <p:cNvSpPr txBox="1">
            <a:spLocks/>
          </p:cNvSpPr>
          <p:nvPr/>
        </p:nvSpPr>
        <p:spPr>
          <a:xfrm>
            <a:off x="-1" y="0"/>
            <a:ext cx="9144001" cy="816555"/>
          </a:xfrm>
          <a:prstGeom prst="rect">
            <a:avLst/>
          </a:prstGeom>
          <a:solidFill>
            <a:schemeClr val="tx1"/>
          </a:solidFill>
        </p:spPr>
        <p:txBody>
          <a:bodyPr anchor="ctr"/>
          <a:lstStyle>
            <a:lvl1pPr algn="l" defTabSz="457200" rtl="0" eaLnBrk="1" latinLnBrk="0" hangingPunct="1">
              <a:spcBef>
                <a:spcPct val="0"/>
              </a:spcBef>
              <a:buNone/>
              <a:defRPr sz="3600" kern="1200">
                <a:solidFill>
                  <a:schemeClr val="bg1"/>
                </a:solidFill>
                <a:latin typeface="Century Gothic"/>
                <a:ea typeface="+mj-ea"/>
                <a:cs typeface="Century Gothic"/>
              </a:defRPr>
            </a:lvl1pPr>
          </a:lstStyle>
          <a:p>
            <a:pPr algn="ctr" fontAlgn="auto">
              <a:spcAft>
                <a:spcPts val="0"/>
              </a:spcAft>
            </a:pPr>
            <a:r>
              <a:rPr lang="en-US" sz="3200" dirty="0" smtClean="0"/>
              <a:t>The difference data can make</a:t>
            </a:r>
            <a:r>
              <a:rPr lang="en-US" sz="3200" smtClean="0"/>
              <a:t>: correlations</a:t>
            </a:r>
            <a:endParaRPr lang="en-US" sz="3200" dirty="0"/>
          </a:p>
        </p:txBody>
      </p:sp>
      <p:pic>
        <p:nvPicPr>
          <p:cNvPr id="15" name="Picture 14"/>
          <p:cNvPicPr>
            <a:picLocks noChangeAspect="1"/>
          </p:cNvPicPr>
          <p:nvPr/>
        </p:nvPicPr>
        <p:blipFill rotWithShape="1">
          <a:blip r:embed="rId6">
            <a:extLst>
              <a:ext uri="{28A0092B-C50C-407E-A947-70E740481C1C}">
                <a14:useLocalDpi xmlns:a14="http://schemas.microsoft.com/office/drawing/2010/main" val="0"/>
              </a:ext>
            </a:extLst>
          </a:blip>
          <a:srcRect b="29744"/>
          <a:stretch/>
        </p:blipFill>
        <p:spPr>
          <a:xfrm>
            <a:off x="7208322" y="4324233"/>
            <a:ext cx="1935678" cy="631464"/>
          </a:xfrm>
          <a:prstGeom prst="rect">
            <a:avLst/>
          </a:prstGeom>
        </p:spPr>
      </p:pic>
      <p:sp>
        <p:nvSpPr>
          <p:cNvPr id="16" name="TextBox 15"/>
          <p:cNvSpPr txBox="1"/>
          <p:nvPr/>
        </p:nvSpPr>
        <p:spPr>
          <a:xfrm>
            <a:off x="143255" y="4639965"/>
            <a:ext cx="2142746" cy="369332"/>
          </a:xfrm>
          <a:prstGeom prst="rect">
            <a:avLst/>
          </a:prstGeom>
          <a:noFill/>
        </p:spPr>
        <p:txBody>
          <a:bodyPr wrap="square" rtlCol="0">
            <a:spAutoFit/>
          </a:bodyPr>
          <a:lstStyle/>
          <a:p>
            <a:r>
              <a:rPr lang="en-US" dirty="0" smtClean="0">
                <a:solidFill>
                  <a:schemeClr val="bg1"/>
                </a:solidFill>
                <a:latin typeface="Century Gothic" charset="0"/>
                <a:ea typeface="Century Gothic" charset="0"/>
                <a:cs typeface="Century Gothic" charset="0"/>
              </a:rPr>
              <a:t>@</a:t>
            </a:r>
            <a:r>
              <a:rPr lang="en-US" dirty="0" err="1" smtClean="0">
                <a:solidFill>
                  <a:schemeClr val="bg1"/>
                </a:solidFill>
                <a:latin typeface="Century Gothic" charset="0"/>
                <a:ea typeface="Century Gothic" charset="0"/>
                <a:cs typeface="Century Gothic" charset="0"/>
              </a:rPr>
              <a:t>growkudos</a:t>
            </a:r>
            <a:endParaRPr lang="en-US" dirty="0">
              <a:solidFill>
                <a:schemeClr val="bg1"/>
              </a:solidFill>
              <a:latin typeface="Century Gothic" charset="0"/>
              <a:ea typeface="Century Gothic" charset="0"/>
              <a:cs typeface="Century Gothic" charset="0"/>
            </a:endParaRPr>
          </a:p>
        </p:txBody>
      </p:sp>
    </p:spTree>
    <p:extLst>
      <p:ext uri="{BB962C8B-B14F-4D97-AF65-F5344CB8AC3E}">
        <p14:creationId xmlns:p14="http://schemas.microsoft.com/office/powerpoint/2010/main" val="1476712294"/>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noChangeAspect="1"/>
          </p:cNvSpPr>
          <p:nvPr>
            <p:ph idx="1"/>
          </p:nvPr>
        </p:nvSpPr>
        <p:spPr>
          <a:xfrm>
            <a:off x="5021943" y="595940"/>
            <a:ext cx="3780000" cy="3780000"/>
          </a:xfrm>
          <a:prstGeom prst="ellipse">
            <a:avLst/>
          </a:prstGeom>
          <a:solidFill>
            <a:schemeClr val="accent2"/>
          </a:solidFill>
        </p:spPr>
        <p:txBody>
          <a:bodyPr anchor="ctr">
            <a:normAutofit fontScale="92500"/>
          </a:bodyPr>
          <a:lstStyle/>
          <a:p>
            <a:pPr marL="0" indent="0" algn="ctr">
              <a:buNone/>
            </a:pPr>
            <a:r>
              <a:rPr lang="en-US" dirty="0" smtClean="0">
                <a:solidFill>
                  <a:schemeClr val="bg1"/>
                </a:solidFill>
              </a:rPr>
              <a:t>Facebook is more commonly used for sharing academic work than you might expect</a:t>
            </a:r>
            <a:endParaRPr lang="en-US" dirty="0">
              <a:solidFill>
                <a:schemeClr val="bg1"/>
              </a:solidFill>
            </a:endParaRPr>
          </a:p>
        </p:txBody>
      </p:sp>
      <p:graphicFrame>
        <p:nvGraphicFramePr>
          <p:cNvPr id="7" name="Chart 4"/>
          <p:cNvGraphicFramePr>
            <a:graphicFrameLocks/>
          </p:cNvGraphicFramePr>
          <p:nvPr>
            <p:extLst>
              <p:ext uri="{D42A27DB-BD31-4B8C-83A1-F6EECF244321}">
                <p14:modId xmlns:p14="http://schemas.microsoft.com/office/powerpoint/2010/main" val="829639280"/>
              </p:ext>
            </p:extLst>
          </p:nvPr>
        </p:nvGraphicFramePr>
        <p:xfrm>
          <a:off x="382583" y="816555"/>
          <a:ext cx="4639360" cy="4161845"/>
        </p:xfrm>
        <a:graphic>
          <a:graphicData uri="http://schemas.openxmlformats.org/drawingml/2006/chart">
            <c:chart xmlns:c="http://schemas.openxmlformats.org/drawingml/2006/chart" xmlns:r="http://schemas.openxmlformats.org/officeDocument/2006/relationships" r:id="rId3"/>
          </a:graphicData>
        </a:graphic>
      </p:graphicFrame>
      <p:sp>
        <p:nvSpPr>
          <p:cNvPr id="8" name="Title 2"/>
          <p:cNvSpPr txBox="1">
            <a:spLocks/>
          </p:cNvSpPr>
          <p:nvPr/>
        </p:nvSpPr>
        <p:spPr>
          <a:xfrm>
            <a:off x="-1" y="0"/>
            <a:ext cx="9144001" cy="816555"/>
          </a:xfrm>
          <a:prstGeom prst="rect">
            <a:avLst/>
          </a:prstGeom>
          <a:solidFill>
            <a:schemeClr val="tx1"/>
          </a:solidFill>
        </p:spPr>
        <p:txBody>
          <a:bodyPr anchor="ctr"/>
          <a:lstStyle>
            <a:lvl1pPr algn="l" defTabSz="457200" rtl="0" eaLnBrk="1" latinLnBrk="0" hangingPunct="1">
              <a:spcBef>
                <a:spcPct val="0"/>
              </a:spcBef>
              <a:buNone/>
              <a:defRPr sz="3600" kern="1200">
                <a:solidFill>
                  <a:schemeClr val="bg1"/>
                </a:solidFill>
                <a:latin typeface="Century Gothic"/>
                <a:ea typeface="+mj-ea"/>
                <a:cs typeface="Century Gothic"/>
              </a:defRPr>
            </a:lvl1pPr>
          </a:lstStyle>
          <a:p>
            <a:pPr algn="ctr" fontAlgn="auto">
              <a:spcAft>
                <a:spcPts val="0"/>
              </a:spcAft>
            </a:pPr>
            <a:r>
              <a:rPr lang="en-US" sz="3200" dirty="0" smtClean="0"/>
              <a:t>The difference data can make: surprises</a:t>
            </a:r>
            <a:endParaRPr lang="en-US" sz="3200" dirty="0"/>
          </a:p>
        </p:txBody>
      </p:sp>
      <p:pic>
        <p:nvPicPr>
          <p:cNvPr id="10" name="Picture 9"/>
          <p:cNvPicPr>
            <a:picLocks noChangeAspect="1"/>
          </p:cNvPicPr>
          <p:nvPr/>
        </p:nvPicPr>
        <p:blipFill rotWithShape="1">
          <a:blip r:embed="rId4">
            <a:extLst>
              <a:ext uri="{28A0092B-C50C-407E-A947-70E740481C1C}">
                <a14:useLocalDpi xmlns:a14="http://schemas.microsoft.com/office/drawing/2010/main" val="0"/>
              </a:ext>
            </a:extLst>
          </a:blip>
          <a:srcRect b="29744"/>
          <a:stretch/>
        </p:blipFill>
        <p:spPr>
          <a:xfrm>
            <a:off x="7208322" y="4324233"/>
            <a:ext cx="1935678" cy="631464"/>
          </a:xfrm>
          <a:prstGeom prst="rect">
            <a:avLst/>
          </a:prstGeom>
        </p:spPr>
      </p:pic>
      <p:sp>
        <p:nvSpPr>
          <p:cNvPr id="11" name="TextBox 10"/>
          <p:cNvSpPr txBox="1"/>
          <p:nvPr/>
        </p:nvSpPr>
        <p:spPr>
          <a:xfrm>
            <a:off x="143255" y="4639965"/>
            <a:ext cx="2142746" cy="369332"/>
          </a:xfrm>
          <a:prstGeom prst="rect">
            <a:avLst/>
          </a:prstGeom>
          <a:noFill/>
        </p:spPr>
        <p:txBody>
          <a:bodyPr wrap="square" rtlCol="0">
            <a:spAutoFit/>
          </a:bodyPr>
          <a:lstStyle/>
          <a:p>
            <a:r>
              <a:rPr lang="en-US" dirty="0" smtClean="0">
                <a:solidFill>
                  <a:schemeClr val="bg1"/>
                </a:solidFill>
                <a:latin typeface="Century Gothic" charset="0"/>
                <a:ea typeface="Century Gothic" charset="0"/>
                <a:cs typeface="Century Gothic" charset="0"/>
              </a:rPr>
              <a:t>@</a:t>
            </a:r>
            <a:r>
              <a:rPr lang="en-US" smtClean="0">
                <a:solidFill>
                  <a:schemeClr val="bg1"/>
                </a:solidFill>
                <a:latin typeface="Century Gothic" charset="0"/>
                <a:ea typeface="Century Gothic" charset="0"/>
                <a:cs typeface="Century Gothic" charset="0"/>
              </a:rPr>
              <a:t>growkudos</a:t>
            </a:r>
            <a:endParaRPr lang="en-US" dirty="0">
              <a:solidFill>
                <a:schemeClr val="bg1"/>
              </a:solidFill>
              <a:latin typeface="Century Gothic" charset="0"/>
              <a:ea typeface="Century Gothic" charset="0"/>
              <a:cs typeface="Century Gothic" charset="0"/>
            </a:endParaRPr>
          </a:p>
        </p:txBody>
      </p:sp>
    </p:spTree>
    <p:extLst>
      <p:ext uri="{BB962C8B-B14F-4D97-AF65-F5344CB8AC3E}">
        <p14:creationId xmlns:p14="http://schemas.microsoft.com/office/powerpoint/2010/main" val="185478937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 name="Content Placeholder 2"/>
          <p:cNvSpPr>
            <a:spLocks noGrp="1" noChangeAspect="1"/>
          </p:cNvSpPr>
          <p:nvPr>
            <p:ph idx="4294967295"/>
          </p:nvPr>
        </p:nvSpPr>
        <p:spPr>
          <a:xfrm>
            <a:off x="5483980" y="575165"/>
            <a:ext cx="3420000" cy="3420000"/>
          </a:xfrm>
          <a:prstGeom prst="ellipse">
            <a:avLst/>
          </a:prstGeom>
          <a:solidFill>
            <a:schemeClr val="accent3"/>
          </a:solidFill>
        </p:spPr>
        <p:txBody>
          <a:bodyPr anchor="ctr">
            <a:normAutofit lnSpcReduction="10000"/>
          </a:bodyPr>
          <a:lstStyle/>
          <a:p>
            <a:pPr marL="0" indent="0" algn="ctr">
              <a:buNone/>
            </a:pPr>
            <a:r>
              <a:rPr lang="en-US" dirty="0" smtClean="0">
                <a:solidFill>
                  <a:schemeClr val="bg1"/>
                </a:solidFill>
              </a:rPr>
              <a:t>But links shared via LinkedIn </a:t>
            </a:r>
            <a:br>
              <a:rPr lang="en-US" dirty="0" smtClean="0">
                <a:solidFill>
                  <a:schemeClr val="bg1"/>
                </a:solidFill>
              </a:rPr>
            </a:br>
            <a:r>
              <a:rPr lang="en-US" dirty="0" smtClean="0">
                <a:solidFill>
                  <a:schemeClr val="bg1"/>
                </a:solidFill>
              </a:rPr>
              <a:t>are most likely to be clicked</a:t>
            </a:r>
          </a:p>
        </p:txBody>
      </p: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l="-22776" t="-42805" r="-17612" b="-28472"/>
          <a:stretch/>
        </p:blipFill>
        <p:spPr>
          <a:xfrm>
            <a:off x="611770" y="1890357"/>
            <a:ext cx="1510226" cy="1497924"/>
          </a:xfrm>
          <a:prstGeom prst="ellipse">
            <a:avLst/>
          </a:prstGeom>
          <a:solidFill>
            <a:schemeClr val="bg1">
              <a:lumMod val="75000"/>
            </a:schemeClr>
          </a:solidFill>
        </p:spPr>
      </p:pic>
      <p:sp>
        <p:nvSpPr>
          <p:cNvPr id="7" name="TextBox 6"/>
          <p:cNvSpPr txBox="1"/>
          <p:nvPr/>
        </p:nvSpPr>
        <p:spPr>
          <a:xfrm>
            <a:off x="808038" y="2465044"/>
            <a:ext cx="1179574" cy="461665"/>
          </a:xfrm>
          <a:prstGeom prst="rect">
            <a:avLst/>
          </a:prstGeom>
          <a:noFill/>
        </p:spPr>
        <p:txBody>
          <a:bodyPr wrap="square" rtlCol="0">
            <a:spAutoFit/>
          </a:bodyPr>
          <a:lstStyle/>
          <a:p>
            <a:pPr algn="ctr"/>
            <a:r>
              <a:rPr lang="en-US" sz="2400" dirty="0" smtClean="0">
                <a:solidFill>
                  <a:schemeClr val="accent1"/>
                </a:solidFill>
                <a:latin typeface="Century Gothic" charset="0"/>
                <a:ea typeface="Century Gothic" charset="0"/>
                <a:cs typeface="Century Gothic" charset="0"/>
              </a:rPr>
              <a:t>.429</a:t>
            </a:r>
            <a:endParaRPr lang="en-US" sz="2400" dirty="0">
              <a:solidFill>
                <a:schemeClr val="accent1"/>
              </a:solidFill>
              <a:latin typeface="Century Gothic" charset="0"/>
              <a:ea typeface="Century Gothic" charset="0"/>
              <a:cs typeface="Century Gothic" charset="0"/>
            </a:endParaRPr>
          </a:p>
        </p:txBody>
      </p:sp>
      <p:pic>
        <p:nvPicPr>
          <p:cNvPr id="8" name="Picture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169939" y="1742952"/>
            <a:ext cx="1686724" cy="1710434"/>
          </a:xfrm>
          <a:prstGeom prst="ellipse">
            <a:avLst/>
          </a:prstGeom>
        </p:spPr>
      </p:pic>
      <p:sp>
        <p:nvSpPr>
          <p:cNvPr id="9" name="TextBox 8"/>
          <p:cNvSpPr txBox="1"/>
          <p:nvPr/>
        </p:nvSpPr>
        <p:spPr>
          <a:xfrm>
            <a:off x="2378191" y="2285165"/>
            <a:ext cx="1179574" cy="461665"/>
          </a:xfrm>
          <a:prstGeom prst="rect">
            <a:avLst/>
          </a:prstGeom>
          <a:noFill/>
        </p:spPr>
        <p:txBody>
          <a:bodyPr wrap="square" rtlCol="0">
            <a:spAutoFit/>
          </a:bodyPr>
          <a:lstStyle/>
          <a:p>
            <a:pPr algn="ctr"/>
            <a:r>
              <a:rPr lang="en-US" sz="2400" dirty="0" smtClean="0">
                <a:solidFill>
                  <a:schemeClr val="accent1"/>
                </a:solidFill>
                <a:latin typeface="Century Gothic" charset="0"/>
                <a:ea typeface="Century Gothic" charset="0"/>
                <a:cs typeface="Century Gothic" charset="0"/>
              </a:rPr>
              <a:t>.564</a:t>
            </a:r>
            <a:endParaRPr lang="en-US" sz="2400" dirty="0">
              <a:solidFill>
                <a:schemeClr val="accent1"/>
              </a:solidFill>
              <a:latin typeface="Century Gothic" charset="0"/>
              <a:ea typeface="Century Gothic" charset="0"/>
              <a:cs typeface="Century Gothic" charset="0"/>
            </a:endParaRPr>
          </a:p>
        </p:txBody>
      </p:sp>
      <p:pic>
        <p:nvPicPr>
          <p:cNvPr id="10" name="Picture 9"/>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916983" y="1483308"/>
            <a:ext cx="1949678" cy="1970078"/>
          </a:xfrm>
          <a:prstGeom prst="ellipse">
            <a:avLst/>
          </a:prstGeom>
        </p:spPr>
      </p:pic>
      <p:sp>
        <p:nvSpPr>
          <p:cNvPr id="11" name="TextBox 10"/>
          <p:cNvSpPr txBox="1"/>
          <p:nvPr/>
        </p:nvSpPr>
        <p:spPr>
          <a:xfrm>
            <a:off x="4476285" y="1742952"/>
            <a:ext cx="1179574" cy="646331"/>
          </a:xfrm>
          <a:prstGeom prst="rect">
            <a:avLst/>
          </a:prstGeom>
          <a:noFill/>
        </p:spPr>
        <p:txBody>
          <a:bodyPr wrap="square" rtlCol="0">
            <a:spAutoFit/>
          </a:bodyPr>
          <a:lstStyle/>
          <a:p>
            <a:pPr algn="ctr"/>
            <a:r>
              <a:rPr lang="en-US" sz="3600" dirty="0" smtClean="0">
                <a:solidFill>
                  <a:schemeClr val="bg1"/>
                </a:solidFill>
                <a:latin typeface="Century Gothic" charset="0"/>
                <a:ea typeface="Century Gothic" charset="0"/>
                <a:cs typeface="Century Gothic" charset="0"/>
              </a:rPr>
              <a:t>.604</a:t>
            </a:r>
            <a:endParaRPr lang="en-US" sz="3600" dirty="0">
              <a:solidFill>
                <a:schemeClr val="bg1"/>
              </a:solidFill>
              <a:latin typeface="Century Gothic" charset="0"/>
              <a:ea typeface="Century Gothic" charset="0"/>
              <a:cs typeface="Century Gothic" charset="0"/>
            </a:endParaRPr>
          </a:p>
        </p:txBody>
      </p:sp>
      <p:sp>
        <p:nvSpPr>
          <p:cNvPr id="14" name="Title 2"/>
          <p:cNvSpPr txBox="1">
            <a:spLocks/>
          </p:cNvSpPr>
          <p:nvPr/>
        </p:nvSpPr>
        <p:spPr>
          <a:xfrm>
            <a:off x="-1" y="0"/>
            <a:ext cx="9144001" cy="816555"/>
          </a:xfrm>
          <a:prstGeom prst="rect">
            <a:avLst/>
          </a:prstGeom>
          <a:solidFill>
            <a:schemeClr val="tx1"/>
          </a:solidFill>
        </p:spPr>
        <p:txBody>
          <a:bodyPr anchor="ctr"/>
          <a:lstStyle>
            <a:lvl1pPr algn="l" defTabSz="457200" rtl="0" eaLnBrk="1" latinLnBrk="0" hangingPunct="1">
              <a:spcBef>
                <a:spcPct val="0"/>
              </a:spcBef>
              <a:buNone/>
              <a:defRPr sz="3600" kern="1200">
                <a:solidFill>
                  <a:schemeClr val="bg1"/>
                </a:solidFill>
                <a:latin typeface="Century Gothic"/>
                <a:ea typeface="+mj-ea"/>
                <a:cs typeface="Century Gothic"/>
              </a:defRPr>
            </a:lvl1pPr>
          </a:lstStyle>
          <a:p>
            <a:pPr algn="ctr" fontAlgn="auto">
              <a:spcAft>
                <a:spcPts val="0"/>
              </a:spcAft>
            </a:pPr>
            <a:r>
              <a:rPr lang="en-US" sz="3200" dirty="0" smtClean="0"/>
              <a:t>The difference data can make: confirmation</a:t>
            </a:r>
            <a:endParaRPr lang="en-US" sz="3200" dirty="0"/>
          </a:p>
        </p:txBody>
      </p:sp>
      <p:pic>
        <p:nvPicPr>
          <p:cNvPr id="15" name="Picture 14"/>
          <p:cNvPicPr>
            <a:picLocks noChangeAspect="1"/>
          </p:cNvPicPr>
          <p:nvPr/>
        </p:nvPicPr>
        <p:blipFill rotWithShape="1">
          <a:blip r:embed="rId6">
            <a:extLst>
              <a:ext uri="{28A0092B-C50C-407E-A947-70E740481C1C}">
                <a14:useLocalDpi xmlns:a14="http://schemas.microsoft.com/office/drawing/2010/main" val="0"/>
              </a:ext>
            </a:extLst>
          </a:blip>
          <a:srcRect b="29744"/>
          <a:stretch/>
        </p:blipFill>
        <p:spPr>
          <a:xfrm>
            <a:off x="7208322" y="4324233"/>
            <a:ext cx="1935678" cy="631464"/>
          </a:xfrm>
          <a:prstGeom prst="rect">
            <a:avLst/>
          </a:prstGeom>
        </p:spPr>
      </p:pic>
      <p:sp>
        <p:nvSpPr>
          <p:cNvPr id="16" name="TextBox 15"/>
          <p:cNvSpPr txBox="1"/>
          <p:nvPr/>
        </p:nvSpPr>
        <p:spPr>
          <a:xfrm>
            <a:off x="143255" y="4639965"/>
            <a:ext cx="2142746" cy="369332"/>
          </a:xfrm>
          <a:prstGeom prst="rect">
            <a:avLst/>
          </a:prstGeom>
          <a:noFill/>
        </p:spPr>
        <p:txBody>
          <a:bodyPr wrap="square" rtlCol="0">
            <a:spAutoFit/>
          </a:bodyPr>
          <a:lstStyle/>
          <a:p>
            <a:r>
              <a:rPr lang="en-US" dirty="0" smtClean="0">
                <a:solidFill>
                  <a:schemeClr val="bg1"/>
                </a:solidFill>
                <a:latin typeface="Century Gothic" charset="0"/>
                <a:ea typeface="Century Gothic" charset="0"/>
                <a:cs typeface="Century Gothic" charset="0"/>
              </a:rPr>
              <a:t>@</a:t>
            </a:r>
            <a:r>
              <a:rPr lang="en-US" smtClean="0">
                <a:solidFill>
                  <a:schemeClr val="bg1"/>
                </a:solidFill>
                <a:latin typeface="Century Gothic" charset="0"/>
                <a:ea typeface="Century Gothic" charset="0"/>
                <a:cs typeface="Century Gothic" charset="0"/>
              </a:rPr>
              <a:t>growkudos</a:t>
            </a:r>
            <a:endParaRPr lang="en-US" dirty="0">
              <a:solidFill>
                <a:schemeClr val="bg1"/>
              </a:solidFill>
              <a:latin typeface="Century Gothic" charset="0"/>
              <a:ea typeface="Century Gothic" charset="0"/>
              <a:cs typeface="Century Gothic" charset="0"/>
            </a:endParaRPr>
          </a:p>
        </p:txBody>
      </p:sp>
    </p:spTree>
    <p:extLst>
      <p:ext uri="{BB962C8B-B14F-4D97-AF65-F5344CB8AC3E}">
        <p14:creationId xmlns:p14="http://schemas.microsoft.com/office/powerpoint/2010/main" val="826989247"/>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graphicFrame>
        <p:nvGraphicFramePr>
          <p:cNvPr id="5" name="Chart 4"/>
          <p:cNvGraphicFramePr>
            <a:graphicFrameLocks/>
          </p:cNvGraphicFramePr>
          <p:nvPr>
            <p:extLst/>
          </p:nvPr>
        </p:nvGraphicFramePr>
        <p:xfrm>
          <a:off x="393700" y="1047750"/>
          <a:ext cx="5435600" cy="3448050"/>
        </p:xfrm>
        <a:graphic>
          <a:graphicData uri="http://schemas.openxmlformats.org/drawingml/2006/chart">
            <c:chart xmlns:c="http://schemas.openxmlformats.org/drawingml/2006/chart" xmlns:r="http://schemas.openxmlformats.org/officeDocument/2006/relationships" r:id="rId3"/>
          </a:graphicData>
        </a:graphic>
      </p:graphicFrame>
      <p:sp>
        <p:nvSpPr>
          <p:cNvPr id="7" name="Rectangle 6"/>
          <p:cNvSpPr/>
          <p:nvPr/>
        </p:nvSpPr>
        <p:spPr>
          <a:xfrm>
            <a:off x="381000" y="2049165"/>
            <a:ext cx="2146300" cy="369332"/>
          </a:xfrm>
          <a:prstGeom prst="rect">
            <a:avLst/>
          </a:prstGeom>
        </p:spPr>
        <p:txBody>
          <a:bodyPr wrap="square">
            <a:spAutoFit/>
          </a:bodyPr>
          <a:lstStyle/>
          <a:p>
            <a:r>
              <a:rPr lang="en-US" i="1" dirty="0" smtClean="0">
                <a:solidFill>
                  <a:schemeClr val="bg1"/>
                </a:solidFill>
                <a:latin typeface="Century Gothic" charset="0"/>
                <a:ea typeface="Century Gothic" charset="0"/>
                <a:cs typeface="Century Gothic" charset="0"/>
              </a:rPr>
              <a:t>n </a:t>
            </a:r>
            <a:r>
              <a:rPr lang="en-US" dirty="0" smtClean="0">
                <a:solidFill>
                  <a:schemeClr val="bg1"/>
                </a:solidFill>
                <a:latin typeface="Century Gothic" charset="0"/>
                <a:ea typeface="Century Gothic" charset="0"/>
                <a:cs typeface="Century Gothic" charset="0"/>
              </a:rPr>
              <a:t>= 4,858</a:t>
            </a:r>
            <a:endParaRPr lang="en-US" dirty="0">
              <a:solidFill>
                <a:schemeClr val="bg1"/>
              </a:solidFill>
              <a:latin typeface="Century Gothic" charset="0"/>
              <a:ea typeface="Century Gothic" charset="0"/>
              <a:cs typeface="Century Gothic" charset="0"/>
            </a:endParaRPr>
          </a:p>
        </p:txBody>
      </p:sp>
      <p:sp>
        <p:nvSpPr>
          <p:cNvPr id="8" name="Rectangle 7"/>
          <p:cNvSpPr/>
          <p:nvPr/>
        </p:nvSpPr>
        <p:spPr>
          <a:xfrm>
            <a:off x="711200" y="3470712"/>
            <a:ext cx="2146300" cy="369332"/>
          </a:xfrm>
          <a:prstGeom prst="rect">
            <a:avLst/>
          </a:prstGeom>
        </p:spPr>
        <p:txBody>
          <a:bodyPr wrap="square">
            <a:spAutoFit/>
          </a:bodyPr>
          <a:lstStyle/>
          <a:p>
            <a:r>
              <a:rPr lang="en-US" i="1" dirty="0">
                <a:solidFill>
                  <a:schemeClr val="bg1"/>
                </a:solidFill>
                <a:latin typeface="Century Gothic" charset="0"/>
                <a:ea typeface="Century Gothic" charset="0"/>
                <a:cs typeface="Century Gothic" charset="0"/>
              </a:rPr>
              <a:t>n</a:t>
            </a:r>
            <a:r>
              <a:rPr lang="en-US" i="1" dirty="0" smtClean="0">
                <a:solidFill>
                  <a:schemeClr val="bg1"/>
                </a:solidFill>
                <a:latin typeface="Century Gothic" charset="0"/>
                <a:ea typeface="Century Gothic" charset="0"/>
                <a:cs typeface="Century Gothic" charset="0"/>
              </a:rPr>
              <a:t> </a:t>
            </a:r>
            <a:r>
              <a:rPr lang="en-US" dirty="0" smtClean="0">
                <a:solidFill>
                  <a:schemeClr val="bg1"/>
                </a:solidFill>
                <a:latin typeface="Century Gothic" charset="0"/>
                <a:ea typeface="Century Gothic" charset="0"/>
                <a:cs typeface="Century Gothic" charset="0"/>
              </a:rPr>
              <a:t>= 4,866</a:t>
            </a:r>
            <a:endParaRPr lang="en-US" dirty="0">
              <a:solidFill>
                <a:schemeClr val="bg1"/>
              </a:solidFill>
              <a:latin typeface="Century Gothic" charset="0"/>
              <a:ea typeface="Century Gothic" charset="0"/>
              <a:cs typeface="Century Gothic" charset="0"/>
            </a:endParaRPr>
          </a:p>
        </p:txBody>
      </p:sp>
      <p:sp>
        <p:nvSpPr>
          <p:cNvPr id="9" name="TextBox 8"/>
          <p:cNvSpPr txBox="1"/>
          <p:nvPr/>
        </p:nvSpPr>
        <p:spPr>
          <a:xfrm>
            <a:off x="2286000" y="4366309"/>
            <a:ext cx="3543300" cy="307777"/>
          </a:xfrm>
          <a:prstGeom prst="rect">
            <a:avLst/>
          </a:prstGeom>
          <a:noFill/>
        </p:spPr>
        <p:txBody>
          <a:bodyPr wrap="square" rtlCol="0">
            <a:spAutoFit/>
          </a:bodyPr>
          <a:lstStyle/>
          <a:p>
            <a:pPr algn="ctr"/>
            <a:r>
              <a:rPr lang="en-US" sz="1400" dirty="0" smtClean="0">
                <a:solidFill>
                  <a:schemeClr val="bg1"/>
                </a:solidFill>
                <a:latin typeface="Century Gothic" charset="0"/>
                <a:ea typeface="Century Gothic" charset="0"/>
                <a:cs typeface="Century Gothic" charset="0"/>
              </a:rPr>
              <a:t>Median full text downloads</a:t>
            </a:r>
            <a:endParaRPr lang="en-US" sz="1400" dirty="0">
              <a:solidFill>
                <a:schemeClr val="bg1"/>
              </a:solidFill>
              <a:latin typeface="Century Gothic" charset="0"/>
              <a:ea typeface="Century Gothic" charset="0"/>
              <a:cs typeface="Century Gothic" charset="0"/>
            </a:endParaRPr>
          </a:p>
        </p:txBody>
      </p:sp>
      <p:sp>
        <p:nvSpPr>
          <p:cNvPr id="10" name="Rectangle 9"/>
          <p:cNvSpPr/>
          <p:nvPr/>
        </p:nvSpPr>
        <p:spPr>
          <a:xfrm>
            <a:off x="3752848" y="3169345"/>
            <a:ext cx="590551" cy="369332"/>
          </a:xfrm>
          <a:prstGeom prst="rect">
            <a:avLst/>
          </a:prstGeom>
        </p:spPr>
        <p:txBody>
          <a:bodyPr wrap="square">
            <a:spAutoFit/>
          </a:bodyPr>
          <a:lstStyle/>
          <a:p>
            <a:pPr algn="ctr"/>
            <a:r>
              <a:rPr lang="en-US" smtClean="0">
                <a:solidFill>
                  <a:schemeClr val="bg1"/>
                </a:solidFill>
                <a:latin typeface="Century Gothic" charset="0"/>
                <a:ea typeface="Century Gothic" charset="0"/>
                <a:cs typeface="Century Gothic" charset="0"/>
              </a:rPr>
              <a:t>121</a:t>
            </a:r>
            <a:endParaRPr lang="en-US" dirty="0">
              <a:solidFill>
                <a:schemeClr val="bg1"/>
              </a:solidFill>
              <a:latin typeface="Century Gothic" charset="0"/>
              <a:ea typeface="Century Gothic" charset="0"/>
              <a:cs typeface="Century Gothic" charset="0"/>
            </a:endParaRPr>
          </a:p>
        </p:txBody>
      </p:sp>
      <p:sp>
        <p:nvSpPr>
          <p:cNvPr id="11" name="Rectangle 10"/>
          <p:cNvSpPr/>
          <p:nvPr/>
        </p:nvSpPr>
        <p:spPr>
          <a:xfrm>
            <a:off x="4095750" y="1735098"/>
            <a:ext cx="590551" cy="369332"/>
          </a:xfrm>
          <a:prstGeom prst="rect">
            <a:avLst/>
          </a:prstGeom>
        </p:spPr>
        <p:txBody>
          <a:bodyPr wrap="square">
            <a:spAutoFit/>
          </a:bodyPr>
          <a:lstStyle/>
          <a:p>
            <a:pPr algn="ctr"/>
            <a:r>
              <a:rPr lang="en-US" dirty="0" smtClean="0">
                <a:solidFill>
                  <a:schemeClr val="bg1"/>
                </a:solidFill>
                <a:latin typeface="Century Gothic" charset="0"/>
                <a:ea typeface="Century Gothic" charset="0"/>
                <a:cs typeface="Century Gothic" charset="0"/>
              </a:rPr>
              <a:t>149</a:t>
            </a:r>
            <a:endParaRPr lang="en-US" dirty="0">
              <a:solidFill>
                <a:schemeClr val="bg1"/>
              </a:solidFill>
              <a:latin typeface="Century Gothic" charset="0"/>
              <a:ea typeface="Century Gothic" charset="0"/>
              <a:cs typeface="Century Gothic" charset="0"/>
            </a:endParaRPr>
          </a:p>
        </p:txBody>
      </p:sp>
      <p:sp>
        <p:nvSpPr>
          <p:cNvPr id="12" name="Content Placeholder 2"/>
          <p:cNvSpPr txBox="1">
            <a:spLocks/>
          </p:cNvSpPr>
          <p:nvPr/>
        </p:nvSpPr>
        <p:spPr>
          <a:xfrm>
            <a:off x="5605200" y="1075800"/>
            <a:ext cx="3420000" cy="3420000"/>
          </a:xfrm>
          <a:prstGeom prst="ellipse">
            <a:avLst/>
          </a:prstGeom>
          <a:solidFill>
            <a:schemeClr val="accent2"/>
          </a:solidFill>
        </p:spPr>
        <p:txBody>
          <a:bodyPr vert="horz" lIns="91440" tIns="45720" rIns="91440" bIns="45720" rtlCol="0" anchor="ctr">
            <a:noAutofit/>
          </a:bodyPr>
          <a:lstStyle>
            <a:lvl1pPr marL="342900" indent="-342900" algn="l" defTabSz="457200" rtl="0" eaLnBrk="1" latinLnBrk="0" hangingPunct="1">
              <a:spcBef>
                <a:spcPct val="20000"/>
              </a:spcBef>
              <a:buFont typeface="Arial"/>
              <a:buChar char="•"/>
              <a:defRPr sz="2600" kern="1200">
                <a:solidFill>
                  <a:srgbClr val="434343"/>
                </a:solidFill>
                <a:latin typeface="Century Gothic"/>
                <a:ea typeface="+mn-ea"/>
                <a:cs typeface="Century Gothic"/>
              </a:defRPr>
            </a:lvl1pPr>
            <a:lvl2pPr marL="742950" indent="-285750" algn="l" defTabSz="457200" rtl="0" eaLnBrk="1" latinLnBrk="0" hangingPunct="1">
              <a:spcBef>
                <a:spcPct val="20000"/>
              </a:spcBef>
              <a:buFont typeface="Arial"/>
              <a:buChar char="–"/>
              <a:defRPr sz="2600" kern="1200">
                <a:solidFill>
                  <a:srgbClr val="434343"/>
                </a:solidFill>
                <a:latin typeface="Century Gothic"/>
                <a:ea typeface="+mn-ea"/>
                <a:cs typeface="Century Gothic"/>
              </a:defRPr>
            </a:lvl2pPr>
            <a:lvl3pPr marL="1143000" indent="-228600" algn="l" defTabSz="457200" rtl="0" eaLnBrk="1" latinLnBrk="0" hangingPunct="1">
              <a:spcBef>
                <a:spcPct val="20000"/>
              </a:spcBef>
              <a:buFont typeface="Arial"/>
              <a:buChar char="•"/>
              <a:defRPr sz="2600" kern="1200">
                <a:solidFill>
                  <a:srgbClr val="434343"/>
                </a:solidFill>
                <a:latin typeface="Century Gothic"/>
                <a:ea typeface="+mn-ea"/>
                <a:cs typeface="Century Gothic"/>
              </a:defRPr>
            </a:lvl3pPr>
            <a:lvl4pPr marL="1600200" indent="-228600" algn="l" defTabSz="457200" rtl="0" eaLnBrk="1" latinLnBrk="0" hangingPunct="1">
              <a:spcBef>
                <a:spcPct val="20000"/>
              </a:spcBef>
              <a:buFont typeface="Arial"/>
              <a:buChar char="–"/>
              <a:defRPr sz="2600" kern="1200">
                <a:solidFill>
                  <a:srgbClr val="434343"/>
                </a:solidFill>
                <a:latin typeface="Century Gothic"/>
                <a:ea typeface="+mn-ea"/>
                <a:cs typeface="Century Gothic"/>
              </a:defRPr>
            </a:lvl4pPr>
            <a:lvl5pPr marL="2057400" indent="-228600" algn="l" defTabSz="457200" rtl="0" eaLnBrk="1" latinLnBrk="0" hangingPunct="1">
              <a:spcBef>
                <a:spcPct val="20000"/>
              </a:spcBef>
              <a:buFont typeface="Arial"/>
              <a:buChar char="»"/>
              <a:defRPr sz="2600" kern="1200">
                <a:solidFill>
                  <a:srgbClr val="434343"/>
                </a:solidFill>
                <a:latin typeface="Century Gothic"/>
                <a:ea typeface="+mn-ea"/>
                <a:cs typeface="Century Gothic"/>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fontAlgn="auto">
              <a:spcAft>
                <a:spcPts val="0"/>
              </a:spcAft>
              <a:buFont typeface="Arial"/>
              <a:buNone/>
            </a:pPr>
            <a:r>
              <a:rPr lang="en-US" sz="2400" dirty="0" smtClean="0">
                <a:solidFill>
                  <a:schemeClr val="bg1"/>
                </a:solidFill>
              </a:rPr>
              <a:t>Proactively explaining and sharing work increases downloads by </a:t>
            </a:r>
            <a:r>
              <a:rPr lang="en-US" sz="7200" dirty="0" smtClean="0">
                <a:solidFill>
                  <a:schemeClr val="bg1"/>
                </a:solidFill>
              </a:rPr>
              <a:t>23%</a:t>
            </a:r>
            <a:endParaRPr lang="en-US" dirty="0" smtClean="0">
              <a:solidFill>
                <a:schemeClr val="bg1"/>
              </a:solidFill>
            </a:endParaRPr>
          </a:p>
        </p:txBody>
      </p:sp>
      <p:sp>
        <p:nvSpPr>
          <p:cNvPr id="13" name="TextBox 12"/>
          <p:cNvSpPr txBox="1"/>
          <p:nvPr/>
        </p:nvSpPr>
        <p:spPr>
          <a:xfrm>
            <a:off x="143255" y="4639965"/>
            <a:ext cx="2142746" cy="369332"/>
          </a:xfrm>
          <a:prstGeom prst="rect">
            <a:avLst/>
          </a:prstGeom>
          <a:noFill/>
        </p:spPr>
        <p:txBody>
          <a:bodyPr wrap="square" rtlCol="0">
            <a:spAutoFit/>
          </a:bodyPr>
          <a:lstStyle/>
          <a:p>
            <a:r>
              <a:rPr lang="en-US" dirty="0" smtClean="0">
                <a:solidFill>
                  <a:schemeClr val="bg1"/>
                </a:solidFill>
                <a:latin typeface="Century Gothic" charset="0"/>
                <a:ea typeface="Century Gothic" charset="0"/>
                <a:cs typeface="Century Gothic" charset="0"/>
              </a:rPr>
              <a:t>@</a:t>
            </a:r>
            <a:r>
              <a:rPr lang="en-US" dirty="0" err="1" smtClean="0">
                <a:solidFill>
                  <a:schemeClr val="bg1"/>
                </a:solidFill>
                <a:latin typeface="Century Gothic" charset="0"/>
                <a:ea typeface="Century Gothic" charset="0"/>
                <a:cs typeface="Century Gothic" charset="0"/>
              </a:rPr>
              <a:t>growkudos</a:t>
            </a:r>
            <a:endParaRPr lang="en-US" dirty="0">
              <a:solidFill>
                <a:schemeClr val="bg1"/>
              </a:solidFill>
              <a:latin typeface="Century Gothic" charset="0"/>
              <a:ea typeface="Century Gothic" charset="0"/>
              <a:cs typeface="Century Gothic" charset="0"/>
            </a:endParaRPr>
          </a:p>
        </p:txBody>
      </p:sp>
      <p:pic>
        <p:nvPicPr>
          <p:cNvPr id="14" name="Picture 1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208322" y="4324233"/>
            <a:ext cx="1935678" cy="631464"/>
          </a:xfrm>
          <a:prstGeom prst="rect">
            <a:avLst/>
          </a:prstGeom>
        </p:spPr>
      </p:pic>
      <p:sp>
        <p:nvSpPr>
          <p:cNvPr id="16" name="Title 2"/>
          <p:cNvSpPr txBox="1">
            <a:spLocks/>
          </p:cNvSpPr>
          <p:nvPr/>
        </p:nvSpPr>
        <p:spPr>
          <a:xfrm>
            <a:off x="-1" y="0"/>
            <a:ext cx="9144001" cy="816555"/>
          </a:xfrm>
          <a:prstGeom prst="rect">
            <a:avLst/>
          </a:prstGeom>
          <a:solidFill>
            <a:schemeClr val="tx1"/>
          </a:solidFill>
        </p:spPr>
        <p:txBody>
          <a:bodyPr anchor="ctr"/>
          <a:lstStyle>
            <a:lvl1pPr algn="l" defTabSz="457200" rtl="0" eaLnBrk="1" latinLnBrk="0" hangingPunct="1">
              <a:spcBef>
                <a:spcPct val="0"/>
              </a:spcBef>
              <a:buNone/>
              <a:defRPr sz="3600" kern="1200">
                <a:solidFill>
                  <a:schemeClr val="bg1"/>
                </a:solidFill>
                <a:latin typeface="Century Gothic"/>
                <a:ea typeface="+mj-ea"/>
                <a:cs typeface="Century Gothic"/>
              </a:defRPr>
            </a:lvl1pPr>
          </a:lstStyle>
          <a:p>
            <a:pPr algn="ctr" fontAlgn="auto">
              <a:spcAft>
                <a:spcPts val="0"/>
              </a:spcAft>
            </a:pPr>
            <a:r>
              <a:rPr lang="en-US" sz="3200" dirty="0" smtClean="0"/>
              <a:t>The difference data can make: </a:t>
            </a:r>
            <a:r>
              <a:rPr lang="en-US" sz="3200" u="sng" dirty="0" smtClean="0"/>
              <a:t>evidence</a:t>
            </a:r>
            <a:endParaRPr lang="en-US" sz="3200" u="sng" dirty="0"/>
          </a:p>
        </p:txBody>
      </p:sp>
    </p:spTree>
    <p:extLst>
      <p:ext uri="{BB962C8B-B14F-4D97-AF65-F5344CB8AC3E}">
        <p14:creationId xmlns:p14="http://schemas.microsoft.com/office/powerpoint/2010/main" val="312773729"/>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1148" y="1860248"/>
            <a:ext cx="6886223" cy="816555"/>
          </a:xfrm>
        </p:spPr>
        <p:txBody>
          <a:bodyPr/>
          <a:lstStyle/>
          <a:p>
            <a:pPr algn="ctr"/>
            <a:r>
              <a:rPr lang="en-US" dirty="0" smtClean="0"/>
              <a:t>How does all of this benefit</a:t>
            </a:r>
            <a:br>
              <a:rPr lang="en-US" dirty="0" smtClean="0"/>
            </a:br>
            <a:r>
              <a:rPr lang="en-US" dirty="0" smtClean="0"/>
              <a:t>institutions and repositories?</a:t>
            </a:r>
            <a:endParaRPr lang="en-US" dirty="0"/>
          </a:p>
        </p:txBody>
      </p:sp>
    </p:spTree>
    <p:extLst>
      <p:ext uri="{BB962C8B-B14F-4D97-AF65-F5344CB8AC3E}">
        <p14:creationId xmlns:p14="http://schemas.microsoft.com/office/powerpoint/2010/main" val="394566726"/>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4963886" y="1768022"/>
            <a:ext cx="1690914" cy="684893"/>
          </a:xfrm>
          <a:prstGeom prst="ellipse">
            <a:avLst/>
          </a:prstGeom>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7" name="Oval 6"/>
          <p:cNvSpPr/>
          <p:nvPr/>
        </p:nvSpPr>
        <p:spPr>
          <a:xfrm>
            <a:off x="5109029" y="1768022"/>
            <a:ext cx="1400628" cy="525235"/>
          </a:xfrm>
          <a:prstGeom prst="ellipse">
            <a:avLst/>
          </a:prstGeom>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3" name="Title 2"/>
          <p:cNvSpPr>
            <a:spLocks noGrp="1"/>
          </p:cNvSpPr>
          <p:nvPr>
            <p:ph type="title"/>
          </p:nvPr>
        </p:nvSpPr>
        <p:spPr/>
        <p:txBody>
          <a:bodyPr/>
          <a:lstStyle/>
          <a:p>
            <a:r>
              <a:rPr lang="en-US" dirty="0" smtClean="0"/>
              <a:t>For the institution:</a:t>
            </a:r>
            <a:endParaRPr lang="en-US" dirty="0"/>
          </a:p>
        </p:txBody>
      </p:sp>
      <p:pic>
        <p:nvPicPr>
          <p:cNvPr id="5" name="Picture 4"/>
          <p:cNvPicPr>
            <a:picLocks noChangeAspect="1"/>
          </p:cNvPicPr>
          <p:nvPr/>
        </p:nvPicPr>
        <p:blipFill>
          <a:blip r:embed="rId3"/>
          <a:stretch>
            <a:fillRect/>
          </a:stretch>
        </p:blipFill>
        <p:spPr>
          <a:xfrm>
            <a:off x="2801255" y="1119465"/>
            <a:ext cx="1306288" cy="1206396"/>
          </a:xfrm>
          <a:prstGeom prst="rect">
            <a:avLst/>
          </a:prstGeom>
        </p:spPr>
      </p:pic>
      <p:sp>
        <p:nvSpPr>
          <p:cNvPr id="6" name="Oval 5"/>
          <p:cNvSpPr/>
          <p:nvPr/>
        </p:nvSpPr>
        <p:spPr>
          <a:xfrm>
            <a:off x="5268686" y="1799772"/>
            <a:ext cx="1081314" cy="333828"/>
          </a:xfrm>
          <a:prstGeom prst="ellipse">
            <a:avLst/>
          </a:prstGeom>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10" name="TextBox 9"/>
          <p:cNvSpPr txBox="1"/>
          <p:nvPr/>
        </p:nvSpPr>
        <p:spPr>
          <a:xfrm>
            <a:off x="201385" y="2881086"/>
            <a:ext cx="1921328" cy="1477328"/>
          </a:xfrm>
          <a:prstGeom prst="rect">
            <a:avLst/>
          </a:prstGeom>
          <a:noFill/>
        </p:spPr>
        <p:txBody>
          <a:bodyPr wrap="square" rtlCol="0">
            <a:spAutoFit/>
          </a:bodyPr>
          <a:lstStyle/>
          <a:p>
            <a:pPr algn="ctr"/>
            <a:r>
              <a:rPr lang="en-US" dirty="0" smtClean="0">
                <a:latin typeface="Century Gothic" charset="0"/>
                <a:ea typeface="Century Gothic" charset="0"/>
                <a:cs typeface="Century Gothic" charset="0"/>
              </a:rPr>
              <a:t>Mobilizing researchers to increase the visibility of </a:t>
            </a:r>
            <a:br>
              <a:rPr lang="en-US" dirty="0" smtClean="0">
                <a:latin typeface="Century Gothic" charset="0"/>
                <a:ea typeface="Century Gothic" charset="0"/>
                <a:cs typeface="Century Gothic" charset="0"/>
              </a:rPr>
            </a:br>
            <a:r>
              <a:rPr lang="en-US" dirty="0" smtClean="0">
                <a:latin typeface="Century Gothic" charset="0"/>
                <a:ea typeface="Century Gothic" charset="0"/>
                <a:cs typeface="Century Gothic" charset="0"/>
              </a:rPr>
              <a:t>their work</a:t>
            </a:r>
            <a:endParaRPr lang="en-US" dirty="0">
              <a:latin typeface="Century Gothic" charset="0"/>
              <a:ea typeface="Century Gothic" charset="0"/>
              <a:cs typeface="Century Gothic" charset="0"/>
            </a:endParaRPr>
          </a:p>
        </p:txBody>
      </p:sp>
      <p:sp>
        <p:nvSpPr>
          <p:cNvPr id="11" name="TextBox 10"/>
          <p:cNvSpPr txBox="1"/>
          <p:nvPr/>
        </p:nvSpPr>
        <p:spPr>
          <a:xfrm>
            <a:off x="2618014" y="2881086"/>
            <a:ext cx="1672770" cy="1477328"/>
          </a:xfrm>
          <a:prstGeom prst="rect">
            <a:avLst/>
          </a:prstGeom>
          <a:noFill/>
        </p:spPr>
        <p:txBody>
          <a:bodyPr wrap="square" rtlCol="0">
            <a:spAutoFit/>
          </a:bodyPr>
          <a:lstStyle/>
          <a:p>
            <a:pPr algn="ctr"/>
            <a:r>
              <a:rPr lang="en-US" dirty="0" smtClean="0">
                <a:latin typeface="Century Gothic" charset="0"/>
                <a:ea typeface="Century Gothic" charset="0"/>
                <a:cs typeface="Century Gothic" charset="0"/>
              </a:rPr>
              <a:t>Making it easier for you to maximize the results of their efforts</a:t>
            </a:r>
            <a:endParaRPr lang="en-US" dirty="0">
              <a:latin typeface="Century Gothic" charset="0"/>
              <a:ea typeface="Century Gothic" charset="0"/>
              <a:cs typeface="Century Gothic" charset="0"/>
            </a:endParaRPr>
          </a:p>
        </p:txBody>
      </p:sp>
      <p:sp>
        <p:nvSpPr>
          <p:cNvPr id="12" name="TextBox 11"/>
          <p:cNvSpPr txBox="1"/>
          <p:nvPr/>
        </p:nvSpPr>
        <p:spPr>
          <a:xfrm>
            <a:off x="4971142" y="2881086"/>
            <a:ext cx="1672770" cy="1477328"/>
          </a:xfrm>
          <a:prstGeom prst="rect">
            <a:avLst/>
          </a:prstGeom>
          <a:noFill/>
        </p:spPr>
        <p:txBody>
          <a:bodyPr wrap="square" rtlCol="0">
            <a:spAutoFit/>
          </a:bodyPr>
          <a:lstStyle/>
          <a:p>
            <a:pPr algn="ctr"/>
            <a:r>
              <a:rPr lang="en-US" dirty="0" smtClean="0">
                <a:latin typeface="Century Gothic" charset="0"/>
                <a:ea typeface="Century Gothic" charset="0"/>
                <a:cs typeface="Century Gothic" charset="0"/>
              </a:rPr>
              <a:t>Increasing the impact of the institution’s research</a:t>
            </a:r>
            <a:endParaRPr lang="en-US" dirty="0">
              <a:latin typeface="Century Gothic" charset="0"/>
              <a:ea typeface="Century Gothic" charset="0"/>
              <a:cs typeface="Century Gothic" charset="0"/>
            </a:endParaRPr>
          </a:p>
        </p:txBody>
      </p:sp>
      <p:pic>
        <p:nvPicPr>
          <p:cNvPr id="13" name="Picture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67601" y="1238251"/>
            <a:ext cx="1059542" cy="1059542"/>
          </a:xfrm>
          <a:prstGeom prst="rect">
            <a:avLst/>
          </a:prstGeom>
        </p:spPr>
      </p:pic>
      <p:sp>
        <p:nvSpPr>
          <p:cNvPr id="14" name="TextBox 13"/>
          <p:cNvSpPr txBox="1"/>
          <p:nvPr/>
        </p:nvSpPr>
        <p:spPr>
          <a:xfrm>
            <a:off x="6937828" y="2881086"/>
            <a:ext cx="2119088" cy="1477328"/>
          </a:xfrm>
          <a:prstGeom prst="rect">
            <a:avLst/>
          </a:prstGeom>
          <a:noFill/>
        </p:spPr>
        <p:txBody>
          <a:bodyPr wrap="square" rtlCol="0">
            <a:spAutoFit/>
          </a:bodyPr>
          <a:lstStyle/>
          <a:p>
            <a:pPr algn="ctr"/>
            <a:r>
              <a:rPr lang="en-US" dirty="0" smtClean="0">
                <a:latin typeface="Century Gothic" charset="0"/>
                <a:ea typeface="Century Gothic" charset="0"/>
                <a:cs typeface="Century Gothic" charset="0"/>
              </a:rPr>
              <a:t>Reinforcing research support to continue attracting quality researchers</a:t>
            </a:r>
            <a:endParaRPr lang="en-US" dirty="0">
              <a:latin typeface="Century Gothic" charset="0"/>
              <a:ea typeface="Century Gothic" charset="0"/>
              <a:cs typeface="Century Gothic" charset="0"/>
            </a:endParaRPr>
          </a:p>
        </p:txBody>
      </p:sp>
      <p:pic>
        <p:nvPicPr>
          <p:cNvPr id="16" name="Picture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80998" y="1119465"/>
            <a:ext cx="1607456" cy="1607456"/>
          </a:xfrm>
          <a:prstGeom prst="rect">
            <a:avLst/>
          </a:prstGeom>
        </p:spPr>
      </p:pic>
      <p:pic>
        <p:nvPicPr>
          <p:cNvPr id="17" name="Picture 16"/>
          <p:cNvPicPr>
            <a:picLocks noChangeAspect="1"/>
          </p:cNvPicPr>
          <p:nvPr/>
        </p:nvPicPr>
        <p:blipFill rotWithShape="1">
          <a:blip r:embed="rId6"/>
          <a:srcRect l="19016" t="19683" r="19016" b="19683"/>
          <a:stretch/>
        </p:blipFill>
        <p:spPr>
          <a:xfrm>
            <a:off x="5384017" y="1083179"/>
            <a:ext cx="895570" cy="876300"/>
          </a:xfrm>
          <a:prstGeom prst="ellipse">
            <a:avLst/>
          </a:prstGeom>
        </p:spPr>
      </p:pic>
    </p:spTree>
    <p:extLst>
      <p:ext uri="{BB962C8B-B14F-4D97-AF65-F5344CB8AC3E}">
        <p14:creationId xmlns:p14="http://schemas.microsoft.com/office/powerpoint/2010/main" val="1317402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9144001" cy="5142801"/>
          </a:xfrm>
        </p:spPr>
        <p:txBody>
          <a:bodyPr anchor="t"/>
          <a:lstStyle/>
          <a:p>
            <a:r>
              <a:rPr lang="en-US" dirty="0" smtClean="0"/>
              <a:t>For the repository</a:t>
            </a:r>
            <a:endParaRPr lang="en-US" dirty="0"/>
          </a:p>
        </p:txBody>
      </p:sp>
      <p:sp>
        <p:nvSpPr>
          <p:cNvPr id="3" name="TextBox 2"/>
          <p:cNvSpPr txBox="1"/>
          <p:nvPr/>
        </p:nvSpPr>
        <p:spPr>
          <a:xfrm>
            <a:off x="123371" y="979714"/>
            <a:ext cx="2256972" cy="1938992"/>
          </a:xfrm>
          <a:prstGeom prst="rect">
            <a:avLst/>
          </a:prstGeom>
          <a:noFill/>
        </p:spPr>
        <p:txBody>
          <a:bodyPr wrap="square" rtlCol="0">
            <a:spAutoFit/>
          </a:bodyPr>
          <a:lstStyle/>
          <a:p>
            <a:r>
              <a:rPr lang="en-US" sz="2000" dirty="0" smtClean="0">
                <a:solidFill>
                  <a:schemeClr val="bg1"/>
                </a:solidFill>
                <a:latin typeface="Century Gothic" charset="0"/>
                <a:ea typeface="Century Gothic" charset="0"/>
                <a:cs typeface="Century Gothic" charset="0"/>
              </a:rPr>
              <a:t>A new source </a:t>
            </a:r>
          </a:p>
          <a:p>
            <a:r>
              <a:rPr lang="en-US" sz="2000" dirty="0" smtClean="0">
                <a:solidFill>
                  <a:schemeClr val="bg1"/>
                </a:solidFill>
                <a:latin typeface="Century Gothic" charset="0"/>
                <a:ea typeface="Century Gothic" charset="0"/>
                <a:cs typeface="Century Gothic" charset="0"/>
              </a:rPr>
              <a:t>of metadata </a:t>
            </a:r>
            <a:br>
              <a:rPr lang="en-US" sz="2000" dirty="0" smtClean="0">
                <a:solidFill>
                  <a:schemeClr val="bg1"/>
                </a:solidFill>
                <a:latin typeface="Century Gothic" charset="0"/>
                <a:ea typeface="Century Gothic" charset="0"/>
                <a:cs typeface="Century Gothic" charset="0"/>
              </a:rPr>
            </a:br>
            <a:r>
              <a:rPr lang="en-US" sz="2000" dirty="0" smtClean="0">
                <a:solidFill>
                  <a:schemeClr val="bg1"/>
                </a:solidFill>
                <a:latin typeface="Century Gothic" charset="0"/>
                <a:ea typeface="Century Gothic" charset="0"/>
                <a:cs typeface="Century Gothic" charset="0"/>
              </a:rPr>
              <a:t>to increase </a:t>
            </a:r>
            <a:r>
              <a:rPr lang="en-US" sz="2000" b="1" dirty="0" smtClean="0">
                <a:solidFill>
                  <a:schemeClr val="bg1"/>
                </a:solidFill>
                <a:latin typeface="Century Gothic" charset="0"/>
                <a:ea typeface="Century Gothic" charset="0"/>
                <a:cs typeface="Century Gothic" charset="0"/>
              </a:rPr>
              <a:t>discoverability</a:t>
            </a:r>
            <a:r>
              <a:rPr lang="en-US" sz="2000" dirty="0" smtClean="0">
                <a:solidFill>
                  <a:schemeClr val="bg1"/>
                </a:solidFill>
                <a:latin typeface="Century Gothic" charset="0"/>
                <a:ea typeface="Century Gothic" charset="0"/>
                <a:cs typeface="Century Gothic" charset="0"/>
              </a:rPr>
              <a:t> of content in your repository</a:t>
            </a:r>
            <a:endParaRPr lang="en-US" sz="2000" dirty="0">
              <a:solidFill>
                <a:schemeClr val="bg1"/>
              </a:solidFill>
              <a:latin typeface="Century Gothic" charset="0"/>
              <a:ea typeface="Century Gothic" charset="0"/>
              <a:cs typeface="Century Gothic" charset="0"/>
            </a:endParaRPr>
          </a:p>
        </p:txBody>
      </p:sp>
      <p:pic>
        <p:nvPicPr>
          <p:cNvPr id="4" name="Picture 3"/>
          <p:cNvPicPr>
            <a:picLocks noChangeAspect="1"/>
          </p:cNvPicPr>
          <p:nvPr/>
        </p:nvPicPr>
        <p:blipFill>
          <a:blip r:embed="rId3"/>
          <a:stretch>
            <a:fillRect/>
          </a:stretch>
        </p:blipFill>
        <p:spPr>
          <a:xfrm>
            <a:off x="4601029" y="0"/>
            <a:ext cx="4542971" cy="5142801"/>
          </a:xfrm>
          <a:prstGeom prst="rect">
            <a:avLst/>
          </a:prstGeom>
        </p:spPr>
      </p:pic>
      <p:pic>
        <p:nvPicPr>
          <p:cNvPr id="7" name="Picture 6"/>
          <p:cNvPicPr>
            <a:picLocks noChangeAspect="1"/>
          </p:cNvPicPr>
          <p:nvPr/>
        </p:nvPicPr>
        <p:blipFill rotWithShape="1">
          <a:blip r:embed="rId4" cstate="screen">
            <a:extLst>
              <a:ext uri="{28A0092B-C50C-407E-A947-70E740481C1C}">
                <a14:useLocalDpi xmlns:a14="http://schemas.microsoft.com/office/drawing/2010/main"/>
              </a:ext>
            </a:extLst>
          </a:blip>
          <a:srcRect l="-3141" t="-22414" b="-26604"/>
          <a:stretch/>
        </p:blipFill>
        <p:spPr>
          <a:xfrm>
            <a:off x="1927961" y="2104571"/>
            <a:ext cx="2905296" cy="2901043"/>
          </a:xfrm>
          <a:prstGeom prst="ellipse">
            <a:avLst/>
          </a:prstGeom>
          <a:solidFill>
            <a:schemeClr val="bg1"/>
          </a:solidFill>
          <a:ln w="57150">
            <a:solidFill>
              <a:schemeClr val="accent1"/>
            </a:solidFill>
          </a:ln>
        </p:spPr>
      </p:pic>
      <p:cxnSp>
        <p:nvCxnSpPr>
          <p:cNvPr id="9" name="Straight Connector 8"/>
          <p:cNvCxnSpPr/>
          <p:nvPr/>
        </p:nvCxnSpPr>
        <p:spPr>
          <a:xfrm>
            <a:off x="4666343" y="2801257"/>
            <a:ext cx="406400" cy="301125"/>
          </a:xfrm>
          <a:prstGeom prst="line">
            <a:avLst/>
          </a:prstGeom>
          <a:ln w="57150">
            <a:solidFill>
              <a:schemeClr val="accent1"/>
            </a:solidFill>
            <a:tailEnd type="oval" w="sm" len="sm"/>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43255" y="4639965"/>
            <a:ext cx="2142746" cy="369332"/>
          </a:xfrm>
          <a:prstGeom prst="rect">
            <a:avLst/>
          </a:prstGeom>
          <a:noFill/>
        </p:spPr>
        <p:txBody>
          <a:bodyPr wrap="square" rtlCol="0">
            <a:spAutoFit/>
          </a:bodyPr>
          <a:lstStyle/>
          <a:p>
            <a:r>
              <a:rPr lang="en-US" dirty="0" smtClean="0">
                <a:solidFill>
                  <a:schemeClr val="bg1"/>
                </a:solidFill>
                <a:latin typeface="Century Gothic" charset="0"/>
                <a:ea typeface="Century Gothic" charset="0"/>
                <a:cs typeface="Century Gothic" charset="0"/>
              </a:rPr>
              <a:t>@</a:t>
            </a:r>
            <a:r>
              <a:rPr lang="en-US" smtClean="0">
                <a:solidFill>
                  <a:schemeClr val="bg1"/>
                </a:solidFill>
                <a:latin typeface="Century Gothic" charset="0"/>
                <a:ea typeface="Century Gothic" charset="0"/>
                <a:cs typeface="Century Gothic" charset="0"/>
              </a:rPr>
              <a:t>growkudos</a:t>
            </a:r>
            <a:endParaRPr lang="en-US" dirty="0">
              <a:solidFill>
                <a:schemeClr val="bg1"/>
              </a:solidFill>
              <a:latin typeface="Century Gothic" charset="0"/>
              <a:ea typeface="Century Gothic" charset="0"/>
              <a:cs typeface="Century Gothic" charset="0"/>
            </a:endParaRPr>
          </a:p>
        </p:txBody>
      </p:sp>
    </p:spTree>
    <p:extLst>
      <p:ext uri="{BB962C8B-B14F-4D97-AF65-F5344CB8AC3E}">
        <p14:creationId xmlns:p14="http://schemas.microsoft.com/office/powerpoint/2010/main" val="19387489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9144001" cy="5143500"/>
          </a:xfrm>
        </p:spPr>
        <p:txBody>
          <a:bodyPr anchor="t"/>
          <a:lstStyle/>
          <a:p>
            <a:r>
              <a:rPr lang="en-US" dirty="0" smtClean="0"/>
              <a:t>For the repository</a:t>
            </a:r>
            <a:endParaRPr lang="en-US" dirty="0"/>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35827" y="224971"/>
            <a:ext cx="4546300" cy="3447143"/>
          </a:xfrm>
          <a:prstGeom prst="rect">
            <a:avLst/>
          </a:prstGeom>
        </p:spPr>
      </p:pic>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t="-26051" b="-26051"/>
          <a:stretch/>
        </p:blipFill>
        <p:spPr>
          <a:xfrm>
            <a:off x="4571999" y="1948542"/>
            <a:ext cx="2844801" cy="2836942"/>
          </a:xfrm>
          <a:prstGeom prst="ellipse">
            <a:avLst/>
          </a:prstGeom>
          <a:solidFill>
            <a:schemeClr val="bg1"/>
          </a:solidFill>
          <a:ln w="57150">
            <a:solidFill>
              <a:schemeClr val="accent1"/>
            </a:solidFill>
          </a:ln>
        </p:spPr>
      </p:pic>
      <p:cxnSp>
        <p:nvCxnSpPr>
          <p:cNvPr id="5" name="Straight Connector 4"/>
          <p:cNvCxnSpPr/>
          <p:nvPr/>
        </p:nvCxnSpPr>
        <p:spPr>
          <a:xfrm>
            <a:off x="7322457" y="2743200"/>
            <a:ext cx="217714" cy="108857"/>
          </a:xfrm>
          <a:prstGeom prst="line">
            <a:avLst/>
          </a:prstGeom>
          <a:ln w="57150">
            <a:solidFill>
              <a:schemeClr val="accent1"/>
            </a:solidFill>
            <a:tailEnd type="oval" w="sm" len="sm"/>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932112" y="1132934"/>
            <a:ext cx="2256972" cy="1631216"/>
          </a:xfrm>
          <a:prstGeom prst="rect">
            <a:avLst/>
          </a:prstGeom>
          <a:noFill/>
        </p:spPr>
        <p:txBody>
          <a:bodyPr wrap="square" rtlCol="0">
            <a:spAutoFit/>
          </a:bodyPr>
          <a:lstStyle/>
          <a:p>
            <a:r>
              <a:rPr lang="en-US" sz="2000" dirty="0" smtClean="0">
                <a:solidFill>
                  <a:schemeClr val="bg1"/>
                </a:solidFill>
                <a:latin typeface="Century Gothic" charset="0"/>
                <a:ea typeface="Century Gothic" charset="0"/>
                <a:cs typeface="Century Gothic" charset="0"/>
              </a:rPr>
              <a:t>A new way to make repository content visible and increase </a:t>
            </a:r>
            <a:r>
              <a:rPr lang="en-US" sz="2000" b="1" dirty="0" smtClean="0">
                <a:solidFill>
                  <a:schemeClr val="bg1"/>
                </a:solidFill>
                <a:latin typeface="Century Gothic" charset="0"/>
                <a:ea typeface="Century Gothic" charset="0"/>
                <a:cs typeface="Century Gothic" charset="0"/>
              </a:rPr>
              <a:t>traffic</a:t>
            </a:r>
            <a:endParaRPr lang="en-US" sz="2000" b="1" dirty="0">
              <a:solidFill>
                <a:schemeClr val="bg1"/>
              </a:solidFill>
              <a:latin typeface="Century Gothic" charset="0"/>
              <a:ea typeface="Century Gothic" charset="0"/>
              <a:cs typeface="Century Gothic" charset="0"/>
            </a:endParaRPr>
          </a:p>
        </p:txBody>
      </p:sp>
      <p:pic>
        <p:nvPicPr>
          <p:cNvPr id="10" name="Picture 9"/>
          <p:cNvPicPr>
            <a:picLocks noChangeAspect="1"/>
          </p:cNvPicPr>
          <p:nvPr/>
        </p:nvPicPr>
        <p:blipFill rotWithShape="1">
          <a:blip r:embed="rId5">
            <a:extLst>
              <a:ext uri="{28A0092B-C50C-407E-A947-70E740481C1C}">
                <a14:useLocalDpi xmlns:a14="http://schemas.microsoft.com/office/drawing/2010/main" val="0"/>
              </a:ext>
            </a:extLst>
          </a:blip>
          <a:srcRect b="29744"/>
          <a:stretch/>
        </p:blipFill>
        <p:spPr>
          <a:xfrm>
            <a:off x="7208322" y="4324233"/>
            <a:ext cx="1935678" cy="631464"/>
          </a:xfrm>
          <a:prstGeom prst="rect">
            <a:avLst/>
          </a:prstGeom>
        </p:spPr>
      </p:pic>
      <p:sp>
        <p:nvSpPr>
          <p:cNvPr id="11" name="TextBox 10"/>
          <p:cNvSpPr txBox="1"/>
          <p:nvPr/>
        </p:nvSpPr>
        <p:spPr>
          <a:xfrm>
            <a:off x="143255" y="4639965"/>
            <a:ext cx="2142746" cy="369332"/>
          </a:xfrm>
          <a:prstGeom prst="rect">
            <a:avLst/>
          </a:prstGeom>
          <a:noFill/>
        </p:spPr>
        <p:txBody>
          <a:bodyPr wrap="square" rtlCol="0">
            <a:spAutoFit/>
          </a:bodyPr>
          <a:lstStyle/>
          <a:p>
            <a:r>
              <a:rPr lang="en-US" dirty="0" smtClean="0">
                <a:solidFill>
                  <a:schemeClr val="bg1"/>
                </a:solidFill>
                <a:latin typeface="Century Gothic" charset="0"/>
                <a:ea typeface="Century Gothic" charset="0"/>
                <a:cs typeface="Century Gothic" charset="0"/>
              </a:rPr>
              <a:t>@</a:t>
            </a:r>
            <a:r>
              <a:rPr lang="en-US" smtClean="0">
                <a:solidFill>
                  <a:schemeClr val="bg1"/>
                </a:solidFill>
                <a:latin typeface="Century Gothic" charset="0"/>
                <a:ea typeface="Century Gothic" charset="0"/>
                <a:cs typeface="Century Gothic" charset="0"/>
              </a:rPr>
              <a:t>growkudos</a:t>
            </a:r>
            <a:endParaRPr lang="en-US" dirty="0">
              <a:solidFill>
                <a:schemeClr val="bg1"/>
              </a:solidFill>
              <a:latin typeface="Century Gothic" charset="0"/>
              <a:ea typeface="Century Gothic" charset="0"/>
              <a:cs typeface="Century Gothic" charset="0"/>
            </a:endParaRPr>
          </a:p>
        </p:txBody>
      </p:sp>
    </p:spTree>
    <p:extLst>
      <p:ext uri="{BB962C8B-B14F-4D97-AF65-F5344CB8AC3E}">
        <p14:creationId xmlns:p14="http://schemas.microsoft.com/office/powerpoint/2010/main" val="913024963"/>
      </p:ext>
    </p:extLst>
  </p:cSld>
  <p:clrMapOvr>
    <a:masterClrMapping/>
  </p:clrMapOvr>
</p:sld>
</file>

<file path=ppt/theme/theme1.xml><?xml version="1.0" encoding="utf-8"?>
<a:theme xmlns:a="http://schemas.openxmlformats.org/drawingml/2006/main" name="Kudos2016">
  <a:themeElements>
    <a:clrScheme name="Kudos2016">
      <a:dk1>
        <a:srgbClr val="404040"/>
      </a:dk1>
      <a:lt1>
        <a:srgbClr val="FFFFFF"/>
      </a:lt1>
      <a:dk2>
        <a:srgbClr val="404040"/>
      </a:dk2>
      <a:lt2>
        <a:srgbClr val="EEECE1"/>
      </a:lt2>
      <a:accent1>
        <a:srgbClr val="3A74AA"/>
      </a:accent1>
      <a:accent2>
        <a:srgbClr val="E86F39"/>
      </a:accent2>
      <a:accent3>
        <a:srgbClr val="677D10"/>
      </a:accent3>
      <a:accent4>
        <a:srgbClr val="F7AF2D"/>
      </a:accent4>
      <a:accent5>
        <a:srgbClr val="AB4E65"/>
      </a:accent5>
      <a:accent6>
        <a:srgbClr val="595959"/>
      </a:accent6>
      <a:hlink>
        <a:srgbClr val="3A74AA"/>
      </a:hlink>
      <a:folHlink>
        <a:srgbClr val="3A74AA"/>
      </a:folHlink>
    </a:clrScheme>
    <a:fontScheme name="Century Gothic">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Kudos2016" id="{805AFAFF-B884-B149-BFAD-0E0D180F4A69}" vid="{078C1750-14C4-A045-9483-2E4047D92BF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862</TotalTime>
  <Words>1482</Words>
  <Application>Microsoft Macintosh PowerPoint</Application>
  <PresentationFormat>On-screen Show (16:9)</PresentationFormat>
  <Paragraphs>115</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Kudos2016</vt:lpstr>
      <vt:lpstr>How can data make a difference to the impact of researchers’ work?</vt:lpstr>
      <vt:lpstr>PowerPoint Presentation</vt:lpstr>
      <vt:lpstr>PowerPoint Presentation</vt:lpstr>
      <vt:lpstr>PowerPoint Presentation</vt:lpstr>
      <vt:lpstr>PowerPoint Presentation</vt:lpstr>
      <vt:lpstr>PowerPoint Presentation</vt:lpstr>
      <vt:lpstr>How does all of this benefit institutions and repositories?</vt:lpstr>
      <vt:lpstr>For the institution:</vt:lpstr>
      <vt:lpstr>For the repository</vt:lpstr>
      <vt:lpstr>For the repository</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can we help researchers increase  the reach and impact of their work? </dc:title>
  <dc:creator>Charlie Rapple</dc:creator>
  <cp:lastModifiedBy>Lorna Brown</cp:lastModifiedBy>
  <cp:revision>106</cp:revision>
  <dcterms:created xsi:type="dcterms:W3CDTF">2016-07-28T08:57:33Z</dcterms:created>
  <dcterms:modified xsi:type="dcterms:W3CDTF">2016-07-31T21:04:06Z</dcterms:modified>
</cp:coreProperties>
</file>