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1" r:id="rId4"/>
    <p:sldId id="262" r:id="rId5"/>
    <p:sldId id="264" r:id="rId6"/>
    <p:sldId id="265" r:id="rId7"/>
    <p:sldId id="269" r:id="rId8"/>
    <p:sldId id="268" r:id="rId9"/>
    <p:sldId id="267" r:id="rId10"/>
    <p:sldId id="266" r:id="rId11"/>
    <p:sldId id="271" r:id="rId12"/>
    <p:sldId id="270" r:id="rId13"/>
  </p:sldIdLst>
  <p:sldSz cx="9144000" cy="6858000" type="screen4x3"/>
  <p:notesSz cx="6858000" cy="9144000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78846" autoAdjust="0"/>
  </p:normalViewPr>
  <p:slideViewPr>
    <p:cSldViewPr>
      <p:cViewPr varScale="1">
        <p:scale>
          <a:sx n="92" d="100"/>
          <a:sy n="92" d="100"/>
        </p:scale>
        <p:origin x="-146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5BADC-BF89-410D-AD6C-10A5BA869736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8AEA40-AAB3-4EFD-80CE-91E4695DB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690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Over the past three years in the role of Data Manager at The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Roslin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Institute working closely with Quality and our IT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departments,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one thing that has struck me more than anything else is the dedication and commitment to science each of our 70 + PI’s demonstrate. 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I’m told time and time again that the ‘project’ is merely a stepping stone in providing the ability to deliver their science.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majority of cases the research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continues from one grant to the next and therefore the datasets at any given time are merely snap shots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a lifelong commitment to their research goals.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37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 this in mind, capturing these datasets is all well and good.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Datasets can form the basis of continued research, either as a rolling project or with time lags imposed whilst funding is sought.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Using a scenario of a two year gap between one project finishing and another starting, I investigated what might have changed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more importantly, although the datasets where captured and sufficiently documented at the time,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 other factors should be taken into consideration to truly reflect the authenticity of the science delivered.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251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 what goes into affecting research dataset? In one word ‘PLENTY’. A multitude of potential factors as mapped out in our ever evolving aspirational research data management workflow.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Concentrating on the securing data element of the workflow 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will see the following topics highlighted. These form an integral part of any dataset and should be considered just as viable in documenting and capturing datasets.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788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Controlled, Raw and Primary data capture,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Sample</a:t>
            </a:r>
            <a:r>
              <a:rPr lang="en-GB" baseline="0" dirty="0" smtClean="0"/>
              <a:t> storage</a:t>
            </a:r>
            <a:r>
              <a:rPr lang="en-GB" dirty="0" smtClean="0"/>
              <a:t>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training records.</a:t>
            </a: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Equipment records,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Scientific Lab Notebooks.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All integral to delivery of Quality Assured Datasets.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251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Where is</a:t>
            </a:r>
            <a:r>
              <a:rPr lang="en-GB" baseline="0" dirty="0" smtClean="0"/>
              <a:t> all my research that contributed and produced my datasets?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2517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Training records key to success</a:t>
            </a:r>
            <a:r>
              <a:rPr lang="en-GB" baseline="0" dirty="0" smtClean="0"/>
              <a:t> of research.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251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Services, Calibrations and Repair reports are now electronically scanned and date captured against all equipment</a:t>
            </a:r>
            <a:r>
              <a:rPr lang="en-GB" baseline="0" dirty="0" smtClean="0"/>
              <a:t> held in our Easter Bush Campus Equipment Database.</a:t>
            </a:r>
          </a:p>
          <a:p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This Equipment database is now discoverable via web search functionality.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251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We are currently starting</a:t>
            </a:r>
            <a:r>
              <a:rPr lang="en-GB" baseline="0" dirty="0" smtClean="0"/>
              <a:t> to capture the above data information in our Easter Bush Campus Equipment Database.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2517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The bible for research, conducted at the Institute.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2517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Electronic scanned copies of lab book’s are compiled into pdf portfolio’s by</a:t>
            </a:r>
            <a:r>
              <a:rPr lang="en-GB" baseline="0" dirty="0" smtClean="0"/>
              <a:t> individual researcher.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Optical Character Recognition software is run over the portfolio which gives the additional benefit of a search facility.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This has limitations due to hand writing but has been proven as successful.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AEA40-AAB3-4EFD-80CE-91E4695DB0F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181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3319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5"/>
            <a:ext cx="8229600" cy="374441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8449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8312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04863"/>
            <a:ext cx="4038600" cy="36724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04863"/>
            <a:ext cx="4038600" cy="36004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2086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6084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708919"/>
            <a:ext cx="4040188" cy="3168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06084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708919"/>
            <a:ext cx="4041775" cy="3168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  <a:prstGeom prst="rect">
            <a:avLst/>
          </a:prstGeo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657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  <a:prstGeom prst="rect">
            <a:avLst/>
          </a:prstGeo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7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8489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  <a:prstGeom prst="rect">
            <a:avLst/>
          </a:prstGeo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6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660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052737"/>
            <a:ext cx="5111750" cy="4824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276873"/>
            <a:ext cx="3008313" cy="36003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  <a:prstGeom prst="rect">
            <a:avLst/>
          </a:prstGeo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9693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653136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124743"/>
            <a:ext cx="5486400" cy="338437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219874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  <a:prstGeom prst="rect">
            <a:avLst/>
          </a:prstGeo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4786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132857"/>
            <a:ext cx="8229600" cy="374441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  <a:prstGeom prst="rect">
            <a:avLst/>
          </a:prstGeo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90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52737"/>
            <a:ext cx="2057400" cy="4896544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52737"/>
            <a:ext cx="6019800" cy="4896544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71600" y="6093296"/>
            <a:ext cx="2133600" cy="365125"/>
          </a:xfrm>
          <a:prstGeom prst="rect">
            <a:avLst/>
          </a:prstGeo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093296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1533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60849"/>
            <a:ext cx="8229600" cy="3816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2"/>
          </p:nvPr>
        </p:nvSpPr>
        <p:spPr>
          <a:xfrm>
            <a:off x="971600" y="6093296"/>
            <a:ext cx="2133600" cy="365125"/>
          </a:xfrm>
          <a:prstGeom prst="rect">
            <a:avLst/>
          </a:prstGeom>
        </p:spPr>
        <p:txBody>
          <a:bodyPr/>
          <a:lstStyle/>
          <a:p>
            <a:fld id="{EAD5E173-632B-418C-9AAF-CCBDCFE4E787}" type="datetimeFigureOut">
              <a:rPr lang="en-GB" smtClean="0"/>
              <a:t>25/08/2014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3124200" y="6093296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284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2492896"/>
            <a:ext cx="784887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Dealing with Data </a:t>
            </a:r>
            <a:r>
              <a:rPr lang="en-GB" sz="4400" b="1" dirty="0" smtClean="0">
                <a:solidFill>
                  <a:schemeClr val="bg1"/>
                </a:solidFill>
              </a:rPr>
              <a:t>Conference </a:t>
            </a:r>
          </a:p>
          <a:p>
            <a:pPr algn="ctr"/>
            <a:r>
              <a:rPr lang="en-GB" sz="3200" b="1" dirty="0" smtClean="0">
                <a:solidFill>
                  <a:schemeClr val="bg1"/>
                </a:solidFill>
              </a:rPr>
              <a:t>26</a:t>
            </a:r>
            <a:r>
              <a:rPr lang="en-GB" sz="3200" b="1" baseline="30000" dirty="0" smtClean="0">
                <a:solidFill>
                  <a:schemeClr val="bg1"/>
                </a:solidFill>
              </a:rPr>
              <a:t>th</a:t>
            </a:r>
            <a:r>
              <a:rPr lang="en-GB" sz="3200" b="1" dirty="0" smtClean="0">
                <a:solidFill>
                  <a:schemeClr val="bg1"/>
                </a:solidFill>
              </a:rPr>
              <a:t> August 2014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37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944216"/>
          </a:xfrm>
        </p:spPr>
        <p:txBody>
          <a:bodyPr>
            <a:normAutofit/>
          </a:bodyPr>
          <a:lstStyle/>
          <a:p>
            <a:r>
              <a:rPr lang="en-GB" dirty="0" smtClean="0"/>
              <a:t>Capturing Datasets…..</a:t>
            </a:r>
            <a:br>
              <a:rPr lang="en-GB" dirty="0" smtClean="0"/>
            </a:br>
            <a:r>
              <a:rPr lang="en-GB" dirty="0" smtClean="0"/>
              <a:t>is only the half of it!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951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248472"/>
          </a:xfrm>
        </p:spPr>
        <p:txBody>
          <a:bodyPr>
            <a:normAutofit/>
          </a:bodyPr>
          <a:lstStyle/>
          <a:p>
            <a:r>
              <a:rPr lang="en-GB" dirty="0" smtClean="0"/>
              <a:t>So you’ve got your datasets, what else is required?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Time Gaps?</a:t>
            </a:r>
          </a:p>
          <a:p>
            <a:r>
              <a:rPr lang="en-GB" dirty="0" smtClean="0"/>
              <a:t>What’s Changed?</a:t>
            </a:r>
          </a:p>
          <a:p>
            <a:r>
              <a:rPr lang="en-GB" dirty="0" smtClean="0"/>
              <a:t>Where is the documentation and is it still </a:t>
            </a:r>
            <a:r>
              <a:rPr lang="en-GB" dirty="0" smtClean="0"/>
              <a:t>valid?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34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6" y="1268760"/>
            <a:ext cx="8892480" cy="47140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043913"/>
            <a:ext cx="1749791" cy="13681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496" y="971436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Easter Bush Research Data Management Workflow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653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08112"/>
          </a:xfrm>
        </p:spPr>
        <p:txBody>
          <a:bodyPr>
            <a:normAutofit/>
          </a:bodyPr>
          <a:lstStyle/>
          <a:p>
            <a:r>
              <a:rPr lang="en-GB" b="1" dirty="0" smtClean="0"/>
              <a:t>Additional Data Requirements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844824"/>
            <a:ext cx="5893471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7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Potential data that </a:t>
            </a:r>
            <a:r>
              <a:rPr lang="en-GB" b="1" dirty="0" smtClean="0"/>
              <a:t>requires capturing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48472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GB" dirty="0"/>
              <a:t>Samples / Primary data</a:t>
            </a:r>
          </a:p>
          <a:p>
            <a:pPr lvl="1"/>
            <a:r>
              <a:rPr lang="en-GB" dirty="0"/>
              <a:t>Where are my samples stored? </a:t>
            </a:r>
          </a:p>
          <a:p>
            <a:pPr lvl="1"/>
            <a:r>
              <a:rPr lang="en-GB" dirty="0"/>
              <a:t>How were they </a:t>
            </a:r>
            <a:r>
              <a:rPr lang="en-GB" dirty="0" smtClean="0"/>
              <a:t>labelled?</a:t>
            </a:r>
          </a:p>
          <a:p>
            <a:pPr lvl="1"/>
            <a:r>
              <a:rPr lang="en-GB" dirty="0" smtClean="0"/>
              <a:t>Where </a:t>
            </a:r>
            <a:r>
              <a:rPr lang="en-GB" dirty="0"/>
              <a:t>did the samples come from?</a:t>
            </a:r>
          </a:p>
          <a:p>
            <a:pPr lvl="1"/>
            <a:r>
              <a:rPr lang="en-GB" dirty="0"/>
              <a:t>Which freezer, what conditions, have they moved?</a:t>
            </a:r>
          </a:p>
          <a:p>
            <a:pPr lvl="1"/>
            <a:r>
              <a:rPr lang="en-GB" dirty="0"/>
              <a:t>Where there any breakdowns or temperature fluctuations that could have affected the condition of my samples.</a:t>
            </a:r>
          </a:p>
          <a:p>
            <a:pPr lvl="1"/>
            <a:r>
              <a:rPr lang="en-GB" dirty="0"/>
              <a:t>Where is my primary data, is it secure, under what conditions was my data </a:t>
            </a:r>
            <a:r>
              <a:rPr lang="en-GB" dirty="0" smtClean="0"/>
              <a:t>created?</a:t>
            </a:r>
          </a:p>
          <a:p>
            <a:pPr lvl="1"/>
            <a:r>
              <a:rPr lang="en-GB" dirty="0" smtClean="0"/>
              <a:t>What </a:t>
            </a:r>
            <a:r>
              <a:rPr lang="en-GB" dirty="0"/>
              <a:t>secondary data is generated, </a:t>
            </a:r>
            <a:r>
              <a:rPr lang="en-GB" dirty="0" smtClean="0"/>
              <a:t>Where is it stored? What about </a:t>
            </a:r>
            <a:r>
              <a:rPr lang="en-GB" dirty="0"/>
              <a:t>important interim data </a:t>
            </a:r>
            <a:r>
              <a:rPr lang="en-GB" dirty="0" smtClean="0"/>
              <a:t>and </a:t>
            </a:r>
            <a:r>
              <a:rPr lang="en-GB" dirty="0"/>
              <a:t>images?</a:t>
            </a:r>
          </a:p>
        </p:txBody>
      </p:sp>
    </p:spTree>
    <p:extLst>
      <p:ext uri="{BB962C8B-B14F-4D97-AF65-F5344CB8AC3E}">
        <p14:creationId xmlns:p14="http://schemas.microsoft.com/office/powerpoint/2010/main" val="94337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Potential data that requires capturing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Training</a:t>
            </a:r>
          </a:p>
          <a:p>
            <a:pPr lvl="1"/>
            <a:r>
              <a:rPr lang="en-GB" dirty="0"/>
              <a:t>What training did my researchers receive at the time of my project (records)? Equipment training, procedure training etc.</a:t>
            </a:r>
          </a:p>
          <a:p>
            <a:pPr lvl="1"/>
            <a:r>
              <a:rPr lang="en-GB" dirty="0"/>
              <a:t>What </a:t>
            </a:r>
            <a:r>
              <a:rPr lang="en-GB" dirty="0" smtClean="0"/>
              <a:t>SOPs </a:t>
            </a:r>
            <a:r>
              <a:rPr lang="en-GB" dirty="0"/>
              <a:t>and policies were written / in place at the time of my project?</a:t>
            </a:r>
          </a:p>
          <a:p>
            <a:pPr lvl="1"/>
            <a:r>
              <a:rPr lang="en-GB" dirty="0"/>
              <a:t>What manuals were being used?</a:t>
            </a:r>
          </a:p>
          <a:p>
            <a:pPr lvl="1"/>
            <a:r>
              <a:rPr lang="en-GB" dirty="0"/>
              <a:t>How were the scientific methods performed?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473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Potential data that requires capturing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Equipment</a:t>
            </a:r>
          </a:p>
          <a:p>
            <a:pPr lvl="1"/>
            <a:r>
              <a:rPr lang="en-GB" dirty="0"/>
              <a:t>What state was the equipment in when I conducted my research?</a:t>
            </a:r>
          </a:p>
          <a:p>
            <a:pPr lvl="2"/>
            <a:r>
              <a:rPr lang="en-GB" dirty="0"/>
              <a:t>Calibrations</a:t>
            </a:r>
          </a:p>
          <a:p>
            <a:pPr lvl="2"/>
            <a:r>
              <a:rPr lang="en-GB" dirty="0"/>
              <a:t>Service and repair history</a:t>
            </a:r>
          </a:p>
          <a:p>
            <a:pPr lvl="2"/>
            <a:r>
              <a:rPr lang="en-GB" dirty="0"/>
              <a:t>Who and what was it also being used for at the time of my research</a:t>
            </a:r>
          </a:p>
          <a:p>
            <a:pPr lvl="2"/>
            <a:r>
              <a:rPr lang="en-GB" dirty="0"/>
              <a:t>What was the version numbers of software used to generate the data?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816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Potential data that requires capturing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Plant &amp; Machinery</a:t>
            </a:r>
            <a:endParaRPr lang="en-GB" dirty="0"/>
          </a:p>
          <a:p>
            <a:pPr lvl="1"/>
            <a:r>
              <a:rPr lang="en-GB" dirty="0"/>
              <a:t>What were the building conditions?</a:t>
            </a:r>
          </a:p>
          <a:p>
            <a:pPr lvl="1"/>
            <a:r>
              <a:rPr lang="en-GB" dirty="0"/>
              <a:t>Which physical area was my research conducted in?</a:t>
            </a:r>
          </a:p>
          <a:p>
            <a:pPr lvl="1"/>
            <a:r>
              <a:rPr lang="en-GB" dirty="0"/>
              <a:t>Air conditioning calibrations?</a:t>
            </a:r>
          </a:p>
          <a:p>
            <a:pPr lvl="1"/>
            <a:r>
              <a:rPr lang="en-GB" dirty="0"/>
              <a:t>Room temperature at the time?</a:t>
            </a:r>
          </a:p>
          <a:p>
            <a:pPr lvl="1"/>
            <a:r>
              <a:rPr lang="en-GB" dirty="0"/>
              <a:t>More than one location?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890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Potential data that requires capturing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392487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GB" dirty="0"/>
              <a:t>Scientific Notebooks</a:t>
            </a:r>
          </a:p>
          <a:p>
            <a:pPr lvl="1"/>
            <a:r>
              <a:rPr lang="en-GB" dirty="0"/>
              <a:t>An integral part of any research conducted at </a:t>
            </a:r>
            <a:r>
              <a:rPr lang="en-GB" dirty="0" err="1" smtClean="0"/>
              <a:t>Roslin</a:t>
            </a:r>
            <a:r>
              <a:rPr lang="en-GB" dirty="0" smtClean="0"/>
              <a:t>. Documenting </a:t>
            </a:r>
            <a:r>
              <a:rPr lang="en-GB" dirty="0"/>
              <a:t>all aspects of the research project that is being performed, </a:t>
            </a:r>
            <a:r>
              <a:rPr lang="en-GB" dirty="0" smtClean="0"/>
              <a:t>including:</a:t>
            </a:r>
          </a:p>
          <a:p>
            <a:pPr lvl="2"/>
            <a:r>
              <a:rPr lang="en-GB" dirty="0" smtClean="0"/>
              <a:t>notes </a:t>
            </a:r>
            <a:r>
              <a:rPr lang="en-GB" dirty="0"/>
              <a:t>from group </a:t>
            </a:r>
            <a:r>
              <a:rPr lang="en-GB" dirty="0" smtClean="0"/>
              <a:t>meetings, </a:t>
            </a:r>
          </a:p>
          <a:p>
            <a:pPr lvl="2"/>
            <a:r>
              <a:rPr lang="en-GB" dirty="0" smtClean="0"/>
              <a:t>decisions </a:t>
            </a:r>
            <a:r>
              <a:rPr lang="en-GB" dirty="0"/>
              <a:t>made on direction of </a:t>
            </a:r>
            <a:r>
              <a:rPr lang="en-GB" dirty="0" smtClean="0"/>
              <a:t>project,</a:t>
            </a:r>
          </a:p>
          <a:p>
            <a:pPr lvl="2"/>
            <a:r>
              <a:rPr lang="en-GB" dirty="0" smtClean="0"/>
              <a:t>including </a:t>
            </a:r>
            <a:r>
              <a:rPr lang="en-GB" dirty="0"/>
              <a:t>documenting all procedures, results, conclusions and providing enough detail to allow another researcher to repeat the work again if required</a:t>
            </a:r>
            <a:r>
              <a:rPr lang="en-GB" dirty="0" smtClean="0"/>
              <a:t>.</a:t>
            </a:r>
          </a:p>
          <a:p>
            <a:pPr marL="457200" lvl="1" indent="0">
              <a:buNone/>
            </a:pPr>
            <a:endParaRPr lang="en-GB" dirty="0"/>
          </a:p>
          <a:p>
            <a:pPr lvl="1"/>
            <a:r>
              <a:rPr lang="en-GB" dirty="0"/>
              <a:t>In order to prevent loss of this irreplaceable recorded work, all completed books are scanned to provide backup for disaster recovery purposes.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38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Scientific Notebook Portfolios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628800"/>
            <a:ext cx="6984776" cy="4355606"/>
          </a:xfrm>
        </p:spPr>
      </p:pic>
    </p:spTree>
    <p:extLst>
      <p:ext uri="{BB962C8B-B14F-4D97-AF65-F5344CB8AC3E}">
        <p14:creationId xmlns:p14="http://schemas.microsoft.com/office/powerpoint/2010/main" val="73026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At </a:t>
            </a:r>
            <a:r>
              <a:rPr lang="en-GB" dirty="0" err="1" smtClean="0"/>
              <a:t>Roslin</a:t>
            </a:r>
            <a:r>
              <a:rPr lang="en-GB" dirty="0" smtClean="0"/>
              <a:t>, </a:t>
            </a:r>
            <a:r>
              <a:rPr lang="en-GB" dirty="0"/>
              <a:t>we are currently working towards integration of the </a:t>
            </a:r>
            <a:r>
              <a:rPr lang="en-GB" dirty="0" smtClean="0"/>
              <a:t>associated data highlighted today. </a:t>
            </a:r>
            <a:r>
              <a:rPr lang="en-GB" dirty="0"/>
              <a:t>Linkage of Equipment, Plant, Scientific Notebooks, Training records, Samples and Primary Datasets are all key to fully compliment datasets and produce authentic records of the science undertaken at the institute</a:t>
            </a:r>
            <a:r>
              <a:rPr lang="en-GB" dirty="0" smtClean="0"/>
              <a:t>.</a:t>
            </a:r>
          </a:p>
          <a:p>
            <a:pPr marL="0" indent="0" algn="ctr">
              <a:buNone/>
            </a:pPr>
            <a:r>
              <a:rPr lang="en-GB" b="1" dirty="0" smtClean="0"/>
              <a:t>So </a:t>
            </a:r>
            <a:r>
              <a:rPr lang="en-GB" b="1" dirty="0"/>
              <a:t>when we say we want to capture datasets, we really are only looking at the half of it!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0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&quot;/&gt;&lt;property id=&quot;20303&quot; value=&quot;-1&quot;/&gt;&lt;property id=&quot;20307&quot; value=&quot;256&quot;/&gt;&lt;/object&gt;&lt;object type=&quot;3&quot; unique_id=&quot;10004&quot;&gt;&lt;property id=&quot;20148&quot; value=&quot;5&quot;/&gt;&lt;property id=&quot;20300&quot; value=&quot;Slide 2 - &amp;quot;Capturing Datasets…..&amp;#x0D;&amp;#x0A;is only the half of it!&amp;quot;&quot;/&gt;&lt;property id=&quot;20303&quot; value=&quot;-1&quot;/&gt;&lt;property id=&quot;20307&quot; value=&quot;260&quot;/&gt;&lt;/object&gt;&lt;object type=&quot;3&quot; unique_id=&quot;10005&quot;&gt;&lt;property id=&quot;20148&quot; value=&quot;5&quot;/&gt;&lt;property id=&quot;20300&quot; value=&quot;Slide 3&quot;/&gt;&lt;property id=&quot;20303&quot; value=&quot;-1&quot;/&gt;&lt;property id=&quot;20307&quot; value=&quot;261&quot;/&gt;&lt;/object&gt;&lt;object type=&quot;3&quot; unique_id=&quot;10006&quot;&gt;&lt;property id=&quot;20148&quot; value=&quot;5&quot;/&gt;&lt;property id=&quot;20300&quot; value=&quot;Slide 4&quot;/&gt;&lt;property id=&quot;20303&quot; value=&quot;-1&quot;/&gt;&lt;property id=&quot;20307&quot; value=&quot;262&quot;/&gt;&lt;/object&gt;&lt;object type=&quot;3&quot; unique_id=&quot;10044&quot;&gt;&lt;property id=&quot;20148&quot; value=&quot;5&quot;/&gt;&lt;property id=&quot;20300&quot; value=&quot;Slide 5 - &amp;quot;Additional Data Requirements&amp;quot;&quot;/&gt;&lt;property id=&quot;20303&quot; value=&quot;-1&quot;/&gt;&lt;property id=&quot;20307&quot; value=&quot;264&quot;/&gt;&lt;/object&gt;&lt;object type=&quot;3&quot; unique_id=&quot;10045&quot;&gt;&lt;property id=&quot;20148&quot; value=&quot;5&quot;/&gt;&lt;property id=&quot;20300&quot; value=&quot;Slide 6 - &amp;quot;Potential data that requires capturing&amp;quot;&quot;/&gt;&lt;property id=&quot;20303&quot; value=&quot;-1&quot;/&gt;&lt;property id=&quot;20307&quot; value=&quot;265&quot;/&gt;&lt;/object&gt;&lt;object type=&quot;3&quot; unique_id=&quot;10046&quot;&gt;&lt;property id=&quot;20148&quot; value=&quot;5&quot;/&gt;&lt;property id=&quot;20300&quot; value=&quot;Slide 10 - &amp;quot;Potential data that requires capturing&amp;quot;&quot;/&gt;&lt;property id=&quot;20303&quot; value=&quot;-1&quot;/&gt;&lt;property id=&quot;20307&quot; value=&quot;266&quot;/&gt;&lt;/object&gt;&lt;object type=&quot;3&quot; unique_id=&quot;10127&quot;&gt;&lt;property id=&quot;20148&quot; value=&quot;5&quot;/&gt;&lt;property id=&quot;20300&quot; value=&quot;Slide 7 - &amp;quot;Potential data that requires capturing&amp;quot;&quot;/&gt;&lt;property id=&quot;20303&quot; value=&quot;-1&quot;/&gt;&lt;property id=&quot;20307&quot; value=&quot;269&quot;/&gt;&lt;/object&gt;&lt;object type=&quot;3&quot; unique_id=&quot;10128&quot;&gt;&lt;property id=&quot;20148&quot; value=&quot;5&quot;/&gt;&lt;property id=&quot;20300&quot; value=&quot;Slide 8 - &amp;quot;Potential data that requires capturing&amp;quot;&quot;/&gt;&lt;property id=&quot;20303&quot; value=&quot;-1&quot;/&gt;&lt;property id=&quot;20307&quot; value=&quot;268&quot;/&gt;&lt;/object&gt;&lt;object type=&quot;3&quot; unique_id=&quot;10129&quot;&gt;&lt;property id=&quot;20148&quot; value=&quot;5&quot;/&gt;&lt;property id=&quot;20300&quot; value=&quot;Slide 9 - &amp;quot;Potential data that requires capturing&amp;quot;&quot;/&gt;&lt;property id=&quot;20303&quot; value=&quot;-1&quot;/&gt;&lt;property id=&quot;20307&quot; value=&quot;267&quot;/&gt;&lt;/object&gt;&lt;object type=&quot;3&quot; unique_id=&quot;10130&quot;&gt;&lt;property id=&quot;20148&quot; value=&quot;5&quot;/&gt;&lt;property id=&quot;20300&quot; value=&quot;Slide 12 - &amp;quot;Summary&amp;quot;&quot;/&gt;&lt;property id=&quot;20303&quot; value=&quot;-1&quot;/&gt;&lt;property id=&quot;20307&quot; value=&quot;270&quot;/&gt;&lt;/object&gt;&lt;object type=&quot;3&quot; unique_id=&quot;10210&quot;&gt;&lt;property id=&quot;20148&quot; value=&quot;5&quot;/&gt;&lt;property id=&quot;20300&quot; value=&quot;Slide 11 - &amp;quot;Scientific Notebook Portfolios&amp;quot;&quot;/&gt;&lt;property id=&quot;20303&quot; value=&quot;-1&quot;/&gt;&lt;property id=&quot;20307&quot; value=&quot;271&quot;/&gt;&lt;/object&gt;&lt;/object&gt;&lt;object type=&quot;8&quot; unique_id=&quot;10012&quot;&gt;&lt;/object&gt;&lt;object type=&quot;4&quot; unique_id=&quot;10282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896</Words>
  <Application>Microsoft Office PowerPoint</Application>
  <PresentationFormat>On-screen Show (4:3)</PresentationFormat>
  <Paragraphs>93</Paragraphs>
  <Slides>12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Capturing Datasets….. is only the half of it!</vt:lpstr>
      <vt:lpstr>PowerPoint Presentation</vt:lpstr>
      <vt:lpstr>PowerPoint Presentation</vt:lpstr>
      <vt:lpstr>Additional Data Requirements</vt:lpstr>
      <vt:lpstr>Potential data that requires capturing</vt:lpstr>
      <vt:lpstr>Potential data that requires capturing</vt:lpstr>
      <vt:lpstr>Potential data that requires capturing</vt:lpstr>
      <vt:lpstr>Potential data that requires capturing</vt:lpstr>
      <vt:lpstr>Potential data that requires capturing</vt:lpstr>
      <vt:lpstr>Scientific Notebook Portfolios</vt:lpstr>
      <vt:lpstr>Summary</vt:lpstr>
    </vt:vector>
  </TitlesOfParts>
  <Manager>Val.White@roslin.ed.ac.uk</Manager>
  <Company>University of Edinburgh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colin.simpson@roslin.ed.ac.uk</dc:creator>
  <cp:lastModifiedBy>Colin Simpson</cp:lastModifiedBy>
  <cp:revision>46</cp:revision>
  <dcterms:created xsi:type="dcterms:W3CDTF">2013-05-23T10:58:56Z</dcterms:created>
  <dcterms:modified xsi:type="dcterms:W3CDTF">2014-08-25T09:09:28Z</dcterms:modified>
  <cp:category>data management</cp:category>
</cp:coreProperties>
</file>