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58" r:id="rId7"/>
    <p:sldId id="260" r:id="rId8"/>
    <p:sldId id="259" r:id="rId9"/>
    <p:sldId id="261" r:id="rId10"/>
    <p:sldId id="262" r:id="rId11"/>
    <p:sldId id="265" r:id="rId12"/>
    <p:sldId id="264" r:id="rId13"/>
    <p:sldId id="263" r:id="rId14"/>
    <p:sldId id="266" r:id="rId15"/>
    <p:sldId id="267" r:id="rId16"/>
    <p:sldId id="268"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1DC968-9394-6745-9AA4-65EC84172E2A}" v="224" dt="2020-01-13T15:58:08.7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74" autoAdjust="0"/>
    <p:restoredTop sz="80116" autoAdjust="0"/>
  </p:normalViewPr>
  <p:slideViewPr>
    <p:cSldViewPr snapToGrid="0">
      <p:cViewPr>
        <p:scale>
          <a:sx n="100" d="100"/>
          <a:sy n="100" d="100"/>
        </p:scale>
        <p:origin x="-1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WSON Mark" userId="149bfa52-1eee-44a6-ad49-1f570e4d5daa" providerId="ADAL" clId="{541DC968-9394-6745-9AA4-65EC84172E2A}"/>
    <pc:docChg chg="custSel modSld">
      <pc:chgData name="LAWSON Mark" userId="149bfa52-1eee-44a6-ad49-1f570e4d5daa" providerId="ADAL" clId="{541DC968-9394-6745-9AA4-65EC84172E2A}" dt="2020-01-13T15:58:08.787" v="223" actId="20577"/>
      <pc:docMkLst>
        <pc:docMk/>
      </pc:docMkLst>
      <pc:sldChg chg="modSp">
        <pc:chgData name="LAWSON Mark" userId="149bfa52-1eee-44a6-ad49-1f570e4d5daa" providerId="ADAL" clId="{541DC968-9394-6745-9AA4-65EC84172E2A}" dt="2020-01-13T15:56:15.208" v="202" actId="20577"/>
        <pc:sldMkLst>
          <pc:docMk/>
          <pc:sldMk cId="1658199230" sldId="257"/>
        </pc:sldMkLst>
        <pc:spChg chg="mod">
          <ac:chgData name="LAWSON Mark" userId="149bfa52-1eee-44a6-ad49-1f570e4d5daa" providerId="ADAL" clId="{541DC968-9394-6745-9AA4-65EC84172E2A}" dt="2020-01-13T15:56:15.208" v="202" actId="20577"/>
          <ac:spMkLst>
            <pc:docMk/>
            <pc:sldMk cId="1658199230" sldId="257"/>
            <ac:spMk id="3" creationId="{00000000-0000-0000-0000-000000000000}"/>
          </ac:spMkLst>
        </pc:spChg>
      </pc:sldChg>
      <pc:sldChg chg="modSp modAnim">
        <pc:chgData name="LAWSON Mark" userId="149bfa52-1eee-44a6-ad49-1f570e4d5daa" providerId="ADAL" clId="{541DC968-9394-6745-9AA4-65EC84172E2A}" dt="2020-01-13T15:55:27.758" v="121" actId="20577"/>
        <pc:sldMkLst>
          <pc:docMk/>
          <pc:sldMk cId="1360959103" sldId="261"/>
        </pc:sldMkLst>
        <pc:spChg chg="mod">
          <ac:chgData name="LAWSON Mark" userId="149bfa52-1eee-44a6-ad49-1f570e4d5daa" providerId="ADAL" clId="{541DC968-9394-6745-9AA4-65EC84172E2A}" dt="2020-01-13T15:55:27.758" v="121" actId="20577"/>
          <ac:spMkLst>
            <pc:docMk/>
            <pc:sldMk cId="1360959103" sldId="261"/>
            <ac:spMk id="3" creationId="{00000000-0000-0000-0000-000000000000}"/>
          </ac:spMkLst>
        </pc:spChg>
      </pc:sldChg>
      <pc:sldChg chg="modSp">
        <pc:chgData name="LAWSON Mark" userId="149bfa52-1eee-44a6-ad49-1f570e4d5daa" providerId="ADAL" clId="{541DC968-9394-6745-9AA4-65EC84172E2A}" dt="2020-01-13T15:53:31.712" v="92" actId="20577"/>
        <pc:sldMkLst>
          <pc:docMk/>
          <pc:sldMk cId="2744883636" sldId="263"/>
        </pc:sldMkLst>
        <pc:spChg chg="mod">
          <ac:chgData name="LAWSON Mark" userId="149bfa52-1eee-44a6-ad49-1f570e4d5daa" providerId="ADAL" clId="{541DC968-9394-6745-9AA4-65EC84172E2A}" dt="2020-01-13T15:53:31.712" v="92" actId="20577"/>
          <ac:spMkLst>
            <pc:docMk/>
            <pc:sldMk cId="2744883636" sldId="263"/>
            <ac:spMk id="3" creationId="{00000000-0000-0000-0000-000000000000}"/>
          </ac:spMkLst>
        </pc:spChg>
      </pc:sldChg>
      <pc:sldChg chg="modSp">
        <pc:chgData name="LAWSON Mark" userId="149bfa52-1eee-44a6-ad49-1f570e4d5daa" providerId="ADAL" clId="{541DC968-9394-6745-9AA4-65EC84172E2A}" dt="2020-01-13T15:53:40.525" v="96" actId="20577"/>
        <pc:sldMkLst>
          <pc:docMk/>
          <pc:sldMk cId="464101230" sldId="264"/>
        </pc:sldMkLst>
        <pc:spChg chg="mod">
          <ac:chgData name="LAWSON Mark" userId="149bfa52-1eee-44a6-ad49-1f570e4d5daa" providerId="ADAL" clId="{541DC968-9394-6745-9AA4-65EC84172E2A}" dt="2020-01-13T15:53:40.525" v="96" actId="20577"/>
          <ac:spMkLst>
            <pc:docMk/>
            <pc:sldMk cId="464101230" sldId="264"/>
            <ac:spMk id="6" creationId="{00000000-0000-0000-0000-000000000000}"/>
          </ac:spMkLst>
        </pc:spChg>
      </pc:sldChg>
      <pc:sldChg chg="modSp modAnim">
        <pc:chgData name="LAWSON Mark" userId="149bfa52-1eee-44a6-ad49-1f570e4d5daa" providerId="ADAL" clId="{541DC968-9394-6745-9AA4-65EC84172E2A}" dt="2020-01-13T15:54:59.155" v="118" actId="20577"/>
        <pc:sldMkLst>
          <pc:docMk/>
          <pc:sldMk cId="3862892521" sldId="265"/>
        </pc:sldMkLst>
        <pc:spChg chg="mod">
          <ac:chgData name="LAWSON Mark" userId="149bfa52-1eee-44a6-ad49-1f570e4d5daa" providerId="ADAL" clId="{541DC968-9394-6745-9AA4-65EC84172E2A}" dt="2020-01-13T15:54:35.269" v="103" actId="20577"/>
          <ac:spMkLst>
            <pc:docMk/>
            <pc:sldMk cId="3862892521" sldId="265"/>
            <ac:spMk id="3" creationId="{00000000-0000-0000-0000-000000000000}"/>
          </ac:spMkLst>
        </pc:spChg>
        <pc:spChg chg="mod">
          <ac:chgData name="LAWSON Mark" userId="149bfa52-1eee-44a6-ad49-1f570e4d5daa" providerId="ADAL" clId="{541DC968-9394-6745-9AA4-65EC84172E2A}" dt="2020-01-13T15:54:59.155" v="118" actId="20577"/>
          <ac:spMkLst>
            <pc:docMk/>
            <pc:sldMk cId="3862892521" sldId="265"/>
            <ac:spMk id="5" creationId="{00000000-0000-0000-0000-000000000000}"/>
          </ac:spMkLst>
        </pc:spChg>
      </pc:sldChg>
      <pc:sldChg chg="modSp">
        <pc:chgData name="LAWSON Mark" userId="149bfa52-1eee-44a6-ad49-1f570e4d5daa" providerId="ADAL" clId="{541DC968-9394-6745-9AA4-65EC84172E2A}" dt="2020-01-13T15:53:18.980" v="87" actId="20577"/>
        <pc:sldMkLst>
          <pc:docMk/>
          <pc:sldMk cId="3356285234" sldId="267"/>
        </pc:sldMkLst>
        <pc:spChg chg="mod">
          <ac:chgData name="LAWSON Mark" userId="149bfa52-1eee-44a6-ad49-1f570e4d5daa" providerId="ADAL" clId="{541DC968-9394-6745-9AA4-65EC84172E2A}" dt="2020-01-13T15:53:09.084" v="62" actId="20577"/>
          <ac:spMkLst>
            <pc:docMk/>
            <pc:sldMk cId="3356285234" sldId="267"/>
            <ac:spMk id="19" creationId="{00000000-0000-0000-0000-000000000000}"/>
          </ac:spMkLst>
        </pc:spChg>
        <pc:spChg chg="mod">
          <ac:chgData name="LAWSON Mark" userId="149bfa52-1eee-44a6-ad49-1f570e4d5daa" providerId="ADAL" clId="{541DC968-9394-6745-9AA4-65EC84172E2A}" dt="2020-01-13T15:53:18.980" v="87" actId="20577"/>
          <ac:spMkLst>
            <pc:docMk/>
            <pc:sldMk cId="3356285234" sldId="267"/>
            <ac:spMk id="21" creationId="{00000000-0000-0000-0000-000000000000}"/>
          </ac:spMkLst>
        </pc:spChg>
      </pc:sldChg>
      <pc:sldChg chg="modSp">
        <pc:chgData name="LAWSON Mark" userId="149bfa52-1eee-44a6-ad49-1f570e4d5daa" providerId="ADAL" clId="{541DC968-9394-6745-9AA4-65EC84172E2A}" dt="2020-01-13T15:58:08.787" v="223" actId="20577"/>
        <pc:sldMkLst>
          <pc:docMk/>
          <pc:sldMk cId="3880922150" sldId="268"/>
        </pc:sldMkLst>
        <pc:spChg chg="mod">
          <ac:chgData name="LAWSON Mark" userId="149bfa52-1eee-44a6-ad49-1f570e4d5daa" providerId="ADAL" clId="{541DC968-9394-6745-9AA4-65EC84172E2A}" dt="2020-01-13T15:58:08.787" v="223" actId="20577"/>
          <ac:spMkLst>
            <pc:docMk/>
            <pc:sldMk cId="3880922150" sldId="268"/>
            <ac:spMk id="2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B274D7-1635-479A-8552-23ECF3D0D517}" type="datetimeFigureOut">
              <a:rPr lang="en-GB" smtClean="0"/>
              <a:t>13/01/2020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4BB561-76BC-41A5-B4A3-C8EE05750FE2}" type="slidenum">
              <a:rPr lang="en-GB" smtClean="0"/>
              <a:t>‹#›</a:t>
            </a:fld>
            <a:endParaRPr lang="en-GB"/>
          </a:p>
        </p:txBody>
      </p:sp>
    </p:spTree>
    <p:extLst>
      <p:ext uri="{BB962C8B-B14F-4D97-AF65-F5344CB8AC3E}">
        <p14:creationId xmlns:p14="http://schemas.microsoft.com/office/powerpoint/2010/main" val="511427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histology service has specific</a:t>
            </a:r>
            <a:r>
              <a:rPr lang="en-GB" baseline="0" dirty="0" smtClean="0"/>
              <a:t> data management needs relating to the service offered</a:t>
            </a:r>
          </a:p>
          <a:p>
            <a:endParaRPr lang="en-GB" baseline="0" dirty="0" smtClean="0"/>
          </a:p>
          <a:p>
            <a:r>
              <a:rPr lang="en-GB" baseline="0" dirty="0" smtClean="0"/>
              <a:t>Who logged the sample, what ethics approved project it is linked to</a:t>
            </a:r>
          </a:p>
          <a:p>
            <a:endParaRPr lang="en-GB" baseline="0" dirty="0" smtClean="0"/>
          </a:p>
          <a:p>
            <a:r>
              <a:rPr lang="en-GB" baseline="0" dirty="0" smtClean="0"/>
              <a:t>How should the sample be processed?</a:t>
            </a:r>
          </a:p>
          <a:p>
            <a:endParaRPr lang="en-GB" baseline="0" dirty="0" smtClean="0"/>
          </a:p>
          <a:p>
            <a:r>
              <a:rPr lang="en-GB" baseline="0" dirty="0" smtClean="0"/>
              <a:t>Where should the data which is output at the far end of the service be stored?</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3</a:t>
            </a:fld>
            <a:endParaRPr lang="en-GB"/>
          </a:p>
        </p:txBody>
      </p:sp>
    </p:spTree>
    <p:extLst>
      <p:ext uri="{BB962C8B-B14F-4D97-AF65-F5344CB8AC3E}">
        <p14:creationId xmlns:p14="http://schemas.microsoft.com/office/powerpoint/2010/main" val="147275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there</a:t>
            </a:r>
            <a:r>
              <a:rPr lang="en-GB" baseline="0" dirty="0" smtClean="0"/>
              <a:t> are a number of associated management systems at play in the sample lifecycle.</a:t>
            </a:r>
          </a:p>
          <a:p>
            <a:endParaRPr lang="en-GB" baseline="0" dirty="0" smtClean="0"/>
          </a:p>
          <a:p>
            <a:r>
              <a:rPr lang="en-GB" baseline="0" dirty="0" smtClean="0"/>
              <a:t>Initially the web application will create the core ID in the form of the data-embedded QR code</a:t>
            </a:r>
          </a:p>
          <a:p>
            <a:endParaRPr lang="en-GB" baseline="0" dirty="0" smtClean="0"/>
          </a:p>
          <a:p>
            <a:r>
              <a:rPr lang="en-GB" baseline="0" dirty="0" smtClean="0"/>
              <a:t>This is read and printed onto the necessary number of slides, using the slider printer management system which then writes a secondary QR code</a:t>
            </a:r>
          </a:p>
          <a:p>
            <a:endParaRPr lang="en-GB" baseline="0" dirty="0" smtClean="0"/>
          </a:p>
          <a:p>
            <a:r>
              <a:rPr lang="en-GB" baseline="0" dirty="0" smtClean="0"/>
              <a:t>The Staining Robot then undertakes its role and the specific protocol logged back into the web application</a:t>
            </a:r>
          </a:p>
          <a:p>
            <a:endParaRPr lang="en-GB" baseline="0" dirty="0" smtClean="0"/>
          </a:p>
          <a:p>
            <a:r>
              <a:rPr lang="en-GB" baseline="0" dirty="0" smtClean="0"/>
              <a:t>Now another university system, PPMS comes into play, this is used by the surf facility to log equipment bookings and also consumable use so is used for the invoice generation as the cost recovery model. Luckily the vendor has an API which we use to push and pull booking time and antibody, fixative and image analysis costs into the web application to allow us to provide in-line planning and historical invoice display for the PI</a:t>
            </a:r>
          </a:p>
          <a:p>
            <a:endParaRPr lang="en-GB" baseline="0" dirty="0" smtClean="0"/>
          </a:p>
          <a:p>
            <a:r>
              <a:rPr lang="en-GB" baseline="0" dirty="0" smtClean="0"/>
              <a:t>This will then finally emerge as a monthly automated billing feature on the web application</a:t>
            </a:r>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12</a:t>
            </a:fld>
            <a:endParaRPr lang="en-GB"/>
          </a:p>
        </p:txBody>
      </p:sp>
    </p:spTree>
    <p:extLst>
      <p:ext uri="{BB962C8B-B14F-4D97-AF65-F5344CB8AC3E}">
        <p14:creationId xmlns:p14="http://schemas.microsoft.com/office/powerpoint/2010/main" val="15173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Publications</a:t>
            </a:r>
            <a:r>
              <a:rPr lang="en-GB" baseline="0" dirty="0" smtClean="0"/>
              <a:t> &gt; Grants &gt; Data integrity</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13</a:t>
            </a:fld>
            <a:endParaRPr lang="en-GB"/>
          </a:p>
        </p:txBody>
      </p:sp>
    </p:spTree>
    <p:extLst>
      <p:ext uri="{BB962C8B-B14F-4D97-AF65-F5344CB8AC3E}">
        <p14:creationId xmlns:p14="http://schemas.microsoft.com/office/powerpoint/2010/main" val="3170052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graphical view of</a:t>
            </a:r>
            <a:r>
              <a:rPr lang="en-GB" baseline="0" dirty="0" smtClean="0"/>
              <a:t> the typical process stages for a sample which comes through the CRH histology service</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4</a:t>
            </a:fld>
            <a:endParaRPr lang="en-GB"/>
          </a:p>
        </p:txBody>
      </p:sp>
    </p:spTree>
    <p:extLst>
      <p:ext uri="{BB962C8B-B14F-4D97-AF65-F5344CB8AC3E}">
        <p14:creationId xmlns:p14="http://schemas.microsoft.com/office/powerpoint/2010/main" val="667806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secure application requires EASE log in, and authenticates the research user against a list of authorised users</a:t>
            </a:r>
          </a:p>
          <a:p>
            <a:endParaRPr lang="en-GB" baseline="0" dirty="0" smtClean="0"/>
          </a:p>
          <a:p>
            <a:r>
              <a:rPr lang="en-GB" baseline="0" dirty="0" smtClean="0"/>
              <a:t>The data model is GCP and GLP should be compliant</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5</a:t>
            </a:fld>
            <a:endParaRPr lang="en-GB"/>
          </a:p>
        </p:txBody>
      </p:sp>
    </p:spTree>
    <p:extLst>
      <p:ext uri="{BB962C8B-B14F-4D97-AF65-F5344CB8AC3E}">
        <p14:creationId xmlns:p14="http://schemas.microsoft.com/office/powerpoint/2010/main" val="1375175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Using an internal</a:t>
            </a:r>
            <a:r>
              <a:rPr lang="en-GB" baseline="0" dirty="0" smtClean="0"/>
              <a:t> library for QR Code generation</a:t>
            </a:r>
          </a:p>
          <a:p>
            <a:endParaRPr lang="en-GB" baseline="0" dirty="0" smtClean="0"/>
          </a:p>
          <a:p>
            <a:r>
              <a:rPr lang="en-GB" baseline="0" dirty="0" smtClean="0"/>
              <a:t>Code will include all the relevant visual data printed on the cassette</a:t>
            </a:r>
          </a:p>
          <a:p>
            <a:endParaRPr lang="en-GB" baseline="0" dirty="0" smtClean="0"/>
          </a:p>
          <a:p>
            <a:r>
              <a:rPr lang="en-GB" baseline="0" dirty="0" smtClean="0"/>
              <a:t>Data Packet encapsulated within the QR code can be shared across associated systems which will become clear</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6</a:t>
            </a:fld>
            <a:endParaRPr lang="en-GB"/>
          </a:p>
        </p:txBody>
      </p:sp>
    </p:spTree>
    <p:extLst>
      <p:ext uri="{BB962C8B-B14F-4D97-AF65-F5344CB8AC3E}">
        <p14:creationId xmlns:p14="http://schemas.microsoft.com/office/powerpoint/2010/main" val="3643908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slide printer</a:t>
            </a:r>
            <a:r>
              <a:rPr lang="en-GB" baseline="0" dirty="0" smtClean="0"/>
              <a:t> will scan the QR code from the cassette and directly print a facsimile of the data onto the slide header.</a:t>
            </a:r>
          </a:p>
          <a:p>
            <a:endParaRPr lang="en-GB" baseline="0" dirty="0" smtClean="0"/>
          </a:p>
          <a:p>
            <a:r>
              <a:rPr lang="en-GB" baseline="0" dirty="0" smtClean="0"/>
              <a:t>Both this code and the QR code on the sample cassette can be read using a handheld scanner in the histology service (or any QR enabled device) to show the ownership of the sample (obviously depends on the logged in status of the scanner..)</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7</a:t>
            </a:fld>
            <a:endParaRPr lang="en-GB"/>
          </a:p>
        </p:txBody>
      </p:sp>
    </p:spTree>
    <p:extLst>
      <p:ext uri="{BB962C8B-B14F-4D97-AF65-F5344CB8AC3E}">
        <p14:creationId xmlns:p14="http://schemas.microsoft.com/office/powerpoint/2010/main" val="2293673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2 Leica</a:t>
            </a:r>
            <a:r>
              <a:rPr lang="en-GB" baseline="0" dirty="0" smtClean="0"/>
              <a:t> staining robots which can perform titrated antibody incubation, blocking and washing and the specific protocol used is tracked within the web application by the creation of a dedicated API service written by yours truly</a:t>
            </a:r>
          </a:p>
          <a:p>
            <a:endParaRPr lang="en-GB" baseline="0" dirty="0" smtClean="0"/>
          </a:p>
          <a:p>
            <a:r>
              <a:rPr lang="en-GB" baseline="0" dirty="0" smtClean="0"/>
              <a:t>This will provide the basis for checking/validating the protocol schema downstream (a GLP/GCP requirement)</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8</a:t>
            </a:fld>
            <a:endParaRPr lang="en-GB"/>
          </a:p>
        </p:txBody>
      </p:sp>
    </p:spTree>
    <p:extLst>
      <p:ext uri="{BB962C8B-B14F-4D97-AF65-F5344CB8AC3E}">
        <p14:creationId xmlns:p14="http://schemas.microsoft.com/office/powerpoint/2010/main" val="2812405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have our</a:t>
            </a:r>
            <a:r>
              <a:rPr lang="en-GB" baseline="0" dirty="0" smtClean="0"/>
              <a:t> slides stained and back, its worth mentioning the potential sheer size and complexity of the slides that are stained and then subsequently scanned. Not only can they be full organ scans, I.e. a mouse brain they can also be visualized through the z-stack, discrete heights through the section that can be stained as well.</a:t>
            </a:r>
          </a:p>
          <a:p>
            <a:endParaRPr lang="en-GB" baseline="0" dirty="0" smtClean="0"/>
          </a:p>
          <a:p>
            <a:r>
              <a:rPr lang="en-GB" baseline="0" dirty="0" smtClean="0"/>
              <a:t>The net outcome here is that the resultant slide image can be BIG, upwards of 40Gb on occasion which presents a bunch of data sharing obstacles</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9</a:t>
            </a:fld>
            <a:endParaRPr lang="en-GB"/>
          </a:p>
        </p:txBody>
      </p:sp>
    </p:spTree>
    <p:extLst>
      <p:ext uri="{BB962C8B-B14F-4D97-AF65-F5344CB8AC3E}">
        <p14:creationId xmlns:p14="http://schemas.microsoft.com/office/powerpoint/2010/main" val="21353351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surf facility has over £500,000  of slide scanners that are equipped</a:t>
            </a:r>
            <a:r>
              <a:rPr lang="en-GB" baseline="0" dirty="0" smtClean="0"/>
              <a:t> to scan 100 slides at a time</a:t>
            </a:r>
          </a:p>
          <a:p>
            <a:endParaRPr lang="en-GB" baseline="0" dirty="0" smtClean="0"/>
          </a:p>
          <a:p>
            <a:r>
              <a:rPr lang="en-GB" baseline="0" dirty="0" smtClean="0"/>
              <a:t>They are equipped with QR code scanners so they can read the head of the slide, grab the user profile (i.e. name, UUN) decode the </a:t>
            </a:r>
          </a:p>
          <a:p>
            <a:endParaRPr lang="en-GB" baseline="0" dirty="0" smtClean="0"/>
          </a:p>
          <a:p>
            <a:r>
              <a:rPr lang="en-GB" baseline="0" dirty="0" smtClean="0"/>
              <a:t>Species, ID, tissue type and participant ID and write these to the metadata of the image without any manual intervention by the user.</a:t>
            </a:r>
          </a:p>
          <a:p>
            <a:endParaRPr lang="en-GB" baseline="0" dirty="0" smtClean="0"/>
          </a:p>
          <a:p>
            <a:r>
              <a:rPr lang="en-GB" baseline="0" dirty="0" smtClean="0"/>
              <a:t>When you’re scanning 4500 slides, this affords a tremendous time saving, which we are doing for a study right now</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10</a:t>
            </a:fld>
            <a:endParaRPr lang="en-GB"/>
          </a:p>
        </p:txBody>
      </p:sp>
    </p:spTree>
    <p:extLst>
      <p:ext uri="{BB962C8B-B14F-4D97-AF65-F5344CB8AC3E}">
        <p14:creationId xmlns:p14="http://schemas.microsoft.com/office/powerpoint/2010/main" val="1245179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have all</a:t>
            </a:r>
            <a:r>
              <a:rPr lang="en-GB" baseline="0" dirty="0" smtClean="0"/>
              <a:t> the processes mapped, lets just recap how the web application tracks and manages the data flow</a:t>
            </a:r>
          </a:p>
          <a:p>
            <a:endParaRPr lang="en-GB" baseline="0" dirty="0" smtClean="0"/>
          </a:p>
          <a:p>
            <a:r>
              <a:rPr lang="en-GB" baseline="0" dirty="0" smtClean="0"/>
              <a:t>Sample Submitted</a:t>
            </a:r>
          </a:p>
          <a:p>
            <a:endParaRPr lang="en-GB" baseline="0" dirty="0" smtClean="0"/>
          </a:p>
          <a:p>
            <a:r>
              <a:rPr lang="en-GB" baseline="0" dirty="0" smtClean="0"/>
              <a:t>Sample processed based on the instruction from the researcher – how it should be stained, how the sample should be stored</a:t>
            </a:r>
          </a:p>
          <a:p>
            <a:endParaRPr lang="en-GB" baseline="0" dirty="0" smtClean="0"/>
          </a:p>
          <a:p>
            <a:r>
              <a:rPr lang="en-GB" baseline="0" dirty="0" smtClean="0"/>
              <a:t>Sample is then logged by the histology team and then location tracked in the web application (its in freezer A, shelf 2)</a:t>
            </a:r>
          </a:p>
          <a:p>
            <a:endParaRPr lang="en-GB" baseline="0" dirty="0" smtClean="0"/>
          </a:p>
          <a:p>
            <a:r>
              <a:rPr lang="en-GB" baseline="0" dirty="0" smtClean="0"/>
              <a:t>If downstream processing is required, sometimes researchers just want the embedding and slicing of samples before anything else (maybe a large study over 12 months) , then the protocol is mapped in the robot management system and our own API reads the protocol into the web application</a:t>
            </a:r>
          </a:p>
          <a:p>
            <a:endParaRPr lang="en-GB" baseline="0" dirty="0" smtClean="0"/>
          </a:p>
          <a:p>
            <a:r>
              <a:rPr lang="en-GB" baseline="0" dirty="0" smtClean="0"/>
              <a:t>Slide scanned and image stored eventually in the users temporary storage on DataStore</a:t>
            </a:r>
          </a:p>
          <a:p>
            <a:endParaRPr lang="en-GB" baseline="0" dirty="0" smtClean="0"/>
          </a:p>
          <a:p>
            <a:r>
              <a:rPr lang="en-GB" baseline="0" dirty="0" smtClean="0"/>
              <a:t>Costs incurred then charged out, it is a Surf facility after all.</a:t>
            </a:r>
            <a:endParaRPr lang="en-GB" dirty="0"/>
          </a:p>
        </p:txBody>
      </p:sp>
      <p:sp>
        <p:nvSpPr>
          <p:cNvPr id="4" name="Slide Number Placeholder 3"/>
          <p:cNvSpPr>
            <a:spLocks noGrp="1"/>
          </p:cNvSpPr>
          <p:nvPr>
            <p:ph type="sldNum" sz="quarter" idx="10"/>
          </p:nvPr>
        </p:nvSpPr>
        <p:spPr/>
        <p:txBody>
          <a:bodyPr/>
          <a:lstStyle/>
          <a:p>
            <a:fld id="{C44BB561-76BC-41A5-B4A3-C8EE05750FE2}" type="slidenum">
              <a:rPr lang="en-GB" smtClean="0"/>
              <a:t>11</a:t>
            </a:fld>
            <a:endParaRPr lang="en-GB"/>
          </a:p>
        </p:txBody>
      </p:sp>
    </p:spTree>
    <p:extLst>
      <p:ext uri="{BB962C8B-B14F-4D97-AF65-F5344CB8AC3E}">
        <p14:creationId xmlns:p14="http://schemas.microsoft.com/office/powerpoint/2010/main" val="4273329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E2E2CD0-084E-4940-BDA4-A9B40390D054}" type="datetimeFigureOut">
              <a:rPr lang="en-GB" smtClean="0"/>
              <a:t>13/01/2020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3664175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2E2CD0-084E-4940-BDA4-A9B40390D054}" type="datetimeFigureOut">
              <a:rPr lang="en-GB" smtClean="0"/>
              <a:t>13/01/2020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2738742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2E2CD0-084E-4940-BDA4-A9B40390D054}" type="datetimeFigureOut">
              <a:rPr lang="en-GB" smtClean="0"/>
              <a:t>13/01/2020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1723492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Segoe UI Light" panose="020B0502040204020203" pitchFamily="34" charset="0"/>
                <a:cs typeface="Segoe UI Light" panose="020B0502040204020203" pitchFamily="34" charset="0"/>
              </a:defRPr>
            </a:lvl1p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2E2CD0-084E-4940-BDA4-A9B40390D054}" type="datetimeFigureOut">
              <a:rPr lang="en-GB" smtClean="0"/>
              <a:t>13/01/2020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3627922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2E2CD0-084E-4940-BDA4-A9B40390D054}" type="datetimeFigureOut">
              <a:rPr lang="en-GB" smtClean="0"/>
              <a:t>13/01/2020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3254019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E2E2CD0-084E-4940-BDA4-A9B40390D054}" type="datetimeFigureOut">
              <a:rPr lang="en-GB" smtClean="0"/>
              <a:t>13/01/2020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469019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E2E2CD0-084E-4940-BDA4-A9B40390D054}" type="datetimeFigureOut">
              <a:rPr lang="en-GB" smtClean="0"/>
              <a:t>13/01/2020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4115789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E2E2CD0-084E-4940-BDA4-A9B40390D054}" type="datetimeFigureOut">
              <a:rPr lang="en-GB" smtClean="0"/>
              <a:t>13/01/2020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2274269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2E2CD0-084E-4940-BDA4-A9B40390D054}" type="datetimeFigureOut">
              <a:rPr lang="en-GB" smtClean="0"/>
              <a:t>13/01/2020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308613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2E2CD0-084E-4940-BDA4-A9B40390D054}" type="datetimeFigureOut">
              <a:rPr lang="en-GB" smtClean="0"/>
              <a:t>13/01/2020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3358806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2E2CD0-084E-4940-BDA4-A9B40390D054}" type="datetimeFigureOut">
              <a:rPr lang="en-GB" smtClean="0"/>
              <a:t>13/01/2020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8AD28B-0E37-41AE-BFCF-28E7F1FE4695}" type="slidenum">
              <a:rPr lang="en-GB" smtClean="0"/>
              <a:t>‹#›</a:t>
            </a:fld>
            <a:endParaRPr lang="en-GB"/>
          </a:p>
        </p:txBody>
      </p:sp>
    </p:spTree>
    <p:extLst>
      <p:ext uri="{BB962C8B-B14F-4D97-AF65-F5344CB8AC3E}">
        <p14:creationId xmlns:p14="http://schemas.microsoft.com/office/powerpoint/2010/main" val="2400347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2E2CD0-084E-4940-BDA4-A9B40390D054}" type="datetimeFigureOut">
              <a:rPr lang="en-GB" smtClean="0"/>
              <a:t>13/01/2020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8AD28B-0E37-41AE-BFCF-28E7F1FE4695}" type="slidenum">
              <a:rPr lang="en-GB" smtClean="0"/>
              <a:t>‹#›</a:t>
            </a:fld>
            <a:endParaRPr lang="en-GB"/>
          </a:p>
        </p:txBody>
      </p:sp>
    </p:spTree>
    <p:extLst>
      <p:ext uri="{BB962C8B-B14F-4D97-AF65-F5344CB8AC3E}">
        <p14:creationId xmlns:p14="http://schemas.microsoft.com/office/powerpoint/2010/main" val="26275328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4000" b="1">
                <a:latin typeface="Segoe UI Light" panose="020B0502040204020203" pitchFamily="34" charset="0"/>
                <a:cs typeface="Segoe UI Light" panose="020B0502040204020203" pitchFamily="34" charset="0"/>
              </a:rPr>
              <a:t>Integrated secure web application to deliver centralised management of research samples, histology services and imaging data</a:t>
            </a:r>
            <a:endParaRPr lang="en-GB" sz="4000">
              <a:latin typeface="Segoe UI Light" panose="020B0502040204020203" pitchFamily="34" charset="0"/>
              <a:cs typeface="Segoe UI Light" panose="020B0502040204020203" pitchFamily="34" charset="0"/>
            </a:endParaRPr>
          </a:p>
        </p:txBody>
      </p:sp>
      <p:sp>
        <p:nvSpPr>
          <p:cNvPr id="3" name="Subtitle 2"/>
          <p:cNvSpPr>
            <a:spLocks noGrp="1"/>
          </p:cNvSpPr>
          <p:nvPr>
            <p:ph type="subTitle" idx="1"/>
          </p:nvPr>
        </p:nvSpPr>
        <p:spPr>
          <a:xfrm>
            <a:off x="1524000" y="3759980"/>
            <a:ext cx="9144000" cy="1655762"/>
          </a:xfrm>
        </p:spPr>
        <p:txBody>
          <a:bodyPr/>
          <a:lstStyle/>
          <a:p>
            <a:r>
              <a:rPr lang="en-GB" sz="2800" b="1">
                <a:latin typeface="Segoe UI" panose="020B0502040204020203" pitchFamily="34" charset="0"/>
                <a:cs typeface="Segoe UI" panose="020B0502040204020203" pitchFamily="34" charset="0"/>
              </a:rPr>
              <a:t>Mark Lawson</a:t>
            </a:r>
          </a:p>
          <a:p>
            <a:r>
              <a:rPr lang="en-GB">
                <a:latin typeface="Segoe UI Light" panose="020B0502040204020203" pitchFamily="34" charset="0"/>
                <a:cs typeface="Segoe UI Light" panose="020B0502040204020203" pitchFamily="34" charset="0"/>
              </a:rPr>
              <a:t>Project &amp; Data Manager</a:t>
            </a:r>
          </a:p>
          <a:p>
            <a:r>
              <a:rPr lang="en-GB" sz="2000">
                <a:latin typeface="Segoe UI Light" panose="020B0502040204020203" pitchFamily="34" charset="0"/>
                <a:cs typeface="Segoe UI Light" panose="020B0502040204020203" pitchFamily="34" charset="0"/>
              </a:rPr>
              <a:t>MRC Centre for Reproductive Health</a:t>
            </a:r>
          </a:p>
          <a:p>
            <a:endParaRPr lang="en-GB">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6977" y="5415742"/>
            <a:ext cx="1838045" cy="653527"/>
          </a:xfrm>
          <a:prstGeom prst="rect">
            <a:avLst/>
          </a:prstGeom>
        </p:spPr>
      </p:pic>
    </p:spTree>
    <p:extLst>
      <p:ext uri="{BB962C8B-B14F-4D97-AF65-F5344CB8AC3E}">
        <p14:creationId xmlns:p14="http://schemas.microsoft.com/office/powerpoint/2010/main" val="591541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normAutofit/>
          </a:bodyPr>
          <a:lstStyle/>
          <a:p>
            <a:pPr marL="0" indent="0">
              <a:buNone/>
            </a:pPr>
            <a:r>
              <a:rPr lang="en-GB"/>
              <a:t>Slides scanned (100)</a:t>
            </a:r>
          </a:p>
        </p:txBody>
      </p:sp>
      <p:pic>
        <p:nvPicPr>
          <p:cNvPr id="5" name="Picture 4"/>
          <p:cNvPicPr>
            <a:picLocks noChangeAspect="1"/>
          </p:cNvPicPr>
          <p:nvPr/>
        </p:nvPicPr>
        <p:blipFill>
          <a:blip r:embed="rId3"/>
          <a:stretch>
            <a:fillRect/>
          </a:stretch>
        </p:blipFill>
        <p:spPr>
          <a:xfrm>
            <a:off x="6449210" y="462663"/>
            <a:ext cx="5742790" cy="6090537"/>
          </a:xfrm>
          <a:prstGeom prst="rect">
            <a:avLst/>
          </a:prstGeom>
        </p:spPr>
      </p:pic>
      <p:sp>
        <p:nvSpPr>
          <p:cNvPr id="7" name="Content Placeholder 2"/>
          <p:cNvSpPr txBox="1">
            <a:spLocks/>
          </p:cNvSpPr>
          <p:nvPr/>
        </p:nvSpPr>
        <p:spPr>
          <a:xfrm>
            <a:off x="838200" y="2564956"/>
            <a:ext cx="10515600" cy="942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QR Code read</a:t>
            </a:r>
          </a:p>
        </p:txBody>
      </p:sp>
      <p:sp>
        <p:nvSpPr>
          <p:cNvPr id="8" name="Content Placeholder 2"/>
          <p:cNvSpPr txBox="1">
            <a:spLocks/>
          </p:cNvSpPr>
          <p:nvPr/>
        </p:nvSpPr>
        <p:spPr>
          <a:xfrm>
            <a:off x="838200" y="3304287"/>
            <a:ext cx="10515600" cy="942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User profile read</a:t>
            </a:r>
          </a:p>
        </p:txBody>
      </p:sp>
      <p:sp>
        <p:nvSpPr>
          <p:cNvPr id="10" name="Content Placeholder 2"/>
          <p:cNvSpPr txBox="1">
            <a:spLocks/>
          </p:cNvSpPr>
          <p:nvPr/>
        </p:nvSpPr>
        <p:spPr>
          <a:xfrm>
            <a:off x="838200" y="4043618"/>
            <a:ext cx="10515600" cy="942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Meta data written to output</a:t>
            </a:r>
          </a:p>
        </p:txBody>
      </p:sp>
      <p:sp>
        <p:nvSpPr>
          <p:cNvPr id="11" name="Content Placeholder 2"/>
          <p:cNvSpPr txBox="1">
            <a:spLocks/>
          </p:cNvSpPr>
          <p:nvPr/>
        </p:nvSpPr>
        <p:spPr>
          <a:xfrm>
            <a:off x="838200" y="4826921"/>
            <a:ext cx="10515600" cy="942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File saved to DataStore</a:t>
            </a:r>
            <a:br>
              <a:rPr lang="en-GB"/>
            </a:br>
            <a:r>
              <a:rPr lang="en-GB"/>
              <a:t>(via local file cache)</a:t>
            </a:r>
          </a:p>
        </p:txBody>
      </p:sp>
    </p:spTree>
    <p:extLst>
      <p:ext uri="{BB962C8B-B14F-4D97-AF65-F5344CB8AC3E}">
        <p14:creationId xmlns:p14="http://schemas.microsoft.com/office/powerpoint/2010/main" val="2744883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Sample Lifecycle</a:t>
            </a:r>
          </a:p>
        </p:txBody>
      </p:sp>
      <p:sp>
        <p:nvSpPr>
          <p:cNvPr id="6" name="Right Arrow 5"/>
          <p:cNvSpPr/>
          <p:nvPr/>
        </p:nvSpPr>
        <p:spPr>
          <a:xfrm>
            <a:off x="0" y="1867694"/>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282700" y="1925131"/>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Sample Submitted via</a:t>
            </a:r>
          </a:p>
          <a:p>
            <a:pPr algn="ctr"/>
            <a:r>
              <a:rPr lang="en-GB"/>
              <a:t>Web Application</a:t>
            </a:r>
          </a:p>
        </p:txBody>
      </p:sp>
      <p:sp>
        <p:nvSpPr>
          <p:cNvPr id="12" name="Right Arrow 11"/>
          <p:cNvSpPr/>
          <p:nvPr/>
        </p:nvSpPr>
        <p:spPr>
          <a:xfrm>
            <a:off x="3867150" y="1867693"/>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019675" y="1941259"/>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Processed based on instruction</a:t>
            </a:r>
          </a:p>
        </p:txBody>
      </p:sp>
      <p:sp>
        <p:nvSpPr>
          <p:cNvPr id="14" name="Right Arrow 13"/>
          <p:cNvSpPr/>
          <p:nvPr/>
        </p:nvSpPr>
        <p:spPr>
          <a:xfrm>
            <a:off x="7610475" y="1867693"/>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8763000" y="1941259"/>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Sample logged and location tagged</a:t>
            </a:r>
          </a:p>
        </p:txBody>
      </p:sp>
      <p:sp>
        <p:nvSpPr>
          <p:cNvPr id="16" name="Right Arrow 15"/>
          <p:cNvSpPr/>
          <p:nvPr/>
        </p:nvSpPr>
        <p:spPr>
          <a:xfrm rot="5400000">
            <a:off x="9442450" y="2886219"/>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8763000" y="3830096"/>
            <a:ext cx="23368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Staining Requirements set up in Robot Protocol Manager</a:t>
            </a:r>
          </a:p>
        </p:txBody>
      </p:sp>
      <p:sp>
        <p:nvSpPr>
          <p:cNvPr id="18" name="Right Arrow 17"/>
          <p:cNvSpPr/>
          <p:nvPr/>
        </p:nvSpPr>
        <p:spPr>
          <a:xfrm flipH="1">
            <a:off x="7610475" y="3911158"/>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019675" y="3811333"/>
            <a:ext cx="23368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Slide Scanned and metadata logged into image output</a:t>
            </a:r>
          </a:p>
        </p:txBody>
      </p:sp>
      <p:sp>
        <p:nvSpPr>
          <p:cNvPr id="20" name="Right Arrow 19"/>
          <p:cNvSpPr/>
          <p:nvPr/>
        </p:nvSpPr>
        <p:spPr>
          <a:xfrm flipH="1">
            <a:off x="3867150" y="3892395"/>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276350" y="3795206"/>
            <a:ext cx="23368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Image stored in DataStore via User Profile Service</a:t>
            </a:r>
          </a:p>
        </p:txBody>
      </p:sp>
      <p:sp>
        <p:nvSpPr>
          <p:cNvPr id="23" name="Rectangle 22"/>
          <p:cNvSpPr/>
          <p:nvPr/>
        </p:nvSpPr>
        <p:spPr>
          <a:xfrm>
            <a:off x="8763000" y="1925131"/>
            <a:ext cx="2336800" cy="66245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p:cNvSpPr/>
          <p:nvPr/>
        </p:nvSpPr>
        <p:spPr>
          <a:xfrm rot="5400000">
            <a:off x="1955800" y="4861773"/>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1276350" y="5805650"/>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Invoicing template for cost recovery</a:t>
            </a:r>
          </a:p>
        </p:txBody>
      </p:sp>
      <p:sp>
        <p:nvSpPr>
          <p:cNvPr id="26" name="Rectangle 25"/>
          <p:cNvSpPr/>
          <p:nvPr/>
        </p:nvSpPr>
        <p:spPr>
          <a:xfrm>
            <a:off x="5019675" y="3817396"/>
            <a:ext cx="2336800" cy="904567"/>
          </a:xfrm>
          <a:prstGeom prst="rect">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1276350" y="5766216"/>
            <a:ext cx="2336800" cy="685765"/>
          </a:xfrm>
          <a:prstGeom prst="rect">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12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inVertical)">
                                      <p:cBhvr>
                                        <p:cTn id="63" dur="500"/>
                                        <p:tgtEl>
                                          <p:spTgt spid="23"/>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barn(inVertical)">
                                      <p:cBhvr>
                                        <p:cTn id="68" dur="500"/>
                                        <p:tgtEl>
                                          <p:spTgt spid="26"/>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barn(inVertical)">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System Communication</a:t>
            </a:r>
          </a:p>
        </p:txBody>
      </p:sp>
      <p:sp>
        <p:nvSpPr>
          <p:cNvPr id="6" name="Right Arrow 5"/>
          <p:cNvSpPr/>
          <p:nvPr/>
        </p:nvSpPr>
        <p:spPr>
          <a:xfrm>
            <a:off x="0" y="1867694"/>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282700" y="1925131"/>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Web application generates ID</a:t>
            </a:r>
          </a:p>
        </p:txBody>
      </p:sp>
      <p:sp>
        <p:nvSpPr>
          <p:cNvPr id="12" name="Right Arrow 11"/>
          <p:cNvSpPr/>
          <p:nvPr/>
        </p:nvSpPr>
        <p:spPr>
          <a:xfrm>
            <a:off x="3867150" y="1867693"/>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019675" y="1941259"/>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QR Code read by slide printer</a:t>
            </a:r>
          </a:p>
        </p:txBody>
      </p:sp>
      <p:sp>
        <p:nvSpPr>
          <p:cNvPr id="14" name="Right Arrow 13"/>
          <p:cNvSpPr/>
          <p:nvPr/>
        </p:nvSpPr>
        <p:spPr>
          <a:xfrm>
            <a:off x="7610475" y="1867693"/>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8763000" y="1941259"/>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Staining Protocol read into web application</a:t>
            </a:r>
          </a:p>
        </p:txBody>
      </p:sp>
      <p:sp>
        <p:nvSpPr>
          <p:cNvPr id="16" name="Right Arrow 15"/>
          <p:cNvSpPr/>
          <p:nvPr/>
        </p:nvSpPr>
        <p:spPr>
          <a:xfrm rot="5400000">
            <a:off x="9442450" y="2886219"/>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8763000" y="3912933"/>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dirty="0"/>
              <a:t>PPMS booking system API inline planning</a:t>
            </a:r>
          </a:p>
        </p:txBody>
      </p:sp>
      <p:sp>
        <p:nvSpPr>
          <p:cNvPr id="18" name="Right Arrow 17"/>
          <p:cNvSpPr/>
          <p:nvPr/>
        </p:nvSpPr>
        <p:spPr>
          <a:xfrm flipH="1">
            <a:off x="7610475" y="3834958"/>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5019675" y="3912933"/>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a:t>Web application logs expenditure</a:t>
            </a:r>
          </a:p>
        </p:txBody>
      </p:sp>
      <p:sp>
        <p:nvSpPr>
          <p:cNvPr id="20" name="Right Arrow 19"/>
          <p:cNvSpPr/>
          <p:nvPr/>
        </p:nvSpPr>
        <p:spPr>
          <a:xfrm flipH="1">
            <a:off x="3867150" y="3892395"/>
            <a:ext cx="977900" cy="7612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276350" y="3912933"/>
            <a:ext cx="2336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dirty="0"/>
              <a:t>Automated billing feature</a:t>
            </a:r>
          </a:p>
        </p:txBody>
      </p:sp>
    </p:spTree>
    <p:extLst>
      <p:ext uri="{BB962C8B-B14F-4D97-AF65-F5344CB8AC3E}">
        <p14:creationId xmlns:p14="http://schemas.microsoft.com/office/powerpoint/2010/main" val="335628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Summary</a:t>
            </a:r>
          </a:p>
        </p:txBody>
      </p:sp>
      <p:sp>
        <p:nvSpPr>
          <p:cNvPr id="3" name="TextBox 2"/>
          <p:cNvSpPr txBox="1"/>
          <p:nvPr/>
        </p:nvSpPr>
        <p:spPr>
          <a:xfrm>
            <a:off x="1143000" y="1906588"/>
            <a:ext cx="4204677" cy="584775"/>
          </a:xfrm>
          <a:prstGeom prst="rect">
            <a:avLst/>
          </a:prstGeom>
          <a:noFill/>
        </p:spPr>
        <p:txBody>
          <a:bodyPr wrap="none" rtlCol="0">
            <a:spAutoFit/>
          </a:bodyPr>
          <a:lstStyle/>
          <a:p>
            <a:r>
              <a:rPr lang="en-GB" sz="3200"/>
              <a:t>Secure Web application </a:t>
            </a:r>
          </a:p>
        </p:txBody>
      </p:sp>
      <p:sp>
        <p:nvSpPr>
          <p:cNvPr id="22" name="TextBox 21"/>
          <p:cNvSpPr txBox="1"/>
          <p:nvPr/>
        </p:nvSpPr>
        <p:spPr>
          <a:xfrm>
            <a:off x="1143000" y="2644247"/>
            <a:ext cx="5532092" cy="584775"/>
          </a:xfrm>
          <a:prstGeom prst="rect">
            <a:avLst/>
          </a:prstGeom>
          <a:noFill/>
        </p:spPr>
        <p:txBody>
          <a:bodyPr wrap="none" rtlCol="0">
            <a:spAutoFit/>
          </a:bodyPr>
          <a:lstStyle/>
          <a:p>
            <a:r>
              <a:rPr lang="en-GB" sz="3200"/>
              <a:t>GCP/GLP-compliant data system</a:t>
            </a:r>
          </a:p>
        </p:txBody>
      </p:sp>
      <p:sp>
        <p:nvSpPr>
          <p:cNvPr id="23" name="TextBox 22"/>
          <p:cNvSpPr txBox="1"/>
          <p:nvPr/>
        </p:nvSpPr>
        <p:spPr>
          <a:xfrm>
            <a:off x="1143000" y="3381906"/>
            <a:ext cx="6397777" cy="584775"/>
          </a:xfrm>
          <a:prstGeom prst="rect">
            <a:avLst/>
          </a:prstGeom>
          <a:noFill/>
        </p:spPr>
        <p:txBody>
          <a:bodyPr wrap="none" rtlCol="0">
            <a:spAutoFit/>
          </a:bodyPr>
          <a:lstStyle/>
          <a:p>
            <a:r>
              <a:rPr lang="en-GB" sz="3200"/>
              <a:t>Sample identification and traceability</a:t>
            </a:r>
          </a:p>
        </p:txBody>
      </p:sp>
      <p:sp>
        <p:nvSpPr>
          <p:cNvPr id="24" name="TextBox 23"/>
          <p:cNvSpPr txBox="1"/>
          <p:nvPr/>
        </p:nvSpPr>
        <p:spPr>
          <a:xfrm>
            <a:off x="1143000" y="4119564"/>
            <a:ext cx="5321713" cy="584775"/>
          </a:xfrm>
          <a:prstGeom prst="rect">
            <a:avLst/>
          </a:prstGeom>
          <a:noFill/>
        </p:spPr>
        <p:txBody>
          <a:bodyPr wrap="none" rtlCol="0">
            <a:spAutoFit/>
          </a:bodyPr>
          <a:lstStyle/>
          <a:p>
            <a:r>
              <a:rPr lang="en-GB" sz="3200"/>
              <a:t>Data provenance and integrity </a:t>
            </a:r>
          </a:p>
        </p:txBody>
      </p:sp>
    </p:spTree>
    <p:extLst>
      <p:ext uri="{BB962C8B-B14F-4D97-AF65-F5344CB8AC3E}">
        <p14:creationId xmlns:p14="http://schemas.microsoft.com/office/powerpoint/2010/main" val="388092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9300" y="2625725"/>
            <a:ext cx="10515600" cy="1325563"/>
          </a:xfrm>
        </p:spPr>
        <p:txBody>
          <a:bodyPr/>
          <a:lstStyle/>
          <a:p>
            <a:r>
              <a:rPr lang="en-GB"/>
              <a:t>Thank You</a:t>
            </a:r>
          </a:p>
        </p:txBody>
      </p:sp>
    </p:spTree>
    <p:extLst>
      <p:ext uri="{BB962C8B-B14F-4D97-AF65-F5344CB8AC3E}">
        <p14:creationId xmlns:p14="http://schemas.microsoft.com/office/powerpoint/2010/main" val="11550376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Introduction</a:t>
            </a:r>
          </a:p>
        </p:txBody>
      </p:sp>
      <p:sp>
        <p:nvSpPr>
          <p:cNvPr id="3" name="Content Placeholder 2"/>
          <p:cNvSpPr>
            <a:spLocks noGrp="1"/>
          </p:cNvSpPr>
          <p:nvPr>
            <p:ph idx="1"/>
          </p:nvPr>
        </p:nvSpPr>
        <p:spPr/>
        <p:txBody>
          <a:bodyPr/>
          <a:lstStyle/>
          <a:p>
            <a:r>
              <a:rPr lang="en-GB" dirty="0"/>
              <a:t>MRC funded Centre at QMRI, </a:t>
            </a:r>
            <a:r>
              <a:rPr lang="en-GB" dirty="0" err="1"/>
              <a:t>BioQuarter</a:t>
            </a:r>
            <a:r>
              <a:rPr lang="en-GB" dirty="0"/>
              <a:t>, Little France</a:t>
            </a:r>
          </a:p>
          <a:p>
            <a:r>
              <a:rPr lang="en-GB" dirty="0"/>
              <a:t>Core Research – clinical and scientific</a:t>
            </a:r>
          </a:p>
          <a:p>
            <a:r>
              <a:rPr lang="en-GB" dirty="0"/>
              <a:t>SuRF (Small University Research Facility) Services</a:t>
            </a:r>
          </a:p>
          <a:p>
            <a:pPr lvl="1"/>
            <a:r>
              <a:rPr lang="en-GB" dirty="0"/>
              <a:t>Histology</a:t>
            </a:r>
          </a:p>
          <a:p>
            <a:pPr lvl="1"/>
            <a:r>
              <a:rPr lang="en-GB" dirty="0"/>
              <a:t>Microscopy</a:t>
            </a:r>
          </a:p>
          <a:p>
            <a:pPr lvl="1"/>
            <a:r>
              <a:rPr lang="en-GB" dirty="0"/>
              <a:t>Image Analysis</a:t>
            </a:r>
          </a:p>
        </p:txBody>
      </p:sp>
      <p:pic>
        <p:nvPicPr>
          <p:cNvPr id="4" name="Picture 3"/>
          <p:cNvPicPr>
            <a:picLocks noChangeAspect="1"/>
          </p:cNvPicPr>
          <p:nvPr/>
        </p:nvPicPr>
        <p:blipFill>
          <a:blip r:embed="rId2"/>
          <a:stretch>
            <a:fillRect/>
          </a:stretch>
        </p:blipFill>
        <p:spPr>
          <a:xfrm>
            <a:off x="0" y="4862513"/>
            <a:ext cx="12192000" cy="2628900"/>
          </a:xfrm>
          <a:prstGeom prst="rect">
            <a:avLst/>
          </a:prstGeom>
        </p:spPr>
      </p:pic>
    </p:spTree>
    <p:extLst>
      <p:ext uri="{BB962C8B-B14F-4D97-AF65-F5344CB8AC3E}">
        <p14:creationId xmlns:p14="http://schemas.microsoft.com/office/powerpoint/2010/main" val="165819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Data </a:t>
            </a:r>
            <a:r>
              <a:rPr lang="en-GB" sz="3200" dirty="0" smtClean="0"/>
              <a:t>Management Requirements </a:t>
            </a:r>
            <a:endParaRPr lang="en-GB" sz="3200" dirty="0"/>
          </a:p>
        </p:txBody>
      </p:sp>
      <p:sp>
        <p:nvSpPr>
          <p:cNvPr id="3" name="Content Placeholder 2"/>
          <p:cNvSpPr>
            <a:spLocks noGrp="1"/>
          </p:cNvSpPr>
          <p:nvPr>
            <p:ph idx="1"/>
          </p:nvPr>
        </p:nvSpPr>
        <p:spPr/>
        <p:txBody>
          <a:bodyPr/>
          <a:lstStyle/>
          <a:p>
            <a:pPr>
              <a:lnSpc>
                <a:spcPct val="150000"/>
              </a:lnSpc>
            </a:pPr>
            <a:r>
              <a:rPr lang="en-GB" dirty="0"/>
              <a:t>Sample Logging</a:t>
            </a:r>
          </a:p>
          <a:p>
            <a:pPr>
              <a:lnSpc>
                <a:spcPct val="150000"/>
              </a:lnSpc>
            </a:pPr>
            <a:r>
              <a:rPr lang="en-GB" dirty="0"/>
              <a:t>Process Data Management</a:t>
            </a:r>
          </a:p>
          <a:p>
            <a:pPr>
              <a:lnSpc>
                <a:spcPct val="150000"/>
              </a:lnSpc>
            </a:pPr>
            <a:r>
              <a:rPr lang="en-GB" dirty="0"/>
              <a:t>Data Output Management</a:t>
            </a:r>
          </a:p>
          <a:p>
            <a:pPr>
              <a:lnSpc>
                <a:spcPct val="150000"/>
              </a:lnSpc>
            </a:pPr>
            <a:r>
              <a:rPr lang="en-GB" dirty="0"/>
              <a:t>Data Sharing</a:t>
            </a:r>
          </a:p>
          <a:p>
            <a:pPr marL="0" indent="0">
              <a:buNone/>
            </a:pPr>
            <a:endParaRPr lang="en-GB" dirty="0"/>
          </a:p>
        </p:txBody>
      </p:sp>
    </p:spTree>
    <p:extLst>
      <p:ext uri="{BB962C8B-B14F-4D97-AF65-F5344CB8AC3E}">
        <p14:creationId xmlns:p14="http://schemas.microsoft.com/office/powerpoint/2010/main" val="3690826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Sample Process Flow</a:t>
            </a:r>
          </a:p>
        </p:txBody>
      </p:sp>
      <p:pic>
        <p:nvPicPr>
          <p:cNvPr id="6" name="Picture 5"/>
          <p:cNvPicPr>
            <a:picLocks noChangeAspect="1"/>
          </p:cNvPicPr>
          <p:nvPr/>
        </p:nvPicPr>
        <p:blipFill>
          <a:blip r:embed="rId3"/>
          <a:stretch>
            <a:fillRect/>
          </a:stretch>
        </p:blipFill>
        <p:spPr>
          <a:xfrm>
            <a:off x="430500" y="1919288"/>
            <a:ext cx="2530737" cy="3093826"/>
          </a:xfrm>
          <a:prstGeom prst="rect">
            <a:avLst/>
          </a:prstGeom>
        </p:spPr>
      </p:pic>
      <p:pic>
        <p:nvPicPr>
          <p:cNvPr id="8" name="Picture 7"/>
          <p:cNvPicPr>
            <a:picLocks noChangeAspect="1"/>
          </p:cNvPicPr>
          <p:nvPr/>
        </p:nvPicPr>
        <p:blipFill>
          <a:blip r:embed="rId4"/>
          <a:stretch>
            <a:fillRect/>
          </a:stretch>
        </p:blipFill>
        <p:spPr>
          <a:xfrm>
            <a:off x="2136087" y="1919288"/>
            <a:ext cx="2536663" cy="3170828"/>
          </a:xfrm>
          <a:prstGeom prst="rect">
            <a:avLst/>
          </a:prstGeom>
        </p:spPr>
      </p:pic>
      <p:pic>
        <p:nvPicPr>
          <p:cNvPr id="10" name="Picture 9"/>
          <p:cNvPicPr>
            <a:picLocks noChangeAspect="1"/>
          </p:cNvPicPr>
          <p:nvPr/>
        </p:nvPicPr>
        <p:blipFill>
          <a:blip r:embed="rId5"/>
          <a:stretch>
            <a:fillRect/>
          </a:stretch>
        </p:blipFill>
        <p:spPr>
          <a:xfrm>
            <a:off x="3847600" y="1919288"/>
            <a:ext cx="2536664" cy="3170829"/>
          </a:xfrm>
          <a:prstGeom prst="rect">
            <a:avLst/>
          </a:prstGeom>
        </p:spPr>
      </p:pic>
      <p:pic>
        <p:nvPicPr>
          <p:cNvPr id="11" name="Picture 10"/>
          <p:cNvPicPr>
            <a:picLocks noChangeAspect="1"/>
          </p:cNvPicPr>
          <p:nvPr/>
        </p:nvPicPr>
        <p:blipFill>
          <a:blip r:embed="rId6"/>
          <a:stretch>
            <a:fillRect/>
          </a:stretch>
        </p:blipFill>
        <p:spPr>
          <a:xfrm>
            <a:off x="5559114" y="1919288"/>
            <a:ext cx="2546621" cy="3183277"/>
          </a:xfrm>
          <a:prstGeom prst="rect">
            <a:avLst/>
          </a:prstGeom>
        </p:spPr>
      </p:pic>
      <p:pic>
        <p:nvPicPr>
          <p:cNvPr id="13" name="Picture 12"/>
          <p:cNvPicPr>
            <a:picLocks noChangeAspect="1"/>
          </p:cNvPicPr>
          <p:nvPr/>
        </p:nvPicPr>
        <p:blipFill>
          <a:blip r:embed="rId7"/>
          <a:stretch>
            <a:fillRect/>
          </a:stretch>
        </p:blipFill>
        <p:spPr>
          <a:xfrm>
            <a:off x="7280585" y="1919288"/>
            <a:ext cx="2548865" cy="3186081"/>
          </a:xfrm>
          <a:prstGeom prst="rect">
            <a:avLst/>
          </a:prstGeom>
        </p:spPr>
      </p:pic>
      <p:pic>
        <p:nvPicPr>
          <p:cNvPr id="14" name="Picture 13"/>
          <p:cNvPicPr>
            <a:picLocks noChangeAspect="1"/>
          </p:cNvPicPr>
          <p:nvPr/>
        </p:nvPicPr>
        <p:blipFill>
          <a:blip r:embed="rId8"/>
          <a:stretch>
            <a:fillRect/>
          </a:stretch>
        </p:blipFill>
        <p:spPr>
          <a:xfrm>
            <a:off x="9004300" y="1919288"/>
            <a:ext cx="2550204" cy="3187755"/>
          </a:xfrm>
          <a:prstGeom prst="rect">
            <a:avLst/>
          </a:prstGeom>
        </p:spPr>
      </p:pic>
      <p:sp>
        <p:nvSpPr>
          <p:cNvPr id="5" name="TextBox 4"/>
          <p:cNvSpPr txBox="1"/>
          <p:nvPr/>
        </p:nvSpPr>
        <p:spPr>
          <a:xfrm>
            <a:off x="2553049"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Cassette Printing</a:t>
            </a:r>
          </a:p>
        </p:txBody>
      </p:sp>
      <p:sp>
        <p:nvSpPr>
          <p:cNvPr id="12" name="TextBox 11"/>
          <p:cNvSpPr txBox="1"/>
          <p:nvPr/>
        </p:nvSpPr>
        <p:spPr>
          <a:xfrm>
            <a:off x="2578134"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Sample Preparation</a:t>
            </a:r>
          </a:p>
        </p:txBody>
      </p:sp>
      <p:sp>
        <p:nvSpPr>
          <p:cNvPr id="15" name="TextBox 14"/>
          <p:cNvSpPr txBox="1"/>
          <p:nvPr/>
        </p:nvSpPr>
        <p:spPr>
          <a:xfrm>
            <a:off x="2527954"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Slide printing</a:t>
            </a:r>
          </a:p>
        </p:txBody>
      </p:sp>
      <p:sp>
        <p:nvSpPr>
          <p:cNvPr id="16" name="TextBox 15"/>
          <p:cNvSpPr txBox="1"/>
          <p:nvPr/>
        </p:nvSpPr>
        <p:spPr>
          <a:xfrm>
            <a:off x="2553047"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Robotic Staining Protocols</a:t>
            </a:r>
          </a:p>
        </p:txBody>
      </p:sp>
      <p:sp>
        <p:nvSpPr>
          <p:cNvPr id="17" name="TextBox 16"/>
          <p:cNvSpPr txBox="1"/>
          <p:nvPr/>
        </p:nvSpPr>
        <p:spPr>
          <a:xfrm>
            <a:off x="2553044"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Slide scanning</a:t>
            </a:r>
          </a:p>
        </p:txBody>
      </p:sp>
      <p:sp>
        <p:nvSpPr>
          <p:cNvPr id="18" name="TextBox 17"/>
          <p:cNvSpPr txBox="1"/>
          <p:nvPr/>
        </p:nvSpPr>
        <p:spPr>
          <a:xfrm>
            <a:off x="2553048" y="5279632"/>
            <a:ext cx="6868213" cy="584775"/>
          </a:xfrm>
          <a:prstGeom prst="rect">
            <a:avLst/>
          </a:prstGeom>
          <a:noFill/>
        </p:spPr>
        <p:txBody>
          <a:bodyPr wrap="square" rtlCol="0">
            <a:spAutoFit/>
          </a:bodyPr>
          <a:lstStyle/>
          <a:p>
            <a:pPr algn="ctr"/>
            <a:r>
              <a:rPr lang="en-GB" sz="3200">
                <a:latin typeface="Segoe UI Light" panose="020B0502040204020203" pitchFamily="34" charset="0"/>
                <a:cs typeface="Segoe UI Light" panose="020B0502040204020203" pitchFamily="34" charset="0"/>
              </a:rPr>
              <a:t>Image Analysis</a:t>
            </a:r>
          </a:p>
        </p:txBody>
      </p:sp>
    </p:spTree>
    <p:extLst>
      <p:ext uri="{BB962C8B-B14F-4D97-AF65-F5344CB8AC3E}">
        <p14:creationId xmlns:p14="http://schemas.microsoft.com/office/powerpoint/2010/main" val="2256019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xit" presetSubtype="4" fill="hold" grpId="0" nodeType="withEffect">
                                  <p:stCondLst>
                                    <p:cond delay="0"/>
                                  </p:stCondLst>
                                  <p:childTnLst>
                                    <p:animEffect transition="out" filter="wipe(down)">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22" presetClass="entr" presetSubtype="4"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22" presetClass="entr" presetSubtype="4" fill="hold" grpId="1"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10" presetClass="exit" presetSubtype="0" fill="hold" grpId="0" nodeType="withEffect">
                                  <p:stCondLst>
                                    <p:cond delay="0"/>
                                  </p:stCondLst>
                                  <p:childTnLst>
                                    <p:animEffect transition="out" filter="fade">
                                      <p:cBhvr>
                                        <p:cTn id="23" dur="500"/>
                                        <p:tgtEl>
                                          <p:spTgt spid="12"/>
                                        </p:tgtEl>
                                      </p:cBhvr>
                                    </p:animEffect>
                                    <p:set>
                                      <p:cBhvr>
                                        <p:cTn id="24" dur="1" fill="hold">
                                          <p:stCondLst>
                                            <p:cond delay="499"/>
                                          </p:stCondLst>
                                        </p:cTn>
                                        <p:tgtEl>
                                          <p:spTgt spid="1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par>
                                <p:cTn id="30" presetID="10" presetClass="exit" presetSubtype="0" fill="hold" grpId="0" nodeType="withEffect">
                                  <p:stCondLst>
                                    <p:cond delay="0"/>
                                  </p:stCondLst>
                                  <p:childTnLst>
                                    <p:animEffect transition="out" filter="fade">
                                      <p:cBhvr>
                                        <p:cTn id="31" dur="500"/>
                                        <p:tgtEl>
                                          <p:spTgt spid="15"/>
                                        </p:tgtEl>
                                      </p:cBhvr>
                                    </p:animEffect>
                                    <p:set>
                                      <p:cBhvr>
                                        <p:cTn id="32" dur="1" fill="hold">
                                          <p:stCondLst>
                                            <p:cond delay="499"/>
                                          </p:stCondLst>
                                        </p:cTn>
                                        <p:tgtEl>
                                          <p:spTgt spid="15"/>
                                        </p:tgtEl>
                                        <p:attrNameLst>
                                          <p:attrName>style.visibility</p:attrName>
                                        </p:attrNameLst>
                                      </p:cBhvr>
                                      <p:to>
                                        <p:strVal val="hidden"/>
                                      </p:to>
                                    </p:set>
                                  </p:childTnLst>
                                </p:cTn>
                              </p:par>
                              <p:par>
                                <p:cTn id="33" presetID="22" presetClass="entr" presetSubtype="4" fill="hold" grpId="1"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10" presetClass="exit" presetSubtype="0" fill="hold" grpId="0" nodeType="withEffect">
                                  <p:stCondLst>
                                    <p:cond delay="0"/>
                                  </p:stCondLst>
                                  <p:childTnLst>
                                    <p:animEffect transition="out" filter="fade">
                                      <p:cBhvr>
                                        <p:cTn id="42" dur="500"/>
                                        <p:tgtEl>
                                          <p:spTgt spid="16"/>
                                        </p:tgtEl>
                                      </p:cBhvr>
                                    </p:animEffect>
                                    <p:set>
                                      <p:cBhvr>
                                        <p:cTn id="43" dur="1" fill="hold">
                                          <p:stCondLst>
                                            <p:cond delay="499"/>
                                          </p:stCondLst>
                                        </p:cTn>
                                        <p:tgtEl>
                                          <p:spTgt spid="16"/>
                                        </p:tgtEl>
                                        <p:attrNameLst>
                                          <p:attrName>style.visibility</p:attrName>
                                        </p:attrNameLst>
                                      </p:cBhvr>
                                      <p:to>
                                        <p:strVal val="hidden"/>
                                      </p:to>
                                    </p:set>
                                  </p:childTnLst>
                                </p:cTn>
                              </p:par>
                              <p:par>
                                <p:cTn id="44" presetID="22" presetClass="entr" presetSubtype="4" fill="hold" grpId="1"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par>
                                <p:cTn id="52" presetID="10" presetClass="exit" presetSubtype="0" fill="hold" grpId="0" nodeType="withEffect">
                                  <p:stCondLst>
                                    <p:cond delay="0"/>
                                  </p:stCondLst>
                                  <p:childTnLst>
                                    <p:animEffect transition="out" filter="fade">
                                      <p:cBhvr>
                                        <p:cTn id="53" dur="500"/>
                                        <p:tgtEl>
                                          <p:spTgt spid="17"/>
                                        </p:tgtEl>
                                      </p:cBhvr>
                                    </p:animEffect>
                                    <p:set>
                                      <p:cBhvr>
                                        <p:cTn id="54" dur="1" fill="hold">
                                          <p:stCondLst>
                                            <p:cond delay="499"/>
                                          </p:stCondLst>
                                        </p:cTn>
                                        <p:tgtEl>
                                          <p:spTgt spid="17"/>
                                        </p:tgtEl>
                                        <p:attrNameLst>
                                          <p:attrName>style.visibility</p:attrName>
                                        </p:attrNameLst>
                                      </p:cBhvr>
                                      <p:to>
                                        <p:strVal val="hidden"/>
                                      </p:to>
                                    </p:se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2" grpId="1"/>
      <p:bldP spid="15" grpId="0"/>
      <p:bldP spid="15" grpId="1"/>
      <p:bldP spid="16" grpId="0"/>
      <p:bldP spid="16" grpId="1"/>
      <p:bldP spid="17" grpId="0"/>
      <p:bldP spid="17" grpId="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lstStyle/>
          <a:p>
            <a:pPr marL="0" indent="0">
              <a:buNone/>
            </a:pPr>
            <a:r>
              <a:rPr lang="en-GB"/>
              <a:t>Secure web application </a:t>
            </a:r>
            <a:br>
              <a:rPr lang="en-GB"/>
            </a:br>
            <a:r>
              <a:rPr lang="en-GB"/>
              <a:t>for sample logging</a:t>
            </a:r>
          </a:p>
        </p:txBody>
      </p:sp>
      <p:pic>
        <p:nvPicPr>
          <p:cNvPr id="5" name="Picture 4"/>
          <p:cNvPicPr>
            <a:picLocks noChangeAspect="1"/>
          </p:cNvPicPr>
          <p:nvPr/>
        </p:nvPicPr>
        <p:blipFill>
          <a:blip r:embed="rId3"/>
          <a:stretch>
            <a:fillRect/>
          </a:stretch>
        </p:blipFill>
        <p:spPr>
          <a:xfrm>
            <a:off x="4914899" y="814469"/>
            <a:ext cx="6960983" cy="6043531"/>
          </a:xfrm>
          <a:prstGeom prst="rect">
            <a:avLst/>
          </a:prstGeom>
        </p:spPr>
      </p:pic>
      <p:sp>
        <p:nvSpPr>
          <p:cNvPr id="6" name="Content Placeholder 2"/>
          <p:cNvSpPr txBox="1">
            <a:spLocks/>
          </p:cNvSpPr>
          <p:nvPr/>
        </p:nvSpPr>
        <p:spPr>
          <a:xfrm>
            <a:off x="838200" y="4341813"/>
            <a:ext cx="10515600" cy="11953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Data model </a:t>
            </a:r>
            <a:r>
              <a:rPr lang="en-GB" dirty="0" smtClean="0"/>
              <a:t>GCP/GLP</a:t>
            </a:r>
            <a:br>
              <a:rPr lang="en-GB" dirty="0" smtClean="0"/>
            </a:br>
            <a:r>
              <a:rPr lang="en-GB" dirty="0" smtClean="0"/>
              <a:t>compliant</a:t>
            </a:r>
            <a:endParaRPr lang="en-GB" dirty="0"/>
          </a:p>
        </p:txBody>
      </p:sp>
      <p:sp>
        <p:nvSpPr>
          <p:cNvPr id="7" name="Content Placeholder 2"/>
          <p:cNvSpPr txBox="1">
            <a:spLocks/>
          </p:cNvSpPr>
          <p:nvPr/>
        </p:nvSpPr>
        <p:spPr>
          <a:xfrm>
            <a:off x="838200" y="2956006"/>
            <a:ext cx="10515600" cy="12095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Ethics approved </a:t>
            </a:r>
            <a:r>
              <a:rPr lang="en-GB" dirty="0" smtClean="0"/>
              <a:t>human</a:t>
            </a:r>
            <a:br>
              <a:rPr lang="en-GB" dirty="0" smtClean="0"/>
            </a:br>
            <a:r>
              <a:rPr lang="en-GB" dirty="0" smtClean="0"/>
              <a:t>projects</a:t>
            </a:r>
            <a:endParaRPr lang="en-GB"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175298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normAutofit/>
          </a:bodyPr>
          <a:lstStyle/>
          <a:p>
            <a:pPr marL="0" indent="0">
              <a:buNone/>
            </a:pPr>
            <a:r>
              <a:rPr lang="en-GB"/>
              <a:t>System database-generated</a:t>
            </a:r>
            <a:br>
              <a:rPr lang="en-GB"/>
            </a:br>
            <a:r>
              <a:rPr lang="en-GB"/>
              <a:t>QR code</a:t>
            </a:r>
          </a:p>
        </p:txBody>
      </p:sp>
      <p:sp>
        <p:nvSpPr>
          <p:cNvPr id="6" name="Content Placeholder 2"/>
          <p:cNvSpPr txBox="1">
            <a:spLocks/>
          </p:cNvSpPr>
          <p:nvPr/>
        </p:nvSpPr>
        <p:spPr>
          <a:xfrm>
            <a:off x="838200" y="5951294"/>
            <a:ext cx="10515600" cy="11953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Fully portable data packet</a:t>
            </a:r>
          </a:p>
        </p:txBody>
      </p:sp>
      <p:sp>
        <p:nvSpPr>
          <p:cNvPr id="7" name="Content Placeholder 2"/>
          <p:cNvSpPr txBox="1">
            <a:spLocks/>
          </p:cNvSpPr>
          <p:nvPr/>
        </p:nvSpPr>
        <p:spPr>
          <a:xfrm>
            <a:off x="838200" y="2852259"/>
            <a:ext cx="10515600" cy="12095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Containing</a:t>
            </a:r>
          </a:p>
          <a:p>
            <a:pPr>
              <a:buFontTx/>
              <a:buChar char="-"/>
            </a:pPr>
            <a:r>
              <a:rPr lang="en-GB"/>
              <a:t>Sample ID</a:t>
            </a:r>
          </a:p>
          <a:p>
            <a:pPr>
              <a:buFontTx/>
              <a:buChar char="-"/>
            </a:pPr>
            <a:r>
              <a:rPr lang="en-GB"/>
              <a:t>Study ID</a:t>
            </a:r>
          </a:p>
          <a:p>
            <a:pPr>
              <a:buFontTx/>
              <a:buChar char="-"/>
            </a:pPr>
            <a:r>
              <a:rPr lang="en-GB"/>
              <a:t>Tissue Type</a:t>
            </a:r>
          </a:p>
          <a:p>
            <a:pPr>
              <a:buFontTx/>
              <a:buChar char="-"/>
            </a:pPr>
            <a:r>
              <a:rPr lang="en-GB"/>
              <a:t>Species</a:t>
            </a:r>
          </a:p>
          <a:p>
            <a:pPr marL="0" indent="0">
              <a:buFont typeface="Arial" panose="020B0604020202020204" pitchFamily="34" charset="0"/>
              <a:buNone/>
            </a:pPr>
            <a:endParaRPr lang="en-GB"/>
          </a:p>
        </p:txBody>
      </p:sp>
      <p:pic>
        <p:nvPicPr>
          <p:cNvPr id="8" name="Picture 7"/>
          <p:cNvPicPr>
            <a:picLocks noChangeAspect="1"/>
          </p:cNvPicPr>
          <p:nvPr/>
        </p:nvPicPr>
        <p:blipFill>
          <a:blip r:embed="rId3"/>
          <a:stretch>
            <a:fillRect/>
          </a:stretch>
        </p:blipFill>
        <p:spPr>
          <a:xfrm>
            <a:off x="5906014" y="716513"/>
            <a:ext cx="6153800" cy="5481087"/>
          </a:xfrm>
          <a:prstGeom prst="rect">
            <a:avLst/>
          </a:prstGeom>
        </p:spPr>
      </p:pic>
    </p:spTree>
    <p:extLst>
      <p:ext uri="{BB962C8B-B14F-4D97-AF65-F5344CB8AC3E}">
        <p14:creationId xmlns:p14="http://schemas.microsoft.com/office/powerpoint/2010/main" val="1360959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4721842" y="373613"/>
            <a:ext cx="7470158" cy="6484387"/>
          </a:xfrm>
          <a:prstGeom prst="rect">
            <a:avLst/>
          </a:prstGeom>
        </p:spPr>
      </p:pic>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normAutofit lnSpcReduction="10000"/>
          </a:bodyPr>
          <a:lstStyle/>
          <a:p>
            <a:pPr marL="0" indent="0">
              <a:buNone/>
            </a:pPr>
            <a:r>
              <a:rPr lang="en-GB"/>
              <a:t>Scanned Code generates template</a:t>
            </a:r>
          </a:p>
          <a:p>
            <a:pPr marL="0" indent="0">
              <a:buNone/>
            </a:pPr>
            <a:r>
              <a:rPr lang="en-GB"/>
              <a:t>Output to slide printer</a:t>
            </a:r>
          </a:p>
        </p:txBody>
      </p:sp>
    </p:spTree>
    <p:extLst>
      <p:ext uri="{BB962C8B-B14F-4D97-AF65-F5344CB8AC3E}">
        <p14:creationId xmlns:p14="http://schemas.microsoft.com/office/powerpoint/2010/main" val="3784938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31494" y="365125"/>
            <a:ext cx="7447806" cy="6492875"/>
          </a:xfrm>
          <a:prstGeom prst="rect">
            <a:avLst/>
          </a:prstGeom>
        </p:spPr>
      </p:pic>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normAutofit/>
          </a:bodyPr>
          <a:lstStyle/>
          <a:p>
            <a:pPr marL="0" indent="0">
              <a:buNone/>
            </a:pPr>
            <a:r>
              <a:rPr lang="en-GB"/>
              <a:t>Staining Protocol read from </a:t>
            </a:r>
            <a:br>
              <a:rPr lang="en-GB"/>
            </a:br>
            <a:r>
              <a:rPr lang="en-GB"/>
              <a:t>robot management PC</a:t>
            </a:r>
          </a:p>
        </p:txBody>
      </p:sp>
      <p:sp>
        <p:nvSpPr>
          <p:cNvPr id="5" name="Content Placeholder 2"/>
          <p:cNvSpPr txBox="1">
            <a:spLocks/>
          </p:cNvSpPr>
          <p:nvPr/>
        </p:nvSpPr>
        <p:spPr>
          <a:xfrm>
            <a:off x="838200" y="3044825"/>
            <a:ext cx="10515600" cy="9429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Web Application Database</a:t>
            </a:r>
          </a:p>
          <a:p>
            <a:pPr marL="0" indent="0">
              <a:buFont typeface="Arial" panose="020B0604020202020204" pitchFamily="34" charset="0"/>
              <a:buNone/>
            </a:pPr>
            <a:r>
              <a:rPr lang="en-GB"/>
              <a:t>Logs protocol</a:t>
            </a:r>
          </a:p>
        </p:txBody>
      </p:sp>
    </p:spTree>
    <p:extLst>
      <p:ext uri="{BB962C8B-B14F-4D97-AF65-F5344CB8AC3E}">
        <p14:creationId xmlns:p14="http://schemas.microsoft.com/office/powerpoint/2010/main" val="386289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242646" y="-957"/>
            <a:ext cx="8830907" cy="6858957"/>
          </a:xfrm>
          <a:prstGeom prst="rect">
            <a:avLst/>
          </a:prstGeom>
        </p:spPr>
      </p:pic>
      <p:sp>
        <p:nvSpPr>
          <p:cNvPr id="2" name="Title 1"/>
          <p:cNvSpPr>
            <a:spLocks noGrp="1"/>
          </p:cNvSpPr>
          <p:nvPr>
            <p:ph type="title"/>
          </p:nvPr>
        </p:nvSpPr>
        <p:spPr/>
        <p:txBody>
          <a:bodyPr/>
          <a:lstStyle/>
          <a:p>
            <a:r>
              <a:rPr lang="en-GB"/>
              <a:t>Technologies</a:t>
            </a:r>
          </a:p>
        </p:txBody>
      </p:sp>
      <p:sp>
        <p:nvSpPr>
          <p:cNvPr id="3" name="Content Placeholder 2"/>
          <p:cNvSpPr>
            <a:spLocks noGrp="1"/>
          </p:cNvSpPr>
          <p:nvPr>
            <p:ph idx="1"/>
          </p:nvPr>
        </p:nvSpPr>
        <p:spPr>
          <a:xfrm>
            <a:off x="838200" y="1825625"/>
            <a:ext cx="10515600" cy="942975"/>
          </a:xfrm>
        </p:spPr>
        <p:txBody>
          <a:bodyPr>
            <a:normAutofit/>
          </a:bodyPr>
          <a:lstStyle/>
          <a:p>
            <a:pPr marL="0" indent="0">
              <a:buNone/>
            </a:pPr>
            <a:r>
              <a:rPr lang="en-GB"/>
              <a:t>Slide complexity</a:t>
            </a:r>
          </a:p>
        </p:txBody>
      </p:sp>
      <p:sp>
        <p:nvSpPr>
          <p:cNvPr id="6" name="Content Placeholder 2"/>
          <p:cNvSpPr txBox="1">
            <a:spLocks/>
          </p:cNvSpPr>
          <p:nvPr/>
        </p:nvSpPr>
        <p:spPr>
          <a:xfrm>
            <a:off x="838200" y="2638425"/>
            <a:ext cx="10515600" cy="942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File size &gt; 40Gb</a:t>
            </a:r>
          </a:p>
        </p:txBody>
      </p:sp>
      <p:sp>
        <p:nvSpPr>
          <p:cNvPr id="7" name="Content Placeholder 2"/>
          <p:cNvSpPr txBox="1">
            <a:spLocks/>
          </p:cNvSpPr>
          <p:nvPr/>
        </p:nvSpPr>
        <p:spPr>
          <a:xfrm>
            <a:off x="838200" y="3463924"/>
            <a:ext cx="10515600" cy="9429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Data Sharing</a:t>
            </a:r>
          </a:p>
          <a:p>
            <a:pPr marL="0" indent="0">
              <a:buFont typeface="Arial" panose="020B0604020202020204" pitchFamily="34" charset="0"/>
              <a:buNone/>
            </a:pPr>
            <a:r>
              <a:rPr lang="en-GB"/>
              <a:t>Hurdles</a:t>
            </a:r>
          </a:p>
        </p:txBody>
      </p:sp>
    </p:spTree>
    <p:extLst>
      <p:ext uri="{BB962C8B-B14F-4D97-AF65-F5344CB8AC3E}">
        <p14:creationId xmlns:p14="http://schemas.microsoft.com/office/powerpoint/2010/main" val="464101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46FC93DBBCF5F479F39F8052783A828" ma:contentTypeVersion="7" ma:contentTypeDescription="Create a new document." ma:contentTypeScope="" ma:versionID="4fc5638c4f8da52727b2ad8066c0be0a">
  <xsd:schema xmlns:xsd="http://www.w3.org/2001/XMLSchema" xmlns:xs="http://www.w3.org/2001/XMLSchema" xmlns:p="http://schemas.microsoft.com/office/2006/metadata/properties" xmlns:ns3="d31bb5f0-61a1-4cfd-85b7-3825ce291af7" targetNamespace="http://schemas.microsoft.com/office/2006/metadata/properties" ma:root="true" ma:fieldsID="a316deaa986142b3e7da744bf5c849c3" ns3:_="">
    <xsd:import namespace="d31bb5f0-61a1-4cfd-85b7-3825ce291af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1bb5f0-61a1-4cfd-85b7-3825ce291a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E589051-193B-45A2-B5E5-0308FF0B8805}">
  <ds:schemaRefs>
    <ds:schemaRef ds:uri="http://schemas.microsoft.com/sharepoint/v3/contenttype/forms"/>
  </ds:schemaRefs>
</ds:datastoreItem>
</file>

<file path=customXml/itemProps2.xml><?xml version="1.0" encoding="utf-8"?>
<ds:datastoreItem xmlns:ds="http://schemas.openxmlformats.org/officeDocument/2006/customXml" ds:itemID="{5CFDBED9-2E40-4C98-A567-33DDB6A7F944}">
  <ds:schemaRefs>
    <ds:schemaRef ds:uri="d31bb5f0-61a1-4cfd-85b7-3825ce291a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47A2D1A-6111-477D-8E65-4FE25C159877}">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d31bb5f0-61a1-4cfd-85b7-3825ce291af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23</TotalTime>
  <Words>1037</Words>
  <Application>Microsoft Office PowerPoint</Application>
  <PresentationFormat>Widescreen</PresentationFormat>
  <Paragraphs>145</Paragraphs>
  <Slides>14</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Segoe UI</vt:lpstr>
      <vt:lpstr>Segoe UI Light</vt:lpstr>
      <vt:lpstr>Office Theme</vt:lpstr>
      <vt:lpstr>Integrated secure web application to deliver centralised management of research samples, histology services and imaging data</vt:lpstr>
      <vt:lpstr>Introduction</vt:lpstr>
      <vt:lpstr>Data Management Requirements </vt:lpstr>
      <vt:lpstr>Sample Process Flow</vt:lpstr>
      <vt:lpstr>Technologies</vt:lpstr>
      <vt:lpstr>Technologies</vt:lpstr>
      <vt:lpstr>Technologies</vt:lpstr>
      <vt:lpstr>Technologies</vt:lpstr>
      <vt:lpstr>Technologies</vt:lpstr>
      <vt:lpstr>Technologies</vt:lpstr>
      <vt:lpstr>Sample Lifecycle</vt:lpstr>
      <vt:lpstr>System Communication</vt:lpstr>
      <vt:lpstr>Summary</vt:lpstr>
      <vt:lpstr>Thank You</vt:lpstr>
    </vt:vector>
  </TitlesOfParts>
  <Company>University of Edinburgh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secure web application to deliver centralised management of research samples, histology services and imaging data</dc:title>
  <dc:creator>LAWSON Mark</dc:creator>
  <cp:lastModifiedBy>LAWSON Mark</cp:lastModifiedBy>
  <cp:revision>6</cp:revision>
  <dcterms:created xsi:type="dcterms:W3CDTF">2019-11-01T09:26:02Z</dcterms:created>
  <dcterms:modified xsi:type="dcterms:W3CDTF">2020-01-13T16:35:56Z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0x010100446FC93DBBCF5F479F39F8052783A828</vt:lpwstr>
  </property>
</Properties>
</file>