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7" r:id="rId3"/>
  </p:sldMasterIdLst>
  <p:notesMasterIdLst>
    <p:notesMasterId r:id="rId15"/>
  </p:notesMasterIdLst>
  <p:sldIdLst>
    <p:sldId id="257" r:id="rId4"/>
    <p:sldId id="263" r:id="rId5"/>
    <p:sldId id="264" r:id="rId6"/>
    <p:sldId id="262" r:id="rId7"/>
    <p:sldId id="266" r:id="rId8"/>
    <p:sldId id="270" r:id="rId9"/>
    <p:sldId id="260" r:id="rId10"/>
    <p:sldId id="261" r:id="rId11"/>
    <p:sldId id="268" r:id="rId12"/>
    <p:sldId id="271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22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85059" autoAdjust="0"/>
  </p:normalViewPr>
  <p:slideViewPr>
    <p:cSldViewPr snapToGrid="0">
      <p:cViewPr varScale="1">
        <p:scale>
          <a:sx n="95" d="100"/>
          <a:sy n="95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821EC2-1C3A-4399-BE77-1C3184B29CE3}" type="datetimeFigureOut">
              <a:rPr lang="en-GB" smtClean="0"/>
              <a:t>01/08/2017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9C3D7-8517-4FB4-9A8A-BC9522F2E0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58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E384D-0E1D-4C12-8F16-817677A5AA8A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780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193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45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39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REF2014 system in PURE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775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 impact module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025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7371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E384D-0E1D-4C12-8F16-817677A5AA8A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3902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E384D-0E1D-4C12-8F16-817677A5AA8A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11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9C3D7-8517-4FB4-9A8A-BC9522F2E02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23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Your university needs you!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AE384D-0E1D-4C12-8F16-817677A5AA8A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009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719403" y="3573016"/>
            <a:ext cx="5472608" cy="2232248"/>
          </a:xfrm>
          <a:prstGeom prst="rect">
            <a:avLst/>
          </a:prstGeom>
        </p:spPr>
        <p:txBody>
          <a:bodyPr vert="horz" lIns="0" tIns="0" rIns="0" bIns="0" anchor="b" anchorCtr="0"/>
          <a:lstStyle>
            <a:lvl1pPr algn="l">
              <a:lnSpc>
                <a:spcPct val="100000"/>
              </a:lnSpc>
              <a:defRPr sz="2400" b="0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0"/>
          </p:nvPr>
        </p:nvSpPr>
        <p:spPr>
          <a:xfrm>
            <a:off x="7152218" y="1628800"/>
            <a:ext cx="4320380" cy="4176464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99251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oE_PPT_Star_Large_Blee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33" y="2103438"/>
            <a:ext cx="4351867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5" y="1268761"/>
            <a:ext cx="10769596" cy="576064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lnSpc>
                <a:spcPct val="100000"/>
              </a:lnSpc>
              <a:defRPr sz="1400" b="0" i="0" cap="all">
                <a:solidFill>
                  <a:srgbClr val="09091E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205" y="2276872"/>
            <a:ext cx="5480807" cy="367240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002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oE_PPT_Star_Medium_Blee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246438"/>
            <a:ext cx="30480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11205" y="1268761"/>
            <a:ext cx="10769596" cy="576064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lnSpc>
                <a:spcPct val="100000"/>
              </a:lnSpc>
              <a:defRPr sz="1400" b="0" i="0" cap="all">
                <a:solidFill>
                  <a:srgbClr val="09091E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11205" y="2276872"/>
            <a:ext cx="8432796" cy="3674274"/>
          </a:xfrm>
          <a:prstGeom prst="rect">
            <a:avLst/>
          </a:prstGeom>
        </p:spPr>
        <p:txBody>
          <a:bodyPr lIns="0" tIns="0" bIns="0"/>
          <a:lstStyle>
            <a:lvl1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1pPr>
            <a:lvl2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2pPr>
            <a:lvl3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3pPr>
            <a:lvl4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4pPr>
            <a:lvl5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252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784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434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0"/>
          <p:cNvSpPr txBox="1">
            <a:spLocks noChangeArrowheads="1"/>
          </p:cNvSpPr>
          <p:nvPr userDrawn="1"/>
        </p:nvSpPr>
        <p:spPr bwMode="auto">
          <a:xfrm>
            <a:off x="1583267" y="1362075"/>
            <a:ext cx="8544984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These stars can be used as graphics within a presentation. 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They should be used SPARINGLY.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They should NOT be used when a master slide already containing a star is being used</a:t>
            </a:r>
          </a:p>
        </p:txBody>
      </p:sp>
    </p:spTree>
    <p:extLst>
      <p:ext uri="{BB962C8B-B14F-4D97-AF65-F5344CB8AC3E}">
        <p14:creationId xmlns:p14="http://schemas.microsoft.com/office/powerpoint/2010/main" val="1159013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711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oE_PPT_Star_Large_Blee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33" y="2103438"/>
            <a:ext cx="4351867" cy="384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5" y="1268761"/>
            <a:ext cx="10769596" cy="576064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lnSpc>
                <a:spcPct val="100000"/>
              </a:lnSpc>
              <a:defRPr sz="1400" b="0" i="0" cap="all">
                <a:solidFill>
                  <a:srgbClr val="09091E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205" y="2276872"/>
            <a:ext cx="5480807" cy="367240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None/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216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oE_PPT_Star_Medium_Bleed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246438"/>
            <a:ext cx="30480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711205" y="1268761"/>
            <a:ext cx="10769596" cy="576064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lnSpc>
                <a:spcPct val="100000"/>
              </a:lnSpc>
              <a:defRPr sz="1400" b="0" i="0" cap="all">
                <a:solidFill>
                  <a:srgbClr val="09091E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11205" y="2276872"/>
            <a:ext cx="8432796" cy="3674274"/>
          </a:xfrm>
          <a:prstGeom prst="rect">
            <a:avLst/>
          </a:prstGeom>
        </p:spPr>
        <p:txBody>
          <a:bodyPr lIns="0" tIns="0" bIns="0"/>
          <a:lstStyle>
            <a:lvl1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1pPr>
            <a:lvl2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2pPr>
            <a:lvl3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3pPr>
            <a:lvl4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4pPr>
            <a:lvl5pPr>
              <a:defRPr sz="2400" b="0" i="0">
                <a:solidFill>
                  <a:srgbClr val="09091E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559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784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UoE_PPT_Star_Small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434" y="2636838"/>
            <a:ext cx="1693333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0"/>
          <p:cNvSpPr txBox="1">
            <a:spLocks noChangeArrowheads="1"/>
          </p:cNvSpPr>
          <p:nvPr userDrawn="1"/>
        </p:nvSpPr>
        <p:spPr bwMode="auto">
          <a:xfrm>
            <a:off x="1583267" y="1362075"/>
            <a:ext cx="8544984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These stars can be used as graphics within a presentation. 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They should be used SPARINGLY.</a:t>
            </a:r>
          </a:p>
          <a:p>
            <a:pPr algn="ctr" defTabSz="4572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sz="1800">
                <a:solidFill>
                  <a:prstClr val="black"/>
                </a:solidFill>
              </a:rPr>
              <a:t>They should NOT be used when a master slide already containing a star is being used</a:t>
            </a:r>
          </a:p>
        </p:txBody>
      </p:sp>
    </p:spTree>
    <p:extLst>
      <p:ext uri="{BB962C8B-B14F-4D97-AF65-F5344CB8AC3E}">
        <p14:creationId xmlns:p14="http://schemas.microsoft.com/office/powerpoint/2010/main" val="101656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517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9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11200" y="1122364"/>
            <a:ext cx="10769600" cy="3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UoE_Horizontal Logo_White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47650"/>
            <a:ext cx="5480051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 userDrawn="1"/>
        </p:nvCxnSpPr>
        <p:spPr>
          <a:xfrm>
            <a:off x="711200" y="6237289"/>
            <a:ext cx="10769600" cy="15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4" descr="Influencing the world_PPT_W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6381750"/>
            <a:ext cx="36068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288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711200" y="1122364"/>
            <a:ext cx="10769600" cy="3175"/>
          </a:xfrm>
          <a:prstGeom prst="line">
            <a:avLst/>
          </a:prstGeom>
          <a:ln>
            <a:solidFill>
              <a:srgbClr val="0909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711200" y="6237289"/>
            <a:ext cx="10769600" cy="1587"/>
          </a:xfrm>
          <a:prstGeom prst="line">
            <a:avLst/>
          </a:prstGeom>
          <a:ln>
            <a:solidFill>
              <a:srgbClr val="0909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12" descr="UoE_Horizontal Logo_CMYK.jp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47650"/>
            <a:ext cx="5480051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3" descr="Influencing the world_PPT_282.png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6384926"/>
            <a:ext cx="3600451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999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0" fontAlgn="base" hangingPunct="0">
        <a:spcBef>
          <a:spcPct val="0"/>
        </a:spcBef>
        <a:spcAft>
          <a:spcPct val="0"/>
        </a:spcAft>
        <a:defRPr sz="1200" kern="1200">
          <a:solidFill>
            <a:srgbClr val="09091E"/>
          </a:solidFill>
          <a:latin typeface="Arial"/>
          <a:ea typeface="MS PGothic" panose="020B0600070205080204" pitchFamily="34" charset="-128"/>
          <a:cs typeface="Arial"/>
        </a:defRPr>
      </a:lvl1pPr>
      <a:lvl2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2pPr>
      <a:lvl3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3pPr>
      <a:lvl4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4pPr>
      <a:lvl5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5pPr>
      <a:lvl6pPr marL="4572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6pPr>
      <a:lvl7pPr marL="9144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7pPr>
      <a:lvl8pPr marL="13716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8pPr>
      <a:lvl9pPr marL="18288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711200" y="1122364"/>
            <a:ext cx="10769600" cy="3175"/>
          </a:xfrm>
          <a:prstGeom prst="line">
            <a:avLst/>
          </a:prstGeom>
          <a:ln>
            <a:solidFill>
              <a:srgbClr val="0909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711200" y="6237289"/>
            <a:ext cx="10769600" cy="1587"/>
          </a:xfrm>
          <a:prstGeom prst="line">
            <a:avLst/>
          </a:prstGeom>
          <a:ln>
            <a:solidFill>
              <a:srgbClr val="09091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12" descr="UoE_Horizontal Logo_CMYK.jp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47650"/>
            <a:ext cx="5480051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3" descr="Influencing the world_PPT_282.png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6384926"/>
            <a:ext cx="3600451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53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</p:sldLayoutIdLst>
  <p:timing>
    <p:tnLst>
      <p:par>
        <p:cTn id="1" dur="indefinite" restart="never" nodeType="tmRoot"/>
      </p:par>
    </p:tnLst>
  </p:timing>
  <p:txStyles>
    <p:titleStyle>
      <a:lvl1pPr algn="r" defTabSz="457200" rtl="0" eaLnBrk="0" fontAlgn="base" hangingPunct="0">
        <a:spcBef>
          <a:spcPct val="0"/>
        </a:spcBef>
        <a:spcAft>
          <a:spcPct val="0"/>
        </a:spcAft>
        <a:defRPr sz="1200" kern="1200">
          <a:solidFill>
            <a:srgbClr val="09091E"/>
          </a:solidFill>
          <a:latin typeface="Arial"/>
          <a:ea typeface="MS PGothic" panose="020B0600070205080204" pitchFamily="34" charset="-128"/>
          <a:cs typeface="Arial"/>
        </a:defRPr>
      </a:lvl1pPr>
      <a:lvl2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2pPr>
      <a:lvl3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3pPr>
      <a:lvl4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4pPr>
      <a:lvl5pPr algn="r" defTabSz="457200" rtl="0" eaLnBrk="0" fontAlgn="base" hangingPunct="0">
        <a:spcBef>
          <a:spcPct val="0"/>
        </a:spcBef>
        <a:spcAft>
          <a:spcPct val="0"/>
        </a:spcAft>
        <a:defRPr sz="1200">
          <a:solidFill>
            <a:srgbClr val="09091E"/>
          </a:solidFill>
          <a:latin typeface="Arial" charset="0"/>
          <a:ea typeface="MS PGothic" panose="020B0600070205080204" pitchFamily="34" charset="-128"/>
        </a:defRPr>
      </a:lvl5pPr>
      <a:lvl6pPr marL="4572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6pPr>
      <a:lvl7pPr marL="9144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7pPr>
      <a:lvl8pPr marL="13716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8pPr>
      <a:lvl9pPr marL="1828800" algn="r" defTabSz="457200" rtl="0" fontAlgn="base">
        <a:spcBef>
          <a:spcPct val="0"/>
        </a:spcBef>
        <a:spcAft>
          <a:spcPct val="0"/>
        </a:spcAft>
        <a:defRPr sz="1200">
          <a:solidFill>
            <a:srgbClr val="1F497D"/>
          </a:solidFill>
          <a:latin typeface="Arial" charset="0"/>
          <a:ea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6" Type="http://schemas.openxmlformats.org/officeDocument/2006/relationships/hyperlink" Target="mailto:pauline.jones@ed.ac.uk" TargetMode="External"/><Relationship Id="rId5" Type="http://schemas.openxmlformats.org/officeDocument/2006/relationships/hyperlink" Target="http://www.hefce.ac.uk/rsrch/refconsultation/" TargetMode="External"/><Relationship Id="rId4" Type="http://schemas.openxmlformats.org/officeDocument/2006/relationships/hyperlink" Target="http://www.ed.ac.uk/governance-strategic-planning/research/ref20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1822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9456" y="2077380"/>
            <a:ext cx="4103688" cy="223202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HOW DO WE GET READY FOR REF?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2000" dirty="0"/>
              <a:t>Pauline Jones, head of strategic performance and research policy </a:t>
            </a:r>
            <a:br>
              <a:rPr lang="en-GB" sz="2000" dirty="0"/>
            </a:br>
            <a:r>
              <a:rPr lang="en-GB" sz="2000" dirty="0"/>
              <a:t>university ref manager</a:t>
            </a:r>
            <a:endParaRPr lang="en-US" sz="2000" dirty="0">
              <a:ea typeface="ＭＳ Ｐゴシック" charset="0"/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96" y="83815"/>
            <a:ext cx="5856323" cy="6683251"/>
          </a:xfrm>
        </p:spPr>
      </p:pic>
    </p:spTree>
    <p:extLst>
      <p:ext uri="{BB962C8B-B14F-4D97-AF65-F5344CB8AC3E}">
        <p14:creationId xmlns:p14="http://schemas.microsoft.com/office/powerpoint/2010/main" val="401829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306" y="104219"/>
            <a:ext cx="9445388" cy="6649561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5374105" y="3416968"/>
            <a:ext cx="593558" cy="46522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491789" y="3882189"/>
            <a:ext cx="1347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are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72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129" y="728425"/>
            <a:ext cx="11082290" cy="5335492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flipV="1">
            <a:off x="5775158" y="1443789"/>
            <a:ext cx="593558" cy="465221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892842" y="1909010"/>
            <a:ext cx="1876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are here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3405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9086" y="1371600"/>
            <a:ext cx="983446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 smtClean="0"/>
              <a:t>REF 2021 timeline</a:t>
            </a:r>
            <a:endParaRPr lang="en-GB" sz="3000" b="1" dirty="0"/>
          </a:p>
        </p:txBody>
      </p:sp>
      <p:sp>
        <p:nvSpPr>
          <p:cNvPr id="4" name="Subtitle 1"/>
          <p:cNvSpPr txBox="1">
            <a:spLocks/>
          </p:cNvSpPr>
          <p:nvPr/>
        </p:nvSpPr>
        <p:spPr bwMode="auto">
          <a:xfrm>
            <a:off x="905069" y="2021305"/>
            <a:ext cx="9965094" cy="392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800" dirty="0" smtClean="0">
                <a:solidFill>
                  <a:prstClr val="black"/>
                </a:solidFill>
              </a:rPr>
              <a:t>Long time period over which submission is prepared</a:t>
            </a:r>
          </a:p>
          <a:p>
            <a:r>
              <a:rPr lang="en-US" altLang="en-US" sz="2800" dirty="0" smtClean="0">
                <a:solidFill>
                  <a:prstClr val="black"/>
                </a:solidFill>
              </a:rPr>
              <a:t>No period over which outputs, impacts, environment don’t count</a:t>
            </a:r>
          </a:p>
          <a:p>
            <a:r>
              <a:rPr lang="en-US" altLang="en-US" sz="2800" dirty="0" smtClean="0">
                <a:solidFill>
                  <a:prstClr val="black"/>
                </a:solidFill>
              </a:rPr>
              <a:t>Academics thinking now about what to include: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2017 REF readiness exercise: focus on open access and numbers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2018 Mock REF: focus on quality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 smtClean="0">
                <a:solidFill>
                  <a:prstClr val="black"/>
                </a:solidFill>
              </a:rPr>
              <a:t>Supporting input to CRIS system needs to be continuous</a:t>
            </a:r>
          </a:p>
          <a:p>
            <a:pPr marL="0" indent="0">
              <a:buNone/>
            </a:pPr>
            <a:endParaRPr lang="en-US" altLang="en-US" sz="24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39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 bwMode="auto">
          <a:xfrm>
            <a:off x="905069" y="2021305"/>
            <a:ext cx="9965094" cy="392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en-US" sz="2400" dirty="0" smtClean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22" y="191794"/>
            <a:ext cx="11903495" cy="6504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1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49" y="118796"/>
            <a:ext cx="4103277" cy="60675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0730" y="51618"/>
            <a:ext cx="2797986" cy="61347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383605" y="2050181"/>
            <a:ext cx="34650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Lots of fields – because we’re </a:t>
            </a:r>
            <a:r>
              <a:rPr lang="en-GB" smtClean="0"/>
              <a:t>not </a:t>
            </a:r>
            <a:r>
              <a:rPr lang="en-GB" smtClean="0"/>
              <a:t>quite </a:t>
            </a:r>
            <a:r>
              <a:rPr lang="en-GB" dirty="0" smtClean="0"/>
              <a:t>sure what we need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Hopefully transferrable into new REF module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Need to be agile once we know the rules</a:t>
            </a:r>
          </a:p>
        </p:txBody>
      </p:sp>
    </p:spTree>
    <p:extLst>
      <p:ext uri="{BB962C8B-B14F-4D97-AF65-F5344CB8AC3E}">
        <p14:creationId xmlns:p14="http://schemas.microsoft.com/office/powerpoint/2010/main" val="36441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02433" y="1230540"/>
            <a:ext cx="9122295" cy="576262"/>
          </a:xfrm>
          <a:prstGeom prst="rect">
            <a:avLst/>
          </a:prstGeom>
        </p:spPr>
        <p:txBody>
          <a:bodyPr/>
          <a:lstStyle>
            <a:lvl1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9091E"/>
                </a:solidFill>
                <a:latin typeface="Arial"/>
                <a:ea typeface="MS PGothic" panose="020B0600070205080204" pitchFamily="34" charset="-128"/>
                <a:cs typeface="Arial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5pPr>
            <a:lvl6pPr marL="4572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6pPr>
            <a:lvl7pPr marL="9144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7pPr>
            <a:lvl8pPr marL="13716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8pPr>
            <a:lvl9pPr marL="18288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9pPr>
          </a:lstStyle>
          <a:p>
            <a:pPr algn="l"/>
            <a:r>
              <a:rPr lang="en-GB" sz="3000" b="1" dirty="0" smtClean="0">
                <a:latin typeface="+mn-lt"/>
              </a:rPr>
              <a:t>What’s new? </a:t>
            </a:r>
            <a:endParaRPr lang="en-GB" sz="3000" b="1" dirty="0">
              <a:latin typeface="+mn-lt"/>
            </a:endParaRPr>
          </a:p>
        </p:txBody>
      </p:sp>
      <p:sp>
        <p:nvSpPr>
          <p:cNvPr id="3" name="Subtitle 1"/>
          <p:cNvSpPr txBox="1">
            <a:spLocks/>
          </p:cNvSpPr>
          <p:nvPr/>
        </p:nvSpPr>
        <p:spPr bwMode="auto">
          <a:xfrm>
            <a:off x="905069" y="1806802"/>
            <a:ext cx="10468784" cy="414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prstClr val="black"/>
                </a:solidFill>
              </a:rPr>
              <a:t>Open access journal articles/ conference proceedings 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Lots </a:t>
            </a:r>
            <a:r>
              <a:rPr lang="en-US" altLang="en-US" sz="2400" dirty="0">
                <a:solidFill>
                  <a:prstClr val="black"/>
                </a:solidFill>
              </a:rPr>
              <a:t>of </a:t>
            </a:r>
            <a:r>
              <a:rPr lang="en-US" altLang="en-US" sz="2400" dirty="0" smtClean="0">
                <a:solidFill>
                  <a:prstClr val="black"/>
                </a:solidFill>
              </a:rPr>
              <a:t>unknowns: proposals from Stern Review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Probably: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Submitting all research staff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Decoupling: breaking the one-to-four staff-to-output ratio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Non-portability: Research staff can’t take outputs with them when they leave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Institutional impact case studies</a:t>
            </a:r>
          </a:p>
          <a:p>
            <a:pPr lvl="1"/>
            <a:r>
              <a:rPr lang="en-US" altLang="en-US" sz="2400" dirty="0" smtClean="0">
                <a:solidFill>
                  <a:prstClr val="black"/>
                </a:solidFill>
              </a:rPr>
              <a:t>Institutional environment</a:t>
            </a:r>
            <a:endParaRPr lang="en-US" altLang="en-US" sz="2400" dirty="0">
              <a:solidFill>
                <a:prstClr val="black"/>
              </a:solidFill>
            </a:endParaRP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Each new element will have implications for how CRIS systems support REF submissions</a:t>
            </a:r>
          </a:p>
        </p:txBody>
      </p:sp>
    </p:spTree>
    <p:extLst>
      <p:ext uri="{BB962C8B-B14F-4D97-AF65-F5344CB8AC3E}">
        <p14:creationId xmlns:p14="http://schemas.microsoft.com/office/powerpoint/2010/main" val="71955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802433" y="1230540"/>
            <a:ext cx="9122295" cy="576262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sz="3000" b="1" dirty="0" smtClean="0">
                <a:latin typeface="+mn-lt"/>
              </a:rPr>
              <a:t> REF2028?</a:t>
            </a:r>
            <a:endParaRPr lang="en-GB" sz="3000" b="1" dirty="0">
              <a:latin typeface="+mn-lt"/>
            </a:endParaRPr>
          </a:p>
        </p:txBody>
      </p:sp>
      <p:sp>
        <p:nvSpPr>
          <p:cNvPr id="4" name="Subtitle 1"/>
          <p:cNvSpPr txBox="1">
            <a:spLocks/>
          </p:cNvSpPr>
          <p:nvPr/>
        </p:nvSpPr>
        <p:spPr bwMode="auto">
          <a:xfrm>
            <a:off x="905069" y="1925053"/>
            <a:ext cx="9965094" cy="402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prstClr val="black"/>
                </a:solidFill>
              </a:rPr>
              <a:t>Open data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Open access monographs</a:t>
            </a:r>
          </a:p>
          <a:p>
            <a:r>
              <a:rPr lang="en-US" altLang="en-US" sz="2400" dirty="0">
                <a:solidFill>
                  <a:prstClr val="black"/>
                </a:solidFill>
              </a:rPr>
              <a:t>I</a:t>
            </a:r>
            <a:r>
              <a:rPr lang="en-US" altLang="en-US" sz="2400" dirty="0" smtClean="0">
                <a:solidFill>
                  <a:prstClr val="black"/>
                </a:solidFill>
              </a:rPr>
              <a:t>nstitutional impact?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New metrics?</a:t>
            </a:r>
            <a:endParaRPr lang="en-US" altLang="en-US" sz="2400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7738" y="473492"/>
            <a:ext cx="4162425" cy="4467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8861" y="1872915"/>
            <a:ext cx="3181350" cy="381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0709" y="3325418"/>
            <a:ext cx="41910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802433" y="1230540"/>
            <a:ext cx="9122295" cy="576262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sz="3000" b="1" dirty="0" smtClean="0">
                <a:latin typeface="+mn-lt"/>
              </a:rPr>
              <a:t>Responsible metrics: we haven’t heard the last</a:t>
            </a:r>
            <a:endParaRPr lang="en-GB" sz="3000" b="1" dirty="0">
              <a:latin typeface="+mn-lt"/>
            </a:endParaRPr>
          </a:p>
        </p:txBody>
      </p:sp>
      <p:sp>
        <p:nvSpPr>
          <p:cNvPr id="4" name="Subtitle 1"/>
          <p:cNvSpPr txBox="1">
            <a:spLocks/>
          </p:cNvSpPr>
          <p:nvPr/>
        </p:nvSpPr>
        <p:spPr bwMode="auto">
          <a:xfrm>
            <a:off x="895444" y="1925053"/>
            <a:ext cx="9965094" cy="402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prstClr val="black"/>
                </a:solidFill>
              </a:rPr>
              <a:t>Forum for responsible metrics</a:t>
            </a:r>
          </a:p>
          <a:p>
            <a:r>
              <a:rPr lang="en-US" altLang="en-US" sz="2400" dirty="0">
                <a:solidFill>
                  <a:prstClr val="black"/>
                </a:solidFill>
              </a:rPr>
              <a:t>D</a:t>
            </a:r>
            <a:r>
              <a:rPr lang="en-US" altLang="en-US" sz="2400" dirty="0" smtClean="0">
                <a:solidFill>
                  <a:prstClr val="black"/>
                </a:solidFill>
              </a:rPr>
              <a:t>ata and metrics to support decisions, not the sole driver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BUT the conversation will not end with the metric tide:</a:t>
            </a:r>
          </a:p>
          <a:p>
            <a:pPr marL="0" indent="0">
              <a:buNone/>
            </a:pPr>
            <a:r>
              <a:rPr lang="en-US" altLang="en-US" sz="2400" dirty="0" smtClean="0">
                <a:solidFill>
                  <a:prstClr val="black"/>
                </a:solidFill>
              </a:rPr>
              <a:t> </a:t>
            </a:r>
          </a:p>
          <a:p>
            <a:endParaRPr lang="en-US" altLang="en-US" sz="2400" dirty="0" smtClean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35" y="3546166"/>
            <a:ext cx="11135186" cy="11281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2011" b="33"/>
          <a:stretch/>
        </p:blipFill>
        <p:spPr>
          <a:xfrm>
            <a:off x="802433" y="4853471"/>
            <a:ext cx="10786384" cy="30567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</p:pic>
      <p:cxnSp>
        <p:nvCxnSpPr>
          <p:cNvPr id="8" name="Straight Connector 7"/>
          <p:cNvCxnSpPr/>
          <p:nvPr/>
        </p:nvCxnSpPr>
        <p:spPr>
          <a:xfrm flipV="1">
            <a:off x="802433" y="4427621"/>
            <a:ext cx="3095799" cy="425850"/>
          </a:xfrm>
          <a:prstGeom prst="lin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7170821" y="4427621"/>
            <a:ext cx="4417997" cy="425850"/>
          </a:xfrm>
          <a:prstGeom prst="line">
            <a:avLst/>
          </a:prstGeom>
          <a:ln w="63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76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02433" y="1230540"/>
            <a:ext cx="9122295" cy="576262"/>
          </a:xfrm>
          <a:prstGeom prst="rect">
            <a:avLst/>
          </a:prstGeom>
        </p:spPr>
        <p:txBody>
          <a:bodyPr/>
          <a:lstStyle>
            <a:lvl1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09091E"/>
                </a:solidFill>
                <a:latin typeface="Arial"/>
                <a:ea typeface="MS PGothic" panose="020B0600070205080204" pitchFamily="34" charset="-128"/>
                <a:cs typeface="Arial"/>
              </a:defRPr>
            </a:lvl1pPr>
            <a:lvl2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2pPr>
            <a:lvl3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3pPr>
            <a:lvl4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4pPr>
            <a:lvl5pPr algn="r" defTabSz="457200" rtl="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9091E"/>
                </a:solidFill>
                <a:latin typeface="Arial" charset="0"/>
                <a:ea typeface="MS PGothic" panose="020B0600070205080204" pitchFamily="34" charset="-128"/>
              </a:defRPr>
            </a:lvl5pPr>
            <a:lvl6pPr marL="4572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6pPr>
            <a:lvl7pPr marL="9144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7pPr>
            <a:lvl8pPr marL="13716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8pPr>
            <a:lvl9pPr marL="1828800" algn="r" defTabSz="457200" rtl="0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1F497D"/>
                </a:solidFill>
                <a:latin typeface="Arial" charset="0"/>
                <a:ea typeface="ＭＳ Ｐゴシック" charset="0"/>
              </a:defRPr>
            </a:lvl9pPr>
          </a:lstStyle>
          <a:p>
            <a:pPr algn="l"/>
            <a:r>
              <a:rPr lang="en-GB" sz="3000" b="1" dirty="0" smtClean="0">
                <a:latin typeface="+mn-lt"/>
              </a:rPr>
              <a:t>How do we prepare?</a:t>
            </a:r>
            <a:endParaRPr lang="en-GB" sz="3000" b="1" dirty="0">
              <a:latin typeface="+mn-lt"/>
            </a:endParaRPr>
          </a:p>
        </p:txBody>
      </p:sp>
      <p:sp>
        <p:nvSpPr>
          <p:cNvPr id="3" name="Subtitle 1"/>
          <p:cNvSpPr txBox="1">
            <a:spLocks/>
          </p:cNvSpPr>
          <p:nvPr/>
        </p:nvSpPr>
        <p:spPr bwMode="auto">
          <a:xfrm>
            <a:off x="905069" y="1806802"/>
            <a:ext cx="10468784" cy="414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 smtClean="0">
                <a:solidFill>
                  <a:prstClr val="black"/>
                </a:solidFill>
              </a:rPr>
              <a:t>For REF2021: Be agile; support research managers to help academics deposit work; help us lobby CRIS system designers to have fit-for-purpose systems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For REF2028: help us understand the benefits and challenges of making more research open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Be part of the conversation on responsible metrics</a:t>
            </a:r>
          </a:p>
          <a:p>
            <a:r>
              <a:rPr lang="en-US" altLang="en-US" sz="2400" dirty="0" smtClean="0">
                <a:solidFill>
                  <a:prstClr val="black"/>
                </a:solidFill>
              </a:rPr>
              <a:t>Support system interoperability</a:t>
            </a:r>
          </a:p>
          <a:p>
            <a:endParaRPr lang="en-US" altLang="en-US" sz="24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85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804231" y="1230313"/>
            <a:ext cx="9036185" cy="576262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GB" sz="3000" b="1" dirty="0">
                <a:latin typeface="+mn-lt"/>
              </a:rPr>
              <a:t>How can I find out more? How do I get involved?</a:t>
            </a:r>
            <a:endParaRPr lang="en-GB" sz="3000" dirty="0">
              <a:latin typeface="+mn-lt"/>
            </a:endParaRPr>
          </a:p>
        </p:txBody>
      </p:sp>
      <p:sp>
        <p:nvSpPr>
          <p:cNvPr id="4" name="Subtitle 1"/>
          <p:cNvSpPr txBox="1">
            <a:spLocks/>
          </p:cNvSpPr>
          <p:nvPr/>
        </p:nvSpPr>
        <p:spPr bwMode="auto">
          <a:xfrm>
            <a:off x="984891" y="2033464"/>
            <a:ext cx="778301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ＭＳ Ｐゴシック" charset="0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200" dirty="0" smtClean="0">
              <a:solidFill>
                <a:srgbClr val="FF0000"/>
              </a:solidFill>
              <a:hlinkClick r:id="rId4"/>
            </a:endParaRPr>
          </a:p>
          <a:p>
            <a:pPr marL="0" indent="0">
              <a:buNone/>
            </a:pPr>
            <a:r>
              <a:rPr lang="en-GB" sz="2200" dirty="0">
                <a:solidFill>
                  <a:srgbClr val="FF0000"/>
                </a:solidFill>
                <a:hlinkClick r:id="rId5"/>
              </a:rPr>
              <a:t>www.hefce.ac.uk/rsrch/refconsultation/</a:t>
            </a:r>
            <a:r>
              <a:rPr lang="en-GB" sz="22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en-GB" sz="2200" dirty="0">
              <a:solidFill>
                <a:srgbClr val="FF0000"/>
              </a:solidFill>
              <a:hlinkClick r:id="rId4"/>
            </a:endParaRPr>
          </a:p>
          <a:p>
            <a:pPr marL="0" indent="0">
              <a:buNone/>
            </a:pPr>
            <a:r>
              <a:rPr lang="en-GB" sz="2200" dirty="0" smtClean="0"/>
              <a:t>If you work at Edinburgh:</a:t>
            </a:r>
            <a:endParaRPr lang="en-GB" sz="2200" dirty="0" smtClean="0">
              <a:hlinkClick r:id="rId4"/>
            </a:endParaRPr>
          </a:p>
          <a:p>
            <a:pPr marL="0" indent="0">
              <a:buNone/>
            </a:pPr>
            <a:r>
              <a:rPr lang="en-GB" sz="2200" dirty="0" smtClean="0">
                <a:solidFill>
                  <a:srgbClr val="FF0000"/>
                </a:solidFill>
                <a:hlinkClick r:id="rId4"/>
              </a:rPr>
              <a:t>www.ed.ac.uk/governance-strategic-planning/research/ref2021</a:t>
            </a:r>
            <a:endParaRPr lang="en-GB" sz="2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2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2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GB" sz="2200" dirty="0">
                <a:solidFill>
                  <a:prstClr val="black"/>
                </a:solidFill>
              </a:rPr>
              <a:t>Pauline Jones, </a:t>
            </a:r>
            <a:r>
              <a:rPr lang="en-GB" sz="2200" dirty="0" smtClean="0">
                <a:solidFill>
                  <a:prstClr val="black"/>
                </a:solidFill>
              </a:rPr>
              <a:t>University of Edinburgh REF </a:t>
            </a:r>
            <a:r>
              <a:rPr lang="en-GB" sz="2200" dirty="0">
                <a:solidFill>
                  <a:prstClr val="black"/>
                </a:solidFill>
              </a:rPr>
              <a:t>manager </a:t>
            </a:r>
          </a:p>
          <a:p>
            <a:pPr marL="0" indent="0">
              <a:buNone/>
            </a:pPr>
            <a:r>
              <a:rPr lang="en-GB" sz="2200" dirty="0">
                <a:solidFill>
                  <a:prstClr val="black"/>
                </a:solidFill>
                <a:hlinkClick r:id="rId6"/>
              </a:rPr>
              <a:t>p</a:t>
            </a:r>
            <a:r>
              <a:rPr lang="en-GB" sz="2200" dirty="0" smtClean="0">
                <a:solidFill>
                  <a:prstClr val="black"/>
                </a:solidFill>
                <a:hlinkClick r:id="rId6"/>
              </a:rPr>
              <a:t>auline.jones@ed.ac.uk</a:t>
            </a:r>
            <a:r>
              <a:rPr lang="en-GB" sz="2200" dirty="0" smtClean="0">
                <a:solidFill>
                  <a:prstClr val="black"/>
                </a:solidFill>
              </a:rPr>
              <a:t> </a:t>
            </a:r>
            <a:r>
              <a:rPr lang="en-GB" sz="2200" dirty="0">
                <a:solidFill>
                  <a:prstClr val="black"/>
                </a:solidFill>
              </a:rPr>
              <a:t>0131 651 4985 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prstClr val="black"/>
                </a:solidFill>
              </a:rPr>
              <a:t> </a:t>
            </a:r>
            <a:endParaRPr lang="en-GB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2462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323</Words>
  <Application>Microsoft Office PowerPoint</Application>
  <PresentationFormat>Widescreen</PresentationFormat>
  <Paragraphs>63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MS PGothic</vt:lpstr>
      <vt:lpstr>MS PGothic</vt:lpstr>
      <vt:lpstr>Arial</vt:lpstr>
      <vt:lpstr>Calibri</vt:lpstr>
      <vt:lpstr>Wingdings</vt:lpstr>
      <vt:lpstr>Title page</vt:lpstr>
      <vt:lpstr>Office Theme</vt:lpstr>
      <vt:lpstr>1_Office Theme</vt:lpstr>
      <vt:lpstr>HOW DO WE GET READY FOR REF?  Pauline Jones, head of strategic performance and research policy  university ref manager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REF2028?</vt:lpstr>
      <vt:lpstr>Responsible metrics: we haven’t heard the last</vt:lpstr>
      <vt:lpstr>PowerPoint Presentation</vt:lpstr>
      <vt:lpstr>How can I find out more? How do I get involved?</vt:lpstr>
    </vt:vector>
  </TitlesOfParts>
  <Company>University of Edinburgh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HAS THE REF ever done for us?  Pauline Jones, head of strategic performance and research policy  university ref manager</dc:title>
  <dc:creator>JONES Pauline</dc:creator>
  <cp:lastModifiedBy>JONES Pauline</cp:lastModifiedBy>
  <cp:revision>23</cp:revision>
  <dcterms:created xsi:type="dcterms:W3CDTF">2017-07-28T07:51:27Z</dcterms:created>
  <dcterms:modified xsi:type="dcterms:W3CDTF">2017-08-01T08:47:50Z</dcterms:modified>
</cp:coreProperties>
</file>