
<file path=[Content_Types].xml><?xml version="1.0" encoding="utf-8"?>
<Types xmlns="http://schemas.openxmlformats.org/package/2006/content-types">
  <Default Extension="tmp" ContentType="image/pn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70" r:id="rId3"/>
    <p:sldId id="268" r:id="rId4"/>
    <p:sldId id="262" r:id="rId5"/>
    <p:sldId id="257" r:id="rId6"/>
    <p:sldId id="267" r:id="rId7"/>
    <p:sldId id="264" r:id="rId8"/>
    <p:sldId id="258" r:id="rId9"/>
    <p:sldId id="265" r:id="rId10"/>
    <p:sldId id="269" r:id="rId11"/>
    <p:sldId id="260"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87" autoAdjust="0"/>
    <p:restoredTop sz="63751" autoAdjust="0"/>
  </p:normalViewPr>
  <p:slideViewPr>
    <p:cSldViewPr snapToGrid="0" showGuides="1">
      <p:cViewPr varScale="1">
        <p:scale>
          <a:sx n="70" d="100"/>
          <a:sy n="70" d="100"/>
        </p:scale>
        <p:origin x="1296" y="90"/>
      </p:cViewPr>
      <p:guideLst>
        <p:guide orient="horz" pos="2160"/>
        <p:guide pos="3840"/>
      </p:guideLst>
    </p:cSldViewPr>
  </p:slideViewPr>
  <p:outlineViewPr>
    <p:cViewPr>
      <p:scale>
        <a:sx n="33" d="100"/>
        <a:sy n="33" d="100"/>
      </p:scale>
      <p:origin x="0" y="-1566"/>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958524-5324-4C9C-A903-FA40E6D27DD2}" type="datetimeFigureOut">
              <a:rPr lang="en-GB" smtClean="0"/>
              <a:t>01/08/2017</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9F388C-866E-4ACD-AAD5-2AAB037068AC}" type="slidenum">
              <a:rPr lang="en-GB" smtClean="0"/>
              <a:t>‹#›</a:t>
            </a:fld>
            <a:endParaRPr lang="en-GB"/>
          </a:p>
        </p:txBody>
      </p:sp>
    </p:spTree>
    <p:extLst>
      <p:ext uri="{BB962C8B-B14F-4D97-AF65-F5344CB8AC3E}">
        <p14:creationId xmlns:p14="http://schemas.microsoft.com/office/powerpoint/2010/main" val="277537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smtClean="0"/>
              <a:t>Hiberlink</a:t>
            </a:r>
            <a:r>
              <a:rPr lang="en-GB" dirty="0" smtClean="0"/>
              <a:t> was a two year study to look at how web links in online scientific and other academic articles</a:t>
            </a:r>
            <a:r>
              <a:rPr lang="en-GB" baseline="0" dirty="0" smtClean="0"/>
              <a:t> can “rot” and fail over time. It was an </a:t>
            </a:r>
            <a:r>
              <a:rPr lang="en-GB" dirty="0" smtClean="0"/>
              <a:t>Andrew</a:t>
            </a:r>
            <a:r>
              <a:rPr lang="en-GB" baseline="0" dirty="0" smtClean="0"/>
              <a:t> W. Mellon Foundation-funded project which ran from 2013 to 2015 and involved EDINA working in partnership with Los Alamos National Laboratory and the Memento project, as well as the University of Edinburgh School of Informatics. </a:t>
            </a:r>
            <a:endParaRPr lang="en-GB" dirty="0"/>
          </a:p>
        </p:txBody>
      </p:sp>
      <p:sp>
        <p:nvSpPr>
          <p:cNvPr id="4" name="Slide Number Placeholder 3"/>
          <p:cNvSpPr>
            <a:spLocks noGrp="1"/>
          </p:cNvSpPr>
          <p:nvPr>
            <p:ph type="sldNum" sz="quarter" idx="10"/>
          </p:nvPr>
        </p:nvSpPr>
        <p:spPr/>
        <p:txBody>
          <a:bodyPr/>
          <a:lstStyle/>
          <a:p>
            <a:fld id="{2C9F388C-866E-4ACD-AAD5-2AAB037068AC}" type="slidenum">
              <a:rPr lang="en-GB" smtClean="0"/>
              <a:t>2</a:t>
            </a:fld>
            <a:endParaRPr lang="en-GB"/>
          </a:p>
        </p:txBody>
      </p:sp>
    </p:spTree>
    <p:extLst>
      <p:ext uri="{BB962C8B-B14F-4D97-AF65-F5344CB8AC3E}">
        <p14:creationId xmlns:p14="http://schemas.microsoft.com/office/powerpoint/2010/main" val="6323857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2400" dirty="0" smtClean="0"/>
              <a:t>With funding from the ISG Innovation Fund we have undertaken a project to</a:t>
            </a:r>
            <a:r>
              <a:rPr lang="en-GB" sz="2400" baseline="0" dirty="0" smtClean="0"/>
              <a:t> develop tools for PhD researchers at the University of Edinburgh. </a:t>
            </a:r>
          </a:p>
          <a:p>
            <a:pPr marL="0" indent="0">
              <a:buNone/>
            </a:pPr>
            <a:endParaRPr lang="en-GB" sz="2400" baseline="0" dirty="0" smtClean="0"/>
          </a:p>
          <a:p>
            <a:pPr marL="0" indent="0">
              <a:buNone/>
            </a:pPr>
            <a:r>
              <a:rPr lang="en-GB" sz="2400" baseline="0" dirty="0" smtClean="0"/>
              <a:t>We began by talking with colleagues working in the University’s Library and Collections’ Digital Library team who manage </a:t>
            </a:r>
            <a:r>
              <a:rPr lang="en-GB" sz="2400" baseline="0" dirty="0" err="1" smtClean="0"/>
              <a:t>etheses</a:t>
            </a:r>
            <a:r>
              <a:rPr lang="en-GB" sz="2400" baseline="0" dirty="0" smtClean="0"/>
              <a:t> and have a rich understanding of the submission and despite process. With their input we developed several use cases to shape our project. </a:t>
            </a:r>
          </a:p>
          <a:p>
            <a:pPr marL="0" indent="0">
              <a:buNone/>
            </a:pPr>
            <a:endParaRPr lang="en-GB" sz="2400" baseline="0" dirty="0" smtClean="0"/>
          </a:p>
          <a:p>
            <a:pPr marL="0" indent="0">
              <a:buNone/>
            </a:pPr>
            <a:r>
              <a:rPr lang="en-GB" sz="2400" dirty="0" smtClean="0"/>
              <a:t>We employed</a:t>
            </a:r>
            <a:r>
              <a:rPr lang="en-GB" sz="2400" baseline="0" dirty="0" smtClean="0"/>
              <a:t> 5</a:t>
            </a:r>
            <a:r>
              <a:rPr lang="en-GB" sz="2400" dirty="0" smtClean="0"/>
              <a:t> PG Interns to conduct</a:t>
            </a:r>
            <a:r>
              <a:rPr lang="en-GB" sz="2400" baseline="0" dirty="0" smtClean="0"/>
              <a:t> </a:t>
            </a:r>
            <a:r>
              <a:rPr lang="en-GB" sz="2400" dirty="0" smtClean="0"/>
              <a:t>research from May-July 2017.</a:t>
            </a:r>
            <a:r>
              <a:rPr lang="en-GB" sz="2400" baseline="0" dirty="0" smtClean="0"/>
              <a:t> They undertook </a:t>
            </a:r>
            <a:r>
              <a:rPr lang="en-GB" sz="2400" dirty="0" smtClean="0"/>
              <a:t>25 interviews with PhD students from across all three University</a:t>
            </a:r>
            <a:r>
              <a:rPr lang="en-GB" sz="2400" baseline="0" dirty="0" smtClean="0"/>
              <a:t> of Edinburgh colleges. We sought to understand how PhD students manage their references, particularly web references; if they knew about or had heard of reference rot or content drift; and what kind of tools they thought might be useful in their own practice. </a:t>
            </a:r>
          </a:p>
          <a:p>
            <a:pPr marL="0" indent="0">
              <a:buNone/>
            </a:pPr>
            <a:endParaRPr lang="en-GB" sz="2400" baseline="0" dirty="0" smtClean="0"/>
          </a:p>
          <a:p>
            <a:pPr marL="0" indent="0">
              <a:buNone/>
            </a:pPr>
            <a:r>
              <a:rPr lang="en-GB" sz="2400" baseline="0" dirty="0" smtClean="0"/>
              <a:t>Tools were developed and </a:t>
            </a:r>
            <a:r>
              <a:rPr lang="en-GB" sz="2400" dirty="0" smtClean="0"/>
              <a:t>7 follow up usability testing sessions took place with the</a:t>
            </a:r>
            <a:r>
              <a:rPr lang="en-GB" sz="2400" baseline="0" dirty="0" smtClean="0"/>
              <a:t> site design iterating throughout. </a:t>
            </a:r>
            <a:endParaRPr lang="en-GB" sz="2400" dirty="0" smtClean="0"/>
          </a:p>
          <a:p>
            <a:endParaRPr lang="en-GB" sz="2400" dirty="0" smtClean="0"/>
          </a:p>
          <a:p>
            <a:r>
              <a:rPr lang="en-GB" sz="2400" dirty="0" smtClean="0"/>
              <a:t>Our new name suggestions came from interviewees and student interns with Site2Cite selected.</a:t>
            </a:r>
          </a:p>
          <a:p>
            <a:endParaRPr lang="en-GB" sz="2400" dirty="0" smtClean="0"/>
          </a:p>
          <a:p>
            <a:endParaRPr lang="en-GB" dirty="0"/>
          </a:p>
        </p:txBody>
      </p:sp>
      <p:sp>
        <p:nvSpPr>
          <p:cNvPr id="4" name="Slide Number Placeholder 3"/>
          <p:cNvSpPr>
            <a:spLocks noGrp="1"/>
          </p:cNvSpPr>
          <p:nvPr>
            <p:ph type="sldNum" sz="quarter" idx="10"/>
          </p:nvPr>
        </p:nvSpPr>
        <p:spPr/>
        <p:txBody>
          <a:bodyPr/>
          <a:lstStyle/>
          <a:p>
            <a:fld id="{2C9F388C-866E-4ACD-AAD5-2AAB037068AC}" type="slidenum">
              <a:rPr lang="en-GB" smtClean="0"/>
              <a:t>3</a:t>
            </a:fld>
            <a:endParaRPr lang="en-GB"/>
          </a:p>
        </p:txBody>
      </p:sp>
    </p:spTree>
    <p:extLst>
      <p:ext uri="{BB962C8B-B14F-4D97-AF65-F5344CB8AC3E}">
        <p14:creationId xmlns:p14="http://schemas.microsoft.com/office/powerpoint/2010/main" val="38389785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GB" dirty="0" smtClean="0"/>
              <a:t>Despite reporting</a:t>
            </a:r>
            <a:r>
              <a:rPr lang="en-GB" baseline="0" dirty="0" smtClean="0"/>
              <a:t> many poor experiences of reference management tools, our interviewees nonetheless said </a:t>
            </a:r>
            <a:r>
              <a:rPr lang="en-GB" sz="1600" dirty="0" smtClean="0">
                <a:solidFill>
                  <a:schemeClr val="bg1"/>
                </a:solidFill>
              </a:rPr>
              <a:t>they would prefer that any tools to integrate with these and/or browsers.</a:t>
            </a:r>
          </a:p>
          <a:p>
            <a:endParaRPr lang="en-GB" dirty="0" smtClean="0"/>
          </a:p>
          <a:p>
            <a:r>
              <a:rPr lang="en-GB" dirty="0" smtClean="0"/>
              <a:t>PhD students using web citations were interested in web archiving, once asked. And several had experienced reference rot and context drift. </a:t>
            </a:r>
          </a:p>
          <a:p>
            <a:endParaRPr lang="en-GB" dirty="0" smtClean="0"/>
          </a:p>
          <a:p>
            <a:r>
              <a:rPr lang="en-GB" dirty="0" smtClean="0"/>
              <a:t>One</a:t>
            </a:r>
            <a:r>
              <a:rPr lang="en-GB" baseline="0" dirty="0" smtClean="0"/>
              <a:t> finding we will be passing onto training colleagues is the wider need to help students understand when it is appropriate to cite websites and how best to do this, as this was also a source of confusion in some cases. </a:t>
            </a:r>
          </a:p>
          <a:p>
            <a:endParaRPr lang="en-GB" baseline="0" dirty="0" smtClean="0"/>
          </a:p>
          <a:p>
            <a:r>
              <a:rPr lang="en-GB" baseline="0" dirty="0" smtClean="0"/>
              <a:t>This is increasingly important as government, public sector bodies, and other organisations, move to digital-only publishing making the web copy of reports the version of record that should be cited. </a:t>
            </a:r>
            <a:endParaRPr lang="en-GB" dirty="0"/>
          </a:p>
        </p:txBody>
      </p:sp>
      <p:sp>
        <p:nvSpPr>
          <p:cNvPr id="4" name="Slide Number Placeholder 3"/>
          <p:cNvSpPr>
            <a:spLocks noGrp="1"/>
          </p:cNvSpPr>
          <p:nvPr>
            <p:ph type="sldNum" sz="quarter" idx="10"/>
          </p:nvPr>
        </p:nvSpPr>
        <p:spPr/>
        <p:txBody>
          <a:bodyPr/>
          <a:lstStyle/>
          <a:p>
            <a:fld id="{2C9F388C-866E-4ACD-AAD5-2AAB037068AC}" type="slidenum">
              <a:rPr lang="en-GB" smtClean="0"/>
              <a:t>4</a:t>
            </a:fld>
            <a:endParaRPr lang="en-GB"/>
          </a:p>
        </p:txBody>
      </p:sp>
    </p:spTree>
    <p:extLst>
      <p:ext uri="{BB962C8B-B14F-4D97-AF65-F5344CB8AC3E}">
        <p14:creationId xmlns:p14="http://schemas.microsoft.com/office/powerpoint/2010/main" val="22836947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smtClean="0"/>
              <a:t>Technical development work has been built around three use cases</a:t>
            </a:r>
            <a:r>
              <a:rPr lang="en-GB" sz="1800" baseline="0" dirty="0" smtClean="0"/>
              <a:t> but one has been identified as most useful: being able to upload a thesis, chapter, draft article or similar; extracting URLs; returning </a:t>
            </a:r>
            <a:r>
              <a:rPr lang="en-GB" sz="1800" baseline="0" dirty="0" err="1" smtClean="0"/>
              <a:t>hiberlinks</a:t>
            </a:r>
            <a:r>
              <a:rPr lang="en-GB" sz="1800" baseline="0" dirty="0" smtClean="0"/>
              <a:t> (or an error).</a:t>
            </a:r>
          </a:p>
          <a:p>
            <a:endParaRPr lang="en-GB" sz="1800" baseline="0" dirty="0" smtClean="0"/>
          </a:p>
          <a:p>
            <a:r>
              <a:rPr lang="en-GB" sz="1800" dirty="0" smtClean="0">
                <a:sym typeface="Wingdings" panose="05000000000000000000" pitchFamily="2" charset="2"/>
              </a:rPr>
              <a:t>Archiving is powered by Internet Archive but designed to enable flexibility so that other archiving tools and/or UK Web Archive and/or local archives could be used. </a:t>
            </a:r>
          </a:p>
          <a:p>
            <a:endParaRPr lang="en-GB" sz="1800" dirty="0" smtClean="0">
              <a:sym typeface="Wingdings" panose="05000000000000000000" pitchFamily="2" charset="2"/>
            </a:endParaRPr>
          </a:p>
          <a:p>
            <a:r>
              <a:rPr lang="en-GB" sz="1800" dirty="0" smtClean="0">
                <a:sym typeface="Wingdings" panose="05000000000000000000" pitchFamily="2" charset="2"/>
              </a:rPr>
              <a:t>We believe this could be hugely useful prior to deposit in institutional</a:t>
            </a:r>
            <a:r>
              <a:rPr lang="en-GB" sz="1800" baseline="0" dirty="0" smtClean="0">
                <a:sym typeface="Wingdings" panose="05000000000000000000" pitchFamily="2" charset="2"/>
              </a:rPr>
              <a:t> repositories, subject repositories, at the point of finalising a preprint for submission and deposit, etc. </a:t>
            </a:r>
            <a:endParaRPr lang="en-GB" sz="1800" dirty="0" smtClean="0">
              <a:sym typeface="Wingdings" panose="05000000000000000000" pitchFamily="2" charset="2"/>
            </a:endParaRPr>
          </a:p>
          <a:p>
            <a:endParaRPr lang="en-GB" sz="1800" dirty="0" smtClean="0">
              <a:sym typeface="Wingdings" panose="05000000000000000000" pitchFamily="2" charset="2"/>
            </a:endParaRPr>
          </a:p>
          <a:p>
            <a:endParaRPr lang="en-GB" dirty="0"/>
          </a:p>
        </p:txBody>
      </p:sp>
      <p:sp>
        <p:nvSpPr>
          <p:cNvPr id="4" name="Slide Number Placeholder 3"/>
          <p:cNvSpPr>
            <a:spLocks noGrp="1"/>
          </p:cNvSpPr>
          <p:nvPr>
            <p:ph type="sldNum" sz="quarter" idx="10"/>
          </p:nvPr>
        </p:nvSpPr>
        <p:spPr/>
        <p:txBody>
          <a:bodyPr/>
          <a:lstStyle/>
          <a:p>
            <a:fld id="{2C9F388C-866E-4ACD-AAD5-2AAB037068AC}" type="slidenum">
              <a:rPr lang="en-GB" smtClean="0"/>
              <a:t>5</a:t>
            </a:fld>
            <a:endParaRPr lang="en-GB"/>
          </a:p>
        </p:txBody>
      </p:sp>
    </p:spTree>
    <p:extLst>
      <p:ext uri="{BB962C8B-B14F-4D97-AF65-F5344CB8AC3E}">
        <p14:creationId xmlns:p14="http://schemas.microsoft.com/office/powerpoint/2010/main" val="376301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800" dirty="0" smtClean="0"/>
          </a:p>
          <a:p>
            <a:r>
              <a:rPr lang="en-GB" sz="1800" dirty="0" smtClean="0"/>
              <a:t>Individual URL Archiving </a:t>
            </a:r>
            <a:r>
              <a:rPr lang="en-GB" sz="1800" dirty="0" smtClean="0">
                <a:sym typeface="Wingdings" panose="05000000000000000000" pitchFamily="2" charset="2"/>
              </a:rPr>
              <a:t> detects URLs and returns URI-M and URI-G as well as Robust Link.</a:t>
            </a:r>
          </a:p>
          <a:p>
            <a:pPr marL="0" indent="0">
              <a:buNone/>
            </a:pPr>
            <a:endParaRPr lang="en-GB" sz="1800" dirty="0" smtClean="0"/>
          </a:p>
          <a:p>
            <a:r>
              <a:rPr lang="en-GB" sz="1800" dirty="0" smtClean="0"/>
              <a:t>Bibliography upload </a:t>
            </a:r>
            <a:r>
              <a:rPr lang="en-GB" sz="1800" dirty="0" smtClean="0">
                <a:sym typeface="Wingdings" panose="05000000000000000000" pitchFamily="2" charset="2"/>
              </a:rPr>
              <a:t> detects URLs and returns “</a:t>
            </a:r>
            <a:r>
              <a:rPr lang="en-GB" sz="1800" dirty="0" err="1" smtClean="0">
                <a:sym typeface="Wingdings" panose="05000000000000000000" pitchFamily="2" charset="2"/>
              </a:rPr>
              <a:t>hiberized</a:t>
            </a:r>
            <a:r>
              <a:rPr lang="en-GB" sz="1800" dirty="0" smtClean="0">
                <a:sym typeface="Wingdings" panose="05000000000000000000" pitchFamily="2" charset="2"/>
              </a:rPr>
              <a:t>” version with URI-M and URI-G archive links added to URL fields.</a:t>
            </a:r>
          </a:p>
          <a:p>
            <a:pPr marL="0" indent="0">
              <a:buNone/>
            </a:pPr>
            <a:endParaRPr lang="en-GB" sz="1800" dirty="0" smtClean="0">
              <a:sym typeface="Wingdings" panose="05000000000000000000" pitchFamily="2" charset="2"/>
            </a:endParaRPr>
          </a:p>
          <a:p>
            <a:r>
              <a:rPr lang="en-GB" sz="1800" dirty="0" smtClean="0">
                <a:sym typeface="Wingdings" panose="05000000000000000000" pitchFamily="2" charset="2"/>
              </a:rPr>
              <a:t>Word/PDF/Open Doc upload  detects URLs and returns CSV with URI-M and URI-G as well as Robust Link.</a:t>
            </a:r>
            <a:endParaRPr lang="en-GB" sz="1800" dirty="0" smtClean="0"/>
          </a:p>
          <a:p>
            <a:endParaRPr lang="en-GB" dirty="0" smtClean="0"/>
          </a:p>
        </p:txBody>
      </p:sp>
      <p:sp>
        <p:nvSpPr>
          <p:cNvPr id="4" name="Slide Number Placeholder 3"/>
          <p:cNvSpPr>
            <a:spLocks noGrp="1"/>
          </p:cNvSpPr>
          <p:nvPr>
            <p:ph type="sldNum" sz="quarter" idx="10"/>
          </p:nvPr>
        </p:nvSpPr>
        <p:spPr/>
        <p:txBody>
          <a:bodyPr/>
          <a:lstStyle/>
          <a:p>
            <a:fld id="{2C9F388C-866E-4ACD-AAD5-2AAB037068AC}" type="slidenum">
              <a:rPr lang="en-GB" smtClean="0"/>
              <a:t>6</a:t>
            </a:fld>
            <a:endParaRPr lang="en-GB"/>
          </a:p>
        </p:txBody>
      </p:sp>
    </p:spTree>
    <p:extLst>
      <p:ext uri="{BB962C8B-B14F-4D97-AF65-F5344CB8AC3E}">
        <p14:creationId xmlns:p14="http://schemas.microsoft.com/office/powerpoint/2010/main" val="37368358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Our</a:t>
            </a:r>
            <a:r>
              <a:rPr lang="en-GB" baseline="0" dirty="0" smtClean="0"/>
              <a:t> working demo site introduces why you should care about reference rot – including a gif inspired by Edinburgh’s own Library Cat - and how Site2Cite works. </a:t>
            </a:r>
          </a:p>
          <a:p>
            <a:endParaRPr lang="en-GB" baseline="0" dirty="0" smtClean="0"/>
          </a:p>
          <a:p>
            <a:r>
              <a:rPr lang="en-GB" baseline="0" dirty="0" smtClean="0"/>
              <a:t>To be relevant to PhD students we wanted to make it clear why this may matter to them, how it could impact their work and long term usefulness of their work. </a:t>
            </a:r>
          </a:p>
          <a:p>
            <a:endParaRPr lang="en-GB" baseline="0" dirty="0" smtClean="0"/>
          </a:p>
          <a:p>
            <a:r>
              <a:rPr lang="en-GB" baseline="0" dirty="0" smtClean="0"/>
              <a:t>We would like use of the site to fit into submission guidance and the supervision process, prior to deposit but benefiting deposited versions which should stay current for longer. </a:t>
            </a:r>
            <a:endParaRPr lang="en-GB" dirty="0"/>
          </a:p>
        </p:txBody>
      </p:sp>
      <p:sp>
        <p:nvSpPr>
          <p:cNvPr id="4" name="Slide Number Placeholder 3"/>
          <p:cNvSpPr>
            <a:spLocks noGrp="1"/>
          </p:cNvSpPr>
          <p:nvPr>
            <p:ph type="sldNum" sz="quarter" idx="10"/>
          </p:nvPr>
        </p:nvSpPr>
        <p:spPr/>
        <p:txBody>
          <a:bodyPr/>
          <a:lstStyle/>
          <a:p>
            <a:fld id="{2C9F388C-866E-4ACD-AAD5-2AAB037068AC}" type="slidenum">
              <a:rPr lang="en-GB" smtClean="0"/>
              <a:t>7</a:t>
            </a:fld>
            <a:endParaRPr lang="en-GB"/>
          </a:p>
        </p:txBody>
      </p:sp>
    </p:spTree>
    <p:extLst>
      <p:ext uri="{BB962C8B-B14F-4D97-AF65-F5344CB8AC3E}">
        <p14:creationId xmlns:p14="http://schemas.microsoft.com/office/powerpoint/2010/main" val="19348517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On the live site you can archive a link, a document or a bibliography… </a:t>
            </a:r>
          </a:p>
          <a:p>
            <a:endParaRPr lang="en-GB" dirty="0" smtClean="0"/>
          </a:p>
          <a:p>
            <a:r>
              <a:rPr lang="en-GB" dirty="0" smtClean="0"/>
              <a:t>*Best to try it during</a:t>
            </a:r>
            <a:r>
              <a:rPr lang="en-GB" baseline="0" dirty="0" smtClean="0"/>
              <a:t> Repository Fringe whilst you are on the University of Edinburgh network!</a:t>
            </a:r>
            <a:endParaRPr lang="en-GB" dirty="0"/>
          </a:p>
        </p:txBody>
      </p:sp>
      <p:sp>
        <p:nvSpPr>
          <p:cNvPr id="4" name="Slide Number Placeholder 3"/>
          <p:cNvSpPr>
            <a:spLocks noGrp="1"/>
          </p:cNvSpPr>
          <p:nvPr>
            <p:ph type="sldNum" sz="quarter" idx="10"/>
          </p:nvPr>
        </p:nvSpPr>
        <p:spPr/>
        <p:txBody>
          <a:bodyPr/>
          <a:lstStyle/>
          <a:p>
            <a:fld id="{2C9F388C-866E-4ACD-AAD5-2AAB037068AC}" type="slidenum">
              <a:rPr lang="en-GB" smtClean="0"/>
              <a:t>8</a:t>
            </a:fld>
            <a:endParaRPr lang="en-GB"/>
          </a:p>
        </p:txBody>
      </p:sp>
    </p:spTree>
    <p:extLst>
      <p:ext uri="{BB962C8B-B14F-4D97-AF65-F5344CB8AC3E}">
        <p14:creationId xmlns:p14="http://schemas.microsoft.com/office/powerpoint/2010/main" val="8561076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is what the Site2Cite archiving</a:t>
            </a:r>
            <a:r>
              <a:rPr lang="en-GB" baseline="0" dirty="0" smtClean="0"/>
              <a:t> process looks like in practice. </a:t>
            </a:r>
          </a:p>
          <a:p>
            <a:endParaRPr lang="en-GB" baseline="0" dirty="0" smtClean="0"/>
          </a:p>
          <a:p>
            <a:r>
              <a:rPr lang="en-GB" baseline="0" dirty="0" smtClean="0"/>
              <a:t>The demo site reflects some of the feedback from our usability work but we have changes we would like to make to ensure that the terminology of </a:t>
            </a:r>
            <a:r>
              <a:rPr lang="en-GB" baseline="0" dirty="0" err="1" smtClean="0"/>
              <a:t>Hiberlinks</a:t>
            </a:r>
            <a:r>
              <a:rPr lang="en-GB" baseline="0" dirty="0" smtClean="0"/>
              <a:t> are more clear to users so that they understand how they can use the dated archive links in their own work. </a:t>
            </a:r>
            <a:endParaRPr lang="en-GB" dirty="0"/>
          </a:p>
        </p:txBody>
      </p:sp>
      <p:sp>
        <p:nvSpPr>
          <p:cNvPr id="4" name="Slide Number Placeholder 3"/>
          <p:cNvSpPr>
            <a:spLocks noGrp="1"/>
          </p:cNvSpPr>
          <p:nvPr>
            <p:ph type="sldNum" sz="quarter" idx="10"/>
          </p:nvPr>
        </p:nvSpPr>
        <p:spPr/>
        <p:txBody>
          <a:bodyPr/>
          <a:lstStyle/>
          <a:p>
            <a:fld id="{2C9F388C-866E-4ACD-AAD5-2AAB037068AC}" type="slidenum">
              <a:rPr lang="en-GB" smtClean="0"/>
              <a:t>9</a:t>
            </a:fld>
            <a:endParaRPr lang="en-GB"/>
          </a:p>
        </p:txBody>
      </p:sp>
    </p:spTree>
    <p:extLst>
      <p:ext uri="{BB962C8B-B14F-4D97-AF65-F5344CB8AC3E}">
        <p14:creationId xmlns:p14="http://schemas.microsoft.com/office/powerpoint/2010/main" val="604627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GB" dirty="0" smtClean="0"/>
          </a:p>
          <a:p>
            <a:pPr marL="0" indent="0">
              <a:buNone/>
            </a:pPr>
            <a:r>
              <a:rPr lang="en-GB" dirty="0" smtClean="0"/>
              <a:t>Whilst the focus of this project has been PhD students at Edinburgh, we are keen that we reach out to other people</a:t>
            </a:r>
            <a:r>
              <a:rPr lang="en-GB" baseline="0" dirty="0" smtClean="0"/>
              <a:t> and other organisations as we think Site2Cite has much wider relevance.</a:t>
            </a:r>
          </a:p>
          <a:p>
            <a:pPr marL="0" indent="0">
              <a:buNone/>
            </a:pPr>
            <a:endParaRPr lang="en-GB" dirty="0" smtClean="0"/>
          </a:p>
          <a:p>
            <a:pPr marL="0" indent="0">
              <a:buNone/>
            </a:pPr>
            <a:r>
              <a:rPr lang="en-GB" dirty="0" smtClean="0"/>
              <a:t>So</a:t>
            </a:r>
            <a:r>
              <a:rPr lang="en-GB" smtClean="0"/>
              <a:t>, how</a:t>
            </a:r>
            <a:r>
              <a:rPr lang="en-GB" baseline="0" smtClean="0"/>
              <a:t> </a:t>
            </a:r>
            <a:r>
              <a:rPr lang="en-GB" baseline="0" dirty="0" smtClean="0"/>
              <a:t>would you use Site2Cite? Would it be useful in your research, your teaching, your students work? </a:t>
            </a:r>
          </a:p>
          <a:p>
            <a:pPr marL="0" indent="0">
              <a:buNone/>
            </a:pPr>
            <a:endParaRPr lang="en-GB" baseline="0" dirty="0" smtClean="0"/>
          </a:p>
          <a:p>
            <a:pPr marL="0" indent="0">
              <a:buNone/>
            </a:pPr>
            <a:r>
              <a:rPr lang="en-GB" b="1" baseline="0" dirty="0" smtClean="0"/>
              <a:t>We would love your feedback</a:t>
            </a:r>
          </a:p>
          <a:p>
            <a:pPr marL="0" indent="0">
              <a:buNone/>
            </a:pPr>
            <a:endParaRPr lang="en-GB" b="1" baseline="0" dirty="0" smtClean="0"/>
          </a:p>
          <a:p>
            <a:pPr marL="0" indent="0">
              <a:buNone/>
            </a:pPr>
            <a:r>
              <a:rPr lang="en-GB" b="0" baseline="0" dirty="0" smtClean="0"/>
              <a:t>Acknowledgements:</a:t>
            </a:r>
            <a:endParaRPr lang="en-GB" b="0" dirty="0" smtClean="0"/>
          </a:p>
          <a:p>
            <a:pPr marL="0" indent="0">
              <a:buNone/>
            </a:pPr>
            <a:endParaRPr lang="en-GB" dirty="0" smtClean="0"/>
          </a:p>
          <a:p>
            <a:pPr marL="0" indent="0">
              <a:buNone/>
            </a:pPr>
            <a:r>
              <a:rPr lang="en-GB" dirty="0" smtClean="0"/>
              <a:t>Huge thanks to Gavin McLachlan and the ISG Innovation Fund</a:t>
            </a:r>
          </a:p>
          <a:p>
            <a:pPr marL="0" indent="0">
              <a:buNone/>
            </a:pPr>
            <a:endParaRPr lang="en-GB" dirty="0" smtClean="0"/>
          </a:p>
          <a:p>
            <a:pPr marL="0" indent="0">
              <a:buNone/>
            </a:pPr>
            <a:r>
              <a:rPr lang="en-GB" dirty="0" smtClean="0"/>
              <a:t>The </a:t>
            </a:r>
            <a:r>
              <a:rPr lang="en-GB" dirty="0" err="1" smtClean="0"/>
              <a:t>Hiberlink</a:t>
            </a:r>
            <a:r>
              <a:rPr lang="en-GB" dirty="0" smtClean="0"/>
              <a:t> team are: Tim </a:t>
            </a:r>
            <a:r>
              <a:rPr lang="en-GB" dirty="0" err="1" smtClean="0"/>
              <a:t>Stickland</a:t>
            </a:r>
            <a:r>
              <a:rPr lang="en-GB" dirty="0" smtClean="0"/>
              <a:t> (Development); Jackie Clark (Design); Viv Mayo (Usability); Steven Peter (Market Research); and project </a:t>
            </a:r>
            <a:r>
              <a:rPr lang="en-GB" dirty="0" err="1" smtClean="0"/>
              <a:t>sponsers</a:t>
            </a:r>
            <a:r>
              <a:rPr lang="en-GB" dirty="0" smtClean="0"/>
              <a:t> Paul Walk &amp; Peter Burnhill.</a:t>
            </a:r>
          </a:p>
          <a:p>
            <a:pPr marL="0" indent="0">
              <a:buNone/>
            </a:pPr>
            <a:endParaRPr lang="en-GB" dirty="0" smtClean="0"/>
          </a:p>
          <a:p>
            <a:pPr marL="0" indent="0">
              <a:buNone/>
            </a:pPr>
            <a:r>
              <a:rPr lang="en-GB" dirty="0" smtClean="0"/>
              <a:t>The fabulous </a:t>
            </a:r>
            <a:r>
              <a:rPr lang="en-GB" dirty="0" err="1" smtClean="0"/>
              <a:t>HiberActive</a:t>
            </a:r>
            <a:r>
              <a:rPr lang="en-GB" dirty="0" smtClean="0"/>
              <a:t> interns: Catherine Clarissa, Irene Cabeza Luna, Juliet wairimu </a:t>
            </a:r>
            <a:r>
              <a:rPr lang="en-GB" dirty="0" err="1" smtClean="0"/>
              <a:t>Kariuki</a:t>
            </a:r>
            <a:r>
              <a:rPr lang="en-GB" dirty="0" smtClean="0"/>
              <a:t>, Luke </a:t>
            </a:r>
            <a:r>
              <a:rPr lang="en-GB" dirty="0" err="1" smtClean="0"/>
              <a:t>Kersten</a:t>
            </a:r>
            <a:r>
              <a:rPr lang="en-GB" dirty="0" smtClean="0"/>
              <a:t>,  Shivashish </a:t>
            </a:r>
            <a:r>
              <a:rPr lang="en-GB" dirty="0" err="1" smtClean="0"/>
              <a:t>Wali</a:t>
            </a:r>
            <a:r>
              <a:rPr lang="en-GB" dirty="0" smtClean="0"/>
              <a:t>.</a:t>
            </a:r>
          </a:p>
          <a:p>
            <a:endParaRPr lang="en-GB" dirty="0" smtClean="0"/>
          </a:p>
        </p:txBody>
      </p:sp>
      <p:sp>
        <p:nvSpPr>
          <p:cNvPr id="4" name="Slide Number Placeholder 3"/>
          <p:cNvSpPr>
            <a:spLocks noGrp="1"/>
          </p:cNvSpPr>
          <p:nvPr>
            <p:ph type="sldNum" sz="quarter" idx="10"/>
          </p:nvPr>
        </p:nvSpPr>
        <p:spPr/>
        <p:txBody>
          <a:bodyPr/>
          <a:lstStyle/>
          <a:p>
            <a:fld id="{2C9F388C-866E-4ACD-AAD5-2AAB037068AC}" type="slidenum">
              <a:rPr lang="en-GB" smtClean="0"/>
              <a:t>10</a:t>
            </a:fld>
            <a:endParaRPr lang="en-GB"/>
          </a:p>
        </p:txBody>
      </p:sp>
    </p:spTree>
    <p:extLst>
      <p:ext uri="{BB962C8B-B14F-4D97-AF65-F5344CB8AC3E}">
        <p14:creationId xmlns:p14="http://schemas.microsoft.com/office/powerpoint/2010/main" val="3876888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6" name="Slide Number Placeholder 5"/>
          <p:cNvSpPr>
            <a:spLocks noGrp="1"/>
          </p:cNvSpPr>
          <p:nvPr>
            <p:ph type="sldNum" sz="quarter" idx="12"/>
          </p:nvPr>
        </p:nvSpPr>
        <p:spPr>
          <a:xfrm>
            <a:off x="3503712" y="6356351"/>
            <a:ext cx="2844800" cy="365125"/>
          </a:xfrm>
        </p:spPr>
        <p:txBody>
          <a:bodyPr/>
          <a:lstStyle/>
          <a:p>
            <a:fld id="{D687D577-ED34-47F5-9B61-9C2A1CE109D0}" type="slidenum">
              <a:rPr lang="en-GB" smtClean="0"/>
              <a:t>‹#›</a:t>
            </a:fld>
            <a:endParaRPr lang="en-GB"/>
          </a:p>
        </p:txBody>
      </p:sp>
    </p:spTree>
    <p:extLst>
      <p:ext uri="{BB962C8B-B14F-4D97-AF65-F5344CB8AC3E}">
        <p14:creationId xmlns:p14="http://schemas.microsoft.com/office/powerpoint/2010/main" val="32852676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5" name="Slide Number Placeholder 5"/>
          <p:cNvSpPr>
            <a:spLocks noGrp="1"/>
          </p:cNvSpPr>
          <p:nvPr>
            <p:ph type="sldNum" sz="quarter" idx="12"/>
          </p:nvPr>
        </p:nvSpPr>
        <p:spPr>
          <a:xfrm>
            <a:off x="3503712" y="6356351"/>
            <a:ext cx="2844800" cy="365125"/>
          </a:xfrm>
        </p:spPr>
        <p:txBody>
          <a:bodyPr/>
          <a:lstStyle/>
          <a:p>
            <a:fld id="{D687D577-ED34-47F5-9B61-9C2A1CE109D0}" type="slidenum">
              <a:rPr lang="en-GB" smtClean="0"/>
              <a:t>‹#›</a:t>
            </a:fld>
            <a:endParaRPr lang="en-GB"/>
          </a:p>
        </p:txBody>
      </p:sp>
    </p:spTree>
    <p:extLst>
      <p:ext uri="{BB962C8B-B14F-4D97-AF65-F5344CB8AC3E}">
        <p14:creationId xmlns:p14="http://schemas.microsoft.com/office/powerpoint/2010/main" val="3103885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Slide Number Placeholder 5"/>
          <p:cNvSpPr>
            <a:spLocks noGrp="1"/>
          </p:cNvSpPr>
          <p:nvPr>
            <p:ph type="sldNum" sz="quarter" idx="12"/>
          </p:nvPr>
        </p:nvSpPr>
        <p:spPr>
          <a:xfrm>
            <a:off x="3503712" y="6356351"/>
            <a:ext cx="2844800" cy="365125"/>
          </a:xfrm>
        </p:spPr>
        <p:txBody>
          <a:bodyPr/>
          <a:lstStyle/>
          <a:p>
            <a:fld id="{D687D577-ED34-47F5-9B61-9C2A1CE109D0}" type="slidenum">
              <a:rPr lang="en-GB" smtClean="0"/>
              <a:t>‹#›</a:t>
            </a:fld>
            <a:endParaRPr lang="en-GB"/>
          </a:p>
        </p:txBody>
      </p:sp>
    </p:spTree>
    <p:extLst>
      <p:ext uri="{BB962C8B-B14F-4D97-AF65-F5344CB8AC3E}">
        <p14:creationId xmlns:p14="http://schemas.microsoft.com/office/powerpoint/2010/main" val="21717833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Slide Number Placeholder 5"/>
          <p:cNvSpPr>
            <a:spLocks noGrp="1"/>
          </p:cNvSpPr>
          <p:nvPr>
            <p:ph type="sldNum" sz="quarter" idx="12"/>
          </p:nvPr>
        </p:nvSpPr>
        <p:spPr>
          <a:xfrm>
            <a:off x="3503712" y="6356351"/>
            <a:ext cx="2844800" cy="365125"/>
          </a:xfrm>
        </p:spPr>
        <p:txBody>
          <a:bodyPr/>
          <a:lstStyle/>
          <a:p>
            <a:fld id="{D687D577-ED34-47F5-9B61-9C2A1CE109D0}" type="slidenum">
              <a:rPr lang="en-GB" smtClean="0"/>
              <a:t>‹#›</a:t>
            </a:fld>
            <a:endParaRPr lang="en-GB"/>
          </a:p>
        </p:txBody>
      </p:sp>
    </p:spTree>
    <p:extLst>
      <p:ext uri="{BB962C8B-B14F-4D97-AF65-F5344CB8AC3E}">
        <p14:creationId xmlns:p14="http://schemas.microsoft.com/office/powerpoint/2010/main" val="12118260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9" name="Slide Number Placeholder 8"/>
          <p:cNvSpPr>
            <a:spLocks noGrp="1"/>
          </p:cNvSpPr>
          <p:nvPr>
            <p:ph type="sldNum" sz="quarter" idx="12"/>
          </p:nvPr>
        </p:nvSpPr>
        <p:spPr/>
        <p:txBody>
          <a:bodyPr/>
          <a:lstStyle/>
          <a:p>
            <a:fld id="{D687D577-ED34-47F5-9B61-9C2A1CE109D0}" type="slidenum">
              <a:rPr lang="en-GB" smtClean="0"/>
              <a:t>‹#›</a:t>
            </a:fld>
            <a:endParaRPr lang="en-GB"/>
          </a:p>
        </p:txBody>
      </p:sp>
    </p:spTree>
    <p:extLst>
      <p:ext uri="{BB962C8B-B14F-4D97-AF65-F5344CB8AC3E}">
        <p14:creationId xmlns:p14="http://schemas.microsoft.com/office/powerpoint/2010/main" val="4239969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4" name="Slide Number Placeholder 5"/>
          <p:cNvSpPr>
            <a:spLocks noGrp="1"/>
          </p:cNvSpPr>
          <p:nvPr>
            <p:ph type="sldNum" sz="quarter" idx="12"/>
          </p:nvPr>
        </p:nvSpPr>
        <p:spPr>
          <a:xfrm>
            <a:off x="3503712" y="6356351"/>
            <a:ext cx="2844800" cy="365125"/>
          </a:xfrm>
        </p:spPr>
        <p:txBody>
          <a:bodyPr/>
          <a:lstStyle/>
          <a:p>
            <a:fld id="{D687D577-ED34-47F5-9B61-9C2A1CE109D0}" type="slidenum">
              <a:rPr lang="en-GB" smtClean="0"/>
              <a:t>‹#›</a:t>
            </a:fld>
            <a:endParaRPr lang="en-GB"/>
          </a:p>
        </p:txBody>
      </p:sp>
    </p:spTree>
    <p:extLst>
      <p:ext uri="{BB962C8B-B14F-4D97-AF65-F5344CB8AC3E}">
        <p14:creationId xmlns:p14="http://schemas.microsoft.com/office/powerpoint/2010/main" val="2271077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Slide Number Placeholder 5"/>
          <p:cNvSpPr>
            <a:spLocks noGrp="1"/>
          </p:cNvSpPr>
          <p:nvPr>
            <p:ph type="sldNum" sz="quarter" idx="12"/>
          </p:nvPr>
        </p:nvSpPr>
        <p:spPr>
          <a:xfrm>
            <a:off x="3503712" y="6356351"/>
            <a:ext cx="2844800" cy="365125"/>
          </a:xfrm>
        </p:spPr>
        <p:txBody>
          <a:bodyPr/>
          <a:lstStyle/>
          <a:p>
            <a:fld id="{D687D577-ED34-47F5-9B61-9C2A1CE109D0}" type="slidenum">
              <a:rPr lang="en-GB" smtClean="0"/>
              <a:t>‹#›</a:t>
            </a:fld>
            <a:endParaRPr lang="en-GB"/>
          </a:p>
        </p:txBody>
      </p:sp>
    </p:spTree>
    <p:extLst>
      <p:ext uri="{BB962C8B-B14F-4D97-AF65-F5344CB8AC3E}">
        <p14:creationId xmlns:p14="http://schemas.microsoft.com/office/powerpoint/2010/main" val="137622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D687D577-ED34-47F5-9B61-9C2A1CE109D0}" type="slidenum">
              <a:rPr lang="en-GB" smtClean="0"/>
              <a:t>‹#›</a:t>
            </a:fld>
            <a:endParaRPr lang="en-GB"/>
          </a:p>
        </p:txBody>
      </p:sp>
    </p:spTree>
    <p:extLst>
      <p:ext uri="{BB962C8B-B14F-4D97-AF65-F5344CB8AC3E}">
        <p14:creationId xmlns:p14="http://schemas.microsoft.com/office/powerpoint/2010/main" val="4031369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D687D577-ED34-47F5-9B61-9C2A1CE109D0}" type="slidenum">
              <a:rPr lang="en-GB" smtClean="0"/>
              <a:t>‹#›</a:t>
            </a:fld>
            <a:endParaRPr lang="en-GB"/>
          </a:p>
        </p:txBody>
      </p:sp>
    </p:spTree>
    <p:extLst>
      <p:ext uri="{BB962C8B-B14F-4D97-AF65-F5344CB8AC3E}">
        <p14:creationId xmlns:p14="http://schemas.microsoft.com/office/powerpoint/2010/main" val="4042306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Slide Number Placeholder 5"/>
          <p:cNvSpPr>
            <a:spLocks noGrp="1"/>
          </p:cNvSpPr>
          <p:nvPr>
            <p:ph type="sldNum" sz="quarter" idx="12"/>
          </p:nvPr>
        </p:nvSpPr>
        <p:spPr/>
        <p:txBody>
          <a:bodyPr/>
          <a:lstStyle/>
          <a:p>
            <a:fld id="{D687D577-ED34-47F5-9B61-9C2A1CE109D0}" type="slidenum">
              <a:rPr lang="en-GB" smtClean="0"/>
              <a:t>‹#›</a:t>
            </a:fld>
            <a:endParaRPr lang="en-GB"/>
          </a:p>
        </p:txBody>
      </p:sp>
    </p:spTree>
    <p:extLst>
      <p:ext uri="{BB962C8B-B14F-4D97-AF65-F5344CB8AC3E}">
        <p14:creationId xmlns:p14="http://schemas.microsoft.com/office/powerpoint/2010/main" val="32234704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5" name="Slide Number Placeholder 5"/>
          <p:cNvSpPr>
            <a:spLocks noGrp="1"/>
          </p:cNvSpPr>
          <p:nvPr>
            <p:ph type="sldNum" sz="quarter" idx="12"/>
          </p:nvPr>
        </p:nvSpPr>
        <p:spPr>
          <a:xfrm>
            <a:off x="3503712" y="6356351"/>
            <a:ext cx="2844800" cy="365125"/>
          </a:xfrm>
        </p:spPr>
        <p:txBody>
          <a:bodyPr/>
          <a:lstStyle/>
          <a:p>
            <a:fld id="{D687D577-ED34-47F5-9B61-9C2A1CE109D0}" type="slidenum">
              <a:rPr lang="en-GB" smtClean="0"/>
              <a:t>‹#›</a:t>
            </a:fld>
            <a:endParaRPr lang="en-GB"/>
          </a:p>
        </p:txBody>
      </p:sp>
    </p:spTree>
    <p:extLst>
      <p:ext uri="{BB962C8B-B14F-4D97-AF65-F5344CB8AC3E}">
        <p14:creationId xmlns:p14="http://schemas.microsoft.com/office/powerpoint/2010/main" val="496940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87D577-ED34-47F5-9B61-9C2A1CE109D0}" type="slidenum">
              <a:rPr lang="en-GB" smtClean="0"/>
              <a:t>‹#›</a:t>
            </a:fld>
            <a:endParaRPr lang="en-GB"/>
          </a:p>
        </p:txBody>
      </p:sp>
      <p:pic>
        <p:nvPicPr>
          <p:cNvPr id="8" name="Picture 7"/>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0" y="6315824"/>
            <a:ext cx="12192000" cy="542176"/>
          </a:xfrm>
          <a:prstGeom prst="rect">
            <a:avLst/>
          </a:prstGeom>
        </p:spPr>
      </p:pic>
    </p:spTree>
    <p:extLst>
      <p:ext uri="{BB962C8B-B14F-4D97-AF65-F5344CB8AC3E}">
        <p14:creationId xmlns:p14="http://schemas.microsoft.com/office/powerpoint/2010/main" val="16985311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tmp"/><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2.tmp"/><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hiberactive.edina.ac.uk/site2cite-test"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668740"/>
            <a:ext cx="10363200" cy="2931711"/>
          </a:xfrm>
        </p:spPr>
        <p:txBody>
          <a:bodyPr>
            <a:normAutofit/>
          </a:bodyPr>
          <a:lstStyle/>
          <a:p>
            <a:r>
              <a:rPr lang="en-GB" dirty="0" smtClean="0"/>
              <a:t>Reference Rot in Theses: A </a:t>
            </a:r>
            <a:r>
              <a:rPr lang="en-GB" dirty="0" err="1" smtClean="0"/>
              <a:t>HiberActive</a:t>
            </a:r>
            <a:r>
              <a:rPr lang="en-GB" dirty="0" smtClean="0"/>
              <a:t> Pilot</a:t>
            </a:r>
            <a:br>
              <a:rPr lang="en-GB" dirty="0" smtClean="0"/>
            </a:br>
            <a:r>
              <a:rPr lang="en-GB" sz="4000" dirty="0" smtClean="0">
                <a:solidFill>
                  <a:schemeClr val="bg1">
                    <a:lumMod val="50000"/>
                  </a:schemeClr>
                </a:solidFill>
              </a:rPr>
              <a:t>A #</a:t>
            </a:r>
            <a:r>
              <a:rPr lang="en-GB" sz="4000" dirty="0" err="1" smtClean="0">
                <a:solidFill>
                  <a:schemeClr val="bg1">
                    <a:lumMod val="50000"/>
                  </a:schemeClr>
                </a:solidFill>
              </a:rPr>
              <a:t>hiberactive</a:t>
            </a:r>
            <a:r>
              <a:rPr lang="en-GB" sz="4000" dirty="0" smtClean="0">
                <a:solidFill>
                  <a:schemeClr val="bg1">
                    <a:lumMod val="50000"/>
                  </a:schemeClr>
                </a:solidFill>
              </a:rPr>
              <a:t> 10x10 </a:t>
            </a:r>
            <a:r>
              <a:rPr lang="en-GB" sz="4000" dirty="0">
                <a:solidFill>
                  <a:schemeClr val="bg1">
                    <a:lumMod val="50000"/>
                  </a:schemeClr>
                </a:solidFill>
              </a:rPr>
              <a:t>for #rfringe17</a:t>
            </a:r>
          </a:p>
        </p:txBody>
      </p:sp>
      <p:sp>
        <p:nvSpPr>
          <p:cNvPr id="3" name="Subtitle 2"/>
          <p:cNvSpPr>
            <a:spLocks noGrp="1"/>
          </p:cNvSpPr>
          <p:nvPr>
            <p:ph type="subTitle" idx="1"/>
          </p:nvPr>
        </p:nvSpPr>
        <p:spPr>
          <a:xfrm>
            <a:off x="1524000" y="4309533"/>
            <a:ext cx="9144000" cy="1693333"/>
          </a:xfrm>
        </p:spPr>
        <p:txBody>
          <a:bodyPr>
            <a:normAutofit fontScale="85000" lnSpcReduction="20000"/>
          </a:bodyPr>
          <a:lstStyle/>
          <a:p>
            <a:r>
              <a:rPr lang="en-GB" dirty="0" smtClean="0">
                <a:solidFill>
                  <a:schemeClr val="bg2">
                    <a:lumMod val="50000"/>
                  </a:schemeClr>
                </a:solidFill>
              </a:rPr>
              <a:t>Nicola Osborne</a:t>
            </a:r>
          </a:p>
          <a:p>
            <a:r>
              <a:rPr lang="en-GB" dirty="0" smtClean="0">
                <a:solidFill>
                  <a:schemeClr val="bg2">
                    <a:lumMod val="50000"/>
                  </a:schemeClr>
                </a:solidFill>
              </a:rPr>
              <a:t>Digital Education Manager, EDINA</a:t>
            </a:r>
          </a:p>
          <a:p>
            <a:r>
              <a:rPr lang="en-GB" dirty="0" smtClean="0">
                <a:solidFill>
                  <a:schemeClr val="bg2">
                    <a:lumMod val="50000"/>
                  </a:schemeClr>
                </a:solidFill>
              </a:rPr>
              <a:t>Nicola.osborne@ed.ac.uk</a:t>
            </a:r>
          </a:p>
          <a:p>
            <a:r>
              <a:rPr lang="en-GB" dirty="0" smtClean="0">
                <a:solidFill>
                  <a:schemeClr val="bg2">
                    <a:lumMod val="50000"/>
                  </a:schemeClr>
                </a:solidFill>
              </a:rPr>
              <a:t>@</a:t>
            </a:r>
            <a:r>
              <a:rPr lang="en-GB" dirty="0" err="1" smtClean="0">
                <a:solidFill>
                  <a:schemeClr val="bg2">
                    <a:lumMod val="50000"/>
                  </a:schemeClr>
                </a:solidFill>
              </a:rPr>
              <a:t>suchprettyeyes</a:t>
            </a:r>
            <a:endParaRPr lang="en-GB" dirty="0">
              <a:solidFill>
                <a:schemeClr val="bg2">
                  <a:lumMod val="50000"/>
                </a:schemeClr>
              </a:solidFill>
            </a:endParaRPr>
          </a:p>
        </p:txBody>
      </p:sp>
    </p:spTree>
    <p:extLst>
      <p:ext uri="{BB962C8B-B14F-4D97-AF65-F5344CB8AC3E}">
        <p14:creationId xmlns:p14="http://schemas.microsoft.com/office/powerpoint/2010/main" val="1495589291"/>
      </p:ext>
    </p:extLst>
  </p:cSld>
  <p:clrMapOvr>
    <a:masterClrMapping/>
  </p:clrMapOvr>
  <mc:AlternateContent xmlns:mc="http://schemas.openxmlformats.org/markup-compatibility/2006" xmlns:p14="http://schemas.microsoft.com/office/powerpoint/2010/main">
    <mc:Choice Requires="p14">
      <p:transition spd="slow" p14:dur="2000" advTm="60000"/>
    </mc:Choice>
    <mc:Fallback xmlns="">
      <p:transition spd="slow" advTm="60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60-second </a:t>
            </a:r>
            <a:r>
              <a:rPr lang="en-GB" dirty="0"/>
              <a:t>H</a:t>
            </a:r>
            <a:r>
              <a:rPr lang="en-GB" dirty="0" smtClean="0"/>
              <a:t>istory of </a:t>
            </a:r>
            <a:r>
              <a:rPr lang="en-GB" dirty="0" err="1" smtClean="0"/>
              <a:t>Hiberlink</a:t>
            </a:r>
            <a:r>
              <a:rPr lang="en-GB" dirty="0" smtClean="0"/>
              <a:t>… </a:t>
            </a:r>
            <a:endParaRPr lang="en-GB" dirty="0"/>
          </a:p>
        </p:txBody>
      </p:sp>
      <p:pic>
        <p:nvPicPr>
          <p:cNvPr id="4" name="Content Placeholder 3" descr="hiberlink - Our Research - Google Chrome"/>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l="20699" t="7272" r="20589" b="10811"/>
          <a:stretch/>
        </p:blipFill>
        <p:spPr>
          <a:xfrm>
            <a:off x="1328004" y="1528018"/>
            <a:ext cx="6028140" cy="4761439"/>
          </a:xfrm>
          <a:prstGeom prst="rect">
            <a:avLst/>
          </a:prstGeom>
          <a:ln>
            <a:noFill/>
          </a:ln>
          <a:effectLst>
            <a:outerShdw blurRad="190500" algn="tl" rotWithShape="0">
              <a:srgbClr val="000000">
                <a:alpha val="70000"/>
              </a:srgbClr>
            </a:outerShdw>
          </a:effectLst>
        </p:spPr>
      </p:pic>
      <p:pic>
        <p:nvPicPr>
          <p:cNvPr id="5" name="Picture 4" descr="hiberlink - Google Chrome"/>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886640" y="1528018"/>
            <a:ext cx="2726173" cy="476143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777439724"/>
      </p:ext>
    </p:extLst>
  </p:cSld>
  <p:clrMapOvr>
    <a:masterClrMapping/>
  </p:clrMapOvr>
  <mc:AlternateContent xmlns:mc="http://schemas.openxmlformats.org/markup-compatibility/2006" xmlns:p14="http://schemas.microsoft.com/office/powerpoint/2010/main">
    <mc:Choice Requires="p14">
      <p:transition spd="slow" p14:dur="2000" advTm="60000"/>
    </mc:Choice>
    <mc:Fallback xmlns="">
      <p:transition spd="slow" advTm="60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346209"/>
          </a:xfrm>
          <a:prstGeom prst="rect">
            <a:avLst/>
          </a:prstGeom>
        </p:spPr>
      </p:pic>
      <p:sp>
        <p:nvSpPr>
          <p:cNvPr id="2" name="Title 1"/>
          <p:cNvSpPr>
            <a:spLocks noGrp="1"/>
          </p:cNvSpPr>
          <p:nvPr>
            <p:ph type="title"/>
          </p:nvPr>
        </p:nvSpPr>
        <p:spPr/>
        <p:txBody>
          <a:bodyPr/>
          <a:lstStyle/>
          <a:p>
            <a:r>
              <a:rPr lang="en-GB" dirty="0" smtClean="0">
                <a:solidFill>
                  <a:schemeClr val="bg1"/>
                </a:solidFill>
              </a:rPr>
              <a:t>Becoming proactive and </a:t>
            </a:r>
            <a:r>
              <a:rPr lang="en-GB" dirty="0" err="1" smtClean="0">
                <a:solidFill>
                  <a:schemeClr val="bg1"/>
                </a:solidFill>
              </a:rPr>
              <a:t>HiberActive</a:t>
            </a:r>
            <a:r>
              <a:rPr lang="en-GB" dirty="0" smtClean="0">
                <a:solidFill>
                  <a:schemeClr val="bg1"/>
                </a:solidFill>
              </a:rPr>
              <a:t>… </a:t>
            </a:r>
            <a:endParaRPr lang="en-GB" dirty="0">
              <a:solidFill>
                <a:schemeClr val="bg1"/>
              </a:solidFill>
            </a:endParaRPr>
          </a:p>
        </p:txBody>
      </p:sp>
      <p:sp>
        <p:nvSpPr>
          <p:cNvPr id="6" name="Rectangle 5"/>
          <p:cNvSpPr/>
          <p:nvPr/>
        </p:nvSpPr>
        <p:spPr>
          <a:xfrm>
            <a:off x="6962876" y="5878352"/>
            <a:ext cx="5229124" cy="369332"/>
          </a:xfrm>
          <a:prstGeom prst="rect">
            <a:avLst/>
          </a:prstGeom>
        </p:spPr>
        <p:txBody>
          <a:bodyPr wrap="none">
            <a:spAutoFit/>
          </a:bodyPr>
          <a:lstStyle/>
          <a:p>
            <a:r>
              <a:rPr lang="en-GB" dirty="0">
                <a:solidFill>
                  <a:schemeClr val="accent1">
                    <a:lumMod val="75000"/>
                  </a:schemeClr>
                </a:solidFill>
              </a:rPr>
              <a:t>Image credit: Nicola Osborne, </a:t>
            </a:r>
            <a:r>
              <a:rPr lang="en-GB" dirty="0" err="1">
                <a:solidFill>
                  <a:schemeClr val="accent1">
                    <a:lumMod val="75000"/>
                  </a:schemeClr>
                </a:solidFill>
              </a:rPr>
              <a:t>PixelThis</a:t>
            </a:r>
            <a:r>
              <a:rPr lang="en-GB" dirty="0">
                <a:solidFill>
                  <a:schemeClr val="accent1">
                    <a:lumMod val="75000"/>
                  </a:schemeClr>
                </a:solidFill>
              </a:rPr>
              <a:t> Project (cc-by)</a:t>
            </a:r>
          </a:p>
        </p:txBody>
      </p:sp>
    </p:spTree>
    <p:extLst>
      <p:ext uri="{BB962C8B-B14F-4D97-AF65-F5344CB8AC3E}">
        <p14:creationId xmlns:p14="http://schemas.microsoft.com/office/powerpoint/2010/main" val="4192225184"/>
      </p:ext>
    </p:extLst>
  </p:cSld>
  <p:clrMapOvr>
    <a:masterClrMapping/>
  </p:clrMapOvr>
  <mc:AlternateContent xmlns:mc="http://schemas.openxmlformats.org/markup-compatibility/2006" xmlns:p14="http://schemas.microsoft.com/office/powerpoint/2010/main">
    <mc:Choice Requires="p14">
      <p:transition spd="slow" p14:dur="2000" advTm="60000"/>
    </mc:Choice>
    <mc:Fallback xmlns="">
      <p:transition spd="slow" advTm="60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cstate="screen">
            <a:grayscl/>
            <a:extLst>
              <a:ext uri="{28A0092B-C50C-407E-A947-70E740481C1C}">
                <a14:useLocalDpi xmlns:a14="http://schemas.microsoft.com/office/drawing/2010/main"/>
              </a:ext>
            </a:extLst>
          </a:blip>
          <a:srcRect/>
          <a:stretch/>
        </p:blipFill>
        <p:spPr>
          <a:xfrm>
            <a:off x="0" y="0"/>
            <a:ext cx="12192001" cy="6328064"/>
          </a:xfrm>
          <a:prstGeom prst="rect">
            <a:avLst/>
          </a:prstGeom>
        </p:spPr>
      </p:pic>
      <p:sp>
        <p:nvSpPr>
          <p:cNvPr id="2" name="Title 1"/>
          <p:cNvSpPr>
            <a:spLocks noGrp="1"/>
          </p:cNvSpPr>
          <p:nvPr>
            <p:ph type="title"/>
          </p:nvPr>
        </p:nvSpPr>
        <p:spPr/>
        <p:txBody>
          <a:bodyPr/>
          <a:lstStyle/>
          <a:p>
            <a:r>
              <a:rPr lang="en-GB" dirty="0" smtClean="0">
                <a:solidFill>
                  <a:schemeClr val="bg1"/>
                </a:solidFill>
              </a:rPr>
              <a:t>Some initial research highlights</a:t>
            </a:r>
            <a:endParaRPr lang="en-GB" dirty="0">
              <a:solidFill>
                <a:schemeClr val="bg1"/>
              </a:solidFill>
            </a:endParaRPr>
          </a:p>
        </p:txBody>
      </p:sp>
      <p:sp>
        <p:nvSpPr>
          <p:cNvPr id="3" name="Content Placeholder 2"/>
          <p:cNvSpPr>
            <a:spLocks noGrp="1"/>
          </p:cNvSpPr>
          <p:nvPr>
            <p:ph idx="1"/>
          </p:nvPr>
        </p:nvSpPr>
        <p:spPr>
          <a:xfrm>
            <a:off x="838200" y="1417638"/>
            <a:ext cx="10912522" cy="4910426"/>
          </a:xfrm>
        </p:spPr>
        <p:txBody>
          <a:bodyPr>
            <a:noAutofit/>
          </a:bodyPr>
          <a:lstStyle/>
          <a:p>
            <a:r>
              <a:rPr lang="en-GB" sz="2000" dirty="0" smtClean="0">
                <a:solidFill>
                  <a:schemeClr val="bg1"/>
                </a:solidFill>
              </a:rPr>
              <a:t>Many PhD students are not aware of the risk of “reference rot” or “content drift”.</a:t>
            </a:r>
          </a:p>
          <a:p>
            <a:r>
              <a:rPr lang="en-GB" sz="2000" dirty="0" smtClean="0">
                <a:solidFill>
                  <a:schemeClr val="bg1"/>
                </a:solidFill>
              </a:rPr>
              <a:t>Most PhD students some challenges or issues with their reference management software – crashes, lost data, etc. </a:t>
            </a:r>
            <a:endParaRPr lang="en-GB" sz="2000" dirty="0">
              <a:solidFill>
                <a:schemeClr val="bg1"/>
              </a:solidFill>
            </a:endParaRPr>
          </a:p>
          <a:p>
            <a:r>
              <a:rPr lang="en-GB" sz="2000" dirty="0" smtClean="0">
                <a:solidFill>
                  <a:schemeClr val="bg1"/>
                </a:solidFill>
              </a:rPr>
              <a:t>Some PhD students don’t use any reference management software at all, instead using word docs or similar to manage their references </a:t>
            </a:r>
            <a:endParaRPr lang="en-GB" sz="2000" dirty="0">
              <a:solidFill>
                <a:schemeClr val="bg1"/>
              </a:solidFill>
            </a:endParaRPr>
          </a:p>
          <a:p>
            <a:r>
              <a:rPr lang="en-GB" sz="2000" dirty="0" smtClean="0">
                <a:solidFill>
                  <a:schemeClr val="bg1"/>
                </a:solidFill>
              </a:rPr>
              <a:t>Use of Web citations depends primarily on the topic of PhD, rather than subject area, school, college. </a:t>
            </a:r>
          </a:p>
          <a:p>
            <a:r>
              <a:rPr lang="en-GB" sz="2000" dirty="0" smtClean="0">
                <a:solidFill>
                  <a:schemeClr val="bg1"/>
                </a:solidFill>
              </a:rPr>
              <a:t>Current web archiving tactics include:</a:t>
            </a:r>
          </a:p>
          <a:p>
            <a:pPr lvl="1"/>
            <a:r>
              <a:rPr lang="en-GB" sz="2000" dirty="0" smtClean="0">
                <a:solidFill>
                  <a:schemeClr val="bg1"/>
                </a:solidFill>
              </a:rPr>
              <a:t>No action at all – little awareness of impact of reference rot for some participants.</a:t>
            </a:r>
          </a:p>
          <a:p>
            <a:pPr lvl="1"/>
            <a:r>
              <a:rPr lang="en-GB" sz="2000" dirty="0" smtClean="0">
                <a:solidFill>
                  <a:schemeClr val="bg1"/>
                </a:solidFill>
              </a:rPr>
              <a:t>Printing to paper or PDF.</a:t>
            </a:r>
          </a:p>
          <a:p>
            <a:pPr lvl="1"/>
            <a:r>
              <a:rPr lang="en-GB" sz="2000" dirty="0">
                <a:solidFill>
                  <a:schemeClr val="bg1"/>
                </a:solidFill>
              </a:rPr>
              <a:t>Use of available clipping tools (e.g. Evernote).</a:t>
            </a:r>
          </a:p>
          <a:p>
            <a:r>
              <a:rPr lang="en-GB" sz="2000" dirty="0">
                <a:solidFill>
                  <a:schemeClr val="bg1"/>
                </a:solidFill>
              </a:rPr>
              <a:t>Very few </a:t>
            </a:r>
            <a:r>
              <a:rPr lang="en-GB" sz="2000" dirty="0" smtClean="0">
                <a:solidFill>
                  <a:schemeClr val="bg1"/>
                </a:solidFill>
              </a:rPr>
              <a:t>PhD students were aware of web archiving facilities like </a:t>
            </a:r>
            <a:r>
              <a:rPr lang="en-GB" sz="2000" dirty="0">
                <a:solidFill>
                  <a:schemeClr val="bg1"/>
                </a:solidFill>
              </a:rPr>
              <a:t>the Internet Archive</a:t>
            </a:r>
            <a:r>
              <a:rPr lang="en-GB" sz="2000" dirty="0" smtClean="0">
                <a:solidFill>
                  <a:schemeClr val="bg1"/>
                </a:solidFill>
              </a:rPr>
              <a:t>. None of our interviewees were proactively archiving the sites they use in web archives. </a:t>
            </a:r>
            <a:endParaRPr lang="en-GB" sz="2000" dirty="0">
              <a:solidFill>
                <a:schemeClr val="bg1"/>
              </a:solidFill>
            </a:endParaRPr>
          </a:p>
        </p:txBody>
      </p:sp>
      <p:sp>
        <p:nvSpPr>
          <p:cNvPr id="5" name="Rectangle 4"/>
          <p:cNvSpPr/>
          <p:nvPr/>
        </p:nvSpPr>
        <p:spPr>
          <a:xfrm>
            <a:off x="8285097" y="5940866"/>
            <a:ext cx="3906903" cy="307777"/>
          </a:xfrm>
          <a:prstGeom prst="rect">
            <a:avLst/>
          </a:prstGeom>
        </p:spPr>
        <p:txBody>
          <a:bodyPr wrap="none">
            <a:spAutoFit/>
          </a:bodyPr>
          <a:lstStyle/>
          <a:p>
            <a:r>
              <a:rPr lang="en-GB" sz="1400" dirty="0" smtClean="0">
                <a:solidFill>
                  <a:schemeClr val="accent1"/>
                </a:solidFill>
              </a:rPr>
              <a:t>Image credit: Stack </a:t>
            </a:r>
            <a:r>
              <a:rPr lang="en-GB" sz="1400" dirty="0">
                <a:solidFill>
                  <a:schemeClr val="accent1"/>
                </a:solidFill>
              </a:rPr>
              <a:t>of papers – Phillip Wong (cc-by)</a:t>
            </a:r>
          </a:p>
        </p:txBody>
      </p:sp>
    </p:spTree>
    <p:extLst>
      <p:ext uri="{BB962C8B-B14F-4D97-AF65-F5344CB8AC3E}">
        <p14:creationId xmlns:p14="http://schemas.microsoft.com/office/powerpoint/2010/main" val="1046891554"/>
      </p:ext>
    </p:extLst>
  </p:cSld>
  <p:clrMapOvr>
    <a:masterClrMapping/>
  </p:clrMapOvr>
  <mc:AlternateContent xmlns:mc="http://schemas.openxmlformats.org/markup-compatibility/2006" xmlns:p14="http://schemas.microsoft.com/office/powerpoint/2010/main">
    <mc:Choice Requires="p14">
      <p:transition spd="slow" p14:dur="2000" advTm="60000"/>
    </mc:Choice>
    <mc:Fallback xmlns="">
      <p:transition spd="slow" advTm="60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Introducing Site2Cite…</a:t>
            </a:r>
            <a:endParaRPr lang="en-GB" dirty="0"/>
          </a:p>
        </p:txBody>
      </p:sp>
      <p:pic>
        <p:nvPicPr>
          <p:cNvPr id="7" name="Content Placeholder 6" descr="Site2cite - index - Google Chrome"/>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609600" y="2019870"/>
            <a:ext cx="11006026" cy="3258770"/>
          </a:xfrm>
        </p:spPr>
      </p:pic>
    </p:spTree>
    <p:extLst>
      <p:ext uri="{BB962C8B-B14F-4D97-AF65-F5344CB8AC3E}">
        <p14:creationId xmlns:p14="http://schemas.microsoft.com/office/powerpoint/2010/main" val="1972068328"/>
      </p:ext>
    </p:extLst>
  </p:cSld>
  <p:clrMapOvr>
    <a:masterClrMapping/>
  </p:clrMapOvr>
  <mc:AlternateContent xmlns:mc="http://schemas.openxmlformats.org/markup-compatibility/2006" xmlns:p14="http://schemas.microsoft.com/office/powerpoint/2010/main">
    <mc:Choice Requires="p14">
      <p:transition spd="slow" p14:dur="2000" advTm="60000"/>
    </mc:Choice>
    <mc:Fallback xmlns="">
      <p:transition spd="slow" advTm="60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332561"/>
          </a:xfrm>
          <a:prstGeom prst="rect">
            <a:avLst/>
          </a:prstGeom>
        </p:spPr>
      </p:pic>
      <p:sp>
        <p:nvSpPr>
          <p:cNvPr id="2" name="Title 1"/>
          <p:cNvSpPr>
            <a:spLocks noGrp="1"/>
          </p:cNvSpPr>
          <p:nvPr>
            <p:ph type="title"/>
          </p:nvPr>
        </p:nvSpPr>
        <p:spPr/>
        <p:txBody>
          <a:bodyPr/>
          <a:lstStyle/>
          <a:p>
            <a:r>
              <a:rPr lang="en-GB" dirty="0" smtClean="0">
                <a:solidFill>
                  <a:schemeClr val="bg1"/>
                </a:solidFill>
              </a:rPr>
              <a:t>Components of Site2Cite</a:t>
            </a:r>
            <a:endParaRPr lang="en-GB" dirty="0">
              <a:solidFill>
                <a:schemeClr val="bg1"/>
              </a:solidFill>
            </a:endParaRPr>
          </a:p>
        </p:txBody>
      </p:sp>
      <p:sp>
        <p:nvSpPr>
          <p:cNvPr id="3" name="Content Placeholder 2"/>
          <p:cNvSpPr>
            <a:spLocks noGrp="1"/>
          </p:cNvSpPr>
          <p:nvPr>
            <p:ph idx="1"/>
          </p:nvPr>
        </p:nvSpPr>
        <p:spPr>
          <a:xfrm>
            <a:off x="716507" y="1627496"/>
            <a:ext cx="8918812" cy="4525963"/>
          </a:xfrm>
        </p:spPr>
        <p:txBody>
          <a:bodyPr>
            <a:normAutofit/>
          </a:bodyPr>
          <a:lstStyle/>
          <a:p>
            <a:pPr marL="457200" indent="-457200">
              <a:buFont typeface="+mj-lt"/>
              <a:buAutoNum type="arabicPeriod"/>
            </a:pPr>
            <a:r>
              <a:rPr lang="en-GB" sz="2400" b="1" dirty="0" smtClean="0">
                <a:solidFill>
                  <a:schemeClr val="bg1"/>
                </a:solidFill>
              </a:rPr>
              <a:t>Individual URL Archiving</a:t>
            </a:r>
            <a:r>
              <a:rPr lang="en-GB" sz="2400" dirty="0" smtClean="0">
                <a:solidFill>
                  <a:schemeClr val="bg1"/>
                </a:solidFill>
              </a:rPr>
              <a:t> </a:t>
            </a:r>
            <a:r>
              <a:rPr lang="en-GB" sz="2400" dirty="0" smtClean="0">
                <a:solidFill>
                  <a:schemeClr val="bg1"/>
                </a:solidFill>
                <a:sym typeface="Wingdings" panose="05000000000000000000" pitchFamily="2" charset="2"/>
              </a:rPr>
              <a:t> detects URLs and returns URI-M and URI-G as well as Robust Link.</a:t>
            </a:r>
          </a:p>
          <a:p>
            <a:pPr marL="457200" indent="-457200">
              <a:buFont typeface="+mj-lt"/>
              <a:buAutoNum type="arabicPeriod"/>
            </a:pPr>
            <a:endParaRPr lang="en-GB" sz="2400" dirty="0" smtClean="0">
              <a:solidFill>
                <a:schemeClr val="bg1"/>
              </a:solidFill>
            </a:endParaRPr>
          </a:p>
          <a:p>
            <a:pPr marL="457200" indent="-457200">
              <a:buFont typeface="+mj-lt"/>
              <a:buAutoNum type="arabicPeriod"/>
            </a:pPr>
            <a:r>
              <a:rPr lang="en-GB" sz="2400" b="1" dirty="0" smtClean="0">
                <a:solidFill>
                  <a:schemeClr val="bg1"/>
                </a:solidFill>
                <a:sym typeface="Wingdings" panose="05000000000000000000" pitchFamily="2" charset="2"/>
              </a:rPr>
              <a:t>Word/PDF/Open Doc upload </a:t>
            </a:r>
            <a:r>
              <a:rPr lang="en-GB" sz="2400" dirty="0" smtClean="0">
                <a:solidFill>
                  <a:schemeClr val="bg1"/>
                </a:solidFill>
                <a:sym typeface="Wingdings" panose="05000000000000000000" pitchFamily="2" charset="2"/>
              </a:rPr>
              <a:t> detects URLs and returns CSV with URI-M and URI-G as well as Robust Link.</a:t>
            </a:r>
          </a:p>
          <a:p>
            <a:pPr marL="0" indent="0">
              <a:buNone/>
            </a:pPr>
            <a:endParaRPr lang="en-GB" sz="2400" dirty="0" smtClean="0">
              <a:solidFill>
                <a:schemeClr val="bg1"/>
              </a:solidFill>
              <a:sym typeface="Wingdings" panose="05000000000000000000" pitchFamily="2" charset="2"/>
            </a:endParaRPr>
          </a:p>
          <a:p>
            <a:pPr marL="457200" indent="-457200">
              <a:buFont typeface="+mj-lt"/>
              <a:buAutoNum type="arabicPeriod" startAt="3"/>
            </a:pPr>
            <a:r>
              <a:rPr lang="en-GB" sz="2400" b="1" dirty="0">
                <a:solidFill>
                  <a:schemeClr val="bg1"/>
                </a:solidFill>
              </a:rPr>
              <a:t>Bibliography upload </a:t>
            </a:r>
            <a:r>
              <a:rPr lang="en-GB" sz="2400" dirty="0">
                <a:solidFill>
                  <a:schemeClr val="bg1"/>
                </a:solidFill>
                <a:sym typeface="Wingdings" panose="05000000000000000000" pitchFamily="2" charset="2"/>
              </a:rPr>
              <a:t> detects URLs and returns “</a:t>
            </a:r>
            <a:r>
              <a:rPr lang="en-GB" sz="2400" dirty="0" err="1">
                <a:solidFill>
                  <a:schemeClr val="bg1"/>
                </a:solidFill>
                <a:sym typeface="Wingdings" panose="05000000000000000000" pitchFamily="2" charset="2"/>
              </a:rPr>
              <a:t>hiberized</a:t>
            </a:r>
            <a:r>
              <a:rPr lang="en-GB" sz="2400" dirty="0">
                <a:solidFill>
                  <a:schemeClr val="bg1"/>
                </a:solidFill>
                <a:sym typeface="Wingdings" panose="05000000000000000000" pitchFamily="2" charset="2"/>
              </a:rPr>
              <a:t>” version with URI-M and URI-G archive links added to URL fields.</a:t>
            </a:r>
          </a:p>
          <a:p>
            <a:pPr marL="0" indent="0">
              <a:buNone/>
            </a:pPr>
            <a:endParaRPr lang="en-GB" sz="2400" dirty="0">
              <a:solidFill>
                <a:schemeClr val="bg1"/>
              </a:solidFill>
            </a:endParaRPr>
          </a:p>
        </p:txBody>
      </p:sp>
      <p:sp>
        <p:nvSpPr>
          <p:cNvPr id="5" name="Rectangle 4"/>
          <p:cNvSpPr/>
          <p:nvPr/>
        </p:nvSpPr>
        <p:spPr>
          <a:xfrm>
            <a:off x="6080712" y="5883492"/>
            <a:ext cx="6111288" cy="369332"/>
          </a:xfrm>
          <a:prstGeom prst="rect">
            <a:avLst/>
          </a:prstGeom>
        </p:spPr>
        <p:txBody>
          <a:bodyPr wrap="none">
            <a:spAutoFit/>
          </a:bodyPr>
          <a:lstStyle/>
          <a:p>
            <a:r>
              <a:rPr lang="en-GB" dirty="0">
                <a:solidFill>
                  <a:schemeClr val="bg1">
                    <a:lumMod val="85000"/>
                  </a:schemeClr>
                </a:solidFill>
              </a:rPr>
              <a:t>Image credits: </a:t>
            </a:r>
            <a:r>
              <a:rPr lang="en-GB" dirty="0" err="1">
                <a:solidFill>
                  <a:schemeClr val="bg1">
                    <a:lumMod val="85000"/>
                  </a:schemeClr>
                </a:solidFill>
              </a:rPr>
              <a:t>Stronglight</a:t>
            </a:r>
            <a:r>
              <a:rPr lang="en-GB" dirty="0">
                <a:solidFill>
                  <a:schemeClr val="bg1">
                    <a:lumMod val="85000"/>
                  </a:schemeClr>
                </a:solidFill>
              </a:rPr>
              <a:t> CT2 Cassette – Ryoichi Tanaka (cc-by)</a:t>
            </a:r>
          </a:p>
        </p:txBody>
      </p:sp>
    </p:spTree>
    <p:extLst>
      <p:ext uri="{BB962C8B-B14F-4D97-AF65-F5344CB8AC3E}">
        <p14:creationId xmlns:p14="http://schemas.microsoft.com/office/powerpoint/2010/main" val="3922323950"/>
      </p:ext>
    </p:extLst>
  </p:cSld>
  <p:clrMapOvr>
    <a:masterClrMapping/>
  </p:clrMapOvr>
  <mc:AlternateContent xmlns:mc="http://schemas.openxmlformats.org/markup-compatibility/2006" xmlns:p14="http://schemas.microsoft.com/office/powerpoint/2010/main">
    <mc:Choice Requires="p14">
      <p:transition spd="slow" p14:dur="2000" advTm="60000"/>
    </mc:Choice>
    <mc:Fallback xmlns="">
      <p:transition spd="slow" advTm="60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Site2cite - index - Google Chrome"/>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0" y="-1"/>
            <a:ext cx="12192000" cy="6318913"/>
          </a:xfrm>
          <a:prstGeom prst="rect">
            <a:avLst/>
          </a:prstGeom>
          <a:ln>
            <a:noFill/>
          </a:ln>
          <a:effectLst>
            <a:outerShdw blurRad="190500" algn="tl" rotWithShape="0">
              <a:srgbClr val="000000">
                <a:alpha val="70000"/>
              </a:srgbClr>
            </a:outerShdw>
          </a:effectLst>
        </p:spPr>
      </p:pic>
      <p:pic>
        <p:nvPicPr>
          <p:cNvPr id="8" name="Picture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 y="1308269"/>
            <a:ext cx="12191999" cy="3138985"/>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1" y="1308269"/>
            <a:ext cx="12192000" cy="3159281"/>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0" y="1298127"/>
            <a:ext cx="12191977" cy="3179570"/>
          </a:xfrm>
          <a:prstGeom prst="rect">
            <a:avLst/>
          </a:prstGeom>
        </p:spPr>
      </p:pic>
      <p:sp>
        <p:nvSpPr>
          <p:cNvPr id="6" name="Rectangle 5"/>
          <p:cNvSpPr/>
          <p:nvPr/>
        </p:nvSpPr>
        <p:spPr>
          <a:xfrm>
            <a:off x="9110259" y="159940"/>
            <a:ext cx="3081741" cy="369332"/>
          </a:xfrm>
          <a:prstGeom prst="rect">
            <a:avLst/>
          </a:prstGeom>
          <a:solidFill>
            <a:schemeClr val="accent1"/>
          </a:solidFill>
        </p:spPr>
        <p:txBody>
          <a:bodyPr wrap="none">
            <a:spAutoFit/>
          </a:bodyPr>
          <a:lstStyle/>
          <a:p>
            <a:r>
              <a:rPr lang="en-GB" dirty="0"/>
              <a:t>http://hiberactive.edina.ac.uk/</a:t>
            </a:r>
          </a:p>
        </p:txBody>
      </p:sp>
    </p:spTree>
    <p:extLst>
      <p:ext uri="{BB962C8B-B14F-4D97-AF65-F5344CB8AC3E}">
        <p14:creationId xmlns:p14="http://schemas.microsoft.com/office/powerpoint/2010/main" val="2758389000"/>
      </p:ext>
    </p:extLst>
  </p:cSld>
  <p:clrMapOvr>
    <a:masterClrMapping/>
  </p:clrMapOvr>
  <mc:AlternateContent xmlns:mc="http://schemas.openxmlformats.org/markup-compatibility/2006" xmlns:p14="http://schemas.microsoft.com/office/powerpoint/2010/main">
    <mc:Choice Requires="p14">
      <p:transition p14:dur="0" advTm="60000"/>
    </mc:Choice>
    <mc:Fallback xmlns="">
      <p:transition advTm="6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1800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2000" fill="hold"/>
                                        <p:tgtEl>
                                          <p:spTgt spid="9"/>
                                        </p:tgtEl>
                                        <p:attrNameLst>
                                          <p:attrName>ppt_x</p:attrName>
                                        </p:attrNameLst>
                                      </p:cBhvr>
                                      <p:tavLst>
                                        <p:tav tm="0">
                                          <p:val>
                                            <p:strVal val="1+#ppt_w/2"/>
                                          </p:val>
                                        </p:tav>
                                        <p:tav tm="100000">
                                          <p:val>
                                            <p:strVal val="#ppt_x"/>
                                          </p:val>
                                        </p:tav>
                                      </p:tavLst>
                                    </p:anim>
                                    <p:anim calcmode="lin" valueType="num">
                                      <p:cBhvr additive="base">
                                        <p:cTn id="8" dur="20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20000"/>
                            </p:stCondLst>
                            <p:childTnLst>
                              <p:par>
                                <p:cTn id="10" presetID="2" presetClass="entr" presetSubtype="2" fill="hold" nodeType="afterEffect">
                                  <p:stCondLst>
                                    <p:cond delay="1800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2000" fill="hold"/>
                                        <p:tgtEl>
                                          <p:spTgt spid="10"/>
                                        </p:tgtEl>
                                        <p:attrNameLst>
                                          <p:attrName>ppt_x</p:attrName>
                                        </p:attrNameLst>
                                      </p:cBhvr>
                                      <p:tavLst>
                                        <p:tav tm="0">
                                          <p:val>
                                            <p:strVal val="1+#ppt_w/2"/>
                                          </p:val>
                                        </p:tav>
                                        <p:tav tm="100000">
                                          <p:val>
                                            <p:strVal val="#ppt_x"/>
                                          </p:val>
                                        </p:tav>
                                      </p:tavLst>
                                    </p:anim>
                                    <p:anim calcmode="lin" valueType="num">
                                      <p:cBhvr additive="base">
                                        <p:cTn id="13" dur="20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1+#ppt_w/2"/>
                                          </p:val>
                                        </p:tav>
                                        <p:tav tm="100000">
                                          <p:val>
                                            <p:strVal val="#ppt_x"/>
                                          </p:val>
                                        </p:tav>
                                      </p:tavLst>
                                    </p:anim>
                                    <p:anim calcmode="lin" valueType="num">
                                      <p:cBhvr additive="base">
                                        <p:cTn id="19"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hiberactive.edina.ac.uk/site2cite-test - Google Chrome"/>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l="762" t="7077" r="541" b="29540"/>
          <a:stretch/>
        </p:blipFill>
        <p:spPr>
          <a:xfrm>
            <a:off x="357117" y="1584540"/>
            <a:ext cx="11477766" cy="4172794"/>
          </a:xfrm>
          <a:prstGeom prst="rect">
            <a:avLst/>
          </a:prstGeom>
          <a:ln>
            <a:noFill/>
          </a:ln>
          <a:effectLst>
            <a:outerShdw blurRad="190500" algn="tl" rotWithShape="0">
              <a:srgbClr val="000000">
                <a:alpha val="70000"/>
              </a:srgbClr>
            </a:outerShdw>
          </a:effectLst>
        </p:spPr>
      </p:pic>
      <p:sp>
        <p:nvSpPr>
          <p:cNvPr id="5" name="Rectangle 4"/>
          <p:cNvSpPr/>
          <p:nvPr/>
        </p:nvSpPr>
        <p:spPr>
          <a:xfrm>
            <a:off x="6560875" y="1599587"/>
            <a:ext cx="5274008" cy="461665"/>
          </a:xfrm>
          <a:prstGeom prst="rect">
            <a:avLst/>
          </a:prstGeom>
          <a:solidFill>
            <a:schemeClr val="accent1"/>
          </a:solidFill>
        </p:spPr>
        <p:txBody>
          <a:bodyPr wrap="none">
            <a:spAutoFit/>
          </a:bodyPr>
          <a:lstStyle/>
          <a:p>
            <a:r>
              <a:rPr lang="en-GB" sz="2400" dirty="0" smtClean="0">
                <a:hlinkClick r:id="rId4"/>
              </a:rPr>
              <a:t>http://hiberactive.edina.ac.uk/site2cite</a:t>
            </a:r>
            <a:r>
              <a:rPr lang="en-GB" sz="2400" dirty="0" smtClean="0"/>
              <a:t>/ </a:t>
            </a:r>
            <a:endParaRPr lang="en-GB" sz="2400" dirty="0"/>
          </a:p>
        </p:txBody>
      </p:sp>
      <p:sp>
        <p:nvSpPr>
          <p:cNvPr id="3" name="Title 2"/>
          <p:cNvSpPr>
            <a:spLocks noGrp="1"/>
          </p:cNvSpPr>
          <p:nvPr>
            <p:ph type="title"/>
          </p:nvPr>
        </p:nvSpPr>
        <p:spPr/>
        <p:txBody>
          <a:bodyPr/>
          <a:lstStyle/>
          <a:p>
            <a:r>
              <a:rPr lang="en-GB" dirty="0" smtClean="0"/>
              <a:t>The Site2Cite demo site is live – try it out!*</a:t>
            </a:r>
            <a:endParaRPr lang="en-GB" dirty="0"/>
          </a:p>
        </p:txBody>
      </p:sp>
      <p:sp>
        <p:nvSpPr>
          <p:cNvPr id="6" name="Rectangle 5"/>
          <p:cNvSpPr/>
          <p:nvPr/>
        </p:nvSpPr>
        <p:spPr>
          <a:xfrm>
            <a:off x="357116" y="5924236"/>
            <a:ext cx="10984174" cy="369332"/>
          </a:xfrm>
          <a:prstGeom prst="rect">
            <a:avLst/>
          </a:prstGeom>
        </p:spPr>
        <p:txBody>
          <a:bodyPr wrap="square">
            <a:spAutoFit/>
          </a:bodyPr>
          <a:lstStyle/>
          <a:p>
            <a:r>
              <a:rPr lang="en-GB" dirty="0" smtClean="0"/>
              <a:t>*We recommend trying it during </a:t>
            </a:r>
            <a:r>
              <a:rPr lang="en-GB" dirty="0"/>
              <a:t>Repository Fringe whilst you are on the University of Edinburgh </a:t>
            </a:r>
            <a:r>
              <a:rPr lang="en-GB" dirty="0" smtClean="0"/>
              <a:t>network.</a:t>
            </a:r>
            <a:endParaRPr lang="en-GB" dirty="0"/>
          </a:p>
        </p:txBody>
      </p:sp>
    </p:spTree>
    <p:extLst>
      <p:ext uri="{BB962C8B-B14F-4D97-AF65-F5344CB8AC3E}">
        <p14:creationId xmlns:p14="http://schemas.microsoft.com/office/powerpoint/2010/main" val="2338557032"/>
      </p:ext>
    </p:extLst>
  </p:cSld>
  <p:clrMapOvr>
    <a:masterClrMapping/>
  </p:clrMapOvr>
  <mc:AlternateContent xmlns:mc="http://schemas.openxmlformats.org/markup-compatibility/2006" xmlns:p14="http://schemas.microsoft.com/office/powerpoint/2010/main">
    <mc:Choice Requires="p14">
      <p:transition spd="slow" p14:dur="2000" advTm="60000"/>
    </mc:Choice>
    <mc:Fallback xmlns="">
      <p:transition spd="slow" advTm="60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extLst>
              <a:ext uri="{28A0092B-C50C-407E-A947-70E740481C1C}">
                <a14:useLocalDpi xmlns:a14="http://schemas.microsoft.com/office/drawing/2010/main"/>
              </a:ext>
            </a:extLst>
          </a:blip>
          <a:stretch>
            <a:fillRect/>
          </a:stretch>
        </p:blipFill>
        <p:spPr>
          <a:xfrm>
            <a:off x="711957" y="0"/>
            <a:ext cx="10768085" cy="629219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514628221"/>
      </p:ext>
    </p:extLst>
  </p:cSld>
  <p:clrMapOvr>
    <a:masterClrMapping/>
  </p:clrMapOvr>
  <mc:AlternateContent xmlns:mc="http://schemas.openxmlformats.org/markup-compatibility/2006" xmlns:p14="http://schemas.microsoft.com/office/powerpoint/2010/main">
    <mc:Choice Requires="p14">
      <p:transition spd="slow" p14:dur="2000" advTm="60000"/>
    </mc:Choice>
    <mc:Fallback xmlns="">
      <p:transition spd="slow" advTm="60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332561"/>
          </a:xfrm>
          <a:prstGeom prst="rect">
            <a:avLst/>
          </a:prstGeom>
        </p:spPr>
      </p:pic>
      <p:sp>
        <p:nvSpPr>
          <p:cNvPr id="2" name="Title 1"/>
          <p:cNvSpPr>
            <a:spLocks noGrp="1"/>
          </p:cNvSpPr>
          <p:nvPr>
            <p:ph type="title"/>
          </p:nvPr>
        </p:nvSpPr>
        <p:spPr/>
        <p:txBody>
          <a:bodyPr/>
          <a:lstStyle/>
          <a:p>
            <a:r>
              <a:rPr lang="en-GB" dirty="0" smtClean="0">
                <a:solidFill>
                  <a:schemeClr val="bg1"/>
                </a:solidFill>
              </a:rPr>
              <a:t>Next Steps</a:t>
            </a:r>
            <a:endParaRPr lang="en-GB" dirty="0">
              <a:solidFill>
                <a:schemeClr val="bg1"/>
              </a:solidFill>
            </a:endParaRPr>
          </a:p>
        </p:txBody>
      </p:sp>
      <p:sp>
        <p:nvSpPr>
          <p:cNvPr id="3" name="Content Placeholder 2"/>
          <p:cNvSpPr>
            <a:spLocks noGrp="1"/>
          </p:cNvSpPr>
          <p:nvPr>
            <p:ph idx="1"/>
          </p:nvPr>
        </p:nvSpPr>
        <p:spPr>
          <a:xfrm>
            <a:off x="609600" y="1417638"/>
            <a:ext cx="10972800" cy="4759325"/>
          </a:xfrm>
        </p:spPr>
        <p:txBody>
          <a:bodyPr>
            <a:normAutofit fontScale="62500" lnSpcReduction="20000"/>
          </a:bodyPr>
          <a:lstStyle/>
          <a:p>
            <a:pPr>
              <a:lnSpc>
                <a:spcPct val="120000"/>
              </a:lnSpc>
            </a:pPr>
            <a:r>
              <a:rPr lang="en-GB" dirty="0" smtClean="0">
                <a:solidFill>
                  <a:schemeClr val="bg1"/>
                </a:solidFill>
              </a:rPr>
              <a:t>The ISG Innovation Funded project concludes this week with a final report. </a:t>
            </a:r>
          </a:p>
          <a:p>
            <a:pPr>
              <a:lnSpc>
                <a:spcPct val="120000"/>
              </a:lnSpc>
            </a:pPr>
            <a:r>
              <a:rPr lang="en-GB" dirty="0" smtClean="0">
                <a:solidFill>
                  <a:schemeClr val="bg1"/>
                </a:solidFill>
              </a:rPr>
              <a:t>EDINA are looking at how we might develop and scale out </a:t>
            </a:r>
            <a:r>
              <a:rPr lang="en-GB" b="1" dirty="0" smtClean="0">
                <a:solidFill>
                  <a:schemeClr val="bg1"/>
                </a:solidFill>
              </a:rPr>
              <a:t>Site2Cite </a:t>
            </a:r>
            <a:r>
              <a:rPr lang="en-GB" dirty="0" smtClean="0">
                <a:solidFill>
                  <a:schemeClr val="bg1"/>
                </a:solidFill>
              </a:rPr>
              <a:t>to support individuals in universities and other organisations to be more </a:t>
            </a:r>
            <a:r>
              <a:rPr lang="en-GB" dirty="0" err="1" smtClean="0">
                <a:solidFill>
                  <a:schemeClr val="bg1"/>
                </a:solidFill>
              </a:rPr>
              <a:t>hiberactive</a:t>
            </a:r>
            <a:r>
              <a:rPr lang="en-GB" dirty="0" smtClean="0">
                <a:solidFill>
                  <a:schemeClr val="bg1"/>
                </a:solidFill>
              </a:rPr>
              <a:t> about managing and archiving the key web resources used in their work. </a:t>
            </a:r>
            <a:endParaRPr lang="en-GB" dirty="0">
              <a:solidFill>
                <a:schemeClr val="bg1"/>
              </a:solidFill>
            </a:endParaRPr>
          </a:p>
          <a:p>
            <a:pPr>
              <a:lnSpc>
                <a:spcPct val="120000"/>
              </a:lnSpc>
            </a:pPr>
            <a:r>
              <a:rPr lang="en-GB" dirty="0" smtClean="0">
                <a:solidFill>
                  <a:schemeClr val="bg1"/>
                </a:solidFill>
              </a:rPr>
              <a:t>Our research participants have suggested lots of potential improvements, developments and ideas – some of which are now in place…</a:t>
            </a:r>
          </a:p>
          <a:p>
            <a:pPr marL="0" indent="0">
              <a:lnSpc>
                <a:spcPct val="120000"/>
              </a:lnSpc>
              <a:buNone/>
            </a:pPr>
            <a:endParaRPr lang="en-GB" dirty="0" smtClean="0">
              <a:solidFill>
                <a:schemeClr val="bg1"/>
              </a:solidFill>
            </a:endParaRPr>
          </a:p>
          <a:p>
            <a:pPr marL="0" indent="0">
              <a:lnSpc>
                <a:spcPct val="120000"/>
              </a:lnSpc>
              <a:buNone/>
            </a:pPr>
            <a:r>
              <a:rPr lang="en-GB" sz="3400" dirty="0" smtClean="0">
                <a:solidFill>
                  <a:schemeClr val="bg1"/>
                </a:solidFill>
              </a:rPr>
              <a:t>But what about you? </a:t>
            </a:r>
          </a:p>
          <a:p>
            <a:pPr>
              <a:lnSpc>
                <a:spcPct val="120000"/>
              </a:lnSpc>
            </a:pPr>
            <a:r>
              <a:rPr lang="en-GB" sz="2900" dirty="0" smtClean="0">
                <a:solidFill>
                  <a:schemeClr val="bg1"/>
                </a:solidFill>
              </a:rPr>
              <a:t>Would this be useful for you, your organisation, your students? </a:t>
            </a:r>
          </a:p>
          <a:p>
            <a:pPr>
              <a:lnSpc>
                <a:spcPct val="120000"/>
              </a:lnSpc>
            </a:pPr>
            <a:r>
              <a:rPr lang="en-GB" sz="2900" dirty="0" smtClean="0">
                <a:solidFill>
                  <a:schemeClr val="bg1"/>
                </a:solidFill>
              </a:rPr>
              <a:t>We would love your feedback, comments and ideas… </a:t>
            </a:r>
            <a:endParaRPr lang="en-GB" sz="2900" dirty="0">
              <a:solidFill>
                <a:schemeClr val="bg1"/>
              </a:solidFill>
            </a:endParaRPr>
          </a:p>
          <a:p>
            <a:pPr marL="0" indent="0">
              <a:lnSpc>
                <a:spcPct val="120000"/>
              </a:lnSpc>
              <a:buNone/>
            </a:pPr>
            <a:endParaRPr lang="en-GB" sz="2900" dirty="0" smtClean="0">
              <a:solidFill>
                <a:schemeClr val="bg1"/>
              </a:solidFill>
            </a:endParaRPr>
          </a:p>
          <a:p>
            <a:pPr marL="0" indent="0">
              <a:lnSpc>
                <a:spcPct val="120000"/>
              </a:lnSpc>
              <a:buNone/>
            </a:pPr>
            <a:r>
              <a:rPr lang="en-GB" sz="2900" dirty="0" smtClean="0">
                <a:solidFill>
                  <a:schemeClr val="bg1"/>
                </a:solidFill>
              </a:rPr>
              <a:t>Email: nicola.osborne@ed.ac.uk</a:t>
            </a:r>
          </a:p>
          <a:p>
            <a:pPr marL="0" indent="0">
              <a:lnSpc>
                <a:spcPct val="120000"/>
              </a:lnSpc>
              <a:buNone/>
            </a:pPr>
            <a:r>
              <a:rPr lang="en-GB" sz="2900" dirty="0" smtClean="0">
                <a:solidFill>
                  <a:schemeClr val="bg1"/>
                </a:solidFill>
              </a:rPr>
              <a:t>Tweet or tag posts with any combination of: </a:t>
            </a:r>
            <a:r>
              <a:rPr lang="en-GB" sz="2900" b="1" dirty="0" smtClean="0">
                <a:solidFill>
                  <a:schemeClr val="bg1"/>
                </a:solidFill>
              </a:rPr>
              <a:t>#</a:t>
            </a:r>
            <a:r>
              <a:rPr lang="en-GB" sz="2900" b="1" dirty="0" err="1" smtClean="0">
                <a:solidFill>
                  <a:schemeClr val="bg1"/>
                </a:solidFill>
              </a:rPr>
              <a:t>hiberactive</a:t>
            </a:r>
            <a:r>
              <a:rPr lang="en-GB" sz="2900" dirty="0" smtClean="0">
                <a:solidFill>
                  <a:schemeClr val="bg1"/>
                </a:solidFill>
              </a:rPr>
              <a:t>, </a:t>
            </a:r>
            <a:r>
              <a:rPr lang="en-GB" sz="2900" b="1" dirty="0">
                <a:solidFill>
                  <a:schemeClr val="bg1"/>
                </a:solidFill>
              </a:rPr>
              <a:t>#</a:t>
            </a:r>
            <a:r>
              <a:rPr lang="en-GB" sz="2900" b="1" dirty="0" err="1" smtClean="0">
                <a:solidFill>
                  <a:schemeClr val="bg1"/>
                </a:solidFill>
              </a:rPr>
              <a:t>hiberlink</a:t>
            </a:r>
            <a:r>
              <a:rPr lang="en-GB" sz="2900" dirty="0" smtClean="0">
                <a:solidFill>
                  <a:schemeClr val="bg1"/>
                </a:solidFill>
              </a:rPr>
              <a:t>, and </a:t>
            </a:r>
            <a:r>
              <a:rPr lang="en-GB" sz="2900" b="1" dirty="0" smtClean="0">
                <a:solidFill>
                  <a:schemeClr val="bg1"/>
                </a:solidFill>
              </a:rPr>
              <a:t>#site2cite</a:t>
            </a:r>
          </a:p>
        </p:txBody>
      </p:sp>
      <p:sp>
        <p:nvSpPr>
          <p:cNvPr id="5" name="Rectangle 4"/>
          <p:cNvSpPr/>
          <p:nvPr/>
        </p:nvSpPr>
        <p:spPr>
          <a:xfrm>
            <a:off x="9721755" y="5793097"/>
            <a:ext cx="2474794" cy="461665"/>
          </a:xfrm>
          <a:prstGeom prst="rect">
            <a:avLst/>
          </a:prstGeom>
        </p:spPr>
        <p:txBody>
          <a:bodyPr wrap="square">
            <a:spAutoFit/>
          </a:bodyPr>
          <a:lstStyle/>
          <a:p>
            <a:r>
              <a:rPr lang="en-GB" sz="1200" dirty="0">
                <a:solidFill>
                  <a:schemeClr val="accent1">
                    <a:lumMod val="75000"/>
                  </a:schemeClr>
                </a:solidFill>
              </a:rPr>
              <a:t>Image credit: Jan </a:t>
            </a:r>
            <a:r>
              <a:rPr lang="en-GB" sz="1200" dirty="0" err="1">
                <a:solidFill>
                  <a:schemeClr val="accent1">
                    <a:lumMod val="75000"/>
                  </a:schemeClr>
                </a:solidFill>
              </a:rPr>
              <a:t>Tik</a:t>
            </a:r>
            <a:r>
              <a:rPr lang="en-GB" sz="1200" dirty="0">
                <a:solidFill>
                  <a:schemeClr val="accent1">
                    <a:lumMod val="75000"/>
                  </a:schemeClr>
                </a:solidFill>
              </a:rPr>
              <a:t> – Green Shadow (cc-by)</a:t>
            </a:r>
          </a:p>
        </p:txBody>
      </p:sp>
    </p:spTree>
    <p:extLst>
      <p:ext uri="{BB962C8B-B14F-4D97-AF65-F5344CB8AC3E}">
        <p14:creationId xmlns:p14="http://schemas.microsoft.com/office/powerpoint/2010/main" val="1839129249"/>
      </p:ext>
    </p:extLst>
  </p:cSld>
  <p:clrMapOvr>
    <a:masterClrMapping/>
  </p:clrMapOvr>
  <mc:AlternateContent xmlns:mc="http://schemas.openxmlformats.org/markup-compatibility/2006" xmlns:p14="http://schemas.microsoft.com/office/powerpoint/2010/main">
    <mc:Choice Requires="p14">
      <p:transition spd="slow" p14:dur="2000" advTm="60000"/>
    </mc:Choice>
    <mc:Fallback xmlns="">
      <p:transition spd="slow" advTm="60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Acknowledgements</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Huge thanks to Gavin McLachlan and the ISG Innovation Fund</a:t>
            </a:r>
          </a:p>
          <a:p>
            <a:pPr marL="0" indent="0">
              <a:buNone/>
            </a:pPr>
            <a:endParaRPr lang="en-GB" dirty="0"/>
          </a:p>
          <a:p>
            <a:pPr marL="0" indent="0">
              <a:buNone/>
            </a:pPr>
            <a:r>
              <a:rPr lang="en-GB" dirty="0" smtClean="0"/>
              <a:t>The </a:t>
            </a:r>
            <a:r>
              <a:rPr lang="en-GB" dirty="0" err="1" smtClean="0"/>
              <a:t>Hiberlink</a:t>
            </a:r>
            <a:r>
              <a:rPr lang="en-GB" dirty="0" smtClean="0"/>
              <a:t> team are: Tim </a:t>
            </a:r>
            <a:r>
              <a:rPr lang="en-GB" dirty="0" err="1" smtClean="0"/>
              <a:t>Stickland</a:t>
            </a:r>
            <a:r>
              <a:rPr lang="en-GB" dirty="0" smtClean="0"/>
              <a:t> (Development); Jackie Clark (Design); Viv Mayo (Usability); Steven Peter (Market Research); and project </a:t>
            </a:r>
            <a:r>
              <a:rPr lang="en-GB" dirty="0" err="1" smtClean="0"/>
              <a:t>sponsers</a:t>
            </a:r>
            <a:r>
              <a:rPr lang="en-GB" dirty="0" smtClean="0"/>
              <a:t> Paul Walk &amp; Peter Burnhill.</a:t>
            </a:r>
          </a:p>
          <a:p>
            <a:pPr marL="0" indent="0">
              <a:buNone/>
            </a:pPr>
            <a:endParaRPr lang="en-GB" dirty="0"/>
          </a:p>
          <a:p>
            <a:pPr marL="0" indent="0">
              <a:buNone/>
            </a:pPr>
            <a:r>
              <a:rPr lang="en-GB" dirty="0" smtClean="0"/>
              <a:t>The fabulous </a:t>
            </a:r>
            <a:r>
              <a:rPr lang="en-GB" dirty="0" err="1" smtClean="0"/>
              <a:t>HiberActive</a:t>
            </a:r>
            <a:r>
              <a:rPr lang="en-GB" dirty="0" smtClean="0"/>
              <a:t> interns: Catherine Clarissa, Irene Cabeza Luna, Juliet wairimu </a:t>
            </a:r>
            <a:r>
              <a:rPr lang="en-GB" dirty="0" err="1" smtClean="0"/>
              <a:t>Kariuki</a:t>
            </a:r>
            <a:r>
              <a:rPr lang="en-GB" dirty="0" smtClean="0"/>
              <a:t>, Luke </a:t>
            </a:r>
            <a:r>
              <a:rPr lang="en-GB" dirty="0" err="1" smtClean="0"/>
              <a:t>Kersten</a:t>
            </a:r>
            <a:r>
              <a:rPr lang="en-GB" dirty="0" smtClean="0"/>
              <a:t>,  Shivashish </a:t>
            </a:r>
            <a:r>
              <a:rPr lang="en-GB" dirty="0" err="1" smtClean="0"/>
              <a:t>Wali</a:t>
            </a:r>
            <a:r>
              <a:rPr lang="en-GB" dirty="0" smtClean="0"/>
              <a:t>.</a:t>
            </a:r>
          </a:p>
          <a:p>
            <a:pPr marL="0" indent="0">
              <a:buNone/>
            </a:pPr>
            <a:endParaRPr lang="en-GB" dirty="0"/>
          </a:p>
        </p:txBody>
      </p:sp>
    </p:spTree>
    <p:extLst>
      <p:ext uri="{BB962C8B-B14F-4D97-AF65-F5344CB8AC3E}">
        <p14:creationId xmlns:p14="http://schemas.microsoft.com/office/powerpoint/2010/main" val="542750628"/>
      </p:ext>
    </p:extLst>
  </p:cSld>
  <p:clrMapOvr>
    <a:masterClrMapping/>
  </p:clrMapOvr>
  <p:timing>
    <p:tnLst>
      <p:par>
        <p:cTn id="1" dur="indefinite" restart="never" nodeType="tmRoot"/>
      </p:par>
    </p:tnLst>
  </p:timing>
</p:sld>
</file>

<file path=ppt/theme/theme1.xml><?xml version="1.0" encoding="utf-8"?>
<a:theme xmlns:a="http://schemas.openxmlformats.org/drawingml/2006/main" name="EDINA">
  <a:themeElements>
    <a:clrScheme name="Custom 1">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EDINA" id="{3D39CE4E-86A5-4C4E-926A-DEE069723115}" vid="{9E3C80FC-7D52-489F-8851-7EA889287A2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265</TotalTime>
  <Words>1381</Words>
  <Application>Microsoft Office PowerPoint</Application>
  <PresentationFormat>Widescreen</PresentationFormat>
  <Paragraphs>111</Paragraphs>
  <Slides>11</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Wingdings</vt:lpstr>
      <vt:lpstr>EDINA</vt:lpstr>
      <vt:lpstr>Reference Rot in Theses: A HiberActive Pilot A #hiberactive 10x10 for #rfringe17</vt:lpstr>
      <vt:lpstr>A 60-second History of Hiberlink… </vt:lpstr>
      <vt:lpstr>Becoming proactive and HiberActive… </vt:lpstr>
      <vt:lpstr>Some initial research highlights</vt:lpstr>
      <vt:lpstr>Introducing Site2Cite…</vt:lpstr>
      <vt:lpstr>Components of Site2Cite</vt:lpstr>
      <vt:lpstr>PowerPoint Presentation</vt:lpstr>
      <vt:lpstr>The Site2Cite demo site is live – try it out!*</vt:lpstr>
      <vt:lpstr>PowerPoint Presentation</vt:lpstr>
      <vt:lpstr>Next Steps</vt:lpstr>
      <vt:lpstr>Acknowledgements</vt:lpstr>
    </vt:vector>
  </TitlesOfParts>
  <Company>University of Edinburgh</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Reference Rot in eTheses: A HiberActive Pilot</dc:title>
  <dc:creator>OSBORNE Nicola</dc:creator>
  <cp:lastModifiedBy>OSBORNE Nicola</cp:lastModifiedBy>
  <cp:revision>42</cp:revision>
  <dcterms:created xsi:type="dcterms:W3CDTF">2017-07-26T08:58:19Z</dcterms:created>
  <dcterms:modified xsi:type="dcterms:W3CDTF">2017-08-01T13:18:39Z</dcterms:modified>
</cp:coreProperties>
</file>