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handoutMasterIdLst>
    <p:handoutMasterId r:id="rId33"/>
  </p:handoutMasterIdLst>
  <p:sldIdLst>
    <p:sldId id="256" r:id="rId2"/>
    <p:sldId id="316" r:id="rId3"/>
    <p:sldId id="260" r:id="rId4"/>
    <p:sldId id="314" r:id="rId5"/>
    <p:sldId id="313" r:id="rId6"/>
    <p:sldId id="262" r:id="rId7"/>
    <p:sldId id="315" r:id="rId8"/>
    <p:sldId id="270" r:id="rId9"/>
    <p:sldId id="268" r:id="rId10"/>
    <p:sldId id="296" r:id="rId11"/>
    <p:sldId id="295" r:id="rId12"/>
    <p:sldId id="302" r:id="rId13"/>
    <p:sldId id="264" r:id="rId14"/>
    <p:sldId id="265" r:id="rId15"/>
    <p:sldId id="257" r:id="rId16"/>
    <p:sldId id="283" r:id="rId17"/>
    <p:sldId id="276" r:id="rId18"/>
    <p:sldId id="298" r:id="rId19"/>
    <p:sldId id="304" r:id="rId20"/>
    <p:sldId id="307" r:id="rId21"/>
    <p:sldId id="271" r:id="rId22"/>
    <p:sldId id="274" r:id="rId23"/>
    <p:sldId id="282" r:id="rId24"/>
    <p:sldId id="267" r:id="rId25"/>
    <p:sldId id="294" r:id="rId26"/>
    <p:sldId id="308" r:id="rId27"/>
    <p:sldId id="284" r:id="rId28"/>
    <p:sldId id="292" r:id="rId29"/>
    <p:sldId id="310" r:id="rId30"/>
    <p:sldId id="311" r:id="rId31"/>
  </p:sldIdLst>
  <p:sldSz cx="9144000" cy="6858000" type="screen4x3"/>
  <p:notesSz cx="6794500" cy="9906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59" autoAdjust="0"/>
    <p:restoredTop sz="86856" autoAdjust="0"/>
  </p:normalViewPr>
  <p:slideViewPr>
    <p:cSldViewPr snapToGrid="0" snapToObjects="1">
      <p:cViewPr>
        <p:scale>
          <a:sx n="60" d="100"/>
          <a:sy n="60" d="100"/>
        </p:scale>
        <p:origin x="-1494" y="-162"/>
      </p:cViewPr>
      <p:guideLst>
        <p:guide orient="horz" pos="2160"/>
        <p:guide pos="2880"/>
      </p:guideLst>
    </p:cSldViewPr>
  </p:slideViewPr>
  <p:outlineViewPr>
    <p:cViewPr>
      <p:scale>
        <a:sx n="33" d="100"/>
        <a:sy n="33" d="100"/>
      </p:scale>
      <p:origin x="48" y="1532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6C1D95-B5AC-4CA3-8F2C-683F975609E7}"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GB"/>
        </a:p>
      </dgm:t>
    </dgm:pt>
    <dgm:pt modelId="{8E40085A-ADCD-4FEC-BA42-980195C3EFB7}">
      <dgm:prSet phldrT="[Text]"/>
      <dgm:spPr/>
      <dgm:t>
        <a:bodyPr/>
        <a:lstStyle/>
        <a:p>
          <a:r>
            <a:rPr lang="en-GB"/>
            <a:t>Article accepted by publisher</a:t>
          </a:r>
        </a:p>
      </dgm:t>
    </dgm:pt>
    <dgm:pt modelId="{CC9CEC9C-7733-4055-A79B-148B14BB7E5A}" type="parTrans" cxnId="{8119C3A9-49E9-472C-AB94-0C098D2778F0}">
      <dgm:prSet/>
      <dgm:spPr/>
      <dgm:t>
        <a:bodyPr/>
        <a:lstStyle/>
        <a:p>
          <a:endParaRPr lang="en-GB"/>
        </a:p>
      </dgm:t>
    </dgm:pt>
    <dgm:pt modelId="{F58B3695-E26E-4980-AFBC-481382A835BE}" type="sibTrans" cxnId="{8119C3A9-49E9-472C-AB94-0C098D2778F0}">
      <dgm:prSet/>
      <dgm:spPr/>
      <dgm:t>
        <a:bodyPr/>
        <a:lstStyle/>
        <a:p>
          <a:endParaRPr lang="en-GB"/>
        </a:p>
      </dgm:t>
    </dgm:pt>
    <dgm:pt modelId="{481B29B1-024B-4C0B-8ECE-54AAE83C527E}">
      <dgm:prSet phldrT="[Text]"/>
      <dgm:spPr/>
      <dgm:t>
        <a:bodyPr/>
        <a:lstStyle/>
        <a:p>
          <a:r>
            <a:rPr lang="en-GB"/>
            <a:t>Author receives notification</a:t>
          </a:r>
        </a:p>
      </dgm:t>
    </dgm:pt>
    <dgm:pt modelId="{053CB775-F54E-4C0E-91A1-D7E6E5CEF426}" type="parTrans" cxnId="{0AB5F30B-0C08-41F5-80D9-2698A5EA4623}">
      <dgm:prSet/>
      <dgm:spPr/>
      <dgm:t>
        <a:bodyPr/>
        <a:lstStyle/>
        <a:p>
          <a:endParaRPr lang="en-GB"/>
        </a:p>
      </dgm:t>
    </dgm:pt>
    <dgm:pt modelId="{E5119DCF-68D4-4992-B4A2-0CE040D27E26}" type="sibTrans" cxnId="{0AB5F30B-0C08-41F5-80D9-2698A5EA4623}">
      <dgm:prSet/>
      <dgm:spPr/>
      <dgm:t>
        <a:bodyPr/>
        <a:lstStyle/>
        <a:p>
          <a:endParaRPr lang="en-GB"/>
        </a:p>
      </dgm:t>
    </dgm:pt>
    <dgm:pt modelId="{40C55DED-BF94-4732-AF35-3F5BDEC71831}">
      <dgm:prSet phldrT="[Text]"/>
      <dgm:spPr/>
      <dgm:t>
        <a:bodyPr/>
        <a:lstStyle/>
        <a:p>
          <a:r>
            <a:rPr lang="en-GB"/>
            <a:t>(Library may receive notification)</a:t>
          </a:r>
        </a:p>
      </dgm:t>
    </dgm:pt>
    <dgm:pt modelId="{7399CB5D-8EC5-415D-8A07-2EF6D8C53A10}" type="parTrans" cxnId="{DF02F1FA-03B3-4EE7-867E-EE037F0A0367}">
      <dgm:prSet/>
      <dgm:spPr/>
      <dgm:t>
        <a:bodyPr/>
        <a:lstStyle/>
        <a:p>
          <a:endParaRPr lang="en-GB"/>
        </a:p>
      </dgm:t>
    </dgm:pt>
    <dgm:pt modelId="{1657D5BE-FD09-47E7-A083-396271CFA5D8}" type="sibTrans" cxnId="{DF02F1FA-03B3-4EE7-867E-EE037F0A0367}">
      <dgm:prSet/>
      <dgm:spPr/>
      <dgm:t>
        <a:bodyPr/>
        <a:lstStyle/>
        <a:p>
          <a:endParaRPr lang="en-GB"/>
        </a:p>
      </dgm:t>
    </dgm:pt>
    <dgm:pt modelId="{04AAC29E-6610-4469-B789-F7D0BDD73897}">
      <dgm:prSet phldrT="[Text]"/>
      <dgm:spPr/>
      <dgm:t>
        <a:bodyPr/>
        <a:lstStyle/>
        <a:p>
          <a:r>
            <a:rPr lang="en-GB"/>
            <a:t>Author notifies School office</a:t>
          </a:r>
        </a:p>
      </dgm:t>
    </dgm:pt>
    <dgm:pt modelId="{65BB2B45-E8DB-46B9-B11A-E7ACD3D2F72C}" type="parTrans" cxnId="{1133DA7E-DF32-40DE-A7F8-B5D21B2F5145}">
      <dgm:prSet/>
      <dgm:spPr/>
      <dgm:t>
        <a:bodyPr/>
        <a:lstStyle/>
        <a:p>
          <a:endParaRPr lang="en-GB"/>
        </a:p>
      </dgm:t>
    </dgm:pt>
    <dgm:pt modelId="{E12D8578-EC7F-42F2-B128-A9DDD827C4D0}" type="sibTrans" cxnId="{1133DA7E-DF32-40DE-A7F8-B5D21B2F5145}">
      <dgm:prSet/>
      <dgm:spPr/>
      <dgm:t>
        <a:bodyPr/>
        <a:lstStyle/>
        <a:p>
          <a:endParaRPr lang="en-GB"/>
        </a:p>
      </dgm:t>
    </dgm:pt>
    <dgm:pt modelId="{65F38358-E7EE-4ACD-885D-1390BCF97E7E}">
      <dgm:prSet phldrT="[Text]"/>
      <dgm:spPr/>
      <dgm:t>
        <a:bodyPr/>
        <a:lstStyle/>
        <a:p>
          <a:r>
            <a:rPr lang="en-GB"/>
            <a:t>Forward notification email</a:t>
          </a:r>
        </a:p>
      </dgm:t>
    </dgm:pt>
    <dgm:pt modelId="{7A9FB9AA-ADB3-4E78-B4E2-741777629985}" type="parTrans" cxnId="{69A349D9-C109-4EFE-B7AC-AAEB47BA92F3}">
      <dgm:prSet/>
      <dgm:spPr/>
      <dgm:t>
        <a:bodyPr/>
        <a:lstStyle/>
        <a:p>
          <a:endParaRPr lang="en-GB"/>
        </a:p>
      </dgm:t>
    </dgm:pt>
    <dgm:pt modelId="{CD121A5C-C5DE-467E-A1C5-1D3040236F6E}" type="sibTrans" cxnId="{69A349D9-C109-4EFE-B7AC-AAEB47BA92F3}">
      <dgm:prSet/>
      <dgm:spPr/>
      <dgm:t>
        <a:bodyPr/>
        <a:lstStyle/>
        <a:p>
          <a:endParaRPr lang="en-GB"/>
        </a:p>
      </dgm:t>
    </dgm:pt>
    <dgm:pt modelId="{BFC7431E-7995-4381-8D6F-B694F08B11FB}">
      <dgm:prSet phldrT="[Text]"/>
      <dgm:spPr/>
      <dgm:t>
        <a:bodyPr/>
        <a:lstStyle/>
        <a:p>
          <a:r>
            <a:rPr lang="en-GB"/>
            <a:t>Send accepted manuscript</a:t>
          </a:r>
        </a:p>
      </dgm:t>
    </dgm:pt>
    <dgm:pt modelId="{C867E991-897A-49B2-BA3C-DE9D12C289C2}" type="parTrans" cxnId="{6C0AE84E-9F8B-4E8E-A3E7-5C86006D1958}">
      <dgm:prSet/>
      <dgm:spPr/>
      <dgm:t>
        <a:bodyPr/>
        <a:lstStyle/>
        <a:p>
          <a:endParaRPr lang="en-GB"/>
        </a:p>
      </dgm:t>
    </dgm:pt>
    <dgm:pt modelId="{D3F22AF5-BEE0-43F1-A2DD-F31E7855DA53}" type="sibTrans" cxnId="{6C0AE84E-9F8B-4E8E-A3E7-5C86006D1958}">
      <dgm:prSet/>
      <dgm:spPr/>
      <dgm:t>
        <a:bodyPr/>
        <a:lstStyle/>
        <a:p>
          <a:endParaRPr lang="en-GB"/>
        </a:p>
      </dgm:t>
    </dgm:pt>
    <dgm:pt modelId="{519B29BC-7186-4664-8459-4AD0CE2FFD92}">
      <dgm:prSet phldrT="[Text]"/>
      <dgm:spPr/>
      <dgm:t>
        <a:bodyPr/>
        <a:lstStyle/>
        <a:p>
          <a:r>
            <a:rPr lang="en-GB"/>
            <a:t>School office enters article in PURE</a:t>
          </a:r>
        </a:p>
      </dgm:t>
    </dgm:pt>
    <dgm:pt modelId="{1FB7F140-943C-41B9-812E-B6D92A120947}" type="parTrans" cxnId="{B4BA74C5-C72D-4F88-9C51-949757608562}">
      <dgm:prSet/>
      <dgm:spPr/>
      <dgm:t>
        <a:bodyPr/>
        <a:lstStyle/>
        <a:p>
          <a:endParaRPr lang="en-GB"/>
        </a:p>
      </dgm:t>
    </dgm:pt>
    <dgm:pt modelId="{36C4B5AD-CF75-4A4A-8A06-A7D3D9130CC0}" type="sibTrans" cxnId="{B4BA74C5-C72D-4F88-9C51-949757608562}">
      <dgm:prSet/>
      <dgm:spPr/>
      <dgm:t>
        <a:bodyPr/>
        <a:lstStyle/>
        <a:p>
          <a:endParaRPr lang="en-GB"/>
        </a:p>
      </dgm:t>
    </dgm:pt>
    <dgm:pt modelId="{28C86F91-F500-42FD-9A23-7B0F87D464AB}">
      <dgm:prSet phldrT="[Text]"/>
      <dgm:spPr/>
      <dgm:t>
        <a:bodyPr/>
        <a:lstStyle/>
        <a:p>
          <a:r>
            <a:rPr lang="en-GB"/>
            <a:t>Create new metadata record</a:t>
          </a:r>
        </a:p>
      </dgm:t>
    </dgm:pt>
    <dgm:pt modelId="{8C0D52AB-8F53-4D4E-BE29-5AA256DA35BB}" type="parTrans" cxnId="{0AEAA27E-F3C5-47EC-8122-56D45C231639}">
      <dgm:prSet/>
      <dgm:spPr/>
      <dgm:t>
        <a:bodyPr/>
        <a:lstStyle/>
        <a:p>
          <a:endParaRPr lang="en-GB"/>
        </a:p>
      </dgm:t>
    </dgm:pt>
    <dgm:pt modelId="{E31066AE-1512-4C53-ADA3-43C7B8CACF9B}" type="sibTrans" cxnId="{0AEAA27E-F3C5-47EC-8122-56D45C231639}">
      <dgm:prSet/>
      <dgm:spPr/>
      <dgm:t>
        <a:bodyPr/>
        <a:lstStyle/>
        <a:p>
          <a:endParaRPr lang="en-GB"/>
        </a:p>
      </dgm:t>
    </dgm:pt>
    <dgm:pt modelId="{83399A46-9735-45A2-AF60-01DE28822B94}">
      <dgm:prSet phldrT="[Text]"/>
      <dgm:spPr/>
      <dgm:t>
        <a:bodyPr/>
        <a:lstStyle/>
        <a:p>
          <a:r>
            <a:rPr lang="en-GB"/>
            <a:t>Upload full text accepted manuscript</a:t>
          </a:r>
        </a:p>
      </dgm:t>
    </dgm:pt>
    <dgm:pt modelId="{B7F40124-083E-46B2-AB5E-108F0DD7A130}" type="parTrans" cxnId="{0EB38F61-5583-4059-8BCB-27DE903103FE}">
      <dgm:prSet/>
      <dgm:spPr/>
      <dgm:t>
        <a:bodyPr/>
        <a:lstStyle/>
        <a:p>
          <a:endParaRPr lang="en-GB"/>
        </a:p>
      </dgm:t>
    </dgm:pt>
    <dgm:pt modelId="{6DAF7C90-A872-464A-9836-A4EEA8CB1AE4}" type="sibTrans" cxnId="{0EB38F61-5583-4059-8BCB-27DE903103FE}">
      <dgm:prSet/>
      <dgm:spPr/>
      <dgm:t>
        <a:bodyPr/>
        <a:lstStyle/>
        <a:p>
          <a:endParaRPr lang="en-GB"/>
        </a:p>
      </dgm:t>
    </dgm:pt>
    <dgm:pt modelId="{3CB4AAFB-7D06-4EB8-A7DE-7A5B9F8AAA77}">
      <dgm:prSet phldrT="[Text]"/>
      <dgm:spPr/>
      <dgm:t>
        <a:bodyPr/>
        <a:lstStyle/>
        <a:p>
          <a:r>
            <a:rPr lang="en-GB"/>
            <a:t>Library validation</a:t>
          </a:r>
        </a:p>
      </dgm:t>
    </dgm:pt>
    <dgm:pt modelId="{85061DCE-87A9-4679-BDAF-3ED11223842B}" type="parTrans" cxnId="{641990FF-5133-43EF-9A66-E683FDEAFB86}">
      <dgm:prSet/>
      <dgm:spPr/>
      <dgm:t>
        <a:bodyPr/>
        <a:lstStyle/>
        <a:p>
          <a:endParaRPr lang="en-GB"/>
        </a:p>
      </dgm:t>
    </dgm:pt>
    <dgm:pt modelId="{15FC0330-4FF9-4019-BDCF-215D8F61DD65}" type="sibTrans" cxnId="{641990FF-5133-43EF-9A66-E683FDEAFB86}">
      <dgm:prSet/>
      <dgm:spPr/>
      <dgm:t>
        <a:bodyPr/>
        <a:lstStyle/>
        <a:p>
          <a:endParaRPr lang="en-GB"/>
        </a:p>
      </dgm:t>
    </dgm:pt>
    <dgm:pt modelId="{1134FCBF-640B-48E6-B6DE-B3CB16A11B5C}">
      <dgm:prSet phldrT="[Text]"/>
      <dgm:spPr/>
      <dgm:t>
        <a:bodyPr/>
        <a:lstStyle/>
        <a:p>
          <a:r>
            <a:rPr lang="en-GB" dirty="0"/>
            <a:t>Library enhances metadata</a:t>
          </a:r>
        </a:p>
      </dgm:t>
    </dgm:pt>
    <dgm:pt modelId="{57087DB6-D518-4CF4-B5B5-D2AB389A668A}" type="parTrans" cxnId="{A145DC55-6999-4954-96E2-1645302DF019}">
      <dgm:prSet/>
      <dgm:spPr/>
      <dgm:t>
        <a:bodyPr/>
        <a:lstStyle/>
        <a:p>
          <a:endParaRPr lang="en-GB"/>
        </a:p>
      </dgm:t>
    </dgm:pt>
    <dgm:pt modelId="{0E9F5CED-632A-4E9D-9F60-5E648F7913D8}" type="sibTrans" cxnId="{A145DC55-6999-4954-96E2-1645302DF019}">
      <dgm:prSet/>
      <dgm:spPr/>
      <dgm:t>
        <a:bodyPr/>
        <a:lstStyle/>
        <a:p>
          <a:endParaRPr lang="en-GB"/>
        </a:p>
      </dgm:t>
    </dgm:pt>
    <dgm:pt modelId="{849E580F-6F3F-4FAA-B8FD-8E00706CA3FA}">
      <dgm:prSet phldrT="[Text]"/>
      <dgm:spPr/>
      <dgm:t>
        <a:bodyPr/>
        <a:lstStyle/>
        <a:p>
          <a:r>
            <a:rPr lang="en-GB"/>
            <a:t>Library checks version, applies embargoes</a:t>
          </a:r>
        </a:p>
      </dgm:t>
    </dgm:pt>
    <dgm:pt modelId="{9D789CFB-1997-4AE2-A27B-E12677E7CA1B}" type="parTrans" cxnId="{1A8E6C0D-AB11-4C64-B423-AD13EA48460D}">
      <dgm:prSet/>
      <dgm:spPr/>
      <dgm:t>
        <a:bodyPr/>
        <a:lstStyle/>
        <a:p>
          <a:endParaRPr lang="en-GB"/>
        </a:p>
      </dgm:t>
    </dgm:pt>
    <dgm:pt modelId="{2D6A29E4-4B22-4DD2-8DE0-71E993416937}" type="sibTrans" cxnId="{1A8E6C0D-AB11-4C64-B423-AD13EA48460D}">
      <dgm:prSet/>
      <dgm:spPr/>
      <dgm:t>
        <a:bodyPr/>
        <a:lstStyle/>
        <a:p>
          <a:endParaRPr lang="en-GB"/>
        </a:p>
      </dgm:t>
    </dgm:pt>
    <dgm:pt modelId="{BBBA05DF-F13A-4345-859D-D90D114D8688}">
      <dgm:prSet phldrT="[Text]"/>
      <dgm:spPr/>
      <dgm:t>
        <a:bodyPr/>
        <a:lstStyle/>
        <a:p>
          <a:r>
            <a:rPr lang="en-GB"/>
            <a:t>Follow-up and advice</a:t>
          </a:r>
        </a:p>
      </dgm:t>
    </dgm:pt>
    <dgm:pt modelId="{D62BF5B7-1BAA-41BF-B638-462113845C6E}" type="parTrans" cxnId="{F02843B4-A25B-40C6-977F-1E20C1D6B72E}">
      <dgm:prSet/>
      <dgm:spPr/>
      <dgm:t>
        <a:bodyPr/>
        <a:lstStyle/>
        <a:p>
          <a:endParaRPr lang="en-GB"/>
        </a:p>
      </dgm:t>
    </dgm:pt>
    <dgm:pt modelId="{71800266-794C-45B6-9B55-187FE8C82FCD}" type="sibTrans" cxnId="{F02843B4-A25B-40C6-977F-1E20C1D6B72E}">
      <dgm:prSet/>
      <dgm:spPr/>
      <dgm:t>
        <a:bodyPr/>
        <a:lstStyle/>
        <a:p>
          <a:endParaRPr lang="en-GB"/>
        </a:p>
      </dgm:t>
    </dgm:pt>
    <dgm:pt modelId="{AB387DDA-E1D2-4A6F-AE60-FA56B227FDA2}">
      <dgm:prSet phldrT="[Text]"/>
      <dgm:spPr/>
      <dgm:t>
        <a:bodyPr/>
        <a:lstStyle/>
        <a:p>
          <a:r>
            <a:rPr lang="en-GB"/>
            <a:t>Library contacts authors/office for additional information and/or correct versions</a:t>
          </a:r>
        </a:p>
      </dgm:t>
    </dgm:pt>
    <dgm:pt modelId="{430ADE04-FF21-47E3-82BC-DB9D1B1E5027}" type="parTrans" cxnId="{AA3C9963-10D9-43B7-9235-A7EDEB9099E1}">
      <dgm:prSet/>
      <dgm:spPr/>
      <dgm:t>
        <a:bodyPr/>
        <a:lstStyle/>
        <a:p>
          <a:endParaRPr lang="en-GB"/>
        </a:p>
      </dgm:t>
    </dgm:pt>
    <dgm:pt modelId="{A549D1DE-DE57-4639-918B-6D233EC2D069}" type="sibTrans" cxnId="{AA3C9963-10D9-43B7-9235-A7EDEB9099E1}">
      <dgm:prSet/>
      <dgm:spPr/>
      <dgm:t>
        <a:bodyPr/>
        <a:lstStyle/>
        <a:p>
          <a:endParaRPr lang="en-GB"/>
        </a:p>
      </dgm:t>
    </dgm:pt>
    <dgm:pt modelId="{42EBBC90-CBB7-4649-920F-B0188E0E936A}">
      <dgm:prSet phldrT="[Text]"/>
      <dgm:spPr/>
      <dgm:t>
        <a:bodyPr/>
        <a:lstStyle/>
        <a:p>
          <a:r>
            <a:rPr lang="en-GB"/>
            <a:t>Additional actions</a:t>
          </a:r>
        </a:p>
      </dgm:t>
    </dgm:pt>
    <dgm:pt modelId="{64827CEC-E234-41D5-BC25-098BE62A8854}" type="parTrans" cxnId="{8BFCCD9C-ED31-4998-B58E-6424BC9C3FC1}">
      <dgm:prSet/>
      <dgm:spPr/>
      <dgm:t>
        <a:bodyPr/>
        <a:lstStyle/>
        <a:p>
          <a:endParaRPr lang="en-GB"/>
        </a:p>
      </dgm:t>
    </dgm:pt>
    <dgm:pt modelId="{754FF38C-5B00-4A85-A9A3-8A2776DC4F10}" type="sibTrans" cxnId="{8BFCCD9C-ED31-4998-B58E-6424BC9C3FC1}">
      <dgm:prSet/>
      <dgm:spPr/>
      <dgm:t>
        <a:bodyPr/>
        <a:lstStyle/>
        <a:p>
          <a:endParaRPr lang="en-GB"/>
        </a:p>
      </dgm:t>
    </dgm:pt>
    <dgm:pt modelId="{24656BC1-E7B1-4BFE-8DFD-A6ED2804A2B0}">
      <dgm:prSet phldrT="[Text]"/>
      <dgm:spPr/>
      <dgm:t>
        <a:bodyPr/>
        <a:lstStyle/>
        <a:p>
          <a:r>
            <a:rPr lang="en-GB"/>
            <a:t>Library advises authors on additional funder requirements</a:t>
          </a:r>
        </a:p>
      </dgm:t>
    </dgm:pt>
    <dgm:pt modelId="{2F733577-D1B1-4B2E-858B-DDC838925AB2}" type="parTrans" cxnId="{982CDA46-58A8-4780-9280-CD457A02D023}">
      <dgm:prSet/>
      <dgm:spPr/>
      <dgm:t>
        <a:bodyPr/>
        <a:lstStyle/>
        <a:p>
          <a:endParaRPr lang="en-GB"/>
        </a:p>
      </dgm:t>
    </dgm:pt>
    <dgm:pt modelId="{5DBCA2AB-649A-49AD-9361-AD20842D938E}" type="sibTrans" cxnId="{982CDA46-58A8-4780-9280-CD457A02D023}">
      <dgm:prSet/>
      <dgm:spPr/>
      <dgm:t>
        <a:bodyPr/>
        <a:lstStyle/>
        <a:p>
          <a:endParaRPr lang="en-GB"/>
        </a:p>
      </dgm:t>
    </dgm:pt>
    <dgm:pt modelId="{071AA85A-FC9A-42F1-A894-4C789D679F9C}">
      <dgm:prSet phldrT="[Text]"/>
      <dgm:spPr/>
      <dgm:t>
        <a:bodyPr/>
        <a:lstStyle/>
        <a:p>
          <a:r>
            <a:rPr lang="en-GB"/>
            <a:t>Library advises on funding for immediate OA</a:t>
          </a:r>
        </a:p>
      </dgm:t>
    </dgm:pt>
    <dgm:pt modelId="{0960852B-EF70-4CFB-A637-24FE7B121D83}" type="parTrans" cxnId="{A7ED4421-8F23-4778-AB60-0FCBBB3A505E}">
      <dgm:prSet/>
      <dgm:spPr/>
      <dgm:t>
        <a:bodyPr/>
        <a:lstStyle/>
        <a:p>
          <a:endParaRPr lang="en-GB"/>
        </a:p>
      </dgm:t>
    </dgm:pt>
    <dgm:pt modelId="{3BEE1D36-32E1-42CA-9EB9-534AFC4AB569}" type="sibTrans" cxnId="{A7ED4421-8F23-4778-AB60-0FCBBB3A505E}">
      <dgm:prSet/>
      <dgm:spPr/>
      <dgm:t>
        <a:bodyPr/>
        <a:lstStyle/>
        <a:p>
          <a:endParaRPr lang="en-GB"/>
        </a:p>
      </dgm:t>
    </dgm:pt>
    <dgm:pt modelId="{718F6F34-80AE-40B8-BC89-0128FD44CC3D}" type="pres">
      <dgm:prSet presAssocID="{406C1D95-B5AC-4CA3-8F2C-683F975609E7}" presName="Name0" presStyleCnt="0">
        <dgm:presLayoutVars>
          <dgm:dir/>
          <dgm:animLvl val="lvl"/>
          <dgm:resizeHandles val="exact"/>
        </dgm:presLayoutVars>
      </dgm:prSet>
      <dgm:spPr/>
      <dgm:t>
        <a:bodyPr/>
        <a:lstStyle/>
        <a:p>
          <a:endParaRPr lang="en-GB"/>
        </a:p>
      </dgm:t>
    </dgm:pt>
    <dgm:pt modelId="{7F3F7FBB-C81F-4272-B8F7-C198DE8A2838}" type="pres">
      <dgm:prSet presAssocID="{42EBBC90-CBB7-4649-920F-B0188E0E936A}" presName="boxAndChildren" presStyleCnt="0"/>
      <dgm:spPr/>
    </dgm:pt>
    <dgm:pt modelId="{AE3DEC08-55BC-4F74-90FA-90C509619134}" type="pres">
      <dgm:prSet presAssocID="{42EBBC90-CBB7-4649-920F-B0188E0E936A}" presName="parentTextBox" presStyleLbl="node1" presStyleIdx="0" presStyleCnt="6"/>
      <dgm:spPr/>
      <dgm:t>
        <a:bodyPr/>
        <a:lstStyle/>
        <a:p>
          <a:endParaRPr lang="en-GB"/>
        </a:p>
      </dgm:t>
    </dgm:pt>
    <dgm:pt modelId="{A76E34B5-4C6D-4FAA-A2DA-F23861655E24}" type="pres">
      <dgm:prSet presAssocID="{42EBBC90-CBB7-4649-920F-B0188E0E936A}" presName="entireBox" presStyleLbl="node1" presStyleIdx="0" presStyleCnt="6"/>
      <dgm:spPr/>
      <dgm:t>
        <a:bodyPr/>
        <a:lstStyle/>
        <a:p>
          <a:endParaRPr lang="en-GB"/>
        </a:p>
      </dgm:t>
    </dgm:pt>
    <dgm:pt modelId="{FFD74463-520F-42C3-8750-1C6E3DAD6D4F}" type="pres">
      <dgm:prSet presAssocID="{42EBBC90-CBB7-4649-920F-B0188E0E936A}" presName="descendantBox" presStyleCnt="0"/>
      <dgm:spPr/>
    </dgm:pt>
    <dgm:pt modelId="{1698124E-3543-4779-BB8C-32523C5171DF}" type="pres">
      <dgm:prSet presAssocID="{24656BC1-E7B1-4BFE-8DFD-A6ED2804A2B0}" presName="childTextBox" presStyleLbl="fgAccFollowNode1" presStyleIdx="0" presStyleCnt="11">
        <dgm:presLayoutVars>
          <dgm:bulletEnabled val="1"/>
        </dgm:presLayoutVars>
      </dgm:prSet>
      <dgm:spPr/>
      <dgm:t>
        <a:bodyPr/>
        <a:lstStyle/>
        <a:p>
          <a:endParaRPr lang="en-GB"/>
        </a:p>
      </dgm:t>
    </dgm:pt>
    <dgm:pt modelId="{2D76436E-DCB6-493F-91CE-40AF1F0169EA}" type="pres">
      <dgm:prSet presAssocID="{071AA85A-FC9A-42F1-A894-4C789D679F9C}" presName="childTextBox" presStyleLbl="fgAccFollowNode1" presStyleIdx="1" presStyleCnt="11">
        <dgm:presLayoutVars>
          <dgm:bulletEnabled val="1"/>
        </dgm:presLayoutVars>
      </dgm:prSet>
      <dgm:spPr/>
      <dgm:t>
        <a:bodyPr/>
        <a:lstStyle/>
        <a:p>
          <a:endParaRPr lang="en-GB"/>
        </a:p>
      </dgm:t>
    </dgm:pt>
    <dgm:pt modelId="{52F30485-312F-4836-B806-051C7CC4E9DC}" type="pres">
      <dgm:prSet presAssocID="{71800266-794C-45B6-9B55-187FE8C82FCD}" presName="sp" presStyleCnt="0"/>
      <dgm:spPr/>
    </dgm:pt>
    <dgm:pt modelId="{DC9D57CC-FD72-41AE-BF4F-00A4C40AE73D}" type="pres">
      <dgm:prSet presAssocID="{BBBA05DF-F13A-4345-859D-D90D114D8688}" presName="arrowAndChildren" presStyleCnt="0"/>
      <dgm:spPr/>
    </dgm:pt>
    <dgm:pt modelId="{E3983127-10A1-4897-8854-99A7581D5264}" type="pres">
      <dgm:prSet presAssocID="{BBBA05DF-F13A-4345-859D-D90D114D8688}" presName="parentTextArrow" presStyleLbl="node1" presStyleIdx="0" presStyleCnt="6"/>
      <dgm:spPr/>
      <dgm:t>
        <a:bodyPr/>
        <a:lstStyle/>
        <a:p>
          <a:endParaRPr lang="en-GB"/>
        </a:p>
      </dgm:t>
    </dgm:pt>
    <dgm:pt modelId="{8BD20E86-46A0-4F97-9E60-5772D8B54B3B}" type="pres">
      <dgm:prSet presAssocID="{BBBA05DF-F13A-4345-859D-D90D114D8688}" presName="arrow" presStyleLbl="node1" presStyleIdx="1" presStyleCnt="6"/>
      <dgm:spPr/>
      <dgm:t>
        <a:bodyPr/>
        <a:lstStyle/>
        <a:p>
          <a:endParaRPr lang="en-GB"/>
        </a:p>
      </dgm:t>
    </dgm:pt>
    <dgm:pt modelId="{8A5666C0-F383-4D51-9040-4E08254A9ED3}" type="pres">
      <dgm:prSet presAssocID="{BBBA05DF-F13A-4345-859D-D90D114D8688}" presName="descendantArrow" presStyleCnt="0"/>
      <dgm:spPr/>
    </dgm:pt>
    <dgm:pt modelId="{6B0F5931-7888-4D91-A360-87187552E726}" type="pres">
      <dgm:prSet presAssocID="{AB387DDA-E1D2-4A6F-AE60-FA56B227FDA2}" presName="childTextArrow" presStyleLbl="fgAccFollowNode1" presStyleIdx="2" presStyleCnt="11">
        <dgm:presLayoutVars>
          <dgm:bulletEnabled val="1"/>
        </dgm:presLayoutVars>
      </dgm:prSet>
      <dgm:spPr/>
      <dgm:t>
        <a:bodyPr/>
        <a:lstStyle/>
        <a:p>
          <a:endParaRPr lang="en-GB"/>
        </a:p>
      </dgm:t>
    </dgm:pt>
    <dgm:pt modelId="{E8CFFAD8-0B29-414F-8995-2CEFF7262A1F}" type="pres">
      <dgm:prSet presAssocID="{15FC0330-4FF9-4019-BDCF-215D8F61DD65}" presName="sp" presStyleCnt="0"/>
      <dgm:spPr/>
    </dgm:pt>
    <dgm:pt modelId="{FF7E4924-F731-4D53-A9D0-2AAB15AFF9F1}" type="pres">
      <dgm:prSet presAssocID="{3CB4AAFB-7D06-4EB8-A7DE-7A5B9F8AAA77}" presName="arrowAndChildren" presStyleCnt="0"/>
      <dgm:spPr/>
    </dgm:pt>
    <dgm:pt modelId="{09FCCA9B-4C70-470C-A7D2-14B5269E74A2}" type="pres">
      <dgm:prSet presAssocID="{3CB4AAFB-7D06-4EB8-A7DE-7A5B9F8AAA77}" presName="parentTextArrow" presStyleLbl="node1" presStyleIdx="1" presStyleCnt="6"/>
      <dgm:spPr/>
      <dgm:t>
        <a:bodyPr/>
        <a:lstStyle/>
        <a:p>
          <a:endParaRPr lang="en-GB"/>
        </a:p>
      </dgm:t>
    </dgm:pt>
    <dgm:pt modelId="{A0FDDDA3-F028-4E57-B0FB-86745C2FAD8B}" type="pres">
      <dgm:prSet presAssocID="{3CB4AAFB-7D06-4EB8-A7DE-7A5B9F8AAA77}" presName="arrow" presStyleLbl="node1" presStyleIdx="2" presStyleCnt="6"/>
      <dgm:spPr/>
      <dgm:t>
        <a:bodyPr/>
        <a:lstStyle/>
        <a:p>
          <a:endParaRPr lang="en-GB"/>
        </a:p>
      </dgm:t>
    </dgm:pt>
    <dgm:pt modelId="{1F7841E8-2447-449B-B592-E9A6E8C8E470}" type="pres">
      <dgm:prSet presAssocID="{3CB4AAFB-7D06-4EB8-A7DE-7A5B9F8AAA77}" presName="descendantArrow" presStyleCnt="0"/>
      <dgm:spPr/>
    </dgm:pt>
    <dgm:pt modelId="{8370E7D0-51A6-4448-A5DD-29F2083C2C45}" type="pres">
      <dgm:prSet presAssocID="{1134FCBF-640B-48E6-B6DE-B3CB16A11B5C}" presName="childTextArrow" presStyleLbl="fgAccFollowNode1" presStyleIdx="3" presStyleCnt="11">
        <dgm:presLayoutVars>
          <dgm:bulletEnabled val="1"/>
        </dgm:presLayoutVars>
      </dgm:prSet>
      <dgm:spPr/>
      <dgm:t>
        <a:bodyPr/>
        <a:lstStyle/>
        <a:p>
          <a:endParaRPr lang="en-GB"/>
        </a:p>
      </dgm:t>
    </dgm:pt>
    <dgm:pt modelId="{33D40E3A-E5C2-4093-8528-97D969504522}" type="pres">
      <dgm:prSet presAssocID="{849E580F-6F3F-4FAA-B8FD-8E00706CA3FA}" presName="childTextArrow" presStyleLbl="fgAccFollowNode1" presStyleIdx="4" presStyleCnt="11">
        <dgm:presLayoutVars>
          <dgm:bulletEnabled val="1"/>
        </dgm:presLayoutVars>
      </dgm:prSet>
      <dgm:spPr/>
      <dgm:t>
        <a:bodyPr/>
        <a:lstStyle/>
        <a:p>
          <a:endParaRPr lang="en-GB"/>
        </a:p>
      </dgm:t>
    </dgm:pt>
    <dgm:pt modelId="{3D3C2256-94FB-469E-8C5B-3FEFE8D40B9C}" type="pres">
      <dgm:prSet presAssocID="{36C4B5AD-CF75-4A4A-8A06-A7D3D9130CC0}" presName="sp" presStyleCnt="0"/>
      <dgm:spPr/>
    </dgm:pt>
    <dgm:pt modelId="{ABA9DD2B-126F-4355-9BF0-D313E4EA471F}" type="pres">
      <dgm:prSet presAssocID="{519B29BC-7186-4664-8459-4AD0CE2FFD92}" presName="arrowAndChildren" presStyleCnt="0"/>
      <dgm:spPr/>
    </dgm:pt>
    <dgm:pt modelId="{C9FBB4A7-F440-49E7-A40F-94BBAEA07140}" type="pres">
      <dgm:prSet presAssocID="{519B29BC-7186-4664-8459-4AD0CE2FFD92}" presName="parentTextArrow" presStyleLbl="node1" presStyleIdx="2" presStyleCnt="6"/>
      <dgm:spPr/>
      <dgm:t>
        <a:bodyPr/>
        <a:lstStyle/>
        <a:p>
          <a:endParaRPr lang="en-GB"/>
        </a:p>
      </dgm:t>
    </dgm:pt>
    <dgm:pt modelId="{0328D60A-7B8D-473D-94EC-3E9A3F6D0AF7}" type="pres">
      <dgm:prSet presAssocID="{519B29BC-7186-4664-8459-4AD0CE2FFD92}" presName="arrow" presStyleLbl="node1" presStyleIdx="3" presStyleCnt="6"/>
      <dgm:spPr/>
      <dgm:t>
        <a:bodyPr/>
        <a:lstStyle/>
        <a:p>
          <a:endParaRPr lang="en-GB"/>
        </a:p>
      </dgm:t>
    </dgm:pt>
    <dgm:pt modelId="{81767BE6-581F-40A3-9015-6DE37D9CEE2A}" type="pres">
      <dgm:prSet presAssocID="{519B29BC-7186-4664-8459-4AD0CE2FFD92}" presName="descendantArrow" presStyleCnt="0"/>
      <dgm:spPr/>
    </dgm:pt>
    <dgm:pt modelId="{29229184-E5E9-4A5F-85AA-FF50F21E501D}" type="pres">
      <dgm:prSet presAssocID="{28C86F91-F500-42FD-9A23-7B0F87D464AB}" presName="childTextArrow" presStyleLbl="fgAccFollowNode1" presStyleIdx="5" presStyleCnt="11">
        <dgm:presLayoutVars>
          <dgm:bulletEnabled val="1"/>
        </dgm:presLayoutVars>
      </dgm:prSet>
      <dgm:spPr/>
      <dgm:t>
        <a:bodyPr/>
        <a:lstStyle/>
        <a:p>
          <a:endParaRPr lang="en-GB"/>
        </a:p>
      </dgm:t>
    </dgm:pt>
    <dgm:pt modelId="{E0686BEF-FA72-4D18-9FD6-0EE7C5B0F86A}" type="pres">
      <dgm:prSet presAssocID="{83399A46-9735-45A2-AF60-01DE28822B94}" presName="childTextArrow" presStyleLbl="fgAccFollowNode1" presStyleIdx="6" presStyleCnt="11">
        <dgm:presLayoutVars>
          <dgm:bulletEnabled val="1"/>
        </dgm:presLayoutVars>
      </dgm:prSet>
      <dgm:spPr/>
      <dgm:t>
        <a:bodyPr/>
        <a:lstStyle/>
        <a:p>
          <a:endParaRPr lang="en-GB"/>
        </a:p>
      </dgm:t>
    </dgm:pt>
    <dgm:pt modelId="{76AF0E5E-B32E-4CFC-816C-92ACF71EC5A2}" type="pres">
      <dgm:prSet presAssocID="{E12D8578-EC7F-42F2-B128-A9DDD827C4D0}" presName="sp" presStyleCnt="0"/>
      <dgm:spPr/>
    </dgm:pt>
    <dgm:pt modelId="{991B068A-22C5-4C5A-9F43-5F66D9A165E9}" type="pres">
      <dgm:prSet presAssocID="{04AAC29E-6610-4469-B789-F7D0BDD73897}" presName="arrowAndChildren" presStyleCnt="0"/>
      <dgm:spPr/>
    </dgm:pt>
    <dgm:pt modelId="{4A4BB247-728C-43DC-A73A-D3627BDF1505}" type="pres">
      <dgm:prSet presAssocID="{04AAC29E-6610-4469-B789-F7D0BDD73897}" presName="parentTextArrow" presStyleLbl="node1" presStyleIdx="3" presStyleCnt="6"/>
      <dgm:spPr/>
      <dgm:t>
        <a:bodyPr/>
        <a:lstStyle/>
        <a:p>
          <a:endParaRPr lang="en-GB"/>
        </a:p>
      </dgm:t>
    </dgm:pt>
    <dgm:pt modelId="{85ADB101-3C1B-486C-ADEF-8FAC118457ED}" type="pres">
      <dgm:prSet presAssocID="{04AAC29E-6610-4469-B789-F7D0BDD73897}" presName="arrow" presStyleLbl="node1" presStyleIdx="4" presStyleCnt="6"/>
      <dgm:spPr/>
      <dgm:t>
        <a:bodyPr/>
        <a:lstStyle/>
        <a:p>
          <a:endParaRPr lang="en-GB"/>
        </a:p>
      </dgm:t>
    </dgm:pt>
    <dgm:pt modelId="{4BDD0501-C38E-4247-AC8A-D16DA13A5DB5}" type="pres">
      <dgm:prSet presAssocID="{04AAC29E-6610-4469-B789-F7D0BDD73897}" presName="descendantArrow" presStyleCnt="0"/>
      <dgm:spPr/>
    </dgm:pt>
    <dgm:pt modelId="{10816FEB-F117-4FD1-B34E-F338C30FBBFA}" type="pres">
      <dgm:prSet presAssocID="{65F38358-E7EE-4ACD-885D-1390BCF97E7E}" presName="childTextArrow" presStyleLbl="fgAccFollowNode1" presStyleIdx="7" presStyleCnt="11">
        <dgm:presLayoutVars>
          <dgm:bulletEnabled val="1"/>
        </dgm:presLayoutVars>
      </dgm:prSet>
      <dgm:spPr/>
      <dgm:t>
        <a:bodyPr/>
        <a:lstStyle/>
        <a:p>
          <a:endParaRPr lang="en-GB"/>
        </a:p>
      </dgm:t>
    </dgm:pt>
    <dgm:pt modelId="{58F3EEFE-FADF-4803-989D-E1FA00C09A2A}" type="pres">
      <dgm:prSet presAssocID="{BFC7431E-7995-4381-8D6F-B694F08B11FB}" presName="childTextArrow" presStyleLbl="fgAccFollowNode1" presStyleIdx="8" presStyleCnt="11">
        <dgm:presLayoutVars>
          <dgm:bulletEnabled val="1"/>
        </dgm:presLayoutVars>
      </dgm:prSet>
      <dgm:spPr/>
      <dgm:t>
        <a:bodyPr/>
        <a:lstStyle/>
        <a:p>
          <a:endParaRPr lang="en-GB"/>
        </a:p>
      </dgm:t>
    </dgm:pt>
    <dgm:pt modelId="{62D0852F-63E4-4139-8EF3-A3319A15B376}" type="pres">
      <dgm:prSet presAssocID="{F58B3695-E26E-4980-AFBC-481382A835BE}" presName="sp" presStyleCnt="0"/>
      <dgm:spPr/>
    </dgm:pt>
    <dgm:pt modelId="{B21C7178-A815-437A-8BBF-B3B0F514DB23}" type="pres">
      <dgm:prSet presAssocID="{8E40085A-ADCD-4FEC-BA42-980195C3EFB7}" presName="arrowAndChildren" presStyleCnt="0"/>
      <dgm:spPr/>
    </dgm:pt>
    <dgm:pt modelId="{7D721948-B1ED-4CC4-81A0-D8187DEC8292}" type="pres">
      <dgm:prSet presAssocID="{8E40085A-ADCD-4FEC-BA42-980195C3EFB7}" presName="parentTextArrow" presStyleLbl="node1" presStyleIdx="4" presStyleCnt="6"/>
      <dgm:spPr/>
      <dgm:t>
        <a:bodyPr/>
        <a:lstStyle/>
        <a:p>
          <a:endParaRPr lang="en-GB"/>
        </a:p>
      </dgm:t>
    </dgm:pt>
    <dgm:pt modelId="{ACEF4E0F-2057-4FFD-B5CD-F61C10573742}" type="pres">
      <dgm:prSet presAssocID="{8E40085A-ADCD-4FEC-BA42-980195C3EFB7}" presName="arrow" presStyleLbl="node1" presStyleIdx="5" presStyleCnt="6"/>
      <dgm:spPr/>
      <dgm:t>
        <a:bodyPr/>
        <a:lstStyle/>
        <a:p>
          <a:endParaRPr lang="en-GB"/>
        </a:p>
      </dgm:t>
    </dgm:pt>
    <dgm:pt modelId="{87069377-B156-4BFC-9FEA-90A7B37AE4D5}" type="pres">
      <dgm:prSet presAssocID="{8E40085A-ADCD-4FEC-BA42-980195C3EFB7}" presName="descendantArrow" presStyleCnt="0"/>
      <dgm:spPr/>
    </dgm:pt>
    <dgm:pt modelId="{6B9BB776-845F-47A8-97B0-64D0DF9EEBFB}" type="pres">
      <dgm:prSet presAssocID="{481B29B1-024B-4C0B-8ECE-54AAE83C527E}" presName="childTextArrow" presStyleLbl="fgAccFollowNode1" presStyleIdx="9" presStyleCnt="11">
        <dgm:presLayoutVars>
          <dgm:bulletEnabled val="1"/>
        </dgm:presLayoutVars>
      </dgm:prSet>
      <dgm:spPr/>
      <dgm:t>
        <a:bodyPr/>
        <a:lstStyle/>
        <a:p>
          <a:endParaRPr lang="en-GB"/>
        </a:p>
      </dgm:t>
    </dgm:pt>
    <dgm:pt modelId="{68B01E58-2DF0-4B22-8265-F8CD375F91A4}" type="pres">
      <dgm:prSet presAssocID="{40C55DED-BF94-4732-AF35-3F5BDEC71831}" presName="childTextArrow" presStyleLbl="fgAccFollowNode1" presStyleIdx="10" presStyleCnt="11">
        <dgm:presLayoutVars>
          <dgm:bulletEnabled val="1"/>
        </dgm:presLayoutVars>
      </dgm:prSet>
      <dgm:spPr/>
      <dgm:t>
        <a:bodyPr/>
        <a:lstStyle/>
        <a:p>
          <a:endParaRPr lang="en-GB"/>
        </a:p>
      </dgm:t>
    </dgm:pt>
  </dgm:ptLst>
  <dgm:cxnLst>
    <dgm:cxn modelId="{AA3C9963-10D9-43B7-9235-A7EDEB9099E1}" srcId="{BBBA05DF-F13A-4345-859D-D90D114D8688}" destId="{AB387DDA-E1D2-4A6F-AE60-FA56B227FDA2}" srcOrd="0" destOrd="0" parTransId="{430ADE04-FF21-47E3-82BC-DB9D1B1E5027}" sibTransId="{A549D1DE-DE57-4639-918B-6D233EC2D069}"/>
    <dgm:cxn modelId="{6C0AE84E-9F8B-4E8E-A3E7-5C86006D1958}" srcId="{04AAC29E-6610-4469-B789-F7D0BDD73897}" destId="{BFC7431E-7995-4381-8D6F-B694F08B11FB}" srcOrd="1" destOrd="0" parTransId="{C867E991-897A-49B2-BA3C-DE9D12C289C2}" sibTransId="{D3F22AF5-BEE0-43F1-A2DD-F31E7855DA53}"/>
    <dgm:cxn modelId="{9C9128BC-7001-4DF9-9531-EEE52F87E476}" type="presOf" srcId="{65F38358-E7EE-4ACD-885D-1390BCF97E7E}" destId="{10816FEB-F117-4FD1-B34E-F338C30FBBFA}" srcOrd="0" destOrd="0" presId="urn:microsoft.com/office/officeart/2005/8/layout/process4"/>
    <dgm:cxn modelId="{69A349D9-C109-4EFE-B7AC-AAEB47BA92F3}" srcId="{04AAC29E-6610-4469-B789-F7D0BDD73897}" destId="{65F38358-E7EE-4ACD-885D-1390BCF97E7E}" srcOrd="0" destOrd="0" parTransId="{7A9FB9AA-ADB3-4E78-B4E2-741777629985}" sibTransId="{CD121A5C-C5DE-467E-A1C5-1D3040236F6E}"/>
    <dgm:cxn modelId="{982CDA46-58A8-4780-9280-CD457A02D023}" srcId="{42EBBC90-CBB7-4649-920F-B0188E0E936A}" destId="{24656BC1-E7B1-4BFE-8DFD-A6ED2804A2B0}" srcOrd="0" destOrd="0" parTransId="{2F733577-D1B1-4B2E-858B-DDC838925AB2}" sibTransId="{5DBCA2AB-649A-49AD-9361-AD20842D938E}"/>
    <dgm:cxn modelId="{F02843B4-A25B-40C6-977F-1E20C1D6B72E}" srcId="{406C1D95-B5AC-4CA3-8F2C-683F975609E7}" destId="{BBBA05DF-F13A-4345-859D-D90D114D8688}" srcOrd="4" destOrd="0" parTransId="{D62BF5B7-1BAA-41BF-B638-462113845C6E}" sibTransId="{71800266-794C-45B6-9B55-187FE8C82FCD}"/>
    <dgm:cxn modelId="{D2C06346-BB10-4F54-8BB5-69F9EBD74515}" type="presOf" srcId="{42EBBC90-CBB7-4649-920F-B0188E0E936A}" destId="{AE3DEC08-55BC-4F74-90FA-90C509619134}" srcOrd="0" destOrd="0" presId="urn:microsoft.com/office/officeart/2005/8/layout/process4"/>
    <dgm:cxn modelId="{641990FF-5133-43EF-9A66-E683FDEAFB86}" srcId="{406C1D95-B5AC-4CA3-8F2C-683F975609E7}" destId="{3CB4AAFB-7D06-4EB8-A7DE-7A5B9F8AAA77}" srcOrd="3" destOrd="0" parTransId="{85061DCE-87A9-4679-BDAF-3ED11223842B}" sibTransId="{15FC0330-4FF9-4019-BDCF-215D8F61DD65}"/>
    <dgm:cxn modelId="{1A8E6C0D-AB11-4C64-B423-AD13EA48460D}" srcId="{3CB4AAFB-7D06-4EB8-A7DE-7A5B9F8AAA77}" destId="{849E580F-6F3F-4FAA-B8FD-8E00706CA3FA}" srcOrd="1" destOrd="0" parTransId="{9D789CFB-1997-4AE2-A27B-E12677E7CA1B}" sibTransId="{2D6A29E4-4B22-4DD2-8DE0-71E993416937}"/>
    <dgm:cxn modelId="{8D753392-2795-4191-A604-B0A1F11D8742}" type="presOf" srcId="{BBBA05DF-F13A-4345-859D-D90D114D8688}" destId="{8BD20E86-46A0-4F97-9E60-5772D8B54B3B}" srcOrd="1" destOrd="0" presId="urn:microsoft.com/office/officeart/2005/8/layout/process4"/>
    <dgm:cxn modelId="{3C6E5EEE-FB53-4665-B359-04F0E6A72067}" type="presOf" srcId="{3CB4AAFB-7D06-4EB8-A7DE-7A5B9F8AAA77}" destId="{A0FDDDA3-F028-4E57-B0FB-86745C2FAD8B}" srcOrd="1" destOrd="0" presId="urn:microsoft.com/office/officeart/2005/8/layout/process4"/>
    <dgm:cxn modelId="{7F7182E3-016A-4287-ADC5-E3F99418E8A9}" type="presOf" srcId="{40C55DED-BF94-4732-AF35-3F5BDEC71831}" destId="{68B01E58-2DF0-4B22-8265-F8CD375F91A4}" srcOrd="0" destOrd="0" presId="urn:microsoft.com/office/officeart/2005/8/layout/process4"/>
    <dgm:cxn modelId="{8119C3A9-49E9-472C-AB94-0C098D2778F0}" srcId="{406C1D95-B5AC-4CA3-8F2C-683F975609E7}" destId="{8E40085A-ADCD-4FEC-BA42-980195C3EFB7}" srcOrd="0" destOrd="0" parTransId="{CC9CEC9C-7733-4055-A79B-148B14BB7E5A}" sibTransId="{F58B3695-E26E-4980-AFBC-481382A835BE}"/>
    <dgm:cxn modelId="{B0B7071F-2AFA-4F7C-8665-D470D56B6CC2}" type="presOf" srcId="{071AA85A-FC9A-42F1-A894-4C789D679F9C}" destId="{2D76436E-DCB6-493F-91CE-40AF1F0169EA}" srcOrd="0" destOrd="0" presId="urn:microsoft.com/office/officeart/2005/8/layout/process4"/>
    <dgm:cxn modelId="{83D01D03-A32C-43E6-B9D6-BCBBB6076DE0}" type="presOf" srcId="{849E580F-6F3F-4FAA-B8FD-8E00706CA3FA}" destId="{33D40E3A-E5C2-4093-8528-97D969504522}" srcOrd="0" destOrd="0" presId="urn:microsoft.com/office/officeart/2005/8/layout/process4"/>
    <dgm:cxn modelId="{EC65EE57-03C4-44C6-9B08-E0A65AE2A2CE}" type="presOf" srcId="{8E40085A-ADCD-4FEC-BA42-980195C3EFB7}" destId="{7D721948-B1ED-4CC4-81A0-D8187DEC8292}" srcOrd="0" destOrd="0" presId="urn:microsoft.com/office/officeart/2005/8/layout/process4"/>
    <dgm:cxn modelId="{3B918A33-4BF2-4B6C-B381-5C371F58F45B}" type="presOf" srcId="{BBBA05DF-F13A-4345-859D-D90D114D8688}" destId="{E3983127-10A1-4897-8854-99A7581D5264}" srcOrd="0" destOrd="0" presId="urn:microsoft.com/office/officeart/2005/8/layout/process4"/>
    <dgm:cxn modelId="{53F8824F-6283-442D-84A3-B21E1C186F67}" type="presOf" srcId="{04AAC29E-6610-4469-B789-F7D0BDD73897}" destId="{85ADB101-3C1B-486C-ADEF-8FAC118457ED}" srcOrd="1" destOrd="0" presId="urn:microsoft.com/office/officeart/2005/8/layout/process4"/>
    <dgm:cxn modelId="{CBF21289-BCA9-41AB-87A1-2BB5435ECAB3}" type="presOf" srcId="{83399A46-9735-45A2-AF60-01DE28822B94}" destId="{E0686BEF-FA72-4D18-9FD6-0EE7C5B0F86A}" srcOrd="0" destOrd="0" presId="urn:microsoft.com/office/officeart/2005/8/layout/process4"/>
    <dgm:cxn modelId="{A2F1CEC9-2D38-4638-8307-0B2F77596A51}" type="presOf" srcId="{406C1D95-B5AC-4CA3-8F2C-683F975609E7}" destId="{718F6F34-80AE-40B8-BC89-0128FD44CC3D}" srcOrd="0" destOrd="0" presId="urn:microsoft.com/office/officeart/2005/8/layout/process4"/>
    <dgm:cxn modelId="{8FED416B-7AEA-46D6-A251-7216B14353AA}" type="presOf" srcId="{8E40085A-ADCD-4FEC-BA42-980195C3EFB7}" destId="{ACEF4E0F-2057-4FFD-B5CD-F61C10573742}" srcOrd="1" destOrd="0" presId="urn:microsoft.com/office/officeart/2005/8/layout/process4"/>
    <dgm:cxn modelId="{D7AFF5C9-162D-481D-AEC0-209368994FA6}" type="presOf" srcId="{1134FCBF-640B-48E6-B6DE-B3CB16A11B5C}" destId="{8370E7D0-51A6-4448-A5DD-29F2083C2C45}" srcOrd="0" destOrd="0" presId="urn:microsoft.com/office/officeart/2005/8/layout/process4"/>
    <dgm:cxn modelId="{1133DA7E-DF32-40DE-A7F8-B5D21B2F5145}" srcId="{406C1D95-B5AC-4CA3-8F2C-683F975609E7}" destId="{04AAC29E-6610-4469-B789-F7D0BDD73897}" srcOrd="1" destOrd="0" parTransId="{65BB2B45-E8DB-46B9-B11A-E7ACD3D2F72C}" sibTransId="{E12D8578-EC7F-42F2-B128-A9DDD827C4D0}"/>
    <dgm:cxn modelId="{8BFCCD9C-ED31-4998-B58E-6424BC9C3FC1}" srcId="{406C1D95-B5AC-4CA3-8F2C-683F975609E7}" destId="{42EBBC90-CBB7-4649-920F-B0188E0E936A}" srcOrd="5" destOrd="0" parTransId="{64827CEC-E234-41D5-BC25-098BE62A8854}" sibTransId="{754FF38C-5B00-4A85-A9A3-8A2776DC4F10}"/>
    <dgm:cxn modelId="{0AB5F30B-0C08-41F5-80D9-2698A5EA4623}" srcId="{8E40085A-ADCD-4FEC-BA42-980195C3EFB7}" destId="{481B29B1-024B-4C0B-8ECE-54AAE83C527E}" srcOrd="0" destOrd="0" parTransId="{053CB775-F54E-4C0E-91A1-D7E6E5CEF426}" sibTransId="{E5119DCF-68D4-4992-B4A2-0CE040D27E26}"/>
    <dgm:cxn modelId="{0AEAA27E-F3C5-47EC-8122-56D45C231639}" srcId="{519B29BC-7186-4664-8459-4AD0CE2FFD92}" destId="{28C86F91-F500-42FD-9A23-7B0F87D464AB}" srcOrd="0" destOrd="0" parTransId="{8C0D52AB-8F53-4D4E-BE29-5AA256DA35BB}" sibTransId="{E31066AE-1512-4C53-ADA3-43C7B8CACF9B}"/>
    <dgm:cxn modelId="{DF02F1FA-03B3-4EE7-867E-EE037F0A0367}" srcId="{8E40085A-ADCD-4FEC-BA42-980195C3EFB7}" destId="{40C55DED-BF94-4732-AF35-3F5BDEC71831}" srcOrd="1" destOrd="0" parTransId="{7399CB5D-8EC5-415D-8A07-2EF6D8C53A10}" sibTransId="{1657D5BE-FD09-47E7-A083-396271CFA5D8}"/>
    <dgm:cxn modelId="{C87EDEDA-D068-42D3-858D-7D6BF7FADF22}" type="presOf" srcId="{481B29B1-024B-4C0B-8ECE-54AAE83C527E}" destId="{6B9BB776-845F-47A8-97B0-64D0DF9EEBFB}" srcOrd="0" destOrd="0" presId="urn:microsoft.com/office/officeart/2005/8/layout/process4"/>
    <dgm:cxn modelId="{F8C09A64-C8F1-4451-A6B3-44480F276854}" type="presOf" srcId="{519B29BC-7186-4664-8459-4AD0CE2FFD92}" destId="{C9FBB4A7-F440-49E7-A40F-94BBAEA07140}" srcOrd="0" destOrd="0" presId="urn:microsoft.com/office/officeart/2005/8/layout/process4"/>
    <dgm:cxn modelId="{7DC9C734-6DDE-44E9-95C6-DBEC671EB064}" type="presOf" srcId="{28C86F91-F500-42FD-9A23-7B0F87D464AB}" destId="{29229184-E5E9-4A5F-85AA-FF50F21E501D}" srcOrd="0" destOrd="0" presId="urn:microsoft.com/office/officeart/2005/8/layout/process4"/>
    <dgm:cxn modelId="{65C2E0D3-D03B-41E7-815F-5F1D3C846BD0}" type="presOf" srcId="{24656BC1-E7B1-4BFE-8DFD-A6ED2804A2B0}" destId="{1698124E-3543-4779-BB8C-32523C5171DF}" srcOrd="0" destOrd="0" presId="urn:microsoft.com/office/officeart/2005/8/layout/process4"/>
    <dgm:cxn modelId="{F6FDE6FB-8813-4089-AF33-C728B6CA85DF}" type="presOf" srcId="{3CB4AAFB-7D06-4EB8-A7DE-7A5B9F8AAA77}" destId="{09FCCA9B-4C70-470C-A7D2-14B5269E74A2}" srcOrd="0" destOrd="0" presId="urn:microsoft.com/office/officeart/2005/8/layout/process4"/>
    <dgm:cxn modelId="{935E816C-0B20-4D67-9B42-5F081A4F2EFF}" type="presOf" srcId="{519B29BC-7186-4664-8459-4AD0CE2FFD92}" destId="{0328D60A-7B8D-473D-94EC-3E9A3F6D0AF7}" srcOrd="1" destOrd="0" presId="urn:microsoft.com/office/officeart/2005/8/layout/process4"/>
    <dgm:cxn modelId="{B4BA74C5-C72D-4F88-9C51-949757608562}" srcId="{406C1D95-B5AC-4CA3-8F2C-683F975609E7}" destId="{519B29BC-7186-4664-8459-4AD0CE2FFD92}" srcOrd="2" destOrd="0" parTransId="{1FB7F140-943C-41B9-812E-B6D92A120947}" sibTransId="{36C4B5AD-CF75-4A4A-8A06-A7D3D9130CC0}"/>
    <dgm:cxn modelId="{0EB38F61-5583-4059-8BCB-27DE903103FE}" srcId="{519B29BC-7186-4664-8459-4AD0CE2FFD92}" destId="{83399A46-9735-45A2-AF60-01DE28822B94}" srcOrd="1" destOrd="0" parTransId="{B7F40124-083E-46B2-AB5E-108F0DD7A130}" sibTransId="{6DAF7C90-A872-464A-9836-A4EEA8CB1AE4}"/>
    <dgm:cxn modelId="{7E70620B-51B8-4EE6-A9F8-10CE32F676C8}" type="presOf" srcId="{AB387DDA-E1D2-4A6F-AE60-FA56B227FDA2}" destId="{6B0F5931-7888-4D91-A360-87187552E726}" srcOrd="0" destOrd="0" presId="urn:microsoft.com/office/officeart/2005/8/layout/process4"/>
    <dgm:cxn modelId="{29174F55-5826-4F83-AFE3-05EDD08FB39E}" type="presOf" srcId="{42EBBC90-CBB7-4649-920F-B0188E0E936A}" destId="{A76E34B5-4C6D-4FAA-A2DA-F23861655E24}" srcOrd="1" destOrd="0" presId="urn:microsoft.com/office/officeart/2005/8/layout/process4"/>
    <dgm:cxn modelId="{A7ED4421-8F23-4778-AB60-0FCBBB3A505E}" srcId="{42EBBC90-CBB7-4649-920F-B0188E0E936A}" destId="{071AA85A-FC9A-42F1-A894-4C789D679F9C}" srcOrd="1" destOrd="0" parTransId="{0960852B-EF70-4CFB-A637-24FE7B121D83}" sibTransId="{3BEE1D36-32E1-42CA-9EB9-534AFC4AB569}"/>
    <dgm:cxn modelId="{6FCEE6C3-4D6C-4514-928A-191E242786EC}" type="presOf" srcId="{BFC7431E-7995-4381-8D6F-B694F08B11FB}" destId="{58F3EEFE-FADF-4803-989D-E1FA00C09A2A}" srcOrd="0" destOrd="0" presId="urn:microsoft.com/office/officeart/2005/8/layout/process4"/>
    <dgm:cxn modelId="{A145DC55-6999-4954-96E2-1645302DF019}" srcId="{3CB4AAFB-7D06-4EB8-A7DE-7A5B9F8AAA77}" destId="{1134FCBF-640B-48E6-B6DE-B3CB16A11B5C}" srcOrd="0" destOrd="0" parTransId="{57087DB6-D518-4CF4-B5B5-D2AB389A668A}" sibTransId="{0E9F5CED-632A-4E9D-9F60-5E648F7913D8}"/>
    <dgm:cxn modelId="{11EE3A9F-01CE-40C3-B36B-B875362FE82F}" type="presOf" srcId="{04AAC29E-6610-4469-B789-F7D0BDD73897}" destId="{4A4BB247-728C-43DC-A73A-D3627BDF1505}" srcOrd="0" destOrd="0" presId="urn:microsoft.com/office/officeart/2005/8/layout/process4"/>
    <dgm:cxn modelId="{1FD8337A-7BCE-4F33-9DC2-F7F8435652FE}" type="presParOf" srcId="{718F6F34-80AE-40B8-BC89-0128FD44CC3D}" destId="{7F3F7FBB-C81F-4272-B8F7-C198DE8A2838}" srcOrd="0" destOrd="0" presId="urn:microsoft.com/office/officeart/2005/8/layout/process4"/>
    <dgm:cxn modelId="{DDFBBCAF-3F3E-45F4-8A5B-C57278D5539C}" type="presParOf" srcId="{7F3F7FBB-C81F-4272-B8F7-C198DE8A2838}" destId="{AE3DEC08-55BC-4F74-90FA-90C509619134}" srcOrd="0" destOrd="0" presId="urn:microsoft.com/office/officeart/2005/8/layout/process4"/>
    <dgm:cxn modelId="{27F18A74-A776-4BFD-8BF0-3BC5EBB7BD0A}" type="presParOf" srcId="{7F3F7FBB-C81F-4272-B8F7-C198DE8A2838}" destId="{A76E34B5-4C6D-4FAA-A2DA-F23861655E24}" srcOrd="1" destOrd="0" presId="urn:microsoft.com/office/officeart/2005/8/layout/process4"/>
    <dgm:cxn modelId="{525492E7-E8BE-4E56-9653-9738710A9BBF}" type="presParOf" srcId="{7F3F7FBB-C81F-4272-B8F7-C198DE8A2838}" destId="{FFD74463-520F-42C3-8750-1C6E3DAD6D4F}" srcOrd="2" destOrd="0" presId="urn:microsoft.com/office/officeart/2005/8/layout/process4"/>
    <dgm:cxn modelId="{4CD23799-0F2B-4A50-B6DB-AB46AD29CCD0}" type="presParOf" srcId="{FFD74463-520F-42C3-8750-1C6E3DAD6D4F}" destId="{1698124E-3543-4779-BB8C-32523C5171DF}" srcOrd="0" destOrd="0" presId="urn:microsoft.com/office/officeart/2005/8/layout/process4"/>
    <dgm:cxn modelId="{D2426FD9-410C-4309-8505-067EABB581AC}" type="presParOf" srcId="{FFD74463-520F-42C3-8750-1C6E3DAD6D4F}" destId="{2D76436E-DCB6-493F-91CE-40AF1F0169EA}" srcOrd="1" destOrd="0" presId="urn:microsoft.com/office/officeart/2005/8/layout/process4"/>
    <dgm:cxn modelId="{37C893EC-36BE-4B8D-B45F-C5D32E67DF76}" type="presParOf" srcId="{718F6F34-80AE-40B8-BC89-0128FD44CC3D}" destId="{52F30485-312F-4836-B806-051C7CC4E9DC}" srcOrd="1" destOrd="0" presId="urn:microsoft.com/office/officeart/2005/8/layout/process4"/>
    <dgm:cxn modelId="{5D352001-4B7D-4F81-A0A6-177708D47B58}" type="presParOf" srcId="{718F6F34-80AE-40B8-BC89-0128FD44CC3D}" destId="{DC9D57CC-FD72-41AE-BF4F-00A4C40AE73D}" srcOrd="2" destOrd="0" presId="urn:microsoft.com/office/officeart/2005/8/layout/process4"/>
    <dgm:cxn modelId="{05347C92-9CFF-4FF3-B6C9-69B66445BA86}" type="presParOf" srcId="{DC9D57CC-FD72-41AE-BF4F-00A4C40AE73D}" destId="{E3983127-10A1-4897-8854-99A7581D5264}" srcOrd="0" destOrd="0" presId="urn:microsoft.com/office/officeart/2005/8/layout/process4"/>
    <dgm:cxn modelId="{1CB2056C-027F-4B58-A296-3C1635222050}" type="presParOf" srcId="{DC9D57CC-FD72-41AE-BF4F-00A4C40AE73D}" destId="{8BD20E86-46A0-4F97-9E60-5772D8B54B3B}" srcOrd="1" destOrd="0" presId="urn:microsoft.com/office/officeart/2005/8/layout/process4"/>
    <dgm:cxn modelId="{56037AEA-66A8-4917-96A2-3BD247EC29C5}" type="presParOf" srcId="{DC9D57CC-FD72-41AE-BF4F-00A4C40AE73D}" destId="{8A5666C0-F383-4D51-9040-4E08254A9ED3}" srcOrd="2" destOrd="0" presId="urn:microsoft.com/office/officeart/2005/8/layout/process4"/>
    <dgm:cxn modelId="{186C8BA9-BA84-4D17-B0CF-FD175ECC10FE}" type="presParOf" srcId="{8A5666C0-F383-4D51-9040-4E08254A9ED3}" destId="{6B0F5931-7888-4D91-A360-87187552E726}" srcOrd="0" destOrd="0" presId="urn:microsoft.com/office/officeart/2005/8/layout/process4"/>
    <dgm:cxn modelId="{A1F17528-DC49-4BAE-B522-0AB233AEDF7E}" type="presParOf" srcId="{718F6F34-80AE-40B8-BC89-0128FD44CC3D}" destId="{E8CFFAD8-0B29-414F-8995-2CEFF7262A1F}" srcOrd="3" destOrd="0" presId="urn:microsoft.com/office/officeart/2005/8/layout/process4"/>
    <dgm:cxn modelId="{F20D3FEF-AF1C-467C-A58F-C220111D256C}" type="presParOf" srcId="{718F6F34-80AE-40B8-BC89-0128FD44CC3D}" destId="{FF7E4924-F731-4D53-A9D0-2AAB15AFF9F1}" srcOrd="4" destOrd="0" presId="urn:microsoft.com/office/officeart/2005/8/layout/process4"/>
    <dgm:cxn modelId="{2D7DD693-449E-4116-A0B9-70178B8FB08B}" type="presParOf" srcId="{FF7E4924-F731-4D53-A9D0-2AAB15AFF9F1}" destId="{09FCCA9B-4C70-470C-A7D2-14B5269E74A2}" srcOrd="0" destOrd="0" presId="urn:microsoft.com/office/officeart/2005/8/layout/process4"/>
    <dgm:cxn modelId="{305269F4-21BD-4E3C-A74D-584D97CCE10A}" type="presParOf" srcId="{FF7E4924-F731-4D53-A9D0-2AAB15AFF9F1}" destId="{A0FDDDA3-F028-4E57-B0FB-86745C2FAD8B}" srcOrd="1" destOrd="0" presId="urn:microsoft.com/office/officeart/2005/8/layout/process4"/>
    <dgm:cxn modelId="{44BF67DE-61AB-4A80-B102-37C01EA3ACA2}" type="presParOf" srcId="{FF7E4924-F731-4D53-A9D0-2AAB15AFF9F1}" destId="{1F7841E8-2447-449B-B592-E9A6E8C8E470}" srcOrd="2" destOrd="0" presId="urn:microsoft.com/office/officeart/2005/8/layout/process4"/>
    <dgm:cxn modelId="{D0361EF5-1F96-4BF4-B38E-EBF2D219A371}" type="presParOf" srcId="{1F7841E8-2447-449B-B592-E9A6E8C8E470}" destId="{8370E7D0-51A6-4448-A5DD-29F2083C2C45}" srcOrd="0" destOrd="0" presId="urn:microsoft.com/office/officeart/2005/8/layout/process4"/>
    <dgm:cxn modelId="{804FC4F8-570C-4F8B-8509-DB308ACA031D}" type="presParOf" srcId="{1F7841E8-2447-449B-B592-E9A6E8C8E470}" destId="{33D40E3A-E5C2-4093-8528-97D969504522}" srcOrd="1" destOrd="0" presId="urn:microsoft.com/office/officeart/2005/8/layout/process4"/>
    <dgm:cxn modelId="{DDF5E08C-0B26-47A0-8B38-29F47F7BF4C2}" type="presParOf" srcId="{718F6F34-80AE-40B8-BC89-0128FD44CC3D}" destId="{3D3C2256-94FB-469E-8C5B-3FEFE8D40B9C}" srcOrd="5" destOrd="0" presId="urn:microsoft.com/office/officeart/2005/8/layout/process4"/>
    <dgm:cxn modelId="{72C64827-40E2-4FD3-B48D-7C5A9A653CCD}" type="presParOf" srcId="{718F6F34-80AE-40B8-BC89-0128FD44CC3D}" destId="{ABA9DD2B-126F-4355-9BF0-D313E4EA471F}" srcOrd="6" destOrd="0" presId="urn:microsoft.com/office/officeart/2005/8/layout/process4"/>
    <dgm:cxn modelId="{063F7F81-10EE-4371-B7D5-EC38E4D077D0}" type="presParOf" srcId="{ABA9DD2B-126F-4355-9BF0-D313E4EA471F}" destId="{C9FBB4A7-F440-49E7-A40F-94BBAEA07140}" srcOrd="0" destOrd="0" presId="urn:microsoft.com/office/officeart/2005/8/layout/process4"/>
    <dgm:cxn modelId="{161EFDAC-B72C-4DAA-A2D2-6BEC4112C069}" type="presParOf" srcId="{ABA9DD2B-126F-4355-9BF0-D313E4EA471F}" destId="{0328D60A-7B8D-473D-94EC-3E9A3F6D0AF7}" srcOrd="1" destOrd="0" presId="urn:microsoft.com/office/officeart/2005/8/layout/process4"/>
    <dgm:cxn modelId="{79D09538-CE39-4808-84BE-8D787D2C16A2}" type="presParOf" srcId="{ABA9DD2B-126F-4355-9BF0-D313E4EA471F}" destId="{81767BE6-581F-40A3-9015-6DE37D9CEE2A}" srcOrd="2" destOrd="0" presId="urn:microsoft.com/office/officeart/2005/8/layout/process4"/>
    <dgm:cxn modelId="{E690F1D3-6862-4358-9AA1-75E7C9A4B004}" type="presParOf" srcId="{81767BE6-581F-40A3-9015-6DE37D9CEE2A}" destId="{29229184-E5E9-4A5F-85AA-FF50F21E501D}" srcOrd="0" destOrd="0" presId="urn:microsoft.com/office/officeart/2005/8/layout/process4"/>
    <dgm:cxn modelId="{6FCF7F55-F888-44AC-A8F3-757D39F462BF}" type="presParOf" srcId="{81767BE6-581F-40A3-9015-6DE37D9CEE2A}" destId="{E0686BEF-FA72-4D18-9FD6-0EE7C5B0F86A}" srcOrd="1" destOrd="0" presId="urn:microsoft.com/office/officeart/2005/8/layout/process4"/>
    <dgm:cxn modelId="{9905E3C8-3310-4111-9C02-EF5A0BA55877}" type="presParOf" srcId="{718F6F34-80AE-40B8-BC89-0128FD44CC3D}" destId="{76AF0E5E-B32E-4CFC-816C-92ACF71EC5A2}" srcOrd="7" destOrd="0" presId="urn:microsoft.com/office/officeart/2005/8/layout/process4"/>
    <dgm:cxn modelId="{AB54A78B-A1AA-4808-BF99-C9EBD2693D46}" type="presParOf" srcId="{718F6F34-80AE-40B8-BC89-0128FD44CC3D}" destId="{991B068A-22C5-4C5A-9F43-5F66D9A165E9}" srcOrd="8" destOrd="0" presId="urn:microsoft.com/office/officeart/2005/8/layout/process4"/>
    <dgm:cxn modelId="{58C0113C-3C7B-437F-B6AF-2C861D0978C1}" type="presParOf" srcId="{991B068A-22C5-4C5A-9F43-5F66D9A165E9}" destId="{4A4BB247-728C-43DC-A73A-D3627BDF1505}" srcOrd="0" destOrd="0" presId="urn:microsoft.com/office/officeart/2005/8/layout/process4"/>
    <dgm:cxn modelId="{96FBE28E-76E2-4BF1-AD88-24CD7702B900}" type="presParOf" srcId="{991B068A-22C5-4C5A-9F43-5F66D9A165E9}" destId="{85ADB101-3C1B-486C-ADEF-8FAC118457ED}" srcOrd="1" destOrd="0" presId="urn:microsoft.com/office/officeart/2005/8/layout/process4"/>
    <dgm:cxn modelId="{4F5A4D6B-5AED-46D0-9554-73BEA7C65084}" type="presParOf" srcId="{991B068A-22C5-4C5A-9F43-5F66D9A165E9}" destId="{4BDD0501-C38E-4247-AC8A-D16DA13A5DB5}" srcOrd="2" destOrd="0" presId="urn:microsoft.com/office/officeart/2005/8/layout/process4"/>
    <dgm:cxn modelId="{B800C92B-A67B-4523-9480-94ACBAB6B9CB}" type="presParOf" srcId="{4BDD0501-C38E-4247-AC8A-D16DA13A5DB5}" destId="{10816FEB-F117-4FD1-B34E-F338C30FBBFA}" srcOrd="0" destOrd="0" presId="urn:microsoft.com/office/officeart/2005/8/layout/process4"/>
    <dgm:cxn modelId="{021410CB-8E39-4422-B8F3-0B09E2730417}" type="presParOf" srcId="{4BDD0501-C38E-4247-AC8A-D16DA13A5DB5}" destId="{58F3EEFE-FADF-4803-989D-E1FA00C09A2A}" srcOrd="1" destOrd="0" presId="urn:microsoft.com/office/officeart/2005/8/layout/process4"/>
    <dgm:cxn modelId="{3C063911-F7CC-4589-AA9A-E9309E068B82}" type="presParOf" srcId="{718F6F34-80AE-40B8-BC89-0128FD44CC3D}" destId="{62D0852F-63E4-4139-8EF3-A3319A15B376}" srcOrd="9" destOrd="0" presId="urn:microsoft.com/office/officeart/2005/8/layout/process4"/>
    <dgm:cxn modelId="{F7D5CB89-C91F-4FED-9328-E2489C64F25D}" type="presParOf" srcId="{718F6F34-80AE-40B8-BC89-0128FD44CC3D}" destId="{B21C7178-A815-437A-8BBF-B3B0F514DB23}" srcOrd="10" destOrd="0" presId="urn:microsoft.com/office/officeart/2005/8/layout/process4"/>
    <dgm:cxn modelId="{8DD4B8EE-CE10-4013-BA04-7EFF49D12979}" type="presParOf" srcId="{B21C7178-A815-437A-8BBF-B3B0F514DB23}" destId="{7D721948-B1ED-4CC4-81A0-D8187DEC8292}" srcOrd="0" destOrd="0" presId="urn:microsoft.com/office/officeart/2005/8/layout/process4"/>
    <dgm:cxn modelId="{BB833BE2-26F0-4976-8601-65DE881AA75F}" type="presParOf" srcId="{B21C7178-A815-437A-8BBF-B3B0F514DB23}" destId="{ACEF4E0F-2057-4FFD-B5CD-F61C10573742}" srcOrd="1" destOrd="0" presId="urn:microsoft.com/office/officeart/2005/8/layout/process4"/>
    <dgm:cxn modelId="{6DD87897-140D-480E-BA92-C04C25EB91F4}" type="presParOf" srcId="{B21C7178-A815-437A-8BBF-B3B0F514DB23}" destId="{87069377-B156-4BFC-9FEA-90A7B37AE4D5}" srcOrd="2" destOrd="0" presId="urn:microsoft.com/office/officeart/2005/8/layout/process4"/>
    <dgm:cxn modelId="{4C3EC8AB-FC15-4732-AA7B-82EFD4109637}" type="presParOf" srcId="{87069377-B156-4BFC-9FEA-90A7B37AE4D5}" destId="{6B9BB776-845F-47A8-97B0-64D0DF9EEBFB}" srcOrd="0" destOrd="0" presId="urn:microsoft.com/office/officeart/2005/8/layout/process4"/>
    <dgm:cxn modelId="{D25393A7-5001-4C06-95D7-F327112F6791}" type="presParOf" srcId="{87069377-B156-4BFC-9FEA-90A7B37AE4D5}" destId="{68B01E58-2DF0-4B22-8265-F8CD375F91A4}" srcOrd="1"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6E34B5-4C6D-4FAA-A2DA-F23861655E24}">
      <dsp:nvSpPr>
        <dsp:cNvPr id="0" name=""/>
        <dsp:cNvSpPr/>
      </dsp:nvSpPr>
      <dsp:spPr>
        <a:xfrm>
          <a:off x="0" y="4287844"/>
          <a:ext cx="7668090" cy="56277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GB" sz="1000" kern="1200"/>
            <a:t>Additional actions</a:t>
          </a:r>
        </a:p>
      </dsp:txBody>
      <dsp:txXfrm>
        <a:off x="0" y="4287844"/>
        <a:ext cx="7668090" cy="303899"/>
      </dsp:txXfrm>
    </dsp:sp>
    <dsp:sp modelId="{1698124E-3543-4779-BB8C-32523C5171DF}">
      <dsp:nvSpPr>
        <dsp:cNvPr id="0" name=""/>
        <dsp:cNvSpPr/>
      </dsp:nvSpPr>
      <dsp:spPr>
        <a:xfrm>
          <a:off x="0" y="4580488"/>
          <a:ext cx="3834045" cy="258877"/>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a:t>Library advises authors on additional funder requirements</a:t>
          </a:r>
        </a:p>
      </dsp:txBody>
      <dsp:txXfrm>
        <a:off x="0" y="4580488"/>
        <a:ext cx="3834045" cy="258877"/>
      </dsp:txXfrm>
    </dsp:sp>
    <dsp:sp modelId="{2D76436E-DCB6-493F-91CE-40AF1F0169EA}">
      <dsp:nvSpPr>
        <dsp:cNvPr id="0" name=""/>
        <dsp:cNvSpPr/>
      </dsp:nvSpPr>
      <dsp:spPr>
        <a:xfrm>
          <a:off x="3834045" y="4580488"/>
          <a:ext cx="3834045" cy="258877"/>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a:t>Library advises on funding for immediate OA</a:t>
          </a:r>
        </a:p>
      </dsp:txBody>
      <dsp:txXfrm>
        <a:off x="3834045" y="4580488"/>
        <a:ext cx="3834045" cy="258877"/>
      </dsp:txXfrm>
    </dsp:sp>
    <dsp:sp modelId="{8BD20E86-46A0-4F97-9E60-5772D8B54B3B}">
      <dsp:nvSpPr>
        <dsp:cNvPr id="0" name=""/>
        <dsp:cNvSpPr/>
      </dsp:nvSpPr>
      <dsp:spPr>
        <a:xfrm rot="10800000">
          <a:off x="0" y="3430734"/>
          <a:ext cx="7668090" cy="865551"/>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GB" sz="1000" kern="1200"/>
            <a:t>Follow-up and advice</a:t>
          </a:r>
        </a:p>
      </dsp:txBody>
      <dsp:txXfrm rot="-10800000">
        <a:off x="0" y="3430734"/>
        <a:ext cx="7668090" cy="303808"/>
      </dsp:txXfrm>
    </dsp:sp>
    <dsp:sp modelId="{6B0F5931-7888-4D91-A360-87187552E726}">
      <dsp:nvSpPr>
        <dsp:cNvPr id="0" name=""/>
        <dsp:cNvSpPr/>
      </dsp:nvSpPr>
      <dsp:spPr>
        <a:xfrm>
          <a:off x="0" y="3734543"/>
          <a:ext cx="7668090" cy="25879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a:t>Library contacts authors/office for additional information and/or correct versions</a:t>
          </a:r>
        </a:p>
      </dsp:txBody>
      <dsp:txXfrm>
        <a:off x="0" y="3734543"/>
        <a:ext cx="7668090" cy="258799"/>
      </dsp:txXfrm>
    </dsp:sp>
    <dsp:sp modelId="{A0FDDDA3-F028-4E57-B0FB-86745C2FAD8B}">
      <dsp:nvSpPr>
        <dsp:cNvPr id="0" name=""/>
        <dsp:cNvSpPr/>
      </dsp:nvSpPr>
      <dsp:spPr>
        <a:xfrm rot="10800000">
          <a:off x="0" y="2573624"/>
          <a:ext cx="7668090" cy="865551"/>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GB" sz="1000" kern="1200"/>
            <a:t>Library validation</a:t>
          </a:r>
        </a:p>
      </dsp:txBody>
      <dsp:txXfrm rot="-10800000">
        <a:off x="0" y="2573624"/>
        <a:ext cx="7668090" cy="303808"/>
      </dsp:txXfrm>
    </dsp:sp>
    <dsp:sp modelId="{8370E7D0-51A6-4448-A5DD-29F2083C2C45}">
      <dsp:nvSpPr>
        <dsp:cNvPr id="0" name=""/>
        <dsp:cNvSpPr/>
      </dsp:nvSpPr>
      <dsp:spPr>
        <a:xfrm>
          <a:off x="0" y="2877433"/>
          <a:ext cx="3834045" cy="25879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dirty="0"/>
            <a:t>Library enhances metadata</a:t>
          </a:r>
        </a:p>
      </dsp:txBody>
      <dsp:txXfrm>
        <a:off x="0" y="2877433"/>
        <a:ext cx="3834045" cy="258799"/>
      </dsp:txXfrm>
    </dsp:sp>
    <dsp:sp modelId="{33D40E3A-E5C2-4093-8528-97D969504522}">
      <dsp:nvSpPr>
        <dsp:cNvPr id="0" name=""/>
        <dsp:cNvSpPr/>
      </dsp:nvSpPr>
      <dsp:spPr>
        <a:xfrm>
          <a:off x="3834045" y="2877433"/>
          <a:ext cx="3834045" cy="25879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a:t>Library checks version, applies embargoes</a:t>
          </a:r>
        </a:p>
      </dsp:txBody>
      <dsp:txXfrm>
        <a:off x="3834045" y="2877433"/>
        <a:ext cx="3834045" cy="258799"/>
      </dsp:txXfrm>
    </dsp:sp>
    <dsp:sp modelId="{0328D60A-7B8D-473D-94EC-3E9A3F6D0AF7}">
      <dsp:nvSpPr>
        <dsp:cNvPr id="0" name=""/>
        <dsp:cNvSpPr/>
      </dsp:nvSpPr>
      <dsp:spPr>
        <a:xfrm rot="10800000">
          <a:off x="0" y="1716515"/>
          <a:ext cx="7668090" cy="865551"/>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GB" sz="1000" kern="1200"/>
            <a:t>School office enters article in PURE</a:t>
          </a:r>
        </a:p>
      </dsp:txBody>
      <dsp:txXfrm rot="-10800000">
        <a:off x="0" y="1716515"/>
        <a:ext cx="7668090" cy="303808"/>
      </dsp:txXfrm>
    </dsp:sp>
    <dsp:sp modelId="{29229184-E5E9-4A5F-85AA-FF50F21E501D}">
      <dsp:nvSpPr>
        <dsp:cNvPr id="0" name=""/>
        <dsp:cNvSpPr/>
      </dsp:nvSpPr>
      <dsp:spPr>
        <a:xfrm>
          <a:off x="0" y="2020323"/>
          <a:ext cx="3834045" cy="25879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a:t>Create new metadata record</a:t>
          </a:r>
        </a:p>
      </dsp:txBody>
      <dsp:txXfrm>
        <a:off x="0" y="2020323"/>
        <a:ext cx="3834045" cy="258799"/>
      </dsp:txXfrm>
    </dsp:sp>
    <dsp:sp modelId="{E0686BEF-FA72-4D18-9FD6-0EE7C5B0F86A}">
      <dsp:nvSpPr>
        <dsp:cNvPr id="0" name=""/>
        <dsp:cNvSpPr/>
      </dsp:nvSpPr>
      <dsp:spPr>
        <a:xfrm>
          <a:off x="3834045" y="2020323"/>
          <a:ext cx="3834045" cy="25879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a:t>Upload full text accepted manuscript</a:t>
          </a:r>
        </a:p>
      </dsp:txBody>
      <dsp:txXfrm>
        <a:off x="3834045" y="2020323"/>
        <a:ext cx="3834045" cy="258799"/>
      </dsp:txXfrm>
    </dsp:sp>
    <dsp:sp modelId="{85ADB101-3C1B-486C-ADEF-8FAC118457ED}">
      <dsp:nvSpPr>
        <dsp:cNvPr id="0" name=""/>
        <dsp:cNvSpPr/>
      </dsp:nvSpPr>
      <dsp:spPr>
        <a:xfrm rot="10800000">
          <a:off x="0" y="859405"/>
          <a:ext cx="7668090" cy="865551"/>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GB" sz="1000" kern="1200"/>
            <a:t>Author notifies School office</a:t>
          </a:r>
        </a:p>
      </dsp:txBody>
      <dsp:txXfrm rot="-10800000">
        <a:off x="0" y="859405"/>
        <a:ext cx="7668090" cy="303808"/>
      </dsp:txXfrm>
    </dsp:sp>
    <dsp:sp modelId="{10816FEB-F117-4FD1-B34E-F338C30FBBFA}">
      <dsp:nvSpPr>
        <dsp:cNvPr id="0" name=""/>
        <dsp:cNvSpPr/>
      </dsp:nvSpPr>
      <dsp:spPr>
        <a:xfrm>
          <a:off x="0" y="1163213"/>
          <a:ext cx="3834045" cy="25879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a:t>Forward notification email</a:t>
          </a:r>
        </a:p>
      </dsp:txBody>
      <dsp:txXfrm>
        <a:off x="0" y="1163213"/>
        <a:ext cx="3834045" cy="258799"/>
      </dsp:txXfrm>
    </dsp:sp>
    <dsp:sp modelId="{58F3EEFE-FADF-4803-989D-E1FA00C09A2A}">
      <dsp:nvSpPr>
        <dsp:cNvPr id="0" name=""/>
        <dsp:cNvSpPr/>
      </dsp:nvSpPr>
      <dsp:spPr>
        <a:xfrm>
          <a:off x="3834045" y="1163213"/>
          <a:ext cx="3834045" cy="25879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a:t>Send accepted manuscript</a:t>
          </a:r>
        </a:p>
      </dsp:txBody>
      <dsp:txXfrm>
        <a:off x="3834045" y="1163213"/>
        <a:ext cx="3834045" cy="258799"/>
      </dsp:txXfrm>
    </dsp:sp>
    <dsp:sp modelId="{ACEF4E0F-2057-4FFD-B5CD-F61C10573742}">
      <dsp:nvSpPr>
        <dsp:cNvPr id="0" name=""/>
        <dsp:cNvSpPr/>
      </dsp:nvSpPr>
      <dsp:spPr>
        <a:xfrm rot="10800000">
          <a:off x="0" y="2295"/>
          <a:ext cx="7668090" cy="865551"/>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GB" sz="1000" kern="1200"/>
            <a:t>Article accepted by publisher</a:t>
          </a:r>
        </a:p>
      </dsp:txBody>
      <dsp:txXfrm rot="-10800000">
        <a:off x="0" y="2295"/>
        <a:ext cx="7668090" cy="303808"/>
      </dsp:txXfrm>
    </dsp:sp>
    <dsp:sp modelId="{6B9BB776-845F-47A8-97B0-64D0DF9EEBFB}">
      <dsp:nvSpPr>
        <dsp:cNvPr id="0" name=""/>
        <dsp:cNvSpPr/>
      </dsp:nvSpPr>
      <dsp:spPr>
        <a:xfrm>
          <a:off x="0" y="306104"/>
          <a:ext cx="3834045" cy="25879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a:t>Author receives notification</a:t>
          </a:r>
        </a:p>
      </dsp:txBody>
      <dsp:txXfrm>
        <a:off x="0" y="306104"/>
        <a:ext cx="3834045" cy="258799"/>
      </dsp:txXfrm>
    </dsp:sp>
    <dsp:sp modelId="{68B01E58-2DF0-4B22-8265-F8CD375F91A4}">
      <dsp:nvSpPr>
        <dsp:cNvPr id="0" name=""/>
        <dsp:cNvSpPr/>
      </dsp:nvSpPr>
      <dsp:spPr>
        <a:xfrm>
          <a:off x="3834045" y="306104"/>
          <a:ext cx="3834045" cy="25879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a:lnSpc>
              <a:spcPct val="90000"/>
            </a:lnSpc>
            <a:spcBef>
              <a:spcPct val="0"/>
            </a:spcBef>
            <a:spcAft>
              <a:spcPct val="35000"/>
            </a:spcAft>
          </a:pPr>
          <a:r>
            <a:rPr lang="en-GB" sz="1200" kern="1200"/>
            <a:t>(Library may receive notification)</a:t>
          </a:r>
        </a:p>
      </dsp:txBody>
      <dsp:txXfrm>
        <a:off x="3834045" y="306104"/>
        <a:ext cx="3834045" cy="258799"/>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53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8645" y="0"/>
            <a:ext cx="2944283" cy="495300"/>
          </a:xfrm>
          <a:prstGeom prst="rect">
            <a:avLst/>
          </a:prstGeom>
        </p:spPr>
        <p:txBody>
          <a:bodyPr vert="horz" lIns="91440" tIns="45720" rIns="91440" bIns="45720" rtlCol="0"/>
          <a:lstStyle>
            <a:lvl1pPr algn="r">
              <a:defRPr sz="1200"/>
            </a:lvl1pPr>
          </a:lstStyle>
          <a:p>
            <a:fld id="{FC298801-D88D-45CE-814A-F0D760172626}" type="datetimeFigureOut">
              <a:rPr lang="en-GB" smtClean="0"/>
              <a:t>05/08/2015</a:t>
            </a:fld>
            <a:endParaRPr lang="en-GB"/>
          </a:p>
        </p:txBody>
      </p:sp>
      <p:sp>
        <p:nvSpPr>
          <p:cNvPr id="4" name="Footer Placeholder 3"/>
          <p:cNvSpPr>
            <a:spLocks noGrp="1"/>
          </p:cNvSpPr>
          <p:nvPr>
            <p:ph type="ftr" sz="quarter" idx="2"/>
          </p:nvPr>
        </p:nvSpPr>
        <p:spPr>
          <a:xfrm>
            <a:off x="0" y="9408981"/>
            <a:ext cx="2944283" cy="4953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8645" y="9408981"/>
            <a:ext cx="2944283" cy="495300"/>
          </a:xfrm>
          <a:prstGeom prst="rect">
            <a:avLst/>
          </a:prstGeom>
        </p:spPr>
        <p:txBody>
          <a:bodyPr vert="horz" lIns="91440" tIns="45720" rIns="91440" bIns="45720" rtlCol="0" anchor="b"/>
          <a:lstStyle>
            <a:lvl1pPr algn="r">
              <a:defRPr sz="1200"/>
            </a:lvl1pPr>
          </a:lstStyle>
          <a:p>
            <a:fld id="{F03E8ABD-D81E-465F-A541-C468A5104358}" type="slidenum">
              <a:rPr lang="en-GB" smtClean="0"/>
              <a:t>‹#›</a:t>
            </a:fld>
            <a:endParaRPr lang="en-GB"/>
          </a:p>
        </p:txBody>
      </p:sp>
    </p:spTree>
    <p:extLst>
      <p:ext uri="{BB962C8B-B14F-4D97-AF65-F5344CB8AC3E}">
        <p14:creationId xmlns:p14="http://schemas.microsoft.com/office/powerpoint/2010/main" val="23013671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53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645" y="0"/>
            <a:ext cx="2944283" cy="495300"/>
          </a:xfrm>
          <a:prstGeom prst="rect">
            <a:avLst/>
          </a:prstGeom>
        </p:spPr>
        <p:txBody>
          <a:bodyPr vert="horz" lIns="91440" tIns="45720" rIns="91440" bIns="45720" rtlCol="0"/>
          <a:lstStyle>
            <a:lvl1pPr algn="r">
              <a:defRPr sz="1200"/>
            </a:lvl1pPr>
          </a:lstStyle>
          <a:p>
            <a:fld id="{1DA98DF7-52B5-4588-88CD-BFBDDACEB9FF}" type="datetimeFigureOut">
              <a:rPr lang="en-GB" smtClean="0"/>
              <a:t>05/08/2015</a:t>
            </a:fld>
            <a:endParaRPr lang="en-GB"/>
          </a:p>
        </p:txBody>
      </p:sp>
      <p:sp>
        <p:nvSpPr>
          <p:cNvPr id="4" name="Slide Image Placeholder 3"/>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05350"/>
            <a:ext cx="5435600" cy="44577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08981"/>
            <a:ext cx="2944283" cy="4953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645" y="9408981"/>
            <a:ext cx="2944283" cy="495300"/>
          </a:xfrm>
          <a:prstGeom prst="rect">
            <a:avLst/>
          </a:prstGeom>
        </p:spPr>
        <p:txBody>
          <a:bodyPr vert="horz" lIns="91440" tIns="45720" rIns="91440" bIns="45720" rtlCol="0" anchor="b"/>
          <a:lstStyle>
            <a:lvl1pPr algn="r">
              <a:defRPr sz="1200"/>
            </a:lvl1pPr>
          </a:lstStyle>
          <a:p>
            <a:fld id="{1A743A3F-A185-4621-8903-518DD6E0AAB3}" type="slidenum">
              <a:rPr lang="en-GB" smtClean="0"/>
              <a:t>‹#›</a:t>
            </a:fld>
            <a:endParaRPr lang="en-GB"/>
          </a:p>
        </p:txBody>
      </p:sp>
    </p:spTree>
    <p:extLst>
      <p:ext uri="{BB962C8B-B14F-4D97-AF65-F5344CB8AC3E}">
        <p14:creationId xmlns:p14="http://schemas.microsoft.com/office/powerpoint/2010/main" val="7870571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3</a:t>
            </a:fld>
            <a:endParaRPr lang="en-GB"/>
          </a:p>
        </p:txBody>
      </p:sp>
    </p:spTree>
    <p:extLst>
      <p:ext uri="{BB962C8B-B14F-4D97-AF65-F5344CB8AC3E}">
        <p14:creationId xmlns:p14="http://schemas.microsoft.com/office/powerpoint/2010/main" val="42097534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High staff/student ratio (</a:t>
            </a:r>
            <a:r>
              <a:rPr lang="en-GB" dirty="0" err="1" smtClean="0"/>
              <a:t>approx</a:t>
            </a:r>
            <a:r>
              <a:rPr lang="en-GB" dirty="0" smtClean="0"/>
              <a:t> 1:11)</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6,000 items in our repository (33% theses)</a:t>
            </a:r>
          </a:p>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6</a:t>
            </a:fld>
            <a:endParaRPr lang="en-GB"/>
          </a:p>
        </p:txBody>
      </p:sp>
    </p:spTree>
    <p:extLst>
      <p:ext uri="{BB962C8B-B14F-4D97-AF65-F5344CB8AC3E}">
        <p14:creationId xmlns:p14="http://schemas.microsoft.com/office/powerpoint/2010/main" val="208282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8A2B32-6F74-4E68-8C5C-ABF24DAC1522}" type="slidenum">
              <a:rPr lang="en-GB" smtClean="0"/>
              <a:t>7</a:t>
            </a:fld>
            <a:endParaRPr lang="en-GB"/>
          </a:p>
        </p:txBody>
      </p:sp>
    </p:spTree>
    <p:extLst>
      <p:ext uri="{BB962C8B-B14F-4D97-AF65-F5344CB8AC3E}">
        <p14:creationId xmlns:p14="http://schemas.microsoft.com/office/powerpoint/2010/main" val="2354523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Library support for Electronic theses deposit </a:t>
            </a:r>
          </a:p>
          <a:p>
            <a:r>
              <a:rPr lang="en-GB" dirty="0" smtClean="0"/>
              <a:t>+ NEW Digital Research Division (April 2015)</a:t>
            </a:r>
          </a:p>
          <a:p>
            <a:pPr lvl="1"/>
            <a:r>
              <a:rPr lang="en-GB" dirty="0" smtClean="0"/>
              <a:t>Open Access </a:t>
            </a:r>
          </a:p>
          <a:p>
            <a:pPr lvl="1"/>
            <a:r>
              <a:rPr lang="en-GB" dirty="0" smtClean="0"/>
              <a:t>Research Data Management</a:t>
            </a:r>
          </a:p>
          <a:p>
            <a:pPr lvl="1"/>
            <a:r>
              <a:rPr lang="en-GB" dirty="0" smtClean="0"/>
              <a:t>Online journal hosting service</a:t>
            </a:r>
          </a:p>
          <a:p>
            <a:pPr lvl="1"/>
            <a:r>
              <a:rPr lang="en-GB" dirty="0" smtClean="0"/>
              <a:t>Digital Humanities, Research Computing</a:t>
            </a:r>
          </a:p>
          <a:p>
            <a:r>
              <a:rPr lang="en-GB" dirty="0" smtClean="0"/>
              <a:t>Strong links with research office</a:t>
            </a:r>
          </a:p>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8</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“The University </a:t>
            </a:r>
            <a:r>
              <a:rPr lang="en-GB" sz="1200" b="1" dirty="0" smtClean="0"/>
              <a:t>encourages</a:t>
            </a:r>
            <a:r>
              <a:rPr lang="en-GB" sz="1200" dirty="0" smtClean="0"/>
              <a:t> its researchers to provide Open Access to published research outputs so that they are online and freely available, meeting the requirements of the growing number of research funders in the UK and internationally who now encourage or mandate Open Access.”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OASG - </a:t>
            </a:r>
            <a:r>
              <a:rPr lang="en-GB" sz="1200" dirty="0" smtClean="0"/>
              <a:t>(VP Research and Academic reps. Including researchers and admin, and key staff from Library and Research Policy Office)</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RF - </a:t>
            </a:r>
            <a:r>
              <a:rPr lang="en-GB" sz="1200" dirty="0" smtClean="0"/>
              <a:t>(Directors of Research from individual Schools and VP Research)</a:t>
            </a:r>
          </a:p>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9</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10</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11</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12</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The natural dialogue of authors is with their publishers, not their CRIS/IR or Library</a:t>
            </a:r>
          </a:p>
          <a:p>
            <a:r>
              <a:rPr lang="en-GB" sz="1200" dirty="0" smtClean="0"/>
              <a:t>University strongly encourages OA via local deposit but no mandate</a:t>
            </a:r>
          </a:p>
          <a:p>
            <a:r>
              <a:rPr lang="en-GB" sz="1200" dirty="0" smtClean="0"/>
              <a:t>Do authors understand the varied options on publisher sites and submission processes or understand if journals are compliant with funder policies?</a:t>
            </a:r>
          </a:p>
          <a:p>
            <a:r>
              <a:rPr lang="en-GB" sz="1200" dirty="0" smtClean="0"/>
              <a:t>Do authors even know that their funder has a mandate or that funds are available?</a:t>
            </a:r>
          </a:p>
          <a:p>
            <a:r>
              <a:rPr lang="en-GB" sz="1200" dirty="0" smtClean="0"/>
              <a:t>We don’t often see the submission process interface </a:t>
            </a:r>
          </a:p>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13</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Change the culture and try to integrate this deposit process into the researchers workflow when publishing</a:t>
            </a:r>
          </a:p>
          <a:p>
            <a:r>
              <a:rPr lang="en-GB" dirty="0" smtClean="0"/>
              <a:t>Change the culture and open up channels between the researchers’ workflows and open access support workflows</a:t>
            </a:r>
          </a:p>
          <a:p>
            <a:r>
              <a:rPr lang="en-GB" dirty="0" smtClean="0"/>
              <a:t>More open publisher submission systems where we can view the questions and give advice in advance</a:t>
            </a:r>
          </a:p>
          <a:p>
            <a:r>
              <a:rPr lang="en-GB" dirty="0" smtClean="0"/>
              <a:t>Alerting services? Push publisher metadata into institutional systems? Make it easier for authors. </a:t>
            </a:r>
          </a:p>
          <a:p>
            <a:r>
              <a:rPr lang="en-GB" dirty="0" smtClean="0"/>
              <a:t>Emphasize incentives for authors</a:t>
            </a:r>
          </a:p>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14</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15</a:t>
            </a:fld>
            <a:endParaRPr lang="en-GB"/>
          </a:p>
        </p:txBody>
      </p:sp>
    </p:spTree>
    <p:extLst>
      <p:ext uri="{BB962C8B-B14F-4D97-AF65-F5344CB8AC3E}">
        <p14:creationId xmlns:p14="http://schemas.microsoft.com/office/powerpoint/2010/main" val="34640868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800" dirty="0" smtClean="0"/>
              <a:t>Energised us and gave focus</a:t>
            </a:r>
          </a:p>
          <a:p>
            <a:r>
              <a:rPr lang="en-GB" sz="2800" dirty="0" smtClean="0"/>
              <a:t>Involving the right people</a:t>
            </a:r>
          </a:p>
          <a:p>
            <a:r>
              <a:rPr lang="en-GB" sz="2800" dirty="0" smtClean="0"/>
              <a:t>Communications strategy for open access</a:t>
            </a:r>
          </a:p>
          <a:p>
            <a:pPr lvl="1"/>
            <a:r>
              <a:rPr lang="en-GB" dirty="0" smtClean="0"/>
              <a:t>Simple message(s) at key points</a:t>
            </a:r>
          </a:p>
          <a:p>
            <a:pPr lvl="1"/>
            <a:r>
              <a:rPr lang="en-GB" dirty="0" smtClean="0"/>
              <a:t>New web pages</a:t>
            </a:r>
          </a:p>
          <a:p>
            <a:pPr lvl="1"/>
            <a:r>
              <a:rPr lang="en-GB" dirty="0" smtClean="0"/>
              <a:t>Clear points of contact</a:t>
            </a:r>
          </a:p>
          <a:p>
            <a:r>
              <a:rPr lang="en-GB" sz="2800" dirty="0" smtClean="0"/>
              <a:t>Using 2014 and 2015 as a learning experience and build up to the real onset of compliance in April 2016</a:t>
            </a:r>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16</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17</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246E050-A7E1-4D42-B9D1-63403E599AC7}" type="slidenum">
              <a:rPr lang="en-GB" smtClean="0"/>
              <a:pPr/>
              <a:t>18</a:t>
            </a:fld>
            <a:endParaRPr lang="en-GB"/>
          </a:p>
        </p:txBody>
      </p:sp>
    </p:spTree>
    <p:extLst>
      <p:ext uri="{BB962C8B-B14F-4D97-AF65-F5344CB8AC3E}">
        <p14:creationId xmlns:p14="http://schemas.microsoft.com/office/powerpoint/2010/main" val="4231617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19</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High level view of lifecycle, and where the CRIS currently helps… where else?</a:t>
            </a:r>
            <a:endParaRPr lang="en-GB" dirty="0"/>
          </a:p>
        </p:txBody>
      </p:sp>
      <p:sp>
        <p:nvSpPr>
          <p:cNvPr id="4" name="Slide Number Placeholder 3"/>
          <p:cNvSpPr>
            <a:spLocks noGrp="1"/>
          </p:cNvSpPr>
          <p:nvPr>
            <p:ph type="sldNum" sz="quarter" idx="10"/>
          </p:nvPr>
        </p:nvSpPr>
        <p:spPr/>
        <p:txBody>
          <a:bodyPr/>
          <a:lstStyle/>
          <a:p>
            <a:fld id="{698A2B32-6F74-4E68-8C5C-ABF24DAC1522}" type="slidenum">
              <a:rPr lang="en-GB" smtClean="0"/>
              <a:t>20</a:t>
            </a:fld>
            <a:endParaRPr lang="en-GB"/>
          </a:p>
        </p:txBody>
      </p:sp>
    </p:spTree>
    <p:extLst>
      <p:ext uri="{BB962C8B-B14F-4D97-AF65-F5344CB8AC3E}">
        <p14:creationId xmlns:p14="http://schemas.microsoft.com/office/powerpoint/2010/main" val="2354523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21</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22</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23</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Important to figure</a:t>
            </a:r>
            <a:r>
              <a:rPr lang="en-GB" baseline="0" dirty="0" smtClean="0"/>
              <a:t> out k</a:t>
            </a:r>
            <a:r>
              <a:rPr lang="en-GB" dirty="0" smtClean="0"/>
              <a:t>ey messages that works for the School </a:t>
            </a:r>
            <a:r>
              <a:rPr lang="en-GB" dirty="0" err="1" smtClean="0"/>
              <a:t>eg</a:t>
            </a:r>
            <a:r>
              <a:rPr lang="en-GB" dirty="0" smtClean="0"/>
              <a:t> compliance, REF, benefits of OA?</a:t>
            </a:r>
          </a:p>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24</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25</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400" dirty="0" smtClean="0"/>
              <a:t>Piloting a distributed model:</a:t>
            </a:r>
          </a:p>
          <a:p>
            <a:pPr lvl="1"/>
            <a:r>
              <a:rPr lang="en-GB" sz="2000" dirty="0" smtClean="0"/>
              <a:t>School admin staff become a hub for the deposit of accepted manuscripts into Pure</a:t>
            </a:r>
          </a:p>
          <a:p>
            <a:pPr lvl="1"/>
            <a:r>
              <a:rPr lang="en-GB" sz="2000" dirty="0" smtClean="0"/>
              <a:t>Library and RPO teams do training and support</a:t>
            </a:r>
          </a:p>
          <a:p>
            <a:r>
              <a:rPr lang="en-GB" dirty="0" smtClean="0"/>
              <a:t>People in the chain know about it and can step in to provide support</a:t>
            </a:r>
          </a:p>
          <a:p>
            <a:r>
              <a:rPr lang="en-GB" dirty="0" smtClean="0"/>
              <a:t>Data can</a:t>
            </a:r>
            <a:r>
              <a:rPr lang="en-GB" baseline="0" dirty="0" smtClean="0"/>
              <a:t> be revisited, with revalidation triggers</a:t>
            </a:r>
            <a:endParaRPr lang="en-GB" dirty="0"/>
          </a:p>
        </p:txBody>
      </p:sp>
      <p:sp>
        <p:nvSpPr>
          <p:cNvPr id="4" name="Slide Number Placeholder 3"/>
          <p:cNvSpPr>
            <a:spLocks noGrp="1"/>
          </p:cNvSpPr>
          <p:nvPr>
            <p:ph type="sldNum" sz="quarter" idx="10"/>
          </p:nvPr>
        </p:nvSpPr>
        <p:spPr/>
        <p:txBody>
          <a:bodyPr/>
          <a:lstStyle/>
          <a:p>
            <a:fld id="{698A2B32-6F74-4E68-8C5C-ABF24DAC1522}" type="slidenum">
              <a:rPr lang="en-GB" smtClean="0"/>
              <a:t>26</a:t>
            </a:fld>
            <a:endParaRPr lang="en-GB"/>
          </a:p>
        </p:txBody>
      </p:sp>
    </p:spTree>
    <p:extLst>
      <p:ext uri="{BB962C8B-B14F-4D97-AF65-F5344CB8AC3E}">
        <p14:creationId xmlns:p14="http://schemas.microsoft.com/office/powerpoint/2010/main" val="23545238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Activity in other Schools patchy, but some</a:t>
            </a:r>
            <a:r>
              <a:rPr lang="en-GB" baseline="0" dirty="0" smtClean="0"/>
              <a:t> appetite for rolling out similar models</a:t>
            </a:r>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27</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743A3F-A185-4621-8903-518DD6E0AAB3}" type="slidenum">
              <a:rPr lang="en-GB" smtClean="0"/>
              <a:t>28</a:t>
            </a:fld>
            <a:endParaRPr lang="en-GB"/>
          </a:p>
        </p:txBody>
      </p:sp>
    </p:spTree>
    <p:extLst>
      <p:ext uri="{BB962C8B-B14F-4D97-AF65-F5344CB8AC3E}">
        <p14:creationId xmlns:p14="http://schemas.microsoft.com/office/powerpoint/2010/main" val="39347927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Gradual move to author-driven deposits</a:t>
            </a:r>
            <a:endParaRPr lang="en-GB" dirty="0"/>
          </a:p>
        </p:txBody>
      </p:sp>
      <p:sp>
        <p:nvSpPr>
          <p:cNvPr id="4" name="Slide Number Placeholder 3"/>
          <p:cNvSpPr>
            <a:spLocks noGrp="1"/>
          </p:cNvSpPr>
          <p:nvPr>
            <p:ph type="sldNum" sz="quarter" idx="10"/>
          </p:nvPr>
        </p:nvSpPr>
        <p:spPr/>
        <p:txBody>
          <a:bodyPr/>
          <a:lstStyle/>
          <a:p>
            <a:fld id="{698A2B32-6F74-4E68-8C5C-ABF24DAC1522}" type="slidenum">
              <a:rPr lang="en-GB" smtClean="0"/>
              <a:t>29</a:t>
            </a:fld>
            <a:endParaRPr lang="en-GB"/>
          </a:p>
        </p:txBody>
      </p:sp>
    </p:spTree>
    <p:extLst>
      <p:ext uri="{BB962C8B-B14F-4D97-AF65-F5344CB8AC3E}">
        <p14:creationId xmlns:p14="http://schemas.microsoft.com/office/powerpoint/2010/main" val="23545238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Benchmarking on progress with regular compliance reports from Pure</a:t>
            </a:r>
          </a:p>
          <a:p>
            <a:r>
              <a:rPr lang="en-GB" dirty="0" smtClean="0"/>
              <a:t>Support in the right places leading to change of attitudes – ‘it’s actually not that hard’</a:t>
            </a:r>
          </a:p>
          <a:p>
            <a:r>
              <a:rPr lang="en-GB" dirty="0" smtClean="0"/>
              <a:t>Effect on attitudes</a:t>
            </a:r>
            <a:r>
              <a:rPr lang="en-GB" baseline="0" dirty="0" smtClean="0"/>
              <a:t> in School of </a:t>
            </a:r>
            <a:r>
              <a:rPr lang="en-GB" dirty="0" smtClean="0"/>
              <a:t>Medicine</a:t>
            </a:r>
          </a:p>
          <a:p>
            <a:r>
              <a:rPr lang="en-GB" dirty="0" smtClean="0"/>
              <a:t>Ongoing results:</a:t>
            </a:r>
          </a:p>
          <a:p>
            <a:r>
              <a:rPr lang="en-GB" dirty="0" smtClean="0"/>
              <a:t>Returning customers</a:t>
            </a:r>
          </a:p>
          <a:p>
            <a:r>
              <a:rPr lang="en-GB" dirty="0" smtClean="0"/>
              <a:t>Requests for training sessions</a:t>
            </a:r>
          </a:p>
          <a:p>
            <a:r>
              <a:rPr lang="en-GB" dirty="0" smtClean="0"/>
              <a:t>More enquiries… more dialogue</a:t>
            </a:r>
          </a:p>
          <a:p>
            <a:r>
              <a:rPr lang="en-GB" dirty="0" smtClean="0"/>
              <a:t>Upskilling in fine detail of </a:t>
            </a:r>
            <a:r>
              <a:rPr lang="en-GB" dirty="0" err="1" smtClean="0"/>
              <a:t>Hefce</a:t>
            </a:r>
            <a:r>
              <a:rPr lang="en-GB" dirty="0" smtClean="0"/>
              <a:t> policy</a:t>
            </a:r>
          </a:p>
          <a:p>
            <a:r>
              <a:rPr lang="en-GB" dirty="0" smtClean="0"/>
              <a:t>Contact with School administrators and PAs </a:t>
            </a:r>
          </a:p>
          <a:p>
            <a:r>
              <a:rPr lang="en-GB" dirty="0" smtClean="0"/>
              <a:t>Learning what motivates authors to buy in to OA</a:t>
            </a:r>
          </a:p>
          <a:p>
            <a:r>
              <a:rPr lang="en-GB" dirty="0" smtClean="0"/>
              <a:t>Understanding disciplinary needs and approaches</a:t>
            </a:r>
          </a:p>
          <a:p>
            <a:r>
              <a:rPr lang="en-GB" dirty="0" smtClean="0"/>
              <a:t>Reporting good stats on usage</a:t>
            </a:r>
          </a:p>
          <a:p>
            <a:r>
              <a:rPr lang="en-GB" dirty="0" smtClean="0"/>
              <a:t>Increase in content and compliance</a:t>
            </a:r>
          </a:p>
          <a:p>
            <a:endParaRPr lang="en-GB" dirty="0"/>
          </a:p>
        </p:txBody>
      </p:sp>
      <p:sp>
        <p:nvSpPr>
          <p:cNvPr id="4" name="Slide Number Placeholder 3"/>
          <p:cNvSpPr>
            <a:spLocks noGrp="1"/>
          </p:cNvSpPr>
          <p:nvPr>
            <p:ph type="sldNum" sz="quarter" idx="10"/>
          </p:nvPr>
        </p:nvSpPr>
        <p:spPr/>
        <p:txBody>
          <a:bodyPr/>
          <a:lstStyle/>
          <a:p>
            <a:fld id="{698A2B32-6F74-4E68-8C5C-ABF24DAC1522}" type="slidenum">
              <a:rPr lang="en-GB" smtClean="0"/>
              <a:t>30</a:t>
            </a:fld>
            <a:endParaRPr lang="en-GB"/>
          </a:p>
        </p:txBody>
      </p:sp>
    </p:spTree>
    <p:extLst>
      <p:ext uri="{BB962C8B-B14F-4D97-AF65-F5344CB8AC3E}">
        <p14:creationId xmlns:p14="http://schemas.microsoft.com/office/powerpoint/2010/main" val="2354523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D019A3C6-942F-477F-A95F-A161A9CBD2A8}" type="datetimeFigureOut">
              <a:rPr lang="en-US" smtClean="0"/>
              <a:pPr/>
              <a:t>8/5/2015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019A3C6-942F-477F-A95F-A161A9CBD2A8}" type="datetimeFigureOut">
              <a:rPr lang="en-US" smtClean="0"/>
              <a:pPr/>
              <a:t>8/5/2015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D019A3C6-942F-477F-A95F-A161A9CBD2A8}" type="datetimeFigureOut">
              <a:rPr lang="en-US" smtClean="0"/>
              <a:pPr/>
              <a:t>8/5/2015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D019A3C6-942F-477F-A95F-A161A9CBD2A8}" type="datetimeFigureOut">
              <a:rPr lang="en-US" smtClean="0"/>
              <a:pPr/>
              <a:t>8/5/2015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D019A3C6-942F-477F-A95F-A161A9CBD2A8}" type="datetimeFigureOut">
              <a:rPr lang="en-US" smtClean="0"/>
              <a:pPr/>
              <a:t>8/5/2015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D019A3C6-942F-477F-A95F-A161A9CBD2A8}" type="datetimeFigureOut">
              <a:rPr lang="en-US" smtClean="0"/>
              <a:pPr/>
              <a:t>8/5/2015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19A3C6-942F-477F-A95F-A161A9CBD2A8}" type="datetimeFigureOut">
              <a:rPr lang="en-US" smtClean="0"/>
              <a:pPr/>
              <a:t>8/5/2015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019A3C6-942F-477F-A95F-A161A9CBD2A8}" type="datetimeFigureOut">
              <a:rPr lang="en-US" smtClean="0"/>
              <a:pPr/>
              <a:t>8/5/2015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019A3C6-942F-477F-A95F-A161A9CBD2A8}" type="datetimeFigureOut">
              <a:rPr lang="en-US" smtClean="0"/>
              <a:pPr/>
              <a:t>8/5/2015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019A3C6-942F-477F-A95F-A161A9CBD2A8}" type="datetimeFigureOut">
              <a:rPr lang="en-US" smtClean="0"/>
              <a:pPr/>
              <a:t>8/5/2015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019A3C6-942F-477F-A95F-A161A9CBD2A8}" type="datetimeFigureOut">
              <a:rPr lang="en-US" smtClean="0"/>
              <a:pPr/>
              <a:t>8/5/2015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19A3C6-942F-477F-A95F-A161A9CBD2A8}" type="datetimeFigureOut">
              <a:rPr lang="en-US" smtClean="0"/>
              <a:pPr/>
              <a:t>8/5/2015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30BA89-6FB6-4DD4-9C49-C17D9B062E6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jep10@st-andrews.ac.uk"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mailto:open-access-support@st-andrews.ac.uk" TargetMode="External"/><Relationship Id="rId4" Type="http://schemas.openxmlformats.org/officeDocument/2006/relationships/hyperlink" Target="http://openaccess.wp.st-andrews.ac.u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0.jp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st-andrews.ac.uk/library/services/researchsupport/openaccess/oapolicy/"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1.gif"/></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mailto:open-access-support@st-andrews.ac.uk" TargetMode="External"/><Relationship Id="rId4" Type="http://schemas.openxmlformats.org/officeDocument/2006/relationships/hyperlink" Target="http://www.st-andrews.ac.uk/library/services/researchsupport/openacces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www.geograph.org.uk/reuse.php?id=4331466" TargetMode="External"/><Relationship Id="rId3" Type="http://schemas.openxmlformats.org/officeDocument/2006/relationships/image" Target="../media/image22.jpeg"/><Relationship Id="rId7" Type="http://schemas.openxmlformats.org/officeDocument/2006/relationships/hyperlink" Target="http://www.geograph.org.uk/profile/15498"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www.geograph.org.uk/photo/4331466" TargetMode="External"/><Relationship Id="rId5" Type="http://schemas.openxmlformats.org/officeDocument/2006/relationships/image" Target="../media/image23.jpeg"/><Relationship Id="rId4" Type="http://schemas.openxmlformats.org/officeDocument/2006/relationships/image" Target="../media/image5.jpeg"/><Relationship Id="rId9" Type="http://schemas.openxmlformats.org/officeDocument/2006/relationships/hyperlink" Target="http://creativecommons.org/licenses/by-sa/2.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hdl.handle.net/10023/6430" TargetMode="External"/><Relationship Id="rId5" Type="http://schemas.openxmlformats.org/officeDocument/2006/relationships/image" Target="../media/image25.jpeg"/><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7.tiff"/></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8.tiff"/></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openaccess.wp.st-andrews.ac.uk/" TargetMode="External"/><Relationship Id="rId5" Type="http://schemas.openxmlformats.org/officeDocument/2006/relationships/image" Target="../media/image30.pn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libraryblogs.is.ed.ac.uk/loch/2014/06/24/welcome-to-the-loch-blog/"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7.jpeg"/><Relationship Id="rId7" Type="http://schemas.openxmlformats.org/officeDocument/2006/relationships/diagramColors" Target="../diagrams/colors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345"/>
            <a:ext cx="9143999" cy="6857308"/>
          </a:xfrm>
          <a:prstGeom prst="rect">
            <a:avLst/>
          </a:prstGeom>
        </p:spPr>
      </p:pic>
      <p:sp>
        <p:nvSpPr>
          <p:cNvPr id="7" name="Subtitle 2"/>
          <p:cNvSpPr>
            <a:spLocks noGrp="1"/>
          </p:cNvSpPr>
          <p:nvPr>
            <p:ph type="subTitle" idx="1"/>
          </p:nvPr>
        </p:nvSpPr>
        <p:spPr>
          <a:xfrm>
            <a:off x="969580" y="2052722"/>
            <a:ext cx="7409921" cy="3463658"/>
          </a:xfrm>
        </p:spPr>
        <p:txBody>
          <a:bodyPr>
            <a:normAutofit fontScale="92500" lnSpcReduction="10000"/>
          </a:bodyPr>
          <a:lstStyle/>
          <a:p>
            <a:r>
              <a:rPr lang="en-GB" sz="2800" dirty="0" smtClean="0">
                <a:solidFill>
                  <a:schemeClr val="tx1"/>
                </a:solidFill>
              </a:rPr>
              <a:t>Lessons </a:t>
            </a:r>
            <a:r>
              <a:rPr lang="en-GB" sz="2800" dirty="0">
                <a:solidFill>
                  <a:schemeClr val="tx1"/>
                </a:solidFill>
              </a:rPr>
              <a:t>in OA Compliance for HE (LOCH</a:t>
            </a:r>
            <a:r>
              <a:rPr lang="en-GB" sz="2800" dirty="0" smtClean="0">
                <a:solidFill>
                  <a:schemeClr val="tx1"/>
                </a:solidFill>
              </a:rPr>
              <a:t>)</a:t>
            </a:r>
          </a:p>
          <a:p>
            <a:r>
              <a:rPr lang="en-GB" sz="2800" dirty="0" smtClean="0">
                <a:solidFill>
                  <a:schemeClr val="tx1"/>
                </a:solidFill>
              </a:rPr>
              <a:t>University of St Andrews</a:t>
            </a:r>
          </a:p>
          <a:p>
            <a:r>
              <a:rPr lang="en-GB" sz="2800" dirty="0" smtClean="0">
                <a:solidFill>
                  <a:schemeClr val="tx1"/>
                </a:solidFill>
              </a:rPr>
              <a:t>Case study</a:t>
            </a:r>
          </a:p>
          <a:p>
            <a:endParaRPr lang="en-GB" sz="2400" dirty="0">
              <a:solidFill>
                <a:schemeClr val="tx1"/>
              </a:solidFill>
            </a:endParaRPr>
          </a:p>
          <a:p>
            <a:r>
              <a:rPr lang="en-GB" sz="1800" dirty="0" smtClean="0">
                <a:solidFill>
                  <a:schemeClr val="tx1"/>
                </a:solidFill>
              </a:rPr>
              <a:t>Jackie Proven</a:t>
            </a:r>
          </a:p>
          <a:p>
            <a:r>
              <a:rPr lang="en-GB" sz="1800" dirty="0" smtClean="0">
                <a:solidFill>
                  <a:schemeClr val="tx1"/>
                </a:solidFill>
              </a:rPr>
              <a:t>Repository &amp; Open Access Services Manager</a:t>
            </a:r>
          </a:p>
          <a:p>
            <a:r>
              <a:rPr lang="en-GB" sz="1800" dirty="0" smtClean="0">
                <a:solidFill>
                  <a:schemeClr val="tx1"/>
                </a:solidFill>
                <a:hlinkClick r:id="rId3"/>
              </a:rPr>
              <a:t>jep10@st-andrews.ac.uk</a:t>
            </a:r>
            <a:r>
              <a:rPr lang="en-GB" sz="1800" dirty="0" smtClean="0">
                <a:solidFill>
                  <a:schemeClr val="tx1"/>
                </a:solidFill>
              </a:rPr>
              <a:t>  @</a:t>
            </a:r>
            <a:r>
              <a:rPr lang="en-GB" sz="1800" dirty="0" err="1" smtClean="0">
                <a:solidFill>
                  <a:schemeClr val="tx1"/>
                </a:solidFill>
              </a:rPr>
              <a:t>jackieproven</a:t>
            </a:r>
            <a:endParaRPr lang="en-GB" sz="1800" dirty="0" smtClean="0">
              <a:solidFill>
                <a:schemeClr val="tx1"/>
              </a:solidFill>
            </a:endParaRPr>
          </a:p>
          <a:p>
            <a:endParaRPr lang="en-GB" sz="2000" dirty="0">
              <a:solidFill>
                <a:schemeClr val="tx1"/>
              </a:solidFill>
            </a:endParaRPr>
          </a:p>
          <a:p>
            <a:r>
              <a:rPr lang="en-GB" sz="2000" dirty="0" smtClean="0">
                <a:solidFill>
                  <a:schemeClr val="tx1"/>
                </a:solidFill>
              </a:rPr>
              <a:t>Open Access in REF: Planning Workshop 5 Aug 2015</a:t>
            </a:r>
          </a:p>
          <a:p>
            <a:endParaRPr lang="en-GB" sz="2400" dirty="0"/>
          </a:p>
          <a:p>
            <a:pPr algn="l"/>
            <a:endParaRPr lang="en-US" sz="2400" dirty="0">
              <a:solidFill>
                <a:srgbClr val="00AEEF"/>
              </a:solidFill>
              <a:latin typeface="Palatino"/>
              <a:cs typeface="Palatino"/>
            </a:endParaRPr>
          </a:p>
        </p:txBody>
      </p:sp>
      <p:sp>
        <p:nvSpPr>
          <p:cNvPr id="2" name="Rectangle 1"/>
          <p:cNvSpPr/>
          <p:nvPr/>
        </p:nvSpPr>
        <p:spPr>
          <a:xfrm>
            <a:off x="4855646" y="6365906"/>
            <a:ext cx="4288353" cy="369332"/>
          </a:xfrm>
          <a:prstGeom prst="rect">
            <a:avLst/>
          </a:prstGeom>
        </p:spPr>
        <p:txBody>
          <a:bodyPr wrap="none">
            <a:spAutoFit/>
          </a:bodyPr>
          <a:lstStyle/>
          <a:p>
            <a:pPr lvl="0" defTabSz="914400" eaLnBrk="0" fontAlgn="base" hangingPunct="0">
              <a:spcAft>
                <a:spcPct val="0"/>
              </a:spcAft>
            </a:pPr>
            <a:r>
              <a:rPr lang="en-GB" kern="0" dirty="0">
                <a:solidFill>
                  <a:srgbClr val="000000"/>
                </a:solidFill>
                <a:latin typeface="Arial"/>
                <a:cs typeface="Arial"/>
                <a:hlinkClick r:id="rId4"/>
              </a:rPr>
              <a:t>http://openaccess.wp.st-andrews.ac.uk/</a:t>
            </a:r>
            <a:r>
              <a:rPr lang="en-GB" kern="0" dirty="0">
                <a:solidFill>
                  <a:srgbClr val="000000"/>
                </a:solidFill>
                <a:latin typeface="Arial"/>
                <a:cs typeface="Arial"/>
              </a:rPr>
              <a:t> </a:t>
            </a:r>
          </a:p>
        </p:txBody>
      </p:sp>
      <p:sp>
        <p:nvSpPr>
          <p:cNvPr id="3" name="Rectangle 2"/>
          <p:cNvSpPr/>
          <p:nvPr/>
        </p:nvSpPr>
        <p:spPr>
          <a:xfrm>
            <a:off x="4508941" y="6027494"/>
            <a:ext cx="4572000" cy="338554"/>
          </a:xfrm>
          <a:prstGeom prst="rect">
            <a:avLst/>
          </a:prstGeom>
        </p:spPr>
        <p:txBody>
          <a:bodyPr>
            <a:spAutoFit/>
          </a:bodyPr>
          <a:lstStyle/>
          <a:p>
            <a:pPr marL="382059" lvl="0" indent="-382059" defTabSz="914400" eaLnBrk="0" fontAlgn="base" hangingPunct="0">
              <a:spcAft>
                <a:spcPct val="0"/>
              </a:spcAft>
              <a:buNone/>
            </a:pPr>
            <a:r>
              <a:rPr lang="en-GB" sz="1600" kern="0" dirty="0">
                <a:solidFill>
                  <a:srgbClr val="000000"/>
                </a:solidFill>
                <a:latin typeface="Arial"/>
                <a:cs typeface="Arial"/>
              </a:rPr>
              <a:t>Email:  </a:t>
            </a:r>
            <a:r>
              <a:rPr lang="en-GB" sz="1600" kern="0" dirty="0">
                <a:solidFill>
                  <a:srgbClr val="000000"/>
                </a:solidFill>
                <a:latin typeface="Arial"/>
                <a:cs typeface="Arial"/>
                <a:hlinkClick r:id="rId5"/>
              </a:rPr>
              <a:t>open-access-support@st-andrews.ac.uk</a:t>
            </a:r>
            <a:endParaRPr lang="en-GB" sz="1600" kern="0" dirty="0">
              <a:solidFill>
                <a:srgbClr val="000000"/>
              </a:solidFill>
              <a:latin typeface="Arial"/>
              <a:cs typeface="Aria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ep10\Desktop\Blusterycastle.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3688" y="20064"/>
            <a:ext cx="6771516" cy="68400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jep10\Desktop\Pier-stormy.JP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0388" y="1939158"/>
            <a:ext cx="6555267" cy="491660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jep10\Desktop\Cathedral-reflection.jp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6471186" y="15766"/>
            <a:ext cx="2653254" cy="68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461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pic>
        <p:nvPicPr>
          <p:cNvPr id="3074" name="Picture 2" descr="C:\Users\jep10\Desktop\StAndrewsPier.jpg"/>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0" y="0"/>
            <a:ext cx="9144000" cy="3866462"/>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jep10\Desktop\OldCourse.jpg"/>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1" y="3429001"/>
            <a:ext cx="9144000" cy="3428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76060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0" y="776203"/>
            <a:ext cx="9143999" cy="60817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7126014" y="1"/>
            <a:ext cx="2017984" cy="1034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856775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281447" y="78830"/>
            <a:ext cx="3747043" cy="342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http://copac.ac.uk/blog/uploaded_images/st-andrews-789291.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7298" y="85021"/>
            <a:ext cx="5069030" cy="34006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5165937" y="3787464"/>
            <a:ext cx="3862553" cy="2719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descr="C:\Users\jep10\Desktop\Beachpeople.jpg"/>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78831" y="3599171"/>
            <a:ext cx="5018843" cy="3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4181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fade">
                                      <p:cBhvr>
                                        <p:cTn id="12" dur="500"/>
                                        <p:tgtEl>
                                          <p:spTgt spid="4098"/>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2" name="Title 1"/>
          <p:cNvSpPr>
            <a:spLocks noGrp="1"/>
          </p:cNvSpPr>
          <p:nvPr>
            <p:ph type="title"/>
          </p:nvPr>
        </p:nvSpPr>
        <p:spPr/>
        <p:txBody>
          <a:bodyPr/>
          <a:lstStyle/>
          <a:p>
            <a:r>
              <a:rPr lang="en-GB" dirty="0" smtClean="0"/>
              <a:t>St Andrews</a:t>
            </a:r>
            <a:endParaRPr lang="en-GB" dirty="0"/>
          </a:p>
        </p:txBody>
      </p:sp>
      <p:sp>
        <p:nvSpPr>
          <p:cNvPr id="3" name="Content Placeholder 2"/>
          <p:cNvSpPr>
            <a:spLocks noGrp="1"/>
          </p:cNvSpPr>
          <p:nvPr>
            <p:ph idx="1"/>
          </p:nvPr>
        </p:nvSpPr>
        <p:spPr>
          <a:xfrm>
            <a:off x="457200" y="1736096"/>
            <a:ext cx="7898524" cy="3837258"/>
          </a:xfrm>
        </p:spPr>
        <p:txBody>
          <a:bodyPr>
            <a:normAutofit/>
          </a:bodyPr>
          <a:lstStyle/>
          <a:p>
            <a:r>
              <a:rPr lang="en-GB" sz="2800" dirty="0" smtClean="0"/>
              <a:t>c.700 </a:t>
            </a:r>
            <a:r>
              <a:rPr lang="en-GB" sz="2800" dirty="0"/>
              <a:t>Academic staff</a:t>
            </a:r>
          </a:p>
          <a:p>
            <a:r>
              <a:rPr lang="en-GB" sz="2800" dirty="0"/>
              <a:t>c. </a:t>
            </a:r>
            <a:r>
              <a:rPr lang="en-GB" sz="2800" dirty="0" smtClean="0"/>
              <a:t>8000 </a:t>
            </a:r>
            <a:r>
              <a:rPr lang="en-GB" sz="2800" dirty="0"/>
              <a:t>students (80% UG, 20% PG</a:t>
            </a:r>
            <a:r>
              <a:rPr lang="en-GB" sz="2800" dirty="0" smtClean="0"/>
              <a:t>)</a:t>
            </a:r>
          </a:p>
          <a:p>
            <a:r>
              <a:rPr lang="en-GB" sz="2800" dirty="0" smtClean="0"/>
              <a:t>47% of students non-UK</a:t>
            </a:r>
          </a:p>
          <a:p>
            <a:r>
              <a:rPr lang="en-GB" sz="2800" dirty="0" smtClean="0"/>
              <a:t>Research intensive and competitive</a:t>
            </a:r>
          </a:p>
          <a:p>
            <a:r>
              <a:rPr lang="en-GB" sz="2800" dirty="0"/>
              <a:t>2-2.5k research publications </a:t>
            </a:r>
            <a:r>
              <a:rPr lang="en-GB" sz="2800" dirty="0" smtClean="0"/>
              <a:t>annually</a:t>
            </a:r>
          </a:p>
          <a:p>
            <a:r>
              <a:rPr lang="en-GB" sz="2800" dirty="0"/>
              <a:t>42,000 research outputs recorded in </a:t>
            </a:r>
            <a:r>
              <a:rPr lang="en-GB" sz="2800" dirty="0" smtClean="0"/>
              <a:t>PURE, 10% f/t</a:t>
            </a:r>
            <a:endParaRPr lang="en-GB" sz="2800" dirty="0"/>
          </a:p>
          <a:p>
            <a:endParaRPr lang="en-GB" sz="2800" dirty="0"/>
          </a:p>
          <a:p>
            <a:endParaRPr lang="en-GB" sz="2800" dirty="0"/>
          </a:p>
        </p:txBody>
      </p:sp>
      <p:pic>
        <p:nvPicPr>
          <p:cNvPr id="7" name="Picture 2" descr="RCUK logo"/>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46884" y="5203531"/>
            <a:ext cx="2880641" cy="80952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91214" y="5274591"/>
            <a:ext cx="2257425" cy="76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European Commission logo"/>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804148" y="4952496"/>
            <a:ext cx="1537328" cy="1063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0736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8098" y="184938"/>
            <a:ext cx="7909428" cy="491405"/>
          </a:xfrm>
          <a:prstGeom prst="rect">
            <a:avLst/>
          </a:prstGeom>
        </p:spPr>
      </p:pic>
      <p:grpSp>
        <p:nvGrpSpPr>
          <p:cNvPr id="63" name="Group 4"/>
          <p:cNvGrpSpPr>
            <a:grpSpLocks/>
          </p:cNvGrpSpPr>
          <p:nvPr/>
        </p:nvGrpSpPr>
        <p:grpSpPr bwMode="auto">
          <a:xfrm>
            <a:off x="3886200" y="649288"/>
            <a:ext cx="2017713" cy="1862137"/>
            <a:chOff x="3220" y="241"/>
            <a:chExt cx="2949" cy="1270"/>
          </a:xfrm>
        </p:grpSpPr>
        <p:sp>
          <p:nvSpPr>
            <p:cNvPr id="64" name="Oval 5"/>
            <p:cNvSpPr>
              <a:spLocks noChangeArrowheads="1"/>
            </p:cNvSpPr>
            <p:nvPr/>
          </p:nvSpPr>
          <p:spPr bwMode="auto">
            <a:xfrm>
              <a:off x="3220" y="241"/>
              <a:ext cx="2949" cy="1270"/>
            </a:xfrm>
            <a:prstGeom prst="ellipse">
              <a:avLst/>
            </a:prstGeom>
            <a:solidFill>
              <a:srgbClr val="3399FF"/>
            </a:solidFill>
            <a:ln w="12700">
              <a:solidFill>
                <a:schemeClr val="tx1"/>
              </a:solidFill>
              <a:round/>
              <a:headEnd/>
              <a:tailEnd/>
            </a:ln>
          </p:spPr>
          <p:txBody>
            <a:bodyPr wrap="none" anchor="ctr"/>
            <a:lstStyle/>
            <a:p>
              <a:endParaRPr lang="en-US">
                <a:cs typeface="Arial" charset="0"/>
              </a:endParaRPr>
            </a:p>
          </p:txBody>
        </p:sp>
        <p:sp>
          <p:nvSpPr>
            <p:cNvPr id="65" name="Text Box 6"/>
            <p:cNvSpPr txBox="1">
              <a:spLocks noChangeArrowheads="1"/>
            </p:cNvSpPr>
            <p:nvPr/>
          </p:nvSpPr>
          <p:spPr bwMode="auto">
            <a:xfrm>
              <a:off x="4018" y="241"/>
              <a:ext cx="1473"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a:cs typeface="Arial" charset="0"/>
                </a:rPr>
                <a:t> Activities</a:t>
              </a:r>
            </a:p>
          </p:txBody>
        </p:sp>
      </p:grpSp>
      <p:grpSp>
        <p:nvGrpSpPr>
          <p:cNvPr id="6" name="Group 4"/>
          <p:cNvGrpSpPr>
            <a:grpSpLocks/>
          </p:cNvGrpSpPr>
          <p:nvPr/>
        </p:nvGrpSpPr>
        <p:grpSpPr bwMode="auto">
          <a:xfrm>
            <a:off x="790575" y="865188"/>
            <a:ext cx="2808288" cy="1728787"/>
            <a:chOff x="1338" y="300"/>
            <a:chExt cx="2949" cy="1270"/>
          </a:xfrm>
        </p:grpSpPr>
        <p:sp>
          <p:nvSpPr>
            <p:cNvPr id="7" name="Oval 5"/>
            <p:cNvSpPr>
              <a:spLocks noChangeArrowheads="1"/>
            </p:cNvSpPr>
            <p:nvPr/>
          </p:nvSpPr>
          <p:spPr bwMode="auto">
            <a:xfrm>
              <a:off x="1338" y="300"/>
              <a:ext cx="2949" cy="1270"/>
            </a:xfrm>
            <a:prstGeom prst="ellipse">
              <a:avLst/>
            </a:prstGeom>
            <a:solidFill>
              <a:schemeClr val="hlink"/>
            </a:solidFill>
            <a:ln w="12700">
              <a:solidFill>
                <a:schemeClr val="tx1"/>
              </a:solidFill>
              <a:round/>
              <a:headEnd/>
              <a:tailEnd/>
            </a:ln>
          </p:spPr>
          <p:txBody>
            <a:bodyPr wrap="none" anchor="ctr"/>
            <a:lstStyle/>
            <a:p>
              <a:endParaRPr lang="en-US">
                <a:cs typeface="Arial" charset="0"/>
              </a:endParaRPr>
            </a:p>
          </p:txBody>
        </p:sp>
        <p:sp>
          <p:nvSpPr>
            <p:cNvPr id="8" name="Text Box 6"/>
            <p:cNvSpPr txBox="1">
              <a:spLocks noChangeArrowheads="1"/>
            </p:cNvSpPr>
            <p:nvPr/>
          </p:nvSpPr>
          <p:spPr bwMode="auto">
            <a:xfrm>
              <a:off x="2107" y="300"/>
              <a:ext cx="1475" cy="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600">
                  <a:solidFill>
                    <a:srgbClr val="000000"/>
                  </a:solidFill>
                  <a:cs typeface="Arial" charset="0"/>
                </a:rPr>
                <a:t>Publications</a:t>
              </a:r>
            </a:p>
          </p:txBody>
        </p:sp>
      </p:grpSp>
      <p:sp>
        <p:nvSpPr>
          <p:cNvPr id="9" name="Oval 8"/>
          <p:cNvSpPr>
            <a:spLocks noChangeArrowheads="1"/>
          </p:cNvSpPr>
          <p:nvPr/>
        </p:nvSpPr>
        <p:spPr bwMode="auto">
          <a:xfrm>
            <a:off x="3384550" y="3022600"/>
            <a:ext cx="1871663" cy="1800225"/>
          </a:xfrm>
          <a:prstGeom prst="ellipse">
            <a:avLst/>
          </a:prstGeom>
          <a:solidFill>
            <a:srgbClr val="FF99FF"/>
          </a:solidFill>
          <a:ln w="9525">
            <a:solidFill>
              <a:schemeClr val="tx1"/>
            </a:solidFill>
            <a:round/>
            <a:headEnd/>
            <a:tailEnd/>
          </a:ln>
        </p:spPr>
        <p:txBody>
          <a:bodyPr wrap="none" anchor="ctr"/>
          <a:lstStyle/>
          <a:p>
            <a:pPr algn="ctr">
              <a:spcBef>
                <a:spcPct val="20000"/>
              </a:spcBef>
            </a:pPr>
            <a:r>
              <a:rPr lang="en-GB" dirty="0">
                <a:cs typeface="Arial" charset="0"/>
              </a:rPr>
              <a:t>St Andrews</a:t>
            </a:r>
          </a:p>
          <a:p>
            <a:pPr algn="ctr">
              <a:spcBef>
                <a:spcPct val="20000"/>
              </a:spcBef>
            </a:pPr>
            <a:r>
              <a:rPr lang="en-GB" dirty="0">
                <a:cs typeface="Arial" charset="0"/>
              </a:rPr>
              <a:t>PURE </a:t>
            </a:r>
            <a:r>
              <a:rPr lang="en-GB" dirty="0" smtClean="0">
                <a:cs typeface="Arial" charset="0"/>
              </a:rPr>
              <a:t>CRIS</a:t>
            </a:r>
          </a:p>
          <a:p>
            <a:pPr algn="ctr">
              <a:spcBef>
                <a:spcPct val="20000"/>
              </a:spcBef>
            </a:pPr>
            <a:endParaRPr lang="en-GB" dirty="0">
              <a:cs typeface="Arial" charset="0"/>
            </a:endParaRPr>
          </a:p>
        </p:txBody>
      </p:sp>
      <p:grpSp>
        <p:nvGrpSpPr>
          <p:cNvPr id="10" name="Group 5"/>
          <p:cNvGrpSpPr>
            <a:grpSpLocks/>
          </p:cNvGrpSpPr>
          <p:nvPr/>
        </p:nvGrpSpPr>
        <p:grpSpPr bwMode="auto">
          <a:xfrm>
            <a:off x="5184775" y="2738438"/>
            <a:ext cx="3886200" cy="3530600"/>
            <a:chOff x="5365750" y="2348880"/>
            <a:chExt cx="3886770" cy="3530600"/>
          </a:xfrm>
        </p:grpSpPr>
        <p:sp>
          <p:nvSpPr>
            <p:cNvPr id="11" name="AutoShape 7"/>
            <p:cNvSpPr>
              <a:spLocks noChangeArrowheads="1"/>
            </p:cNvSpPr>
            <p:nvPr/>
          </p:nvSpPr>
          <p:spPr bwMode="auto">
            <a:xfrm>
              <a:off x="5365750" y="3498230"/>
              <a:ext cx="1421021" cy="360362"/>
            </a:xfrm>
            <a:prstGeom prst="rightArrow">
              <a:avLst>
                <a:gd name="adj1" fmla="val 50000"/>
                <a:gd name="adj2" fmla="val 84909"/>
              </a:avLst>
            </a:prstGeom>
            <a:solidFill>
              <a:srgbClr val="FFFFFF"/>
            </a:solidFill>
            <a:ln w="12700">
              <a:solidFill>
                <a:schemeClr val="tx1"/>
              </a:solidFill>
              <a:miter lim="800000"/>
              <a:headEnd/>
              <a:tailEnd/>
            </a:ln>
          </p:spPr>
          <p:txBody>
            <a:bodyPr wrap="none" anchor="ctr"/>
            <a:lstStyle/>
            <a:p>
              <a:pPr algn="ctr">
                <a:spcBef>
                  <a:spcPct val="20000"/>
                </a:spcBef>
              </a:pPr>
              <a:r>
                <a:rPr lang="en-GB" sz="1200" dirty="0">
                  <a:cs typeface="Arial" charset="0"/>
                </a:rPr>
                <a:t>Fed Out</a:t>
              </a:r>
            </a:p>
          </p:txBody>
        </p:sp>
        <p:grpSp>
          <p:nvGrpSpPr>
            <p:cNvPr id="12" name="Group 9"/>
            <p:cNvGrpSpPr>
              <a:grpSpLocks/>
            </p:cNvGrpSpPr>
            <p:nvPr/>
          </p:nvGrpSpPr>
          <p:grpSpPr bwMode="auto">
            <a:xfrm>
              <a:off x="6731570" y="3115643"/>
              <a:ext cx="2413000" cy="1998662"/>
              <a:chOff x="4104" y="1734"/>
              <a:chExt cx="1520" cy="1259"/>
            </a:xfrm>
          </p:grpSpPr>
          <p:sp>
            <p:nvSpPr>
              <p:cNvPr id="21" name="Line 10"/>
              <p:cNvSpPr>
                <a:spLocks noChangeShapeType="1"/>
              </p:cNvSpPr>
              <p:nvPr/>
            </p:nvSpPr>
            <p:spPr bwMode="auto">
              <a:xfrm>
                <a:off x="4104" y="1887"/>
                <a:ext cx="0" cy="953"/>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2" name="Line 11"/>
              <p:cNvSpPr>
                <a:spLocks noChangeShapeType="1"/>
              </p:cNvSpPr>
              <p:nvPr/>
            </p:nvSpPr>
            <p:spPr bwMode="auto">
              <a:xfrm>
                <a:off x="4104" y="1887"/>
                <a:ext cx="31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 name="Line 12"/>
              <p:cNvSpPr>
                <a:spLocks noChangeShapeType="1"/>
              </p:cNvSpPr>
              <p:nvPr/>
            </p:nvSpPr>
            <p:spPr bwMode="auto">
              <a:xfrm>
                <a:off x="4104" y="2840"/>
                <a:ext cx="31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4" name="Line 13"/>
              <p:cNvSpPr>
                <a:spLocks noChangeShapeType="1"/>
              </p:cNvSpPr>
              <p:nvPr/>
            </p:nvSpPr>
            <p:spPr bwMode="auto">
              <a:xfrm>
                <a:off x="4104" y="2363"/>
                <a:ext cx="31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 name="Text Box 14"/>
              <p:cNvSpPr txBox="1">
                <a:spLocks noChangeArrowheads="1"/>
              </p:cNvSpPr>
              <p:nvPr/>
            </p:nvSpPr>
            <p:spPr bwMode="auto">
              <a:xfrm>
                <a:off x="4284" y="2204"/>
                <a:ext cx="1180" cy="319"/>
              </a:xfrm>
              <a:prstGeom prst="rect">
                <a:avLst/>
              </a:prstGeom>
              <a:solidFill>
                <a:srgbClr val="FFFF99"/>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dirty="0">
                    <a:cs typeface="Arial" charset="0"/>
                  </a:rPr>
                  <a:t>REF, RCUK</a:t>
                </a:r>
              </a:p>
              <a:p>
                <a:pPr algn="ctr" eaLnBrk="1" hangingPunct="1">
                  <a:spcBef>
                    <a:spcPct val="20000"/>
                  </a:spcBef>
                </a:pPr>
                <a:r>
                  <a:rPr lang="en-GB" sz="1200" dirty="0">
                    <a:cs typeface="Arial" charset="0"/>
                  </a:rPr>
                  <a:t>SFC, HESA</a:t>
                </a:r>
              </a:p>
            </p:txBody>
          </p:sp>
          <p:sp>
            <p:nvSpPr>
              <p:cNvPr id="26" name="Text Box 15"/>
              <p:cNvSpPr txBox="1">
                <a:spLocks noChangeArrowheads="1"/>
              </p:cNvSpPr>
              <p:nvPr/>
            </p:nvSpPr>
            <p:spPr bwMode="auto">
              <a:xfrm>
                <a:off x="4330" y="1734"/>
                <a:ext cx="1294" cy="319"/>
              </a:xfrm>
              <a:prstGeom prst="rect">
                <a:avLst/>
              </a:prstGeom>
              <a:solidFill>
                <a:srgbClr val="FFFF99"/>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dirty="0">
                    <a:cs typeface="Arial" charset="0"/>
                  </a:rPr>
                  <a:t>HEI – Strategic</a:t>
                </a:r>
              </a:p>
              <a:p>
                <a:pPr algn="ctr" eaLnBrk="1" hangingPunct="1">
                  <a:spcBef>
                    <a:spcPct val="20000"/>
                  </a:spcBef>
                </a:pPr>
                <a:r>
                  <a:rPr lang="en-GB" sz="1200" dirty="0">
                    <a:cs typeface="Arial" charset="0"/>
                  </a:rPr>
                  <a:t>Planning, Benchmarking</a:t>
                </a:r>
              </a:p>
            </p:txBody>
          </p:sp>
          <p:sp>
            <p:nvSpPr>
              <p:cNvPr id="27" name="Text Box 16"/>
              <p:cNvSpPr txBox="1">
                <a:spLocks noChangeArrowheads="1"/>
              </p:cNvSpPr>
              <p:nvPr/>
            </p:nvSpPr>
            <p:spPr bwMode="auto">
              <a:xfrm>
                <a:off x="4330" y="2697"/>
                <a:ext cx="1180" cy="296"/>
              </a:xfrm>
              <a:prstGeom prst="rect">
                <a:avLst/>
              </a:prstGeom>
              <a:solidFill>
                <a:srgbClr val="FFFF99"/>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a:cs typeface="Arial" charset="0"/>
                  </a:rPr>
                  <a:t>Public, Media Recognition / Impact</a:t>
                </a:r>
              </a:p>
            </p:txBody>
          </p:sp>
        </p:grpSp>
        <p:grpSp>
          <p:nvGrpSpPr>
            <p:cNvPr id="13" name="Group 17"/>
            <p:cNvGrpSpPr>
              <a:grpSpLocks/>
            </p:cNvGrpSpPr>
            <p:nvPr/>
          </p:nvGrpSpPr>
          <p:grpSpPr bwMode="auto">
            <a:xfrm>
              <a:off x="6731570" y="2348880"/>
              <a:ext cx="2520950" cy="1011238"/>
              <a:chOff x="4104" y="1251"/>
              <a:chExt cx="1588" cy="637"/>
            </a:xfrm>
          </p:grpSpPr>
          <p:sp>
            <p:nvSpPr>
              <p:cNvPr id="18" name="Line 18"/>
              <p:cNvSpPr>
                <a:spLocks noChangeShapeType="1"/>
              </p:cNvSpPr>
              <p:nvPr/>
            </p:nvSpPr>
            <p:spPr bwMode="auto">
              <a:xfrm>
                <a:off x="4104" y="1388"/>
                <a:ext cx="0" cy="5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9" name="Line 19"/>
              <p:cNvSpPr>
                <a:spLocks noChangeShapeType="1"/>
              </p:cNvSpPr>
              <p:nvPr/>
            </p:nvSpPr>
            <p:spPr bwMode="auto">
              <a:xfrm>
                <a:off x="4104" y="1388"/>
                <a:ext cx="58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0" name="Text Box 20"/>
              <p:cNvSpPr txBox="1">
                <a:spLocks noChangeArrowheads="1"/>
              </p:cNvSpPr>
              <p:nvPr/>
            </p:nvSpPr>
            <p:spPr bwMode="auto">
              <a:xfrm>
                <a:off x="4512" y="1251"/>
                <a:ext cx="1180" cy="319"/>
              </a:xfrm>
              <a:prstGeom prst="rect">
                <a:avLst/>
              </a:prstGeom>
              <a:solidFill>
                <a:srgbClr val="FFFF99"/>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dirty="0">
                    <a:cs typeface="Arial" charset="0"/>
                  </a:rPr>
                  <a:t>Industry / SME</a:t>
                </a:r>
                <a:r>
                  <a:rPr lang="ja-JP" altLang="en-GB" sz="1200" dirty="0">
                    <a:cs typeface="Arial" charset="0"/>
                  </a:rPr>
                  <a:t>’</a:t>
                </a:r>
                <a:r>
                  <a:rPr lang="en-GB" altLang="ja-JP" sz="1200" dirty="0">
                    <a:cs typeface="Arial" charset="0"/>
                  </a:rPr>
                  <a:t>s</a:t>
                </a:r>
              </a:p>
              <a:p>
                <a:pPr algn="ctr" eaLnBrk="1" hangingPunct="1">
                  <a:spcBef>
                    <a:spcPct val="20000"/>
                  </a:spcBef>
                </a:pPr>
                <a:r>
                  <a:rPr lang="en-GB" sz="1200" dirty="0">
                    <a:cs typeface="Arial" charset="0"/>
                  </a:rPr>
                  <a:t>Interface</a:t>
                </a:r>
              </a:p>
            </p:txBody>
          </p:sp>
        </p:grpSp>
        <p:grpSp>
          <p:nvGrpSpPr>
            <p:cNvPr id="14" name="Group 21"/>
            <p:cNvGrpSpPr>
              <a:grpSpLocks/>
            </p:cNvGrpSpPr>
            <p:nvPr/>
          </p:nvGrpSpPr>
          <p:grpSpPr bwMode="auto">
            <a:xfrm>
              <a:off x="6731570" y="4869830"/>
              <a:ext cx="2520950" cy="1009650"/>
              <a:chOff x="4104" y="2839"/>
              <a:chExt cx="1588" cy="636"/>
            </a:xfrm>
          </p:grpSpPr>
          <p:sp>
            <p:nvSpPr>
              <p:cNvPr id="15" name="Line 22"/>
              <p:cNvSpPr>
                <a:spLocks noChangeShapeType="1"/>
              </p:cNvSpPr>
              <p:nvPr/>
            </p:nvSpPr>
            <p:spPr bwMode="auto">
              <a:xfrm>
                <a:off x="4104" y="2839"/>
                <a:ext cx="0"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6" name="Line 23"/>
              <p:cNvSpPr>
                <a:spLocks noChangeShapeType="1"/>
              </p:cNvSpPr>
              <p:nvPr/>
            </p:nvSpPr>
            <p:spPr bwMode="auto">
              <a:xfrm>
                <a:off x="4104" y="3293"/>
                <a:ext cx="49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7" name="Text Box 24"/>
              <p:cNvSpPr txBox="1">
                <a:spLocks noChangeArrowheads="1"/>
              </p:cNvSpPr>
              <p:nvPr/>
            </p:nvSpPr>
            <p:spPr bwMode="auto">
              <a:xfrm>
                <a:off x="4512" y="3156"/>
                <a:ext cx="1180" cy="319"/>
              </a:xfrm>
              <a:prstGeom prst="rect">
                <a:avLst/>
              </a:prstGeom>
              <a:solidFill>
                <a:srgbClr val="FFFF99"/>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dirty="0">
                    <a:cs typeface="Arial" charset="0"/>
                  </a:rPr>
                  <a:t>Collaborations</a:t>
                </a:r>
              </a:p>
              <a:p>
                <a:pPr algn="ctr" eaLnBrk="1" hangingPunct="1">
                  <a:spcBef>
                    <a:spcPct val="20000"/>
                  </a:spcBef>
                </a:pPr>
                <a:r>
                  <a:rPr lang="en-GB" sz="1200" dirty="0">
                    <a:cs typeface="Arial" charset="0"/>
                  </a:rPr>
                  <a:t>Research Pools</a:t>
                </a:r>
              </a:p>
            </p:txBody>
          </p:sp>
        </p:grpSp>
      </p:grpSp>
      <p:grpSp>
        <p:nvGrpSpPr>
          <p:cNvPr id="28" name="Group 50"/>
          <p:cNvGrpSpPr>
            <a:grpSpLocks/>
          </p:cNvGrpSpPr>
          <p:nvPr/>
        </p:nvGrpSpPr>
        <p:grpSpPr bwMode="auto">
          <a:xfrm>
            <a:off x="287338" y="2808288"/>
            <a:ext cx="3168650" cy="3495675"/>
            <a:chOff x="611188" y="2164856"/>
            <a:chExt cx="3168724" cy="3495677"/>
          </a:xfrm>
        </p:grpSpPr>
        <p:sp>
          <p:nvSpPr>
            <p:cNvPr id="29" name="AutoShape 26"/>
            <p:cNvSpPr>
              <a:spLocks noChangeArrowheads="1"/>
            </p:cNvSpPr>
            <p:nvPr/>
          </p:nvSpPr>
          <p:spPr bwMode="auto">
            <a:xfrm>
              <a:off x="2555920" y="3244357"/>
              <a:ext cx="1223992" cy="360362"/>
            </a:xfrm>
            <a:prstGeom prst="rightArrow">
              <a:avLst>
                <a:gd name="adj1" fmla="val 50000"/>
                <a:gd name="adj2" fmla="val 84914"/>
              </a:avLst>
            </a:prstGeom>
            <a:solidFill>
              <a:srgbClr val="FFFFFF"/>
            </a:solidFill>
            <a:ln w="12700">
              <a:solidFill>
                <a:schemeClr val="tx1"/>
              </a:solidFill>
              <a:miter lim="800000"/>
              <a:headEnd/>
              <a:tailEnd/>
            </a:ln>
          </p:spPr>
          <p:txBody>
            <a:bodyPr wrap="none" anchor="ctr"/>
            <a:lstStyle/>
            <a:p>
              <a:pPr algn="ctr">
                <a:spcBef>
                  <a:spcPct val="20000"/>
                </a:spcBef>
              </a:pPr>
              <a:r>
                <a:rPr lang="en-GB" sz="1200" dirty="0">
                  <a:cs typeface="Arial" charset="0"/>
                </a:rPr>
                <a:t>Pulled In</a:t>
              </a:r>
            </a:p>
          </p:txBody>
        </p:sp>
        <p:sp>
          <p:nvSpPr>
            <p:cNvPr id="30" name="Text Box 27"/>
            <p:cNvSpPr txBox="1">
              <a:spLocks noChangeArrowheads="1"/>
            </p:cNvSpPr>
            <p:nvPr/>
          </p:nvSpPr>
          <p:spPr bwMode="auto">
            <a:xfrm>
              <a:off x="755653" y="3101482"/>
              <a:ext cx="1223992" cy="469900"/>
            </a:xfrm>
            <a:prstGeom prst="rect">
              <a:avLst/>
            </a:prstGeom>
            <a:solidFill>
              <a:srgbClr val="99FF99"/>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dirty="0">
                  <a:cs typeface="Arial" charset="0"/>
                </a:rPr>
                <a:t>Staff Records [HR]</a:t>
              </a:r>
            </a:p>
          </p:txBody>
        </p:sp>
        <p:sp>
          <p:nvSpPr>
            <p:cNvPr id="31" name="Text Box 28"/>
            <p:cNvSpPr txBox="1">
              <a:spLocks noChangeArrowheads="1"/>
            </p:cNvSpPr>
            <p:nvPr/>
          </p:nvSpPr>
          <p:spPr bwMode="auto">
            <a:xfrm>
              <a:off x="611188" y="4038107"/>
              <a:ext cx="1368457" cy="469900"/>
            </a:xfrm>
            <a:prstGeom prst="rect">
              <a:avLst/>
            </a:prstGeom>
            <a:solidFill>
              <a:srgbClr val="99FF99"/>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dirty="0">
                  <a:cs typeface="Arial" charset="0"/>
                </a:rPr>
                <a:t>Student Records [Registry]</a:t>
              </a:r>
            </a:p>
          </p:txBody>
        </p:sp>
        <p:sp>
          <p:nvSpPr>
            <p:cNvPr id="32" name="Line 29"/>
            <p:cNvSpPr>
              <a:spLocks noChangeShapeType="1"/>
            </p:cNvSpPr>
            <p:nvPr/>
          </p:nvSpPr>
          <p:spPr bwMode="auto">
            <a:xfrm>
              <a:off x="2484482" y="2453781"/>
              <a:ext cx="0" cy="273685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3" name="Line 30"/>
            <p:cNvSpPr>
              <a:spLocks noChangeShapeType="1"/>
            </p:cNvSpPr>
            <p:nvPr/>
          </p:nvSpPr>
          <p:spPr bwMode="auto">
            <a:xfrm>
              <a:off x="1978057" y="3317382"/>
              <a:ext cx="50325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4" name="Line 31"/>
            <p:cNvSpPr>
              <a:spLocks noChangeShapeType="1"/>
            </p:cNvSpPr>
            <p:nvPr/>
          </p:nvSpPr>
          <p:spPr bwMode="auto">
            <a:xfrm>
              <a:off x="1978057" y="4325444"/>
              <a:ext cx="50325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5" name="Line 32"/>
            <p:cNvSpPr>
              <a:spLocks noChangeShapeType="1"/>
            </p:cNvSpPr>
            <p:nvPr/>
          </p:nvSpPr>
          <p:spPr bwMode="auto">
            <a:xfrm>
              <a:off x="1546247" y="2452193"/>
              <a:ext cx="93506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 name="Line 33"/>
            <p:cNvSpPr>
              <a:spLocks noChangeShapeType="1"/>
            </p:cNvSpPr>
            <p:nvPr/>
          </p:nvSpPr>
          <p:spPr bwMode="auto">
            <a:xfrm>
              <a:off x="1690713" y="5190633"/>
              <a:ext cx="79218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7" name="Text Box 34"/>
            <p:cNvSpPr txBox="1">
              <a:spLocks noChangeArrowheads="1"/>
            </p:cNvSpPr>
            <p:nvPr/>
          </p:nvSpPr>
          <p:spPr bwMode="auto">
            <a:xfrm>
              <a:off x="900120" y="2164856"/>
              <a:ext cx="1366869" cy="469900"/>
            </a:xfrm>
            <a:prstGeom prst="rect">
              <a:avLst/>
            </a:prstGeom>
            <a:solidFill>
              <a:srgbClr val="99FF99"/>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dirty="0">
                  <a:cs typeface="Arial" charset="0"/>
                </a:rPr>
                <a:t>University Structure [HR]</a:t>
              </a:r>
            </a:p>
          </p:txBody>
        </p:sp>
        <p:sp>
          <p:nvSpPr>
            <p:cNvPr id="38" name="Text Box 35"/>
            <p:cNvSpPr txBox="1">
              <a:spLocks noChangeArrowheads="1"/>
            </p:cNvSpPr>
            <p:nvPr/>
          </p:nvSpPr>
          <p:spPr bwMode="auto">
            <a:xfrm>
              <a:off x="755653" y="4971558"/>
              <a:ext cx="1439897" cy="688975"/>
            </a:xfrm>
            <a:prstGeom prst="rect">
              <a:avLst/>
            </a:prstGeom>
            <a:solidFill>
              <a:srgbClr val="99FF99"/>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a:cs typeface="Arial" charset="0"/>
                </a:rPr>
                <a:t>Projects, Grants, KT</a:t>
              </a:r>
            </a:p>
            <a:p>
              <a:pPr algn="ctr" eaLnBrk="1" hangingPunct="1">
                <a:spcBef>
                  <a:spcPct val="20000"/>
                </a:spcBef>
              </a:pPr>
              <a:r>
                <a:rPr lang="en-GB" sz="1200">
                  <a:cs typeface="Arial" charset="0"/>
                </a:rPr>
                <a:t>[Finance]</a:t>
              </a:r>
            </a:p>
          </p:txBody>
        </p:sp>
      </p:grpSp>
      <p:sp>
        <p:nvSpPr>
          <p:cNvPr id="39" name="Text Box 37"/>
          <p:cNvSpPr txBox="1">
            <a:spLocks noChangeArrowheads="1"/>
          </p:cNvSpPr>
          <p:nvPr/>
        </p:nvSpPr>
        <p:spPr bwMode="auto">
          <a:xfrm>
            <a:off x="1223963" y="1946275"/>
            <a:ext cx="865187" cy="439738"/>
          </a:xfrm>
          <a:prstGeom prst="rect">
            <a:avLst/>
          </a:prstGeom>
          <a:solidFill>
            <a:srgbClr val="A2FFFE"/>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000"/>
              <a:t>Manual</a:t>
            </a:r>
          </a:p>
          <a:p>
            <a:pPr algn="ctr" eaLnBrk="1" hangingPunct="1">
              <a:spcBef>
                <a:spcPct val="20000"/>
              </a:spcBef>
            </a:pPr>
            <a:r>
              <a:rPr lang="en-GB" sz="1000"/>
              <a:t>Input</a:t>
            </a:r>
          </a:p>
        </p:txBody>
      </p:sp>
      <p:sp>
        <p:nvSpPr>
          <p:cNvPr id="40" name="AutoShape 38"/>
          <p:cNvSpPr>
            <a:spLocks noChangeArrowheads="1"/>
          </p:cNvSpPr>
          <p:nvPr/>
        </p:nvSpPr>
        <p:spPr bwMode="auto">
          <a:xfrm rot="2019132">
            <a:off x="1868488" y="2695575"/>
            <a:ext cx="1857375" cy="360363"/>
          </a:xfrm>
          <a:prstGeom prst="rightArrow">
            <a:avLst>
              <a:gd name="adj1" fmla="val 50000"/>
              <a:gd name="adj2" fmla="val 80987"/>
            </a:avLst>
          </a:prstGeom>
          <a:solidFill>
            <a:srgbClr val="A2FFFE"/>
          </a:solidFill>
          <a:ln w="12700">
            <a:solidFill>
              <a:schemeClr val="tx1"/>
            </a:solidFill>
            <a:miter lim="800000"/>
            <a:headEnd/>
            <a:tailEnd/>
          </a:ln>
        </p:spPr>
        <p:txBody>
          <a:bodyPr wrap="none" anchor="ctr"/>
          <a:lstStyle/>
          <a:p>
            <a:pPr algn="ctr">
              <a:spcBef>
                <a:spcPct val="20000"/>
              </a:spcBef>
            </a:pPr>
            <a:r>
              <a:rPr lang="en-GB" sz="1000" dirty="0"/>
              <a:t>Entered</a:t>
            </a:r>
          </a:p>
        </p:txBody>
      </p:sp>
      <p:sp>
        <p:nvSpPr>
          <p:cNvPr id="41" name="Text Box 40"/>
          <p:cNvSpPr txBox="1">
            <a:spLocks noChangeArrowheads="1"/>
          </p:cNvSpPr>
          <p:nvPr/>
        </p:nvSpPr>
        <p:spPr bwMode="auto">
          <a:xfrm>
            <a:off x="1727200" y="1298575"/>
            <a:ext cx="995363" cy="561975"/>
          </a:xfrm>
          <a:prstGeom prst="rect">
            <a:avLst/>
          </a:prstGeom>
          <a:solidFill>
            <a:srgbClr val="A2FFFE"/>
          </a:solidFill>
          <a:ln w="12700">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000">
                <a:cs typeface="Arial" charset="0"/>
              </a:rPr>
              <a:t>WoS, arXiv, PubMed, Scopus…</a:t>
            </a:r>
          </a:p>
        </p:txBody>
      </p:sp>
      <p:sp>
        <p:nvSpPr>
          <p:cNvPr id="42" name="AutoShape 41"/>
          <p:cNvSpPr>
            <a:spLocks noChangeArrowheads="1"/>
          </p:cNvSpPr>
          <p:nvPr/>
        </p:nvSpPr>
        <p:spPr bwMode="auto">
          <a:xfrm rot="13691473" flipH="1">
            <a:off x="2155825" y="2378075"/>
            <a:ext cx="1854200" cy="355600"/>
          </a:xfrm>
          <a:prstGeom prst="rightArrow">
            <a:avLst>
              <a:gd name="adj1" fmla="val 50000"/>
              <a:gd name="adj2" fmla="val 80942"/>
            </a:avLst>
          </a:prstGeom>
          <a:solidFill>
            <a:srgbClr val="A2FFFE"/>
          </a:solidFill>
          <a:ln w="12700">
            <a:solidFill>
              <a:schemeClr val="tx1"/>
            </a:solidFill>
            <a:miter lim="800000"/>
            <a:headEnd/>
            <a:tailEnd/>
          </a:ln>
        </p:spPr>
        <p:txBody>
          <a:bodyPr wrap="none" anchor="ctr"/>
          <a:lstStyle/>
          <a:p>
            <a:pPr algn="ctr">
              <a:spcBef>
                <a:spcPct val="20000"/>
              </a:spcBef>
            </a:pPr>
            <a:r>
              <a:rPr lang="en-GB" sz="1000">
                <a:cs typeface="Arial" charset="0"/>
              </a:rPr>
              <a:t>Harvested</a:t>
            </a:r>
          </a:p>
        </p:txBody>
      </p:sp>
      <p:grpSp>
        <p:nvGrpSpPr>
          <p:cNvPr id="43" name="Group 3"/>
          <p:cNvGrpSpPr>
            <a:grpSpLocks/>
          </p:cNvGrpSpPr>
          <p:nvPr/>
        </p:nvGrpSpPr>
        <p:grpSpPr bwMode="auto">
          <a:xfrm>
            <a:off x="2273194" y="4592698"/>
            <a:ext cx="2159000" cy="1572576"/>
            <a:chOff x="2454169" y="4203761"/>
            <a:chExt cx="2159000" cy="1572576"/>
          </a:xfrm>
        </p:grpSpPr>
        <p:sp>
          <p:nvSpPr>
            <p:cNvPr id="44" name="Rectangle 43"/>
            <p:cNvSpPr>
              <a:spLocks noChangeArrowheads="1"/>
            </p:cNvSpPr>
            <p:nvPr/>
          </p:nvSpPr>
          <p:spPr bwMode="auto">
            <a:xfrm>
              <a:off x="2454169" y="5050850"/>
              <a:ext cx="2159000" cy="725487"/>
            </a:xfrm>
            <a:prstGeom prst="rect">
              <a:avLst/>
            </a:prstGeom>
            <a:solidFill>
              <a:schemeClr val="accent2">
                <a:lumMod val="40000"/>
                <a:lumOff val="60000"/>
              </a:schemeClr>
            </a:solidFill>
            <a:ln w="12700">
              <a:solidFill>
                <a:schemeClr val="tx1"/>
              </a:solidFill>
              <a:miter lim="800000"/>
              <a:headEnd/>
              <a:tailEnd/>
            </a:ln>
          </p:spPr>
          <p:txBody>
            <a:bodyPr>
              <a:spAutoFit/>
            </a:bodyPr>
            <a:lstStyle/>
            <a:p>
              <a:pPr algn="ctr">
                <a:spcBef>
                  <a:spcPct val="20000"/>
                </a:spcBef>
              </a:pPr>
              <a:r>
                <a:rPr lang="en-GB" sz="1200" dirty="0">
                  <a:cs typeface="Arial" charset="0"/>
                </a:rPr>
                <a:t>Full Text</a:t>
              </a:r>
            </a:p>
            <a:p>
              <a:pPr algn="ctr">
                <a:spcBef>
                  <a:spcPct val="20000"/>
                </a:spcBef>
              </a:pPr>
              <a:r>
                <a:rPr lang="en-GB" sz="1200" dirty="0" err="1" smtClean="0">
                  <a:cs typeface="Arial" charset="0"/>
                </a:rPr>
                <a:t>DSpace</a:t>
              </a:r>
              <a:r>
                <a:rPr lang="en-GB" sz="1200" dirty="0" smtClean="0">
                  <a:cs typeface="Arial" charset="0"/>
                </a:rPr>
                <a:t> Repository</a:t>
              </a:r>
              <a:endParaRPr lang="en-GB" sz="1200" dirty="0">
                <a:cs typeface="Arial" charset="0"/>
              </a:endParaRPr>
            </a:p>
            <a:p>
              <a:pPr algn="ctr">
                <a:spcBef>
                  <a:spcPct val="20000"/>
                </a:spcBef>
              </a:pPr>
              <a:r>
                <a:rPr lang="en-GB" sz="1200" dirty="0">
                  <a:cs typeface="Arial" charset="0"/>
                </a:rPr>
                <a:t>Open Access</a:t>
              </a:r>
            </a:p>
          </p:txBody>
        </p:sp>
        <p:sp>
          <p:nvSpPr>
            <p:cNvPr id="45" name="AutoShape 44"/>
            <p:cNvSpPr>
              <a:spLocks noChangeArrowheads="1"/>
            </p:cNvSpPr>
            <p:nvPr/>
          </p:nvSpPr>
          <p:spPr bwMode="auto">
            <a:xfrm rot="1668804">
              <a:off x="3412296" y="4203761"/>
              <a:ext cx="680362" cy="868520"/>
            </a:xfrm>
            <a:prstGeom prst="upDownArrow">
              <a:avLst>
                <a:gd name="adj1" fmla="val 50000"/>
                <a:gd name="adj2" fmla="val 35590"/>
              </a:avLst>
            </a:prstGeom>
            <a:solidFill>
              <a:schemeClr val="bg1"/>
            </a:solidFill>
            <a:ln w="12700">
              <a:solidFill>
                <a:schemeClr val="tx1"/>
              </a:solidFill>
              <a:miter lim="800000"/>
              <a:headEnd/>
              <a:tailEnd/>
            </a:ln>
          </p:spPr>
          <p:txBody>
            <a:bodyPr rot="10800000" vert="eaVert" wrap="none" anchor="ctr"/>
            <a:lstStyle/>
            <a:p>
              <a:pPr algn="ctr">
                <a:spcBef>
                  <a:spcPct val="20000"/>
                </a:spcBef>
              </a:pPr>
              <a:r>
                <a:rPr lang="en-GB" sz="1600" dirty="0">
                  <a:cs typeface="Arial" charset="0"/>
                </a:rPr>
                <a:t>Linked</a:t>
              </a:r>
            </a:p>
          </p:txBody>
        </p:sp>
      </p:grpSp>
      <p:sp>
        <p:nvSpPr>
          <p:cNvPr id="46" name="Text Box 58"/>
          <p:cNvSpPr txBox="1">
            <a:spLocks noChangeArrowheads="1"/>
          </p:cNvSpPr>
          <p:nvPr/>
        </p:nvSpPr>
        <p:spPr bwMode="auto">
          <a:xfrm>
            <a:off x="2808288" y="1585913"/>
            <a:ext cx="719137" cy="406400"/>
          </a:xfrm>
          <a:prstGeom prst="rect">
            <a:avLst/>
          </a:prstGeom>
          <a:solidFill>
            <a:srgbClr val="A2FFFE"/>
          </a:solidFill>
          <a:ln w="952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000"/>
              <a:t>Bibtex, Refman</a:t>
            </a:r>
          </a:p>
        </p:txBody>
      </p:sp>
      <p:sp>
        <p:nvSpPr>
          <p:cNvPr id="47" name="AutoShape 73"/>
          <p:cNvSpPr>
            <a:spLocks noChangeArrowheads="1"/>
          </p:cNvSpPr>
          <p:nvPr/>
        </p:nvSpPr>
        <p:spPr bwMode="auto">
          <a:xfrm rot="2946342">
            <a:off x="2889250" y="2346325"/>
            <a:ext cx="1389063" cy="360363"/>
          </a:xfrm>
          <a:prstGeom prst="rightArrow">
            <a:avLst>
              <a:gd name="adj1" fmla="val 50000"/>
              <a:gd name="adj2" fmla="val 55143"/>
            </a:avLst>
          </a:prstGeom>
          <a:solidFill>
            <a:srgbClr val="A2FFFE"/>
          </a:solidFill>
          <a:ln w="12700">
            <a:solidFill>
              <a:schemeClr val="tx1"/>
            </a:solidFill>
            <a:miter lim="800000"/>
            <a:headEnd/>
            <a:tailEnd/>
          </a:ln>
        </p:spPr>
        <p:txBody>
          <a:bodyPr wrap="none" anchor="ctr"/>
          <a:lstStyle/>
          <a:p>
            <a:pPr algn="ctr">
              <a:spcBef>
                <a:spcPct val="20000"/>
              </a:spcBef>
            </a:pPr>
            <a:r>
              <a:rPr lang="en-GB" sz="1000" dirty="0"/>
              <a:t>Uploaded</a:t>
            </a:r>
          </a:p>
        </p:txBody>
      </p:sp>
      <p:sp>
        <p:nvSpPr>
          <p:cNvPr id="48" name="Oval 73"/>
          <p:cNvSpPr>
            <a:spLocks noChangeArrowheads="1"/>
          </p:cNvSpPr>
          <p:nvPr/>
        </p:nvSpPr>
        <p:spPr bwMode="auto">
          <a:xfrm>
            <a:off x="4248150" y="950913"/>
            <a:ext cx="1295400" cy="495300"/>
          </a:xfrm>
          <a:prstGeom prst="ellipse">
            <a:avLst/>
          </a:prstGeom>
          <a:solidFill>
            <a:srgbClr val="A2FFFE"/>
          </a:solidFill>
          <a:ln w="9525">
            <a:solidFill>
              <a:schemeClr val="tx1"/>
            </a:solidFill>
            <a:round/>
            <a:headEnd/>
            <a:tailEnd/>
          </a:ln>
        </p:spPr>
        <p:txBody>
          <a:bodyPr/>
          <a:lstStyle/>
          <a:p>
            <a:r>
              <a:rPr lang="en-US" sz="1000"/>
              <a:t>Award/ recognition</a:t>
            </a:r>
          </a:p>
        </p:txBody>
      </p:sp>
      <p:sp>
        <p:nvSpPr>
          <p:cNvPr id="49" name="Oval 74"/>
          <p:cNvSpPr>
            <a:spLocks noChangeArrowheads="1"/>
          </p:cNvSpPr>
          <p:nvPr/>
        </p:nvSpPr>
        <p:spPr bwMode="auto">
          <a:xfrm>
            <a:off x="4224338" y="1550988"/>
            <a:ext cx="1511300" cy="554037"/>
          </a:xfrm>
          <a:prstGeom prst="ellipse">
            <a:avLst/>
          </a:prstGeom>
          <a:solidFill>
            <a:srgbClr val="A2FFFE"/>
          </a:solidFill>
          <a:ln w="9525">
            <a:solidFill>
              <a:schemeClr val="tx1"/>
            </a:solidFill>
            <a:round/>
            <a:headEnd/>
            <a:tailEnd/>
          </a:ln>
        </p:spPr>
        <p:txBody>
          <a:bodyPr/>
          <a:lstStyle/>
          <a:p>
            <a:r>
              <a:rPr lang="en-US" sz="1000"/>
              <a:t>Dissemination// Engagement</a:t>
            </a:r>
          </a:p>
        </p:txBody>
      </p:sp>
      <p:sp>
        <p:nvSpPr>
          <p:cNvPr id="50" name="Down Arrow 49"/>
          <p:cNvSpPr/>
          <p:nvPr/>
        </p:nvSpPr>
        <p:spPr bwMode="auto">
          <a:xfrm rot="850980">
            <a:off x="4379306" y="2238925"/>
            <a:ext cx="348563" cy="913571"/>
          </a:xfrm>
          <a:prstGeom prst="downArrow">
            <a:avLst/>
          </a:prstGeom>
          <a:solidFill>
            <a:srgbClr val="A2FFFE"/>
          </a:solidFill>
          <a:ln w="9525" cap="flat" cmpd="sng" algn="ctr">
            <a:solidFill>
              <a:schemeClr val="tx1"/>
            </a:solidFill>
            <a:prstDash val="solid"/>
            <a:round/>
            <a:headEnd type="none" w="med" len="med"/>
            <a:tailEnd type="none" w="med" len="med"/>
          </a:ln>
          <a:effectLst/>
          <a:extLst/>
        </p:spPr>
        <p:txBody>
          <a:bodyPr vert="vert270" anchor="ctr"/>
          <a:lstStyle/>
          <a:p>
            <a:pPr algn="ctr">
              <a:spcAft>
                <a:spcPts val="600"/>
              </a:spcAft>
              <a:defRPr/>
            </a:pPr>
            <a:r>
              <a:rPr lang="en-US" sz="1000" dirty="0">
                <a:solidFill>
                  <a:srgbClr val="000000"/>
                </a:solidFill>
                <a:latin typeface="Arial"/>
                <a:cs typeface="Arial" charset="0"/>
              </a:rPr>
              <a:t>Entered</a:t>
            </a:r>
          </a:p>
        </p:txBody>
      </p:sp>
      <p:grpSp>
        <p:nvGrpSpPr>
          <p:cNvPr id="51" name="Group 82"/>
          <p:cNvGrpSpPr>
            <a:grpSpLocks/>
          </p:cNvGrpSpPr>
          <p:nvPr/>
        </p:nvGrpSpPr>
        <p:grpSpPr bwMode="auto">
          <a:xfrm>
            <a:off x="4605939" y="4684712"/>
            <a:ext cx="1952351" cy="1965435"/>
            <a:chOff x="4929913" y="4296338"/>
            <a:chExt cx="1952351" cy="1966108"/>
          </a:xfrm>
        </p:grpSpPr>
        <p:sp>
          <p:nvSpPr>
            <p:cNvPr id="52" name="AutoShape 44"/>
            <p:cNvSpPr>
              <a:spLocks noChangeArrowheads="1"/>
            </p:cNvSpPr>
            <p:nvPr/>
          </p:nvSpPr>
          <p:spPr bwMode="auto">
            <a:xfrm rot="20154798">
              <a:off x="5026613" y="4296338"/>
              <a:ext cx="647700" cy="1307401"/>
            </a:xfrm>
            <a:prstGeom prst="upDownArrow">
              <a:avLst>
                <a:gd name="adj1" fmla="val 50000"/>
                <a:gd name="adj2" fmla="val 35588"/>
              </a:avLst>
            </a:prstGeom>
            <a:solidFill>
              <a:schemeClr val="bg1"/>
            </a:solidFill>
            <a:ln w="12700">
              <a:solidFill>
                <a:schemeClr val="tx1"/>
              </a:solidFill>
              <a:prstDash val="solid"/>
              <a:miter lim="800000"/>
              <a:headEnd/>
              <a:tailEnd/>
            </a:ln>
            <a:effectLst/>
            <a:extLst/>
          </p:spPr>
          <p:txBody>
            <a:bodyPr rot="10800000" vert="vert270" wrap="none" anchor="ctr"/>
            <a:lstStyle/>
            <a:p>
              <a:pPr algn="ctr">
                <a:spcBef>
                  <a:spcPct val="20000"/>
                </a:spcBef>
                <a:defRPr/>
              </a:pPr>
              <a:r>
                <a:rPr lang="en-GB" sz="1600" dirty="0" smtClean="0">
                  <a:cs typeface="Arial" charset="0"/>
                </a:rPr>
                <a:t>Linked &amp; held</a:t>
              </a:r>
              <a:endParaRPr lang="en-GB" sz="1600" dirty="0">
                <a:cs typeface="Arial" charset="0"/>
              </a:endParaRPr>
            </a:p>
          </p:txBody>
        </p:sp>
        <p:sp>
          <p:nvSpPr>
            <p:cNvPr id="53" name="Rectangle 43"/>
            <p:cNvSpPr>
              <a:spLocks noChangeArrowheads="1"/>
            </p:cNvSpPr>
            <p:nvPr/>
          </p:nvSpPr>
          <p:spPr bwMode="auto">
            <a:xfrm>
              <a:off x="4929913" y="5573235"/>
              <a:ext cx="1952351" cy="689211"/>
            </a:xfrm>
            <a:prstGeom prst="rect">
              <a:avLst/>
            </a:prstGeom>
            <a:solidFill>
              <a:srgbClr val="00AEEF">
                <a:alpha val="25098"/>
              </a:srgbClr>
            </a:solidFill>
            <a:ln w="12700">
              <a:solidFill>
                <a:schemeClr val="tx1"/>
              </a:solidFill>
              <a:prstDash val="solid"/>
              <a:miter lim="800000"/>
              <a:headEnd/>
              <a:tailEnd/>
            </a:ln>
          </p:spPr>
          <p:txBody>
            <a:bodyPr wrap="square">
              <a:spAutoFit/>
            </a:bodyPr>
            <a:lstStyle/>
            <a:p>
              <a:pPr algn="ctr">
                <a:spcBef>
                  <a:spcPct val="20000"/>
                </a:spcBef>
              </a:pPr>
              <a:r>
                <a:rPr lang="en-GB" sz="1200" dirty="0">
                  <a:cs typeface="Arial" charset="0"/>
                </a:rPr>
                <a:t>Research data sets</a:t>
              </a:r>
            </a:p>
            <a:p>
              <a:pPr algn="ctr">
                <a:spcBef>
                  <a:spcPct val="20000"/>
                </a:spcBef>
              </a:pPr>
              <a:r>
                <a:rPr lang="en-GB" sz="1200" dirty="0">
                  <a:cs typeface="Arial" charset="0"/>
                </a:rPr>
                <a:t>(multiple locations and formats)</a:t>
              </a:r>
            </a:p>
          </p:txBody>
        </p:sp>
      </p:grpSp>
      <p:grpSp>
        <p:nvGrpSpPr>
          <p:cNvPr id="54" name="Group 6"/>
          <p:cNvGrpSpPr>
            <a:grpSpLocks/>
          </p:cNvGrpSpPr>
          <p:nvPr/>
        </p:nvGrpSpPr>
        <p:grpSpPr bwMode="auto">
          <a:xfrm>
            <a:off x="4757738" y="731838"/>
            <a:ext cx="4241800" cy="2132012"/>
            <a:chOff x="4938773" y="342680"/>
            <a:chExt cx="4241739" cy="2132332"/>
          </a:xfrm>
        </p:grpSpPr>
        <p:sp>
          <p:nvSpPr>
            <p:cNvPr id="55" name="Down Arrow 54"/>
            <p:cNvSpPr/>
            <p:nvPr/>
          </p:nvSpPr>
          <p:spPr bwMode="auto">
            <a:xfrm rot="3411900">
              <a:off x="5747247" y="1317975"/>
              <a:ext cx="348563" cy="1965512"/>
            </a:xfrm>
            <a:prstGeom prst="downArrow">
              <a:avLst/>
            </a:prstGeom>
            <a:solidFill>
              <a:srgbClr val="A2FFFE"/>
            </a:solidFill>
            <a:ln w="9525" cap="flat" cmpd="sng" algn="ctr">
              <a:solidFill>
                <a:schemeClr val="tx1"/>
              </a:solidFill>
              <a:prstDash val="solid"/>
              <a:round/>
              <a:headEnd type="none" w="med" len="med"/>
              <a:tailEnd type="none" w="med" len="med"/>
            </a:ln>
            <a:effectLst/>
            <a:extLst/>
          </p:spPr>
          <p:txBody>
            <a:bodyPr vert="vert270" anchor="ctr"/>
            <a:lstStyle/>
            <a:p>
              <a:pPr algn="ctr">
                <a:spcAft>
                  <a:spcPts val="600"/>
                </a:spcAft>
                <a:defRPr/>
              </a:pPr>
              <a:r>
                <a:rPr lang="en-US" sz="1000" dirty="0">
                  <a:solidFill>
                    <a:srgbClr val="000000"/>
                  </a:solidFill>
                  <a:latin typeface="Arial"/>
                  <a:cs typeface="Arial" charset="0"/>
                </a:rPr>
                <a:t>Entered</a:t>
              </a:r>
            </a:p>
          </p:txBody>
        </p:sp>
        <p:grpSp>
          <p:nvGrpSpPr>
            <p:cNvPr id="56" name="Group 2"/>
            <p:cNvGrpSpPr>
              <a:grpSpLocks/>
            </p:cNvGrpSpPr>
            <p:nvPr/>
          </p:nvGrpSpPr>
          <p:grpSpPr bwMode="auto">
            <a:xfrm>
              <a:off x="6589323" y="342680"/>
              <a:ext cx="2591189" cy="1862138"/>
              <a:chOff x="6589323" y="342680"/>
              <a:chExt cx="2591189" cy="1862138"/>
            </a:xfrm>
          </p:grpSpPr>
          <p:grpSp>
            <p:nvGrpSpPr>
              <p:cNvPr id="57" name="Group 4"/>
              <p:cNvGrpSpPr>
                <a:grpSpLocks/>
              </p:cNvGrpSpPr>
              <p:nvPr/>
            </p:nvGrpSpPr>
            <p:grpSpPr bwMode="auto">
              <a:xfrm>
                <a:off x="6589323" y="342680"/>
                <a:ext cx="2591189" cy="1862138"/>
                <a:chOff x="3448" y="241"/>
                <a:chExt cx="2721" cy="1270"/>
              </a:xfrm>
            </p:grpSpPr>
            <p:sp>
              <p:nvSpPr>
                <p:cNvPr id="61" name="Oval 5"/>
                <p:cNvSpPr>
                  <a:spLocks noChangeArrowheads="1"/>
                </p:cNvSpPr>
                <p:nvPr/>
              </p:nvSpPr>
              <p:spPr bwMode="auto">
                <a:xfrm>
                  <a:off x="3448" y="241"/>
                  <a:ext cx="2721" cy="1270"/>
                </a:xfrm>
                <a:prstGeom prst="ellipse">
                  <a:avLst/>
                </a:prstGeom>
                <a:solidFill>
                  <a:srgbClr val="60C99C"/>
                </a:solidFill>
                <a:ln w="12700">
                  <a:solidFill>
                    <a:schemeClr val="tx1"/>
                  </a:solidFill>
                  <a:round/>
                  <a:headEnd/>
                  <a:tailEnd/>
                </a:ln>
              </p:spPr>
              <p:txBody>
                <a:bodyPr wrap="none" anchor="ctr"/>
                <a:lstStyle/>
                <a:p>
                  <a:endParaRPr lang="en-US">
                    <a:cs typeface="Arial" charset="0"/>
                  </a:endParaRPr>
                </a:p>
              </p:txBody>
            </p:sp>
            <p:sp>
              <p:nvSpPr>
                <p:cNvPr id="62" name="Text Box 6"/>
                <p:cNvSpPr txBox="1">
                  <a:spLocks noChangeArrowheads="1"/>
                </p:cNvSpPr>
                <p:nvPr/>
              </p:nvSpPr>
              <p:spPr bwMode="auto">
                <a:xfrm>
                  <a:off x="4017" y="241"/>
                  <a:ext cx="147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20000"/>
                    </a:spcBef>
                  </a:pPr>
                  <a:r>
                    <a:rPr lang="en-GB" sz="1200">
                      <a:cs typeface="Arial" charset="0"/>
                    </a:rPr>
                    <a:t> Impact</a:t>
                  </a:r>
                </a:p>
              </p:txBody>
            </p:sp>
          </p:grpSp>
          <p:sp>
            <p:nvSpPr>
              <p:cNvPr id="58" name="Oval 57"/>
              <p:cNvSpPr>
                <a:spLocks noChangeArrowheads="1"/>
              </p:cNvSpPr>
              <p:nvPr/>
            </p:nvSpPr>
            <p:spPr bwMode="auto">
              <a:xfrm>
                <a:off x="6859620" y="731675"/>
                <a:ext cx="1295382" cy="495374"/>
              </a:xfrm>
              <a:prstGeom prst="ellipse">
                <a:avLst/>
              </a:prstGeom>
              <a:solidFill>
                <a:schemeClr val="accent1">
                  <a:lumMod val="20000"/>
                  <a:lumOff val="80000"/>
                </a:schemeClr>
              </a:solidFill>
              <a:ln w="3175">
                <a:solidFill>
                  <a:schemeClr val="tx1"/>
                </a:solidFill>
                <a:prstDash val="dash"/>
                <a:round/>
                <a:headEnd/>
                <a:tailEnd/>
              </a:ln>
            </p:spPr>
            <p:txBody>
              <a:bodyPr/>
              <a:lstStyle/>
              <a:p>
                <a:pPr>
                  <a:defRPr/>
                </a:pPr>
                <a:r>
                  <a:rPr lang="en-US" sz="1000">
                    <a:ea typeface="ＭＳ Ｐゴシック" charset="-128"/>
                    <a:cs typeface="+mn-cs"/>
                  </a:rPr>
                  <a:t>Indicators</a:t>
                </a:r>
                <a:endParaRPr lang="en-US" sz="1000" dirty="0">
                  <a:ea typeface="ＭＳ Ｐゴシック" charset="-128"/>
                  <a:cs typeface="+mn-cs"/>
                </a:endParaRPr>
              </a:p>
            </p:txBody>
          </p:sp>
          <p:sp>
            <p:nvSpPr>
              <p:cNvPr id="59" name="Oval 58"/>
              <p:cNvSpPr>
                <a:spLocks noChangeArrowheads="1"/>
              </p:cNvSpPr>
              <p:nvPr/>
            </p:nvSpPr>
            <p:spPr bwMode="auto">
              <a:xfrm>
                <a:off x="6877082" y="1309612"/>
                <a:ext cx="1293795" cy="495374"/>
              </a:xfrm>
              <a:prstGeom prst="ellipse">
                <a:avLst/>
              </a:prstGeom>
              <a:solidFill>
                <a:schemeClr val="accent1">
                  <a:lumMod val="20000"/>
                  <a:lumOff val="80000"/>
                </a:schemeClr>
              </a:solidFill>
              <a:ln w="9525">
                <a:solidFill>
                  <a:schemeClr val="tx1"/>
                </a:solidFill>
                <a:prstDash val="dash"/>
                <a:round/>
                <a:headEnd/>
                <a:tailEnd/>
              </a:ln>
            </p:spPr>
            <p:txBody>
              <a:bodyPr/>
              <a:lstStyle/>
              <a:p>
                <a:pPr>
                  <a:defRPr/>
                </a:pPr>
                <a:r>
                  <a:rPr lang="en-US" sz="1000" dirty="0">
                    <a:ea typeface="ＭＳ Ｐゴシック" charset="-128"/>
                    <a:cs typeface="+mn-cs"/>
                  </a:rPr>
                  <a:t>Measures</a:t>
                </a:r>
              </a:p>
            </p:txBody>
          </p:sp>
          <p:sp>
            <p:nvSpPr>
              <p:cNvPr id="60" name="Rectangle 59"/>
              <p:cNvSpPr/>
              <p:nvPr/>
            </p:nvSpPr>
            <p:spPr bwMode="auto">
              <a:xfrm>
                <a:off x="8315336" y="939669"/>
                <a:ext cx="647691" cy="776403"/>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p:spPr>
            <p:txBody>
              <a:bodyPr/>
              <a:lstStyle/>
              <a:p>
                <a:pPr>
                  <a:defRPr/>
                </a:pPr>
                <a:r>
                  <a:rPr lang="en-GB" sz="1200" dirty="0">
                    <a:solidFill>
                      <a:srgbClr val="000000"/>
                    </a:solidFill>
                    <a:cs typeface="+mn-cs"/>
                  </a:rPr>
                  <a:t>Case Studies</a:t>
                </a:r>
              </a:p>
            </p:txBody>
          </p:sp>
        </p:grpSp>
      </p:grpSp>
      <p:sp>
        <p:nvSpPr>
          <p:cNvPr id="5" name="Date Placeholder 4"/>
          <p:cNvSpPr>
            <a:spLocks noGrp="1"/>
          </p:cNvSpPr>
          <p:nvPr>
            <p:ph type="dt" sz="half" idx="10"/>
          </p:nvPr>
        </p:nvSpPr>
        <p:spPr/>
        <p:txBody>
          <a:bodyPr/>
          <a:lstStyle/>
          <a:p>
            <a:r>
              <a:rPr lang="en-GB" smtClean="0"/>
              <a:t>Anna Clements</a:t>
            </a:r>
            <a:endParaRPr lang="en-US"/>
          </a:p>
        </p:txBody>
      </p:sp>
      <p:sp>
        <p:nvSpPr>
          <p:cNvPr id="66" name="Slide Number Placeholder 65"/>
          <p:cNvSpPr>
            <a:spLocks noGrp="1"/>
          </p:cNvSpPr>
          <p:nvPr>
            <p:ph type="sldNum" sz="quarter" idx="12"/>
          </p:nvPr>
        </p:nvSpPr>
        <p:spPr/>
        <p:txBody>
          <a:bodyPr/>
          <a:lstStyle/>
          <a:p>
            <a:fld id="{7A30BA89-6FB6-4DD4-9C49-C17D9B062E65}" type="slidenum">
              <a:rPr lang="en-US" smtClean="0"/>
              <a:pPr/>
              <a:t>7</a:t>
            </a:fld>
            <a:endParaRPr lang="en-US" dirty="0"/>
          </a:p>
        </p:txBody>
      </p:sp>
      <p:pic>
        <p:nvPicPr>
          <p:cNvPr id="67" name="Picture 66" descr="snowballmetricsicon.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544730" y="3992516"/>
            <a:ext cx="583002" cy="642937"/>
          </a:xfrm>
          <a:prstGeom prst="rect">
            <a:avLst/>
          </a:prstGeom>
        </p:spPr>
      </p:pic>
      <p:pic>
        <p:nvPicPr>
          <p:cNvPr id="68" name="Picture 67"/>
          <p:cNvPicPr>
            <a:picLocks noChangeAspect="1"/>
          </p:cNvPicPr>
          <p:nvPr/>
        </p:nvPicPr>
        <p:blipFill>
          <a:blip r:embed="rId5"/>
          <a:stretch>
            <a:fillRect/>
          </a:stretch>
        </p:blipFill>
        <p:spPr>
          <a:xfrm>
            <a:off x="2443954" y="179376"/>
            <a:ext cx="1442246" cy="442975"/>
          </a:xfrm>
          <a:prstGeom prst="rect">
            <a:avLst/>
          </a:prstGeom>
        </p:spPr>
      </p:pic>
      <p:pic>
        <p:nvPicPr>
          <p:cNvPr id="2" name="Picture 1" descr="altmetric.jpg"/>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720181" y="112561"/>
            <a:ext cx="909219" cy="905178"/>
          </a:xfrm>
          <a:prstGeom prst="rect">
            <a:avLst/>
          </a:prstGeom>
        </p:spPr>
      </p:pic>
      <p:sp>
        <p:nvSpPr>
          <p:cNvPr id="69" name="Rectangle 68"/>
          <p:cNvSpPr>
            <a:spLocks noChangeArrowheads="1"/>
          </p:cNvSpPr>
          <p:nvPr/>
        </p:nvSpPr>
        <p:spPr bwMode="auto">
          <a:xfrm>
            <a:off x="2089150" y="6366359"/>
            <a:ext cx="1987844" cy="276999"/>
          </a:xfrm>
          <a:prstGeom prst="rect">
            <a:avLst/>
          </a:prstGeom>
          <a:solidFill>
            <a:srgbClr val="CCFFFF"/>
          </a:solidFill>
          <a:ln w="12700">
            <a:solidFill>
              <a:schemeClr val="tx1"/>
            </a:solidFill>
            <a:miter lim="800000"/>
            <a:headEnd/>
            <a:tailEnd/>
          </a:ln>
        </p:spPr>
        <p:txBody>
          <a:bodyPr wrap="square">
            <a:spAutoFit/>
          </a:bodyPr>
          <a:lstStyle/>
          <a:p>
            <a:pPr algn="ctr">
              <a:spcBef>
                <a:spcPct val="20000"/>
              </a:spcBef>
            </a:pPr>
            <a:r>
              <a:rPr lang="en-GB" sz="1200" dirty="0" smtClean="0">
                <a:cs typeface="Arial" charset="0"/>
              </a:rPr>
              <a:t>Theses, other content</a:t>
            </a:r>
            <a:endParaRPr lang="en-GB" sz="1200" dirty="0">
              <a:cs typeface="Arial" charset="0"/>
            </a:endParaRPr>
          </a:p>
        </p:txBody>
      </p:sp>
      <p:sp>
        <p:nvSpPr>
          <p:cNvPr id="70" name="AutoShape 26"/>
          <p:cNvSpPr>
            <a:spLocks noChangeArrowheads="1"/>
          </p:cNvSpPr>
          <p:nvPr/>
        </p:nvSpPr>
        <p:spPr bwMode="auto">
          <a:xfrm rot="19373063">
            <a:off x="2222043" y="6055855"/>
            <a:ext cx="578851" cy="218839"/>
          </a:xfrm>
          <a:prstGeom prst="rightArrow">
            <a:avLst>
              <a:gd name="adj1" fmla="val 50000"/>
              <a:gd name="adj2" fmla="val 84914"/>
            </a:avLst>
          </a:prstGeom>
          <a:solidFill>
            <a:srgbClr val="FFFFFF"/>
          </a:solidFill>
          <a:ln w="12700">
            <a:solidFill>
              <a:schemeClr val="tx1"/>
            </a:solidFill>
            <a:miter lim="800000"/>
            <a:headEnd/>
            <a:tailEnd/>
          </a:ln>
        </p:spPr>
        <p:txBody>
          <a:bodyPr wrap="none" anchor="ctr"/>
          <a:lstStyle/>
          <a:p>
            <a:pPr algn="ctr">
              <a:spcBef>
                <a:spcPct val="20000"/>
              </a:spcBef>
            </a:pPr>
            <a:endParaRPr lang="en-GB" sz="1200" dirty="0">
              <a:cs typeface="Arial" charset="0"/>
            </a:endParaRPr>
          </a:p>
        </p:txBody>
      </p:sp>
    </p:spTree>
    <p:extLst>
      <p:ext uri="{BB962C8B-B14F-4D97-AF65-F5344CB8AC3E}">
        <p14:creationId xmlns:p14="http://schemas.microsoft.com/office/powerpoint/2010/main" val="41007120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2" name="Title 1"/>
          <p:cNvSpPr>
            <a:spLocks noGrp="1"/>
          </p:cNvSpPr>
          <p:nvPr>
            <p:ph type="title"/>
          </p:nvPr>
        </p:nvSpPr>
        <p:spPr/>
        <p:txBody>
          <a:bodyPr/>
          <a:lstStyle/>
          <a:p>
            <a:r>
              <a:rPr lang="en-GB" dirty="0" smtClean="0"/>
              <a:t>OA support</a:t>
            </a:r>
            <a:endParaRPr lang="en-GB" dirty="0"/>
          </a:p>
        </p:txBody>
      </p:sp>
      <p:sp>
        <p:nvSpPr>
          <p:cNvPr id="3" name="Content Placeholder 2"/>
          <p:cNvSpPr>
            <a:spLocks noGrp="1"/>
          </p:cNvSpPr>
          <p:nvPr>
            <p:ph idx="1"/>
          </p:nvPr>
        </p:nvSpPr>
        <p:spPr/>
        <p:txBody>
          <a:bodyPr>
            <a:normAutofit/>
          </a:bodyPr>
          <a:lstStyle/>
          <a:p>
            <a:r>
              <a:rPr lang="en-GB" dirty="0"/>
              <a:t>Open Access Support team</a:t>
            </a:r>
          </a:p>
          <a:p>
            <a:pPr lvl="1"/>
            <a:r>
              <a:rPr lang="en-GB" dirty="0"/>
              <a:t>3 FTE (2 posts funded from RCUK block grant)</a:t>
            </a:r>
          </a:p>
          <a:p>
            <a:r>
              <a:rPr lang="en-GB" sz="2800" dirty="0" smtClean="0"/>
              <a:t>External funders’ </a:t>
            </a:r>
            <a:r>
              <a:rPr lang="en-GB" sz="2800" dirty="0"/>
              <a:t>open access </a:t>
            </a:r>
            <a:r>
              <a:rPr lang="en-GB" sz="2800" dirty="0" smtClean="0"/>
              <a:t>mandates and funds</a:t>
            </a:r>
          </a:p>
          <a:p>
            <a:pPr lvl="1"/>
            <a:r>
              <a:rPr lang="en-GB" sz="2400" dirty="0"/>
              <a:t>RCUK block grant</a:t>
            </a:r>
          </a:p>
          <a:p>
            <a:pPr lvl="1"/>
            <a:r>
              <a:rPr lang="en-GB" sz="2400" dirty="0" err="1" smtClean="0"/>
              <a:t>Wellcome</a:t>
            </a:r>
            <a:r>
              <a:rPr lang="en-GB" sz="2400" dirty="0" smtClean="0"/>
              <a:t> Trust / Charities OA fund</a:t>
            </a:r>
          </a:p>
          <a:p>
            <a:pPr lvl="1"/>
            <a:r>
              <a:rPr lang="en-GB" sz="2400" dirty="0" smtClean="0"/>
              <a:t>Institutional Library OA fund </a:t>
            </a:r>
          </a:p>
          <a:p>
            <a:r>
              <a:rPr lang="en-GB" sz="2800" dirty="0" smtClean="0"/>
              <a:t>Selection </a:t>
            </a:r>
            <a:r>
              <a:rPr lang="en-GB" sz="2800" dirty="0"/>
              <a:t>and management of </a:t>
            </a:r>
            <a:r>
              <a:rPr lang="en-GB" sz="2800" dirty="0" smtClean="0"/>
              <a:t>publisher schemes</a:t>
            </a:r>
          </a:p>
          <a:p>
            <a:r>
              <a:rPr lang="en-GB" sz="2800" dirty="0" smtClean="0"/>
              <a:t>Copyright, licensing and policy advice</a:t>
            </a:r>
          </a:p>
          <a:p>
            <a:r>
              <a:rPr lang="en-GB" sz="2800" dirty="0"/>
              <a:t>Active programme of  advocacy and support</a:t>
            </a:r>
          </a:p>
          <a:p>
            <a:endParaRPr lang="en-GB" sz="2800" dirty="0"/>
          </a:p>
          <a:p>
            <a:endParaRPr lang="en-GB" dirty="0"/>
          </a:p>
        </p:txBody>
      </p:sp>
    </p:spTree>
    <p:extLst>
      <p:ext uri="{BB962C8B-B14F-4D97-AF65-F5344CB8AC3E}">
        <p14:creationId xmlns:p14="http://schemas.microsoft.com/office/powerpoint/2010/main" val="37036431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2" name="Title 1"/>
          <p:cNvSpPr>
            <a:spLocks noGrp="1"/>
          </p:cNvSpPr>
          <p:nvPr>
            <p:ph type="title"/>
          </p:nvPr>
        </p:nvSpPr>
        <p:spPr/>
        <p:txBody>
          <a:bodyPr/>
          <a:lstStyle/>
          <a:p>
            <a:r>
              <a:rPr lang="en-GB" dirty="0" smtClean="0"/>
              <a:t>OA policy</a:t>
            </a:r>
            <a:endParaRPr lang="en-GB" dirty="0"/>
          </a:p>
        </p:txBody>
      </p:sp>
      <p:sp>
        <p:nvSpPr>
          <p:cNvPr id="3" name="Content Placeholder 2"/>
          <p:cNvSpPr>
            <a:spLocks noGrp="1"/>
          </p:cNvSpPr>
          <p:nvPr>
            <p:ph idx="1"/>
          </p:nvPr>
        </p:nvSpPr>
        <p:spPr/>
        <p:txBody>
          <a:bodyPr>
            <a:normAutofit fontScale="55000" lnSpcReduction="20000"/>
          </a:bodyPr>
          <a:lstStyle/>
          <a:p>
            <a:pPr marL="0" indent="0">
              <a:buNone/>
            </a:pPr>
            <a:r>
              <a:rPr lang="en-GB" sz="4400" dirty="0" smtClean="0"/>
              <a:t>The </a:t>
            </a:r>
            <a:r>
              <a:rPr lang="en-GB" sz="4400" dirty="0"/>
              <a:t>University </a:t>
            </a:r>
            <a:r>
              <a:rPr lang="en-GB" sz="4400" b="1" dirty="0"/>
              <a:t>encourages</a:t>
            </a:r>
            <a:r>
              <a:rPr lang="en-GB" sz="4400" dirty="0"/>
              <a:t> its researchers to provide Open Access to published research </a:t>
            </a:r>
            <a:r>
              <a:rPr lang="en-GB" sz="4400" dirty="0" smtClean="0"/>
              <a:t>outputs…</a:t>
            </a:r>
          </a:p>
          <a:p>
            <a:pPr marL="0" indent="0">
              <a:buNone/>
            </a:pPr>
            <a:r>
              <a:rPr lang="en-GB" dirty="0" smtClean="0">
                <a:hlinkClick r:id="rId4"/>
              </a:rPr>
              <a:t>http</a:t>
            </a:r>
            <a:r>
              <a:rPr lang="en-GB" dirty="0">
                <a:hlinkClick r:id="rId4"/>
              </a:rPr>
              <a:t>://www.st-andrews.ac.uk/library/services/researchsupport/openaccess/oapolicy</a:t>
            </a:r>
            <a:r>
              <a:rPr lang="en-GB" dirty="0" smtClean="0">
                <a:hlinkClick r:id="rId4"/>
              </a:rPr>
              <a:t>/</a:t>
            </a:r>
            <a:endParaRPr lang="en-GB" dirty="0" smtClean="0"/>
          </a:p>
          <a:p>
            <a:pPr marL="0" indent="0">
              <a:buNone/>
            </a:pPr>
            <a:r>
              <a:rPr lang="en-GB" dirty="0" smtClean="0"/>
              <a:t> </a:t>
            </a:r>
            <a:endParaRPr lang="en-GB" dirty="0"/>
          </a:p>
          <a:p>
            <a:pPr lvl="1"/>
            <a:r>
              <a:rPr lang="en-GB" sz="4200" dirty="0"/>
              <a:t>Researchers are free to publish in the venue of their choice</a:t>
            </a:r>
          </a:p>
          <a:p>
            <a:pPr lvl="1"/>
            <a:r>
              <a:rPr lang="en-GB" sz="4200" dirty="0"/>
              <a:t>Preference is for the ‘green’ route</a:t>
            </a:r>
          </a:p>
          <a:p>
            <a:pPr lvl="1"/>
            <a:r>
              <a:rPr lang="en-GB" sz="4200" dirty="0"/>
              <a:t>Also supports ‘gold’ in particular circumstances</a:t>
            </a:r>
          </a:p>
          <a:p>
            <a:pPr marL="0" indent="0">
              <a:buNone/>
            </a:pPr>
            <a:endParaRPr lang="en-GB" dirty="0"/>
          </a:p>
          <a:p>
            <a:r>
              <a:rPr lang="en-GB" sz="4800" dirty="0" smtClean="0"/>
              <a:t>Policy development</a:t>
            </a:r>
          </a:p>
          <a:p>
            <a:pPr lvl="1"/>
            <a:r>
              <a:rPr lang="en-GB" sz="4400" dirty="0" smtClean="0"/>
              <a:t>Library </a:t>
            </a:r>
            <a:r>
              <a:rPr lang="en-GB" sz="4400" dirty="0"/>
              <a:t>and Research Policy Office</a:t>
            </a:r>
          </a:p>
          <a:p>
            <a:pPr lvl="1"/>
            <a:r>
              <a:rPr lang="en-GB" sz="4400" dirty="0" smtClean="0"/>
              <a:t>Open </a:t>
            </a:r>
            <a:r>
              <a:rPr lang="en-GB" sz="4400" dirty="0"/>
              <a:t>A</a:t>
            </a:r>
            <a:r>
              <a:rPr lang="en-GB" sz="4400" dirty="0" smtClean="0"/>
              <a:t>ccess </a:t>
            </a:r>
            <a:r>
              <a:rPr lang="en-GB" sz="4400" dirty="0"/>
              <a:t>S</a:t>
            </a:r>
            <a:r>
              <a:rPr lang="en-GB" sz="4400" dirty="0" smtClean="0"/>
              <a:t>teering </a:t>
            </a:r>
            <a:r>
              <a:rPr lang="en-GB" sz="4400" dirty="0"/>
              <a:t>G</a:t>
            </a:r>
            <a:r>
              <a:rPr lang="en-GB" sz="4400" dirty="0" smtClean="0"/>
              <a:t>roup </a:t>
            </a:r>
          </a:p>
          <a:p>
            <a:pPr lvl="1"/>
            <a:r>
              <a:rPr lang="en-GB" sz="4400" dirty="0" smtClean="0"/>
              <a:t>Research </a:t>
            </a:r>
            <a:r>
              <a:rPr lang="en-GB" sz="4400" dirty="0"/>
              <a:t>Forum </a:t>
            </a:r>
            <a:endParaRPr lang="en-GB" sz="4400" dirty="0" smtClean="0"/>
          </a:p>
          <a:p>
            <a:endParaRPr lang="en-GB" dirty="0"/>
          </a:p>
        </p:txBody>
      </p:sp>
    </p:spTree>
    <p:extLst>
      <p:ext uri="{BB962C8B-B14F-4D97-AF65-F5344CB8AC3E}">
        <p14:creationId xmlns:p14="http://schemas.microsoft.com/office/powerpoint/2010/main" val="1055562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4" name="Title 3"/>
          <p:cNvSpPr>
            <a:spLocks noGrp="1"/>
          </p:cNvSpPr>
          <p:nvPr>
            <p:ph type="title"/>
          </p:nvPr>
        </p:nvSpPr>
        <p:spPr/>
        <p:txBody>
          <a:bodyPr/>
          <a:lstStyle/>
          <a:p>
            <a:r>
              <a:rPr lang="en-GB" dirty="0" smtClean="0"/>
              <a:t>REF OA policy</a:t>
            </a:r>
            <a:endParaRPr lang="en-GB" dirty="0"/>
          </a:p>
        </p:txBody>
      </p:sp>
      <p:sp>
        <p:nvSpPr>
          <p:cNvPr id="3" name="Content Placeholder 2"/>
          <p:cNvSpPr>
            <a:spLocks noGrp="1"/>
          </p:cNvSpPr>
          <p:nvPr>
            <p:ph idx="1"/>
          </p:nvPr>
        </p:nvSpPr>
        <p:spPr/>
        <p:txBody>
          <a:bodyPr>
            <a:noAutofit/>
          </a:bodyPr>
          <a:lstStyle/>
          <a:p>
            <a:pPr marL="0" indent="0">
              <a:buNone/>
            </a:pPr>
            <a:r>
              <a:rPr lang="en-GB" sz="2800" dirty="0"/>
              <a:t>Post-2014 REF Open Access Policy</a:t>
            </a:r>
          </a:p>
          <a:p>
            <a:r>
              <a:rPr lang="en-GB" sz="2400" dirty="0"/>
              <a:t>Policy applies to journal </a:t>
            </a:r>
            <a:r>
              <a:rPr lang="en-GB" sz="2400" b="1" dirty="0"/>
              <a:t>articles and conference proceedings </a:t>
            </a:r>
            <a:r>
              <a:rPr lang="en-GB" sz="2400" dirty="0"/>
              <a:t>with an International Standard Serial Number (ISSN)</a:t>
            </a:r>
          </a:p>
          <a:p>
            <a:r>
              <a:rPr lang="en-GB" sz="2400" dirty="0"/>
              <a:t>To be eligible for REF, final peer-reviewed manuscripts must have been </a:t>
            </a:r>
            <a:r>
              <a:rPr lang="en-GB" sz="2400" b="1" dirty="0"/>
              <a:t>deposited</a:t>
            </a:r>
            <a:r>
              <a:rPr lang="en-GB" sz="2400" dirty="0"/>
              <a:t> in an institutional or subject repository </a:t>
            </a:r>
            <a:r>
              <a:rPr lang="en-GB" sz="2400" u="sng" dirty="0"/>
              <a:t>on acceptance</a:t>
            </a:r>
            <a:r>
              <a:rPr lang="en-GB" sz="2400" dirty="0"/>
              <a:t> for publication</a:t>
            </a:r>
          </a:p>
          <a:p>
            <a:r>
              <a:rPr lang="en-GB" sz="2400" dirty="0"/>
              <a:t>HEFCE understands that not all REF outputs may be able to meet  requirements and so </a:t>
            </a:r>
            <a:r>
              <a:rPr lang="en-GB" sz="2400" b="1" dirty="0"/>
              <a:t>limited exceptions </a:t>
            </a:r>
            <a:r>
              <a:rPr lang="en-GB" sz="2400" dirty="0"/>
              <a:t>will be permitted   </a:t>
            </a:r>
            <a:endParaRPr lang="en-GB" sz="2400" b="1" dirty="0"/>
          </a:p>
        </p:txBody>
      </p:sp>
      <p:pic>
        <p:nvPicPr>
          <p:cNvPr id="6" name="Picture 5" descr="HEFCE logo"/>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419850" y="5414883"/>
            <a:ext cx="2266950" cy="76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60859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3" name="Title 2"/>
          <p:cNvSpPr>
            <a:spLocks noGrp="1"/>
          </p:cNvSpPr>
          <p:nvPr>
            <p:ph type="title"/>
          </p:nvPr>
        </p:nvSpPr>
        <p:spPr/>
        <p:txBody>
          <a:bodyPr/>
          <a:lstStyle/>
          <a:p>
            <a:r>
              <a:rPr lang="en-GB" dirty="0" smtClean="0"/>
              <a:t>Advocacy</a:t>
            </a:r>
            <a:endParaRPr lang="en-GB" dirty="0"/>
          </a:p>
        </p:txBody>
      </p:sp>
      <p:sp>
        <p:nvSpPr>
          <p:cNvPr id="6" name="Content Placeholder 2"/>
          <p:cNvSpPr>
            <a:spLocks noGrp="1"/>
          </p:cNvSpPr>
          <p:nvPr>
            <p:ph idx="1"/>
          </p:nvPr>
        </p:nvSpPr>
        <p:spPr>
          <a:ln>
            <a:solidFill>
              <a:schemeClr val="accent1">
                <a:lumMod val="90000"/>
              </a:schemeClr>
            </a:solidFill>
          </a:ln>
        </p:spPr>
        <p:txBody>
          <a:bodyPr>
            <a:normAutofit/>
          </a:bodyPr>
          <a:lstStyle/>
          <a:p>
            <a:endParaRPr lang="en-GB" sz="2200" dirty="0" smtClean="0"/>
          </a:p>
          <a:p>
            <a:r>
              <a:rPr lang="en-GB" sz="2200" dirty="0" smtClean="0"/>
              <a:t>Check the terms of your research grant</a:t>
            </a:r>
          </a:p>
          <a:p>
            <a:r>
              <a:rPr lang="en-GB" sz="2200" dirty="0" smtClean="0"/>
              <a:t>Check your publisher’s policy and copyright terms</a:t>
            </a:r>
          </a:p>
          <a:p>
            <a:r>
              <a:rPr lang="en-GB" sz="2200" dirty="0" smtClean="0"/>
              <a:t>See </a:t>
            </a:r>
            <a:r>
              <a:rPr lang="en-GB" sz="2200" dirty="0" smtClean="0">
                <a:hlinkClick r:id="rId4"/>
              </a:rPr>
              <a:t>Library web pages </a:t>
            </a:r>
            <a:r>
              <a:rPr lang="en-GB" sz="2200" dirty="0" smtClean="0"/>
              <a:t>for guidance </a:t>
            </a:r>
            <a:endParaRPr lang="en-GB" sz="2200" dirty="0"/>
          </a:p>
          <a:p>
            <a:r>
              <a:rPr lang="en-GB" sz="2200" dirty="0" smtClean="0"/>
              <a:t>Contact </a:t>
            </a:r>
            <a:r>
              <a:rPr lang="en-GB" sz="2200" dirty="0" smtClean="0">
                <a:hlinkClick r:id="rId5"/>
              </a:rPr>
              <a:t>open-access-support@st-andrews.ac.uk</a:t>
            </a:r>
            <a:r>
              <a:rPr lang="en-GB" sz="2200" dirty="0" smtClean="0"/>
              <a:t> for advice</a:t>
            </a:r>
          </a:p>
          <a:p>
            <a:r>
              <a:rPr lang="en-GB" sz="2200" b="1" dirty="0" smtClean="0">
                <a:solidFill>
                  <a:srgbClr val="000000"/>
                </a:solidFill>
              </a:rPr>
              <a:t>Keep your accepted manuscript and deposit in PURE</a:t>
            </a:r>
          </a:p>
          <a:p>
            <a:r>
              <a:rPr lang="en-GB" sz="2200" dirty="0">
                <a:solidFill>
                  <a:srgbClr val="000000"/>
                </a:solidFill>
              </a:rPr>
              <a:t>Acknowledge funders including Grant </a:t>
            </a:r>
            <a:r>
              <a:rPr lang="en-GB" sz="2200" dirty="0" smtClean="0">
                <a:solidFill>
                  <a:srgbClr val="000000"/>
                </a:solidFill>
              </a:rPr>
              <a:t>IDs</a:t>
            </a:r>
          </a:p>
          <a:p>
            <a:r>
              <a:rPr lang="en-GB" sz="2200" dirty="0" smtClean="0">
                <a:solidFill>
                  <a:srgbClr val="000000"/>
                </a:solidFill>
              </a:rPr>
              <a:t>Link Projects to Publications in PURE</a:t>
            </a:r>
          </a:p>
          <a:p>
            <a:r>
              <a:rPr lang="en-GB" sz="2200" dirty="0" smtClean="0">
                <a:solidFill>
                  <a:srgbClr val="000000"/>
                </a:solidFill>
              </a:rPr>
              <a:t>Provide statements on access to underlying data and links where possible (or required)</a:t>
            </a:r>
          </a:p>
          <a:p>
            <a:r>
              <a:rPr lang="en-GB" sz="2200" dirty="0" smtClean="0">
                <a:solidFill>
                  <a:srgbClr val="000000"/>
                </a:solidFill>
              </a:rPr>
              <a:t>Use the University’s finance detail code if paying OA fees</a:t>
            </a:r>
            <a:endParaRPr lang="en-GB" sz="2200" dirty="0" smtClean="0"/>
          </a:p>
        </p:txBody>
      </p:sp>
      <p:sp>
        <p:nvSpPr>
          <p:cNvPr id="7" name="TextBox 6"/>
          <p:cNvSpPr txBox="1"/>
          <p:nvPr/>
        </p:nvSpPr>
        <p:spPr>
          <a:xfrm>
            <a:off x="457200" y="1390159"/>
            <a:ext cx="6559772" cy="715089"/>
          </a:xfrm>
          <a:prstGeom prst="roundRect">
            <a:avLst/>
          </a:prstGeom>
          <a:solidFill>
            <a:srgbClr val="BBE0E3">
              <a:lumMod val="75000"/>
            </a:srgbClr>
          </a:solidFill>
          <a:ln w="9525" cap="flat" cmpd="sng" algn="ctr">
            <a:solidFill>
              <a:srgbClr val="000000">
                <a:shade val="95000"/>
                <a:satMod val="105000"/>
              </a:srgbClr>
            </a:solidFill>
            <a:prstDash val="solid"/>
          </a:ln>
          <a:effectLst>
            <a:outerShdw blurRad="40000" dist="20000" dir="5400000" rotWithShape="0">
              <a:srgbClr val="000000">
                <a:alpha val="38000"/>
              </a:srgbClr>
            </a:outerShdw>
            <a:softEdge rad="31750"/>
          </a:effectLst>
        </p:spPr>
        <p:txBody>
          <a:bodyPr wrap="squar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GB" sz="3600" b="0" i="0" u="none" strike="noStrike" kern="0" cap="none" spc="0" normalizeH="0" baseline="0" noProof="0" dirty="0" smtClean="0">
                <a:ln>
                  <a:noFill/>
                </a:ln>
                <a:solidFill>
                  <a:srgbClr val="000000"/>
                </a:solidFill>
                <a:effectLst/>
                <a:uLnTx/>
                <a:uFillTx/>
                <a:latin typeface="Arial"/>
                <a:ea typeface="+mn-ea"/>
                <a:cs typeface="Arial"/>
              </a:rPr>
              <a:t>OA actions for researchers</a:t>
            </a:r>
            <a:endParaRPr kumimoji="0" lang="en-GB" sz="3600" b="1" i="0" u="none" strike="noStrike" kern="0" cap="none" spc="0" normalizeH="0" baseline="0" noProof="0" dirty="0" smtClean="0">
              <a:ln>
                <a:noFill/>
              </a:ln>
              <a:solidFill>
                <a:srgbClr val="000000"/>
              </a:solidFill>
              <a:effectLst/>
              <a:uLnTx/>
              <a:uFillTx/>
              <a:latin typeface="Arial"/>
              <a:ea typeface="+mn-ea"/>
              <a:cs typeface="Arial"/>
            </a:endParaRPr>
          </a:p>
        </p:txBody>
      </p:sp>
    </p:spTree>
    <p:extLst>
      <p:ext uri="{BB962C8B-B14F-4D97-AF65-F5344CB8AC3E}">
        <p14:creationId xmlns:p14="http://schemas.microsoft.com/office/powerpoint/2010/main" val="510074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3" name="Title 2"/>
          <p:cNvSpPr>
            <a:spLocks noGrp="1"/>
          </p:cNvSpPr>
          <p:nvPr>
            <p:ph type="title"/>
          </p:nvPr>
        </p:nvSpPr>
        <p:spPr/>
        <p:txBody>
          <a:bodyPr/>
          <a:lstStyle/>
          <a:p>
            <a:r>
              <a:rPr lang="en-GB" dirty="0" smtClean="0"/>
              <a:t>Advocacy</a:t>
            </a:r>
            <a:endParaRPr lang="en-GB" dirty="0"/>
          </a:p>
        </p:txBody>
      </p:sp>
      <p:sp>
        <p:nvSpPr>
          <p:cNvPr id="6" name="Content Placeholder 2"/>
          <p:cNvSpPr>
            <a:spLocks noGrp="1"/>
          </p:cNvSpPr>
          <p:nvPr>
            <p:ph idx="1"/>
          </p:nvPr>
        </p:nvSpPr>
        <p:spPr>
          <a:ln>
            <a:solidFill>
              <a:schemeClr val="accent1">
                <a:lumMod val="90000"/>
              </a:schemeClr>
            </a:solidFill>
          </a:ln>
        </p:spPr>
        <p:txBody>
          <a:bodyPr>
            <a:normAutofit/>
          </a:bodyPr>
          <a:lstStyle/>
          <a:p>
            <a:endParaRPr lang="en-GB" sz="2200" dirty="0" smtClean="0"/>
          </a:p>
          <a:p>
            <a:r>
              <a:rPr lang="en-GB" sz="2200" dirty="0" smtClean="0">
                <a:solidFill>
                  <a:schemeClr val="bg1">
                    <a:lumMod val="75000"/>
                  </a:schemeClr>
                </a:solidFill>
              </a:rPr>
              <a:t>Check the terms of your research grant</a:t>
            </a:r>
          </a:p>
          <a:p>
            <a:r>
              <a:rPr lang="en-GB" sz="2200" dirty="0" smtClean="0">
                <a:solidFill>
                  <a:schemeClr val="bg1">
                    <a:lumMod val="75000"/>
                  </a:schemeClr>
                </a:solidFill>
              </a:rPr>
              <a:t>Check your publisher’s policy and copyright terms</a:t>
            </a:r>
          </a:p>
          <a:p>
            <a:r>
              <a:rPr lang="en-GB" sz="2200" dirty="0" smtClean="0">
                <a:solidFill>
                  <a:schemeClr val="bg1">
                    <a:lumMod val="75000"/>
                  </a:schemeClr>
                </a:solidFill>
              </a:rPr>
              <a:t>See Library web pages for guidance </a:t>
            </a:r>
            <a:endParaRPr lang="en-GB" sz="2200" dirty="0">
              <a:solidFill>
                <a:schemeClr val="bg1">
                  <a:lumMod val="75000"/>
                </a:schemeClr>
              </a:solidFill>
            </a:endParaRPr>
          </a:p>
          <a:p>
            <a:r>
              <a:rPr lang="en-GB" sz="2200" dirty="0" smtClean="0">
                <a:solidFill>
                  <a:schemeClr val="bg1">
                    <a:lumMod val="75000"/>
                  </a:schemeClr>
                </a:solidFill>
              </a:rPr>
              <a:t>Contact open-access-support@st-andrews.ac.uk for advice</a:t>
            </a:r>
          </a:p>
          <a:p>
            <a:r>
              <a:rPr lang="en-GB" sz="2200" b="1" dirty="0" smtClean="0">
                <a:solidFill>
                  <a:srgbClr val="000000"/>
                </a:solidFill>
              </a:rPr>
              <a:t>Keep your accepted manuscript and deposit in PURE</a:t>
            </a:r>
          </a:p>
          <a:p>
            <a:r>
              <a:rPr lang="en-GB" sz="2200" dirty="0">
                <a:solidFill>
                  <a:schemeClr val="bg1">
                    <a:lumMod val="75000"/>
                  </a:schemeClr>
                </a:solidFill>
              </a:rPr>
              <a:t>Acknowledge funders including Grant </a:t>
            </a:r>
            <a:r>
              <a:rPr lang="en-GB" sz="2200" dirty="0" smtClean="0">
                <a:solidFill>
                  <a:schemeClr val="bg1">
                    <a:lumMod val="75000"/>
                  </a:schemeClr>
                </a:solidFill>
              </a:rPr>
              <a:t>IDs</a:t>
            </a:r>
          </a:p>
          <a:p>
            <a:r>
              <a:rPr lang="en-GB" sz="2200" dirty="0" smtClean="0">
                <a:solidFill>
                  <a:schemeClr val="bg1">
                    <a:lumMod val="75000"/>
                  </a:schemeClr>
                </a:solidFill>
              </a:rPr>
              <a:t>Link Projects to Publications in PURE</a:t>
            </a:r>
          </a:p>
          <a:p>
            <a:r>
              <a:rPr lang="en-GB" sz="2200" dirty="0" smtClean="0">
                <a:solidFill>
                  <a:schemeClr val="bg1">
                    <a:lumMod val="75000"/>
                  </a:schemeClr>
                </a:solidFill>
              </a:rPr>
              <a:t>Provide statements on access to underlying data and links where possible (or required)</a:t>
            </a:r>
          </a:p>
          <a:p>
            <a:r>
              <a:rPr lang="en-GB" sz="2200" dirty="0" smtClean="0">
                <a:solidFill>
                  <a:schemeClr val="bg1">
                    <a:lumMod val="75000"/>
                  </a:schemeClr>
                </a:solidFill>
              </a:rPr>
              <a:t>Use the University’s finance detail code if paying OA fees</a:t>
            </a:r>
          </a:p>
        </p:txBody>
      </p:sp>
      <p:sp>
        <p:nvSpPr>
          <p:cNvPr id="7" name="TextBox 6"/>
          <p:cNvSpPr txBox="1"/>
          <p:nvPr/>
        </p:nvSpPr>
        <p:spPr>
          <a:xfrm>
            <a:off x="457200" y="1392842"/>
            <a:ext cx="6559772" cy="715089"/>
          </a:xfrm>
          <a:prstGeom prst="roundRect">
            <a:avLst/>
          </a:prstGeom>
          <a:solidFill>
            <a:srgbClr val="BBE0E3">
              <a:lumMod val="75000"/>
            </a:srgbClr>
          </a:solidFill>
          <a:ln w="9525" cap="flat" cmpd="sng" algn="ctr">
            <a:solidFill>
              <a:srgbClr val="000000">
                <a:shade val="95000"/>
                <a:satMod val="105000"/>
              </a:srgbClr>
            </a:solidFill>
            <a:prstDash val="solid"/>
          </a:ln>
          <a:effectLst>
            <a:outerShdw blurRad="40000" dist="20000" dir="5400000" rotWithShape="0">
              <a:srgbClr val="000000">
                <a:alpha val="38000"/>
              </a:srgbClr>
            </a:outerShdw>
            <a:softEdge rad="31750"/>
          </a:effectLst>
        </p:spPr>
        <p:txBody>
          <a:bodyPr wrap="squar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GB" sz="3600" b="0" i="0" u="none" strike="noStrike" kern="0" cap="none" spc="0" normalizeH="0" baseline="0" noProof="0" dirty="0" smtClean="0">
                <a:ln>
                  <a:noFill/>
                </a:ln>
                <a:solidFill>
                  <a:srgbClr val="000000"/>
                </a:solidFill>
                <a:effectLst/>
                <a:uLnTx/>
                <a:uFillTx/>
                <a:latin typeface="Arial"/>
                <a:ea typeface="+mn-ea"/>
                <a:cs typeface="Arial"/>
              </a:rPr>
              <a:t>OA actions for researchers</a:t>
            </a:r>
            <a:endParaRPr kumimoji="0" lang="en-GB" sz="3600" b="1" i="0" u="none" strike="noStrike" kern="0" cap="none" spc="0" normalizeH="0" baseline="0" noProof="0" dirty="0" smtClean="0">
              <a:ln>
                <a:noFill/>
              </a:ln>
              <a:solidFill>
                <a:srgbClr val="000000"/>
              </a:solidFill>
              <a:effectLst/>
              <a:uLnTx/>
              <a:uFillTx/>
              <a:latin typeface="Arial"/>
              <a:ea typeface="+mn-ea"/>
              <a:cs typeface="Arial"/>
            </a:endParaRPr>
          </a:p>
        </p:txBody>
      </p:sp>
    </p:spTree>
    <p:extLst>
      <p:ext uri="{BB962C8B-B14F-4D97-AF65-F5344CB8AC3E}">
        <p14:creationId xmlns:p14="http://schemas.microsoft.com/office/powerpoint/2010/main" val="40746575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4" name="Title 3"/>
          <p:cNvSpPr>
            <a:spLocks noGrp="1"/>
          </p:cNvSpPr>
          <p:nvPr>
            <p:ph type="title"/>
          </p:nvPr>
        </p:nvSpPr>
        <p:spPr/>
        <p:txBody>
          <a:bodyPr>
            <a:normAutofit/>
          </a:bodyPr>
          <a:lstStyle/>
          <a:p>
            <a:r>
              <a:rPr lang="en-GB" dirty="0" smtClean="0"/>
              <a:t>Challenges</a:t>
            </a:r>
            <a:endParaRPr lang="en-GB" dirty="0"/>
          </a:p>
        </p:txBody>
      </p:sp>
      <p:sp>
        <p:nvSpPr>
          <p:cNvPr id="3" name="Content Placeholder 2"/>
          <p:cNvSpPr>
            <a:spLocks noGrp="1"/>
          </p:cNvSpPr>
          <p:nvPr>
            <p:ph idx="1"/>
          </p:nvPr>
        </p:nvSpPr>
        <p:spPr/>
        <p:txBody>
          <a:bodyPr>
            <a:normAutofit/>
          </a:bodyPr>
          <a:lstStyle/>
          <a:p>
            <a:r>
              <a:rPr lang="en-GB" sz="2800" dirty="0" smtClean="0"/>
              <a:t>How </a:t>
            </a:r>
            <a:r>
              <a:rPr lang="en-GB" sz="2800" dirty="0"/>
              <a:t>do we get to know about new publications so that the support and dialogue can begin?</a:t>
            </a:r>
          </a:p>
          <a:p>
            <a:endParaRPr lang="en-GB" sz="2000" dirty="0"/>
          </a:p>
          <a:p>
            <a:r>
              <a:rPr lang="en-GB" sz="2800" dirty="0"/>
              <a:t>Can we get into the publishing dialogue early enough to support and advise on gold or green open access options</a:t>
            </a:r>
            <a:r>
              <a:rPr lang="en-GB" sz="2800" dirty="0" smtClean="0"/>
              <a:t>?</a:t>
            </a:r>
          </a:p>
          <a:p>
            <a:endParaRPr lang="en-GB" sz="2800" dirty="0"/>
          </a:p>
          <a:p>
            <a:r>
              <a:rPr lang="en-GB" sz="2800" dirty="0" smtClean="0"/>
              <a:t>How do we manage the increasing volume of enquiries and support needs?</a:t>
            </a:r>
            <a:endParaRPr lang="en-GB" sz="2800" dirty="0"/>
          </a:p>
          <a:p>
            <a:endParaRPr lang="en-GB" sz="2000" dirty="0"/>
          </a:p>
          <a:p>
            <a:pPr marL="0" indent="0">
              <a:buNone/>
            </a:pPr>
            <a:endParaRPr lang="en-GB" dirty="0"/>
          </a:p>
          <a:p>
            <a:endParaRPr lang="en-GB" dirty="0"/>
          </a:p>
        </p:txBody>
      </p:sp>
    </p:spTree>
    <p:extLst>
      <p:ext uri="{BB962C8B-B14F-4D97-AF65-F5344CB8AC3E}">
        <p14:creationId xmlns:p14="http://schemas.microsoft.com/office/powerpoint/2010/main" val="20535097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4" name="Title 3"/>
          <p:cNvSpPr>
            <a:spLocks noGrp="1"/>
          </p:cNvSpPr>
          <p:nvPr>
            <p:ph type="title"/>
          </p:nvPr>
        </p:nvSpPr>
        <p:spPr/>
        <p:txBody>
          <a:bodyPr/>
          <a:lstStyle/>
          <a:p>
            <a:r>
              <a:rPr lang="en-GB" dirty="0" smtClean="0"/>
              <a:t>Solutions</a:t>
            </a:r>
            <a:endParaRPr lang="en-GB" dirty="0"/>
          </a:p>
        </p:txBody>
      </p:sp>
      <p:sp>
        <p:nvSpPr>
          <p:cNvPr id="3" name="Content Placeholder 2"/>
          <p:cNvSpPr>
            <a:spLocks noGrp="1"/>
          </p:cNvSpPr>
          <p:nvPr>
            <p:ph idx="1"/>
          </p:nvPr>
        </p:nvSpPr>
        <p:spPr/>
        <p:txBody>
          <a:bodyPr>
            <a:normAutofit/>
          </a:bodyPr>
          <a:lstStyle/>
          <a:p>
            <a:r>
              <a:rPr lang="en-GB" dirty="0"/>
              <a:t>Build a dialogue through local </a:t>
            </a:r>
            <a:r>
              <a:rPr lang="en-GB" dirty="0" smtClean="0"/>
              <a:t>systems</a:t>
            </a:r>
            <a:endParaRPr lang="en-GB" dirty="0"/>
          </a:p>
          <a:p>
            <a:r>
              <a:rPr lang="en-GB" dirty="0" smtClean="0"/>
              <a:t>Begin the dialogue as early as possible</a:t>
            </a:r>
          </a:p>
          <a:p>
            <a:r>
              <a:rPr lang="en-GB" dirty="0" smtClean="0"/>
              <a:t>Integrate deposit into researchers’ workflows </a:t>
            </a:r>
          </a:p>
          <a:p>
            <a:r>
              <a:rPr lang="en-GB" dirty="0" smtClean="0"/>
              <a:t>Harness data in publisher submission systems </a:t>
            </a:r>
          </a:p>
          <a:p>
            <a:r>
              <a:rPr lang="en-GB" dirty="0" smtClean="0"/>
              <a:t>Emphasize incentives </a:t>
            </a:r>
            <a:r>
              <a:rPr lang="en-GB" dirty="0"/>
              <a:t>for </a:t>
            </a:r>
            <a:r>
              <a:rPr lang="en-GB" dirty="0" smtClean="0"/>
              <a:t>authors</a:t>
            </a:r>
          </a:p>
          <a:p>
            <a:r>
              <a:rPr lang="en-GB" dirty="0"/>
              <a:t>Change the culture</a:t>
            </a:r>
          </a:p>
          <a:p>
            <a:r>
              <a:rPr lang="en-GB" dirty="0" smtClean="0"/>
              <a:t>Make </a:t>
            </a:r>
            <a:r>
              <a:rPr lang="en-GB" dirty="0"/>
              <a:t>it </a:t>
            </a:r>
            <a:r>
              <a:rPr lang="en-GB" dirty="0" smtClean="0"/>
              <a:t>easier! </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6263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University_Library_rings.jp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472269" y="5318996"/>
            <a:ext cx="1671731" cy="1538657"/>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pic>
        <p:nvPicPr>
          <p:cNvPr id="2050" name="Picture 2" descr="C:\Users\jep10\AppData\Local\Temp\geograph-4331466-by-M-J-Richardson.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23825" y="66675"/>
            <a:ext cx="8931275" cy="66984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23825" y="6417766"/>
            <a:ext cx="8931275" cy="276999"/>
          </a:xfrm>
          <a:prstGeom prst="rect">
            <a:avLst/>
          </a:prstGeom>
          <a:solidFill>
            <a:schemeClr val="bg1">
              <a:lumMod val="75000"/>
            </a:schemeClr>
          </a:solidFill>
        </p:spPr>
        <p:txBody>
          <a:bodyPr wrap="square">
            <a:spAutoFit/>
          </a:bodyPr>
          <a:lstStyle/>
          <a:p>
            <a:r>
              <a:rPr lang="en-GB" sz="1200" dirty="0" err="1">
                <a:hlinkClick r:id="rId6" tooltip="view full size image"/>
              </a:rPr>
              <a:t>Queensferry</a:t>
            </a:r>
            <a:r>
              <a:rPr lang="en-GB" sz="1200" dirty="0">
                <a:hlinkClick r:id="rId6" tooltip="view full size image"/>
              </a:rPr>
              <a:t> Crossing - north cable </a:t>
            </a:r>
            <a:r>
              <a:rPr lang="en-GB" sz="1200" dirty="0" smtClean="0">
                <a:hlinkClick r:id="rId6" tooltip="view full size image"/>
              </a:rPr>
              <a:t>tower</a:t>
            </a:r>
            <a:r>
              <a:rPr lang="en-GB" sz="1200" dirty="0" smtClean="0"/>
              <a:t> © </a:t>
            </a:r>
            <a:r>
              <a:rPr lang="en-GB" sz="1200" dirty="0"/>
              <a:t>Copyright </a:t>
            </a:r>
            <a:r>
              <a:rPr lang="en-GB" sz="1200" dirty="0">
                <a:hlinkClick r:id="rId7" tooltip="View profile"/>
              </a:rPr>
              <a:t>M J Richardson</a:t>
            </a:r>
            <a:r>
              <a:rPr lang="en-GB" sz="1200" dirty="0"/>
              <a:t> and licensed for </a:t>
            </a:r>
            <a:r>
              <a:rPr lang="en-GB" sz="1200" dirty="0">
                <a:hlinkClick r:id="rId8"/>
              </a:rPr>
              <a:t>reuse</a:t>
            </a:r>
            <a:r>
              <a:rPr lang="en-GB" sz="1200" dirty="0"/>
              <a:t> under this </a:t>
            </a:r>
            <a:r>
              <a:rPr lang="en-GB" sz="1200" dirty="0">
                <a:hlinkClick r:id="rId9" tooltip="Creative Commons Attribution-Share Alike 2.0 Licence"/>
              </a:rPr>
              <a:t>Creative Commons Licence</a:t>
            </a:r>
            <a:r>
              <a:rPr lang="en-GB" sz="1200" dirty="0"/>
              <a:t>.</a:t>
            </a:r>
            <a:endParaRPr lang="en-GB" sz="1200" dirty="0">
              <a:solidFill>
                <a:prstClr val="black"/>
              </a:solidFill>
            </a:endParaRPr>
          </a:p>
        </p:txBody>
      </p:sp>
      <p:sp>
        <p:nvSpPr>
          <p:cNvPr id="2" name="TextBox 1"/>
          <p:cNvSpPr txBox="1"/>
          <p:nvPr/>
        </p:nvSpPr>
        <p:spPr>
          <a:xfrm>
            <a:off x="209550" y="228600"/>
            <a:ext cx="5457825" cy="369332"/>
          </a:xfrm>
          <a:prstGeom prst="rect">
            <a:avLst/>
          </a:prstGeom>
          <a:noFill/>
        </p:spPr>
        <p:txBody>
          <a:bodyPr wrap="square" rtlCol="0">
            <a:spAutoFit/>
          </a:bodyPr>
          <a:lstStyle/>
          <a:p>
            <a:r>
              <a:rPr lang="en-GB" dirty="0" smtClean="0"/>
              <a:t>Building the third Forth bridge</a:t>
            </a: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3" name="Content Placeholder 2"/>
          <p:cNvSpPr>
            <a:spLocks noGrp="1"/>
          </p:cNvSpPr>
          <p:nvPr>
            <p:ph idx="1"/>
          </p:nvPr>
        </p:nvSpPr>
        <p:spPr>
          <a:xfrm>
            <a:off x="329784" y="1600200"/>
            <a:ext cx="8357016" cy="4875551"/>
          </a:xfrm>
        </p:spPr>
        <p:txBody>
          <a:bodyPr>
            <a:normAutofit fontScale="92500"/>
          </a:bodyPr>
          <a:lstStyle/>
          <a:p>
            <a:r>
              <a:rPr lang="en-GB" sz="2800" dirty="0" smtClean="0"/>
              <a:t>Originally envisaged to cover </a:t>
            </a:r>
            <a:r>
              <a:rPr lang="en-GB" sz="2800" dirty="0"/>
              <a:t>funder </a:t>
            </a:r>
            <a:r>
              <a:rPr lang="en-GB" sz="2800" dirty="0" smtClean="0"/>
              <a:t>mandates and APCs</a:t>
            </a:r>
          </a:p>
          <a:p>
            <a:r>
              <a:rPr lang="en-GB" sz="2800" dirty="0" smtClean="0"/>
              <a:t>Extended </a:t>
            </a:r>
            <a:r>
              <a:rPr lang="en-GB" sz="2800" dirty="0"/>
              <a:t>to </a:t>
            </a:r>
            <a:r>
              <a:rPr lang="en-GB" sz="2800" dirty="0" smtClean="0"/>
              <a:t>cover REF OA policy and publication lifecycle</a:t>
            </a:r>
          </a:p>
          <a:p>
            <a:pPr marL="0" lvl="0" indent="0">
              <a:buNone/>
            </a:pPr>
            <a:endParaRPr lang="en-GB" sz="2600" dirty="0" smtClean="0"/>
          </a:p>
          <a:p>
            <a:pPr marL="0" lvl="0" indent="0">
              <a:buNone/>
            </a:pPr>
            <a:r>
              <a:rPr lang="en-GB" sz="2600" dirty="0" smtClean="0"/>
              <a:t>SPECIFIC</a:t>
            </a:r>
            <a:r>
              <a:rPr lang="en-GB" sz="2600" dirty="0"/>
              <a:t>: ‘Deposit in PURE’ should become part of University research culture by April 2015</a:t>
            </a:r>
          </a:p>
          <a:p>
            <a:pPr marL="0" lvl="0" indent="0">
              <a:buNone/>
            </a:pPr>
            <a:r>
              <a:rPr lang="en-GB" sz="2600" dirty="0"/>
              <a:t>MEASURABLE: Baseline deposit statistics in May 2014, to be reviewed in 6 months</a:t>
            </a:r>
          </a:p>
          <a:p>
            <a:pPr marL="0" lvl="0" indent="0">
              <a:buNone/>
            </a:pPr>
            <a:r>
              <a:rPr lang="en-GB" sz="2600" dirty="0"/>
              <a:t>ACHIEVABLE: Yes - Has to be to prepare for the next REF</a:t>
            </a:r>
          </a:p>
          <a:p>
            <a:pPr marL="0" lvl="0" indent="0">
              <a:buNone/>
            </a:pPr>
            <a:r>
              <a:rPr lang="en-GB" sz="2600" dirty="0"/>
              <a:t>REALISTIC: Incentives to change behaviour are now greater (REF). We have PURE and central support in place </a:t>
            </a:r>
          </a:p>
          <a:p>
            <a:pPr marL="0" lvl="0" indent="0">
              <a:buNone/>
            </a:pPr>
            <a:r>
              <a:rPr lang="en-GB" sz="2600" dirty="0"/>
              <a:t>TIMESCALE: April 2015 (to be well prepared for REF</a:t>
            </a:r>
            <a:r>
              <a:rPr lang="en-GB" sz="2600" dirty="0" smtClean="0"/>
              <a:t>)</a:t>
            </a:r>
            <a:endParaRPr lang="en-GB" sz="2600" dirty="0"/>
          </a:p>
        </p:txBody>
      </p:sp>
      <p:sp>
        <p:nvSpPr>
          <p:cNvPr id="6" name="Title 1"/>
          <p:cNvSpPr txBox="1">
            <a:spLocks/>
          </p:cNvSpPr>
          <p:nvPr/>
        </p:nvSpPr>
        <p:spPr>
          <a:xfrm>
            <a:off x="2396348" y="551824"/>
            <a:ext cx="4352925" cy="556972"/>
          </a:xfrm>
          <a:prstGeom prst="rect">
            <a:avLst/>
          </a:prstGeom>
          <a:solidFill>
            <a:schemeClr val="accent1">
              <a:lumMod val="20000"/>
              <a:lumOff val="8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Autofit/>
          </a:bodyP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400" dirty="0" smtClean="0"/>
              <a:t>Lean exercise: process mapping</a:t>
            </a:r>
            <a:endParaRPr lang="en-GB" sz="2400" dirty="0"/>
          </a:p>
        </p:txBody>
      </p:sp>
    </p:spTree>
    <p:extLst>
      <p:ext uri="{BB962C8B-B14F-4D97-AF65-F5344CB8AC3E}">
        <p14:creationId xmlns:p14="http://schemas.microsoft.com/office/powerpoint/2010/main" val="42290239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pic>
        <p:nvPicPr>
          <p:cNvPr id="6" name="Picture 3" descr="C:\Users\ja\Documents\UKSG presentation May 2014\IMG_1343.JPG"/>
          <p:cNvPicPr>
            <a:picLocks noGrp="1" noChangeAspect="1" noChangeArrowheads="1"/>
          </p:cNvPicPr>
          <p:nvPr>
            <p:ph idx="1"/>
          </p:nvPr>
        </p:nvPicPr>
        <p:blipFill>
          <a:blip r:embed="rId4" cstate="print">
            <a:extLst>
              <a:ext uri="{28A0092B-C50C-407E-A947-70E740481C1C}">
                <a14:useLocalDpi xmlns:a14="http://schemas.microsoft.com/office/drawing/2010/main"/>
              </a:ext>
            </a:extLst>
          </a:blip>
          <a:srcRect/>
          <a:stretch>
            <a:fillRect/>
          </a:stretch>
        </p:blipFill>
        <p:spPr bwMode="auto">
          <a:xfrm>
            <a:off x="132424" y="2106948"/>
            <a:ext cx="5041669" cy="378229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174093" y="1471122"/>
            <a:ext cx="3790457" cy="5053942"/>
          </a:xfrm>
          <a:prstGeom prst="rect">
            <a:avLst/>
          </a:prstGeom>
        </p:spPr>
      </p:pic>
      <p:sp>
        <p:nvSpPr>
          <p:cNvPr id="3" name="Rectangle 2"/>
          <p:cNvSpPr/>
          <p:nvPr/>
        </p:nvSpPr>
        <p:spPr>
          <a:xfrm>
            <a:off x="1151064" y="6155732"/>
            <a:ext cx="3420936" cy="369332"/>
          </a:xfrm>
          <a:prstGeom prst="rect">
            <a:avLst/>
          </a:prstGeom>
        </p:spPr>
        <p:txBody>
          <a:bodyPr wrap="none">
            <a:spAutoFit/>
          </a:bodyPr>
          <a:lstStyle/>
          <a:p>
            <a:r>
              <a:rPr lang="en-GB" dirty="0">
                <a:hlinkClick r:id="rId6"/>
              </a:rPr>
              <a:t>http://hdl.handle.net/10023/6430</a:t>
            </a:r>
            <a:endParaRPr lang="en-GB" dirty="0"/>
          </a:p>
        </p:txBody>
      </p:sp>
    </p:spTree>
    <p:extLst>
      <p:ext uri="{BB962C8B-B14F-4D97-AF65-F5344CB8AC3E}">
        <p14:creationId xmlns:p14="http://schemas.microsoft.com/office/powerpoint/2010/main" val="16197172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44846" y="61567"/>
            <a:ext cx="8875059" cy="6656294"/>
          </a:xfrm>
          <a:prstGeom prst="rect">
            <a:avLst/>
          </a:prstGeom>
        </p:spPr>
      </p:pic>
    </p:spTree>
    <p:extLst>
      <p:ext uri="{BB962C8B-B14F-4D97-AF65-F5344CB8AC3E}">
        <p14:creationId xmlns:p14="http://schemas.microsoft.com/office/powerpoint/2010/main" val="26854107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pic>
        <p:nvPicPr>
          <p:cNvPr id="8" name="Content Placeholder 7" descr="R:\OpenAccess\Lean\CaseStudy-reports\Lochproject-OA Interim State-OAteam-041214.tif"/>
          <p:cNvPicPr>
            <a:picLocks noGrp="1" noChangeAspect="1" noChangeArrowheads="1"/>
          </p:cNvPicPr>
          <p:nvPr>
            <p:ph idx="1"/>
          </p:nvPr>
        </p:nvPicPr>
        <p:blipFill>
          <a:blip r:embed="rId4">
            <a:extLst>
              <a:ext uri="{28A0092B-C50C-407E-A947-70E740481C1C}">
                <a14:useLocalDpi xmlns:a14="http://schemas.microsoft.com/office/drawing/2010/main"/>
              </a:ext>
            </a:extLst>
          </a:blip>
          <a:srcRect/>
          <a:stretch>
            <a:fillRect/>
          </a:stretch>
        </p:blipFill>
        <p:spPr bwMode="auto">
          <a:xfrm>
            <a:off x="219488" y="1571625"/>
            <a:ext cx="8584813" cy="4648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3688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3" name="Content Placeholder 2"/>
          <p:cNvSpPr>
            <a:spLocks noGrp="1"/>
          </p:cNvSpPr>
          <p:nvPr>
            <p:ph idx="1"/>
          </p:nvPr>
        </p:nvSpPr>
        <p:spPr/>
        <p:txBody>
          <a:bodyPr>
            <a:normAutofit/>
          </a:bodyPr>
          <a:lstStyle/>
          <a:p>
            <a:pPr marL="0" indent="0">
              <a:buNone/>
            </a:pPr>
            <a:endParaRPr lang="en-US" dirty="0" smtClean="0"/>
          </a:p>
          <a:p>
            <a:pPr marL="0" indent="0">
              <a:buNone/>
            </a:pPr>
            <a:endParaRPr lang="en-US" dirty="0"/>
          </a:p>
        </p:txBody>
      </p:sp>
      <p:pic>
        <p:nvPicPr>
          <p:cNvPr id="2050" name="Picture 2" descr="R:\OpenAccess\Lean\CaseStudy-reports\Lochproject-OA Simplified Process Map.tif"/>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50779" y="1790700"/>
            <a:ext cx="8153355" cy="3676650"/>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p:cNvSpPr/>
          <p:nvPr/>
        </p:nvSpPr>
        <p:spPr>
          <a:xfrm>
            <a:off x="3238500" y="2228850"/>
            <a:ext cx="1552575" cy="1514475"/>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Oval 10"/>
          <p:cNvSpPr/>
          <p:nvPr/>
        </p:nvSpPr>
        <p:spPr>
          <a:xfrm>
            <a:off x="2997200" y="3686175"/>
            <a:ext cx="1000125" cy="819150"/>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Oval 11"/>
          <p:cNvSpPr/>
          <p:nvPr/>
        </p:nvSpPr>
        <p:spPr>
          <a:xfrm>
            <a:off x="4598212" y="2647950"/>
            <a:ext cx="1000125" cy="819150"/>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Oval 12"/>
          <p:cNvSpPr/>
          <p:nvPr/>
        </p:nvSpPr>
        <p:spPr>
          <a:xfrm>
            <a:off x="5702300" y="2647950"/>
            <a:ext cx="1000125" cy="819150"/>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Oval 13"/>
          <p:cNvSpPr/>
          <p:nvPr/>
        </p:nvSpPr>
        <p:spPr>
          <a:xfrm>
            <a:off x="6702425" y="2647950"/>
            <a:ext cx="1000125" cy="819150"/>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5" name="Oval 14"/>
          <p:cNvSpPr/>
          <p:nvPr/>
        </p:nvSpPr>
        <p:spPr>
          <a:xfrm>
            <a:off x="7686675" y="3686175"/>
            <a:ext cx="1000125" cy="819150"/>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Oval 15"/>
          <p:cNvSpPr/>
          <p:nvPr/>
        </p:nvSpPr>
        <p:spPr>
          <a:xfrm>
            <a:off x="4604562" y="1724025"/>
            <a:ext cx="1000125" cy="819150"/>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Oval 16"/>
          <p:cNvSpPr/>
          <p:nvPr/>
        </p:nvSpPr>
        <p:spPr>
          <a:xfrm>
            <a:off x="6702425" y="4733925"/>
            <a:ext cx="1000125" cy="819150"/>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3537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animEffect transition="in" filter="fade">
                                      <p:cBhvr>
                                        <p:cTn id="9" dur="500"/>
                                        <p:tgtEl>
                                          <p:spTgt spid="1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12" grpId="0" animBg="1"/>
      <p:bldP spid="13" grpId="0" animBg="1"/>
      <p:bldP spid="14"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pic>
        <p:nvPicPr>
          <p:cNvPr id="4099" name="Picture 3"/>
          <p:cNvPicPr>
            <a:picLocks noGrp="1" noChangeAspect="1" noChangeArrowheads="1"/>
          </p:cNvPicPr>
          <p:nvPr>
            <p:ph idx="1"/>
          </p:nvPr>
        </p:nvPicPr>
        <p:blipFill>
          <a:blip r:embed="rId4">
            <a:extLst>
              <a:ext uri="{28A0092B-C50C-407E-A947-70E740481C1C}">
                <a14:useLocalDpi xmlns:a14="http://schemas.microsoft.com/office/drawing/2010/main"/>
              </a:ext>
            </a:extLst>
          </a:blip>
          <a:srcRect/>
          <a:stretch>
            <a:fillRect/>
          </a:stretch>
        </p:blipFill>
        <p:spPr bwMode="auto">
          <a:xfrm>
            <a:off x="5543198" y="1581160"/>
            <a:ext cx="3484005" cy="2142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543197" y="3723429"/>
            <a:ext cx="3484005" cy="26385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1667477" y="5893898"/>
            <a:ext cx="3565452" cy="338554"/>
          </a:xfrm>
          <a:prstGeom prst="rect">
            <a:avLst/>
          </a:prstGeom>
          <a:ln>
            <a:solidFill>
              <a:schemeClr val="accent1"/>
            </a:solidFill>
          </a:ln>
        </p:spPr>
        <p:txBody>
          <a:bodyPr wrap="square">
            <a:spAutoFit/>
          </a:bodyPr>
          <a:lstStyle/>
          <a:p>
            <a:r>
              <a:rPr lang="en-GB" sz="1600" dirty="0">
                <a:hlinkClick r:id="rId6"/>
              </a:rPr>
              <a:t>http://openaccess.wp.st-andrews.ac.uk</a:t>
            </a:r>
            <a:r>
              <a:rPr lang="en-GB" sz="1600" dirty="0" smtClean="0">
                <a:hlinkClick r:id="rId6"/>
              </a:rPr>
              <a:t>/</a:t>
            </a:r>
            <a:endParaRPr lang="en-GB" sz="1600" dirty="0" smtClean="0"/>
          </a:p>
        </p:txBody>
      </p:sp>
      <p:sp>
        <p:nvSpPr>
          <p:cNvPr id="2" name="TextBox 1"/>
          <p:cNvSpPr txBox="1"/>
          <p:nvPr/>
        </p:nvSpPr>
        <p:spPr>
          <a:xfrm>
            <a:off x="618097" y="2270234"/>
            <a:ext cx="4710647" cy="2308324"/>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Simple, consistent message</a:t>
            </a:r>
          </a:p>
          <a:p>
            <a:pPr marL="285750" indent="-285750">
              <a:buFont typeface="Arial" panose="020B0604020202020204" pitchFamily="34" charset="0"/>
              <a:buChar char="•"/>
            </a:pPr>
            <a:r>
              <a:rPr lang="en-GB" sz="2400" dirty="0" smtClean="0"/>
              <a:t>‘REF monitoring’ workflow</a:t>
            </a:r>
          </a:p>
          <a:p>
            <a:pPr marL="285750" indent="-285750">
              <a:buFont typeface="Arial" panose="020B0604020202020204" pitchFamily="34" charset="0"/>
              <a:buChar char="•"/>
            </a:pPr>
            <a:r>
              <a:rPr lang="en-GB" sz="2400" dirty="0" smtClean="0"/>
              <a:t>Email templates</a:t>
            </a:r>
          </a:p>
          <a:p>
            <a:pPr marL="285750" indent="-285750">
              <a:buFont typeface="Arial" panose="020B0604020202020204" pitchFamily="34" charset="0"/>
              <a:buChar char="•"/>
            </a:pPr>
            <a:r>
              <a:rPr lang="en-GB" sz="2400" dirty="0" smtClean="0"/>
              <a:t>OA dialogue begins at acceptance</a:t>
            </a:r>
          </a:p>
          <a:p>
            <a:pPr marL="285750" indent="-285750">
              <a:buFont typeface="Arial" panose="020B0604020202020204" pitchFamily="34" charset="0"/>
              <a:buChar char="•"/>
            </a:pPr>
            <a:r>
              <a:rPr lang="en-GB" sz="2400" dirty="0" smtClean="0"/>
              <a:t>Advice on options</a:t>
            </a:r>
          </a:p>
          <a:p>
            <a:pPr marL="285750" indent="-285750">
              <a:buFont typeface="Arial" panose="020B0604020202020204" pitchFamily="34" charset="0"/>
              <a:buChar char="•"/>
            </a:pPr>
            <a:r>
              <a:rPr lang="en-GB" sz="2400" dirty="0" smtClean="0"/>
              <a:t>Compliance and validation checks</a:t>
            </a:r>
            <a:endParaRPr lang="en-GB" sz="2400" dirty="0"/>
          </a:p>
        </p:txBody>
      </p:sp>
    </p:spTree>
    <p:extLst>
      <p:ext uri="{BB962C8B-B14F-4D97-AF65-F5344CB8AC3E}">
        <p14:creationId xmlns:p14="http://schemas.microsoft.com/office/powerpoint/2010/main" val="397608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4" name="Title 3"/>
          <p:cNvSpPr>
            <a:spLocks noGrp="1"/>
          </p:cNvSpPr>
          <p:nvPr>
            <p:ph type="title"/>
          </p:nvPr>
        </p:nvSpPr>
        <p:spPr/>
        <p:txBody>
          <a:bodyPr>
            <a:normAutofit/>
          </a:bodyPr>
          <a:lstStyle/>
          <a:p>
            <a:r>
              <a:rPr lang="en-GB" dirty="0"/>
              <a:t>Pathfinder </a:t>
            </a:r>
            <a:r>
              <a:rPr lang="en-GB" dirty="0" smtClean="0"/>
              <a:t>project</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dirty="0" smtClean="0"/>
              <a:t>Joint  </a:t>
            </a:r>
            <a:r>
              <a:rPr lang="en-GB" dirty="0"/>
              <a:t>LOCH project with Edinburgh and Heriot Watt</a:t>
            </a:r>
          </a:p>
          <a:p>
            <a:pPr marL="0" indent="0">
              <a:buNone/>
            </a:pPr>
            <a:r>
              <a:rPr lang="en-GB" sz="2200" u="sng" dirty="0">
                <a:hlinkClick r:id="rId4"/>
              </a:rPr>
              <a:t>http://libraryblogs.is.ed.ac.uk/loch/2014/06/24/welcome-to-the-loch-blog/</a:t>
            </a:r>
            <a:endParaRPr lang="en-GB" sz="2200" u="sng" dirty="0"/>
          </a:p>
          <a:p>
            <a:r>
              <a:rPr lang="en-GB" dirty="0" smtClean="0"/>
              <a:t>System </a:t>
            </a:r>
            <a:r>
              <a:rPr lang="en-GB" dirty="0"/>
              <a:t>and workflow elements</a:t>
            </a:r>
          </a:p>
          <a:p>
            <a:r>
              <a:rPr lang="en-GB" dirty="0"/>
              <a:t>Human elements</a:t>
            </a:r>
          </a:p>
          <a:p>
            <a:r>
              <a:rPr lang="en-GB" dirty="0" smtClean="0"/>
              <a:t>Synergies with </a:t>
            </a:r>
            <a:r>
              <a:rPr lang="en-GB" dirty="0"/>
              <a:t>Lean </a:t>
            </a:r>
            <a:endParaRPr lang="en-GB" dirty="0" smtClean="0"/>
          </a:p>
          <a:p>
            <a:r>
              <a:rPr lang="en-GB" dirty="0" smtClean="0"/>
              <a:t>Mini </a:t>
            </a:r>
            <a:r>
              <a:rPr lang="en-GB" dirty="0"/>
              <a:t>pathfinder pilot projects with </a:t>
            </a:r>
            <a:r>
              <a:rPr lang="en-GB" dirty="0" smtClean="0"/>
              <a:t>academic schools </a:t>
            </a:r>
            <a:r>
              <a:rPr lang="en-GB" dirty="0"/>
              <a:t>to lead on best practice and efficiencies</a:t>
            </a:r>
          </a:p>
          <a:p>
            <a:pPr marL="0" indent="0">
              <a:buNone/>
            </a:pPr>
            <a:endParaRPr lang="en-GB" dirty="0"/>
          </a:p>
        </p:txBody>
      </p:sp>
    </p:spTree>
    <p:extLst>
      <p:ext uri="{BB962C8B-B14F-4D97-AF65-F5344CB8AC3E}">
        <p14:creationId xmlns:p14="http://schemas.microsoft.com/office/powerpoint/2010/main" val="3584614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4" name="Title 3"/>
          <p:cNvSpPr>
            <a:spLocks noGrp="1"/>
          </p:cNvSpPr>
          <p:nvPr>
            <p:ph type="title"/>
          </p:nvPr>
        </p:nvSpPr>
        <p:spPr/>
        <p:txBody>
          <a:bodyPr>
            <a:normAutofit/>
          </a:bodyPr>
          <a:lstStyle/>
          <a:p>
            <a:r>
              <a:rPr lang="en-GB" dirty="0"/>
              <a:t>Mini </a:t>
            </a:r>
            <a:r>
              <a:rPr lang="en-GB" dirty="0" smtClean="0"/>
              <a:t>pathfinders</a:t>
            </a:r>
            <a:endParaRPr lang="en-GB" dirty="0"/>
          </a:p>
        </p:txBody>
      </p:sp>
      <p:sp>
        <p:nvSpPr>
          <p:cNvPr id="3" name="Content Placeholder 2"/>
          <p:cNvSpPr>
            <a:spLocks noGrp="1"/>
          </p:cNvSpPr>
          <p:nvPr>
            <p:ph idx="1"/>
          </p:nvPr>
        </p:nvSpPr>
        <p:spPr/>
        <p:txBody>
          <a:bodyPr>
            <a:normAutofit/>
          </a:bodyPr>
          <a:lstStyle/>
          <a:p>
            <a:r>
              <a:rPr lang="en-GB" dirty="0" smtClean="0"/>
              <a:t>Initial meeting with key School staff</a:t>
            </a:r>
          </a:p>
          <a:p>
            <a:pPr lvl="1"/>
            <a:r>
              <a:rPr lang="en-GB" dirty="0"/>
              <a:t>v</a:t>
            </a:r>
            <a:r>
              <a:rPr lang="en-GB" dirty="0" smtClean="0"/>
              <a:t>aries with each School</a:t>
            </a:r>
          </a:p>
          <a:p>
            <a:r>
              <a:rPr lang="en-GB" dirty="0" smtClean="0"/>
              <a:t>Have a set of questions and discussion points ready, relevant to their discipline.  </a:t>
            </a:r>
          </a:p>
          <a:p>
            <a:r>
              <a:rPr lang="en-GB" dirty="0" smtClean="0"/>
              <a:t>Ask about their needs and how they think they can achieve compliance</a:t>
            </a:r>
          </a:p>
          <a:p>
            <a:r>
              <a:rPr lang="en-GB" dirty="0" smtClean="0"/>
              <a:t>Seed ideas for partnerships and joint working</a:t>
            </a:r>
          </a:p>
          <a:p>
            <a:r>
              <a:rPr lang="en-GB" dirty="0" smtClean="0"/>
              <a:t>Listen!</a:t>
            </a:r>
          </a:p>
        </p:txBody>
      </p:sp>
    </p:spTree>
    <p:extLst>
      <p:ext uri="{BB962C8B-B14F-4D97-AF65-F5344CB8AC3E}">
        <p14:creationId xmlns:p14="http://schemas.microsoft.com/office/powerpoint/2010/main" val="24867634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4" name="Title 3"/>
          <p:cNvSpPr>
            <a:spLocks noGrp="1"/>
          </p:cNvSpPr>
          <p:nvPr>
            <p:ph type="title"/>
          </p:nvPr>
        </p:nvSpPr>
        <p:spPr/>
        <p:txBody>
          <a:bodyPr>
            <a:normAutofit/>
          </a:bodyPr>
          <a:lstStyle/>
          <a:p>
            <a:r>
              <a:rPr lang="en-GB" dirty="0" smtClean="0"/>
              <a:t>Scoping</a:t>
            </a:r>
            <a:endParaRPr lang="en-GB" dirty="0"/>
          </a:p>
        </p:txBody>
      </p:sp>
      <p:sp>
        <p:nvSpPr>
          <p:cNvPr id="3" name="Content Placeholder 2"/>
          <p:cNvSpPr>
            <a:spLocks noGrp="1"/>
          </p:cNvSpPr>
          <p:nvPr>
            <p:ph idx="1"/>
          </p:nvPr>
        </p:nvSpPr>
        <p:spPr/>
        <p:txBody>
          <a:bodyPr>
            <a:normAutofit/>
          </a:bodyPr>
          <a:lstStyle/>
          <a:p>
            <a:r>
              <a:rPr lang="en-GB" dirty="0" smtClean="0"/>
              <a:t>Best communication paths and tactics?</a:t>
            </a:r>
            <a:endParaRPr lang="en-GB" dirty="0"/>
          </a:p>
          <a:p>
            <a:r>
              <a:rPr lang="en-GB" dirty="0" smtClean="0"/>
              <a:t>Who already has dialogue </a:t>
            </a:r>
            <a:r>
              <a:rPr lang="en-GB" dirty="0"/>
              <a:t>with </a:t>
            </a:r>
            <a:r>
              <a:rPr lang="en-GB" dirty="0" smtClean="0"/>
              <a:t>authors?</a:t>
            </a:r>
            <a:endParaRPr lang="en-GB" dirty="0"/>
          </a:p>
          <a:p>
            <a:r>
              <a:rPr lang="en-GB" dirty="0" smtClean="0"/>
              <a:t>Are there trigger points?</a:t>
            </a:r>
            <a:endParaRPr lang="en-GB" dirty="0"/>
          </a:p>
          <a:p>
            <a:r>
              <a:rPr lang="en-GB" dirty="0" smtClean="0"/>
              <a:t>Who will take responsibility for deposit?</a:t>
            </a:r>
            <a:endParaRPr lang="en-GB" dirty="0"/>
          </a:p>
          <a:p>
            <a:r>
              <a:rPr lang="en-GB" dirty="0" smtClean="0"/>
              <a:t>How do we work together?</a:t>
            </a:r>
            <a:endParaRPr lang="en-GB" dirty="0"/>
          </a:p>
          <a:p>
            <a:r>
              <a:rPr lang="en-GB" dirty="0" smtClean="0"/>
              <a:t>How do we measure effectiveness?</a:t>
            </a:r>
            <a:endParaRPr lang="en-GB" sz="3600" dirty="0"/>
          </a:p>
          <a:p>
            <a:endParaRPr lang="en-GB" dirty="0"/>
          </a:p>
        </p:txBody>
      </p:sp>
    </p:spTree>
    <p:extLst>
      <p:ext uri="{BB962C8B-B14F-4D97-AF65-F5344CB8AC3E}">
        <p14:creationId xmlns:p14="http://schemas.microsoft.com/office/powerpoint/2010/main" val="14301913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2" name="Title 1"/>
          <p:cNvSpPr>
            <a:spLocks noGrp="1"/>
          </p:cNvSpPr>
          <p:nvPr>
            <p:ph type="title"/>
          </p:nvPr>
        </p:nvSpPr>
        <p:spPr/>
        <p:txBody>
          <a:bodyPr>
            <a:normAutofit/>
          </a:bodyPr>
          <a:lstStyle/>
          <a:p>
            <a:r>
              <a:rPr lang="en-GB" dirty="0" smtClean="0"/>
              <a:t>Chemistry pilot</a:t>
            </a:r>
            <a:endParaRPr lang="en-GB" dirty="0"/>
          </a:p>
        </p:txBody>
      </p:sp>
      <p:sp>
        <p:nvSpPr>
          <p:cNvPr id="3" name="Content Placeholder 2"/>
          <p:cNvSpPr>
            <a:spLocks noGrp="1"/>
          </p:cNvSpPr>
          <p:nvPr>
            <p:ph idx="1"/>
          </p:nvPr>
        </p:nvSpPr>
        <p:spPr>
          <a:xfrm>
            <a:off x="457199" y="1615966"/>
            <a:ext cx="8431967" cy="5145374"/>
          </a:xfrm>
        </p:spPr>
        <p:txBody>
          <a:bodyPr>
            <a:normAutofit/>
          </a:bodyPr>
          <a:lstStyle/>
          <a:p>
            <a:r>
              <a:rPr lang="en-GB" sz="2800" dirty="0" smtClean="0"/>
              <a:t>High volume of publications and staff</a:t>
            </a:r>
          </a:p>
          <a:p>
            <a:r>
              <a:rPr lang="en-GB" sz="2800" dirty="0" smtClean="0"/>
              <a:t>Large EPSRC-funded research groups, familiar with OA requirements</a:t>
            </a:r>
          </a:p>
          <a:p>
            <a:r>
              <a:rPr lang="en-GB" sz="2800" dirty="0" smtClean="0"/>
              <a:t>Engaged with existing publisher schemes </a:t>
            </a:r>
            <a:r>
              <a:rPr lang="en-GB" sz="2800" dirty="0" err="1" smtClean="0"/>
              <a:t>eg</a:t>
            </a:r>
            <a:r>
              <a:rPr lang="en-GB" sz="2800" dirty="0" smtClean="0"/>
              <a:t> RSC vouchers, ACS membership</a:t>
            </a:r>
          </a:p>
          <a:p>
            <a:r>
              <a:rPr lang="en-GB" sz="2800" dirty="0" smtClean="0"/>
              <a:t>New Head of School, keen on getting processes in place</a:t>
            </a:r>
          </a:p>
          <a:p>
            <a:r>
              <a:rPr lang="en-GB" sz="2800" dirty="0" smtClean="0"/>
              <a:t>Goal = 100% of publications meeting REF OA policy compliance</a:t>
            </a:r>
            <a:endParaRPr lang="en-GB" sz="2800" dirty="0"/>
          </a:p>
        </p:txBody>
      </p:sp>
    </p:spTree>
    <p:extLst>
      <p:ext uri="{BB962C8B-B14F-4D97-AF65-F5344CB8AC3E}">
        <p14:creationId xmlns:p14="http://schemas.microsoft.com/office/powerpoint/2010/main" val="32441231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3" name="Content Placeholder 2"/>
          <p:cNvSpPr>
            <a:spLocks noGrp="1"/>
          </p:cNvSpPr>
          <p:nvPr>
            <p:ph idx="1"/>
          </p:nvPr>
        </p:nvSpPr>
        <p:spPr/>
        <p:txBody>
          <a:bodyPr>
            <a:normAutofit/>
          </a:bodyPr>
          <a:lstStyle/>
          <a:p>
            <a:pPr marL="0" indent="0">
              <a:buNone/>
            </a:pPr>
            <a:endParaRPr lang="en-US" dirty="0" smtClean="0"/>
          </a:p>
          <a:p>
            <a:pPr marL="0" indent="0">
              <a:buNone/>
            </a:pPr>
            <a:endParaRPr lang="en-US" dirty="0"/>
          </a:p>
        </p:txBody>
      </p:sp>
      <p:sp>
        <p:nvSpPr>
          <p:cNvPr id="7" name="Slide Number Placeholder 6"/>
          <p:cNvSpPr>
            <a:spLocks noGrp="1"/>
          </p:cNvSpPr>
          <p:nvPr>
            <p:ph type="sldNum" sz="quarter" idx="12"/>
          </p:nvPr>
        </p:nvSpPr>
        <p:spPr/>
        <p:txBody>
          <a:bodyPr/>
          <a:lstStyle/>
          <a:p>
            <a:fld id="{7A30BA89-6FB6-4DD4-9C49-C17D9B062E65}" type="slidenum">
              <a:rPr lang="en-US" smtClean="0"/>
              <a:pPr/>
              <a:t>26</a:t>
            </a:fld>
            <a:endParaRPr lang="en-US" dirty="0"/>
          </a:p>
        </p:txBody>
      </p:sp>
      <p:sp>
        <p:nvSpPr>
          <p:cNvPr id="9" name="Date Placeholder 5"/>
          <p:cNvSpPr>
            <a:spLocks noGrp="1"/>
          </p:cNvSpPr>
          <p:nvPr>
            <p:ph type="dt" sz="half" idx="10"/>
          </p:nvPr>
        </p:nvSpPr>
        <p:spPr>
          <a:xfrm>
            <a:off x="457200" y="6257925"/>
            <a:ext cx="2133600" cy="365125"/>
          </a:xfrm>
        </p:spPr>
        <p:txBody>
          <a:bodyPr/>
          <a:lstStyle/>
          <a:p>
            <a:r>
              <a:rPr lang="en-GB" dirty="0" smtClean="0"/>
              <a:t>Jackie Proven</a:t>
            </a:r>
            <a:endParaRPr lang="en-US" dirty="0"/>
          </a:p>
        </p:txBody>
      </p:sp>
      <p:sp>
        <p:nvSpPr>
          <p:cNvPr id="10" name="Footer Placeholder 4"/>
          <p:cNvSpPr>
            <a:spLocks noGrp="1"/>
          </p:cNvSpPr>
          <p:nvPr>
            <p:ph type="ftr" sz="quarter" idx="11"/>
          </p:nvPr>
        </p:nvSpPr>
        <p:spPr>
          <a:xfrm>
            <a:off x="2997200" y="6267450"/>
            <a:ext cx="2895600" cy="365125"/>
          </a:xfrm>
        </p:spPr>
        <p:txBody>
          <a:bodyPr/>
          <a:lstStyle/>
          <a:p>
            <a:r>
              <a:rPr lang="en-US" dirty="0" smtClean="0"/>
              <a:t>LIBER 2015, London, June 24-26</a:t>
            </a:r>
            <a:endParaRPr lang="en-US" dirty="0"/>
          </a:p>
        </p:txBody>
      </p:sp>
      <p:graphicFrame>
        <p:nvGraphicFramePr>
          <p:cNvPr id="17" name="Diagram 16"/>
          <p:cNvGraphicFramePr/>
          <p:nvPr>
            <p:extLst>
              <p:ext uri="{D42A27DB-BD31-4B8C-83A1-F6EECF244321}">
                <p14:modId xmlns:p14="http://schemas.microsoft.com/office/powerpoint/2010/main" val="3140950008"/>
              </p:ext>
            </p:extLst>
          </p:nvPr>
        </p:nvGraphicFramePr>
        <p:xfrm>
          <a:off x="738767" y="1157357"/>
          <a:ext cx="7668090" cy="48529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Down Arrow 5"/>
          <p:cNvSpPr/>
          <p:nvPr/>
        </p:nvSpPr>
        <p:spPr>
          <a:xfrm>
            <a:off x="7715250" y="1733550"/>
            <a:ext cx="209550" cy="201930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8" name="TextBox 17"/>
          <p:cNvSpPr txBox="1"/>
          <p:nvPr/>
        </p:nvSpPr>
        <p:spPr>
          <a:xfrm>
            <a:off x="5892800" y="6126163"/>
            <a:ext cx="2413000" cy="307777"/>
          </a:xfrm>
          <a:prstGeom prst="rect">
            <a:avLst/>
          </a:prstGeom>
          <a:solidFill>
            <a:schemeClr val="accent1">
              <a:lumMod val="40000"/>
              <a:lumOff val="60000"/>
            </a:schemeClr>
          </a:solidFill>
        </p:spPr>
        <p:txBody>
          <a:bodyPr wrap="square" rtlCol="0">
            <a:spAutoFit/>
          </a:bodyPr>
          <a:lstStyle/>
          <a:p>
            <a:r>
              <a:rPr lang="en-GB" sz="1400" dirty="0" smtClean="0"/>
              <a:t>Advice on data management</a:t>
            </a:r>
            <a:endParaRPr lang="en-GB" sz="1400" dirty="0"/>
          </a:p>
        </p:txBody>
      </p:sp>
      <p:sp>
        <p:nvSpPr>
          <p:cNvPr id="19" name="Curved Right Arrow 18"/>
          <p:cNvSpPr/>
          <p:nvPr/>
        </p:nvSpPr>
        <p:spPr>
          <a:xfrm>
            <a:off x="5362575" y="6010274"/>
            <a:ext cx="361950" cy="346076"/>
          </a:xfrm>
          <a:prstGeom prst="curved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492199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2" name="Title 1"/>
          <p:cNvSpPr>
            <a:spLocks noGrp="1"/>
          </p:cNvSpPr>
          <p:nvPr>
            <p:ph type="title"/>
          </p:nvPr>
        </p:nvSpPr>
        <p:spPr/>
        <p:txBody>
          <a:bodyPr>
            <a:normAutofit/>
          </a:bodyPr>
          <a:lstStyle/>
          <a:p>
            <a:r>
              <a:rPr lang="en-GB" dirty="0"/>
              <a:t>Computer </a:t>
            </a:r>
            <a:r>
              <a:rPr lang="en-GB" dirty="0" smtClean="0"/>
              <a:t>Science</a:t>
            </a:r>
            <a:endParaRPr lang="en-GB" dirty="0"/>
          </a:p>
        </p:txBody>
      </p:sp>
      <p:sp>
        <p:nvSpPr>
          <p:cNvPr id="3" name="Content Placeholder 2"/>
          <p:cNvSpPr>
            <a:spLocks noGrp="1"/>
          </p:cNvSpPr>
          <p:nvPr>
            <p:ph idx="1"/>
          </p:nvPr>
        </p:nvSpPr>
        <p:spPr>
          <a:xfrm>
            <a:off x="284813" y="1615966"/>
            <a:ext cx="8604354" cy="5257800"/>
          </a:xfrm>
        </p:spPr>
        <p:txBody>
          <a:bodyPr>
            <a:normAutofit/>
          </a:bodyPr>
          <a:lstStyle/>
          <a:p>
            <a:r>
              <a:rPr lang="en-GB" sz="2400" dirty="0" smtClean="0"/>
              <a:t>Existing culture of sharing papers</a:t>
            </a:r>
          </a:p>
          <a:p>
            <a:r>
              <a:rPr lang="en-GB" sz="2400" dirty="0" smtClean="0"/>
              <a:t>Used to subject repositories, not institutional systems</a:t>
            </a:r>
          </a:p>
          <a:p>
            <a:r>
              <a:rPr lang="en-GB" sz="2400" dirty="0" smtClean="0"/>
              <a:t>Focus on Conference publications </a:t>
            </a:r>
          </a:p>
          <a:p>
            <a:r>
              <a:rPr lang="en-GB" sz="2400" dirty="0" smtClean="0"/>
              <a:t>Proactive </a:t>
            </a:r>
            <a:r>
              <a:rPr lang="en-GB" sz="2400" dirty="0"/>
              <a:t>School </a:t>
            </a:r>
            <a:r>
              <a:rPr lang="en-GB" sz="2400" dirty="0" smtClean="0"/>
              <a:t>manager who </a:t>
            </a:r>
            <a:r>
              <a:rPr lang="en-GB" sz="2400" dirty="0"/>
              <a:t>organises </a:t>
            </a:r>
            <a:r>
              <a:rPr lang="en-GB" sz="2400" dirty="0" smtClean="0"/>
              <a:t>Conference attendance</a:t>
            </a:r>
          </a:p>
          <a:p>
            <a:r>
              <a:rPr lang="en-GB" sz="2400" dirty="0" smtClean="0"/>
              <a:t>Pure publications will be the gold source to inform staff review</a:t>
            </a:r>
            <a:endParaRPr lang="en-GB" sz="2400" dirty="0"/>
          </a:p>
          <a:p>
            <a:r>
              <a:rPr lang="en-GB" sz="2400" dirty="0" smtClean="0"/>
              <a:t>Proposal to involve PG joint authors in deposit process</a:t>
            </a:r>
          </a:p>
          <a:p>
            <a:endParaRPr lang="en-GB" sz="2400" dirty="0" smtClean="0"/>
          </a:p>
          <a:p>
            <a:r>
              <a:rPr lang="en-GB" sz="2400" dirty="0" smtClean="0"/>
              <a:t>Alternative distributed model</a:t>
            </a:r>
          </a:p>
          <a:p>
            <a:pPr lvl="1"/>
            <a:r>
              <a:rPr lang="en-GB" sz="2000" dirty="0" smtClean="0"/>
              <a:t>School </a:t>
            </a:r>
            <a:r>
              <a:rPr lang="en-GB" sz="2000" dirty="0"/>
              <a:t>office </a:t>
            </a:r>
            <a:r>
              <a:rPr lang="en-GB" sz="2000" dirty="0" smtClean="0"/>
              <a:t>becomes </a:t>
            </a:r>
            <a:r>
              <a:rPr lang="en-GB" sz="2000" dirty="0"/>
              <a:t>a hub </a:t>
            </a:r>
            <a:r>
              <a:rPr lang="en-GB" sz="2000" dirty="0" smtClean="0"/>
              <a:t>and </a:t>
            </a:r>
            <a:r>
              <a:rPr lang="en-GB" sz="2000" u="sng" dirty="0" smtClean="0"/>
              <a:t>prompts</a:t>
            </a:r>
            <a:r>
              <a:rPr lang="en-GB" sz="2000" dirty="0" smtClean="0"/>
              <a:t> </a:t>
            </a:r>
            <a:r>
              <a:rPr lang="en-GB" sz="2000" dirty="0"/>
              <a:t>deposit into </a:t>
            </a:r>
            <a:r>
              <a:rPr lang="en-GB" sz="2000" dirty="0" smtClean="0"/>
              <a:t>Pure</a:t>
            </a:r>
          </a:p>
          <a:p>
            <a:pPr lvl="1"/>
            <a:r>
              <a:rPr lang="en-GB" sz="2000" dirty="0"/>
              <a:t>Library and </a:t>
            </a:r>
            <a:r>
              <a:rPr lang="en-GB" sz="2000" dirty="0" smtClean="0"/>
              <a:t>RPO maintain close links with School manager</a:t>
            </a:r>
            <a:endParaRPr lang="en-GB" sz="2000" dirty="0"/>
          </a:p>
          <a:p>
            <a:pPr marL="0" indent="0">
              <a:buNone/>
            </a:pPr>
            <a:endParaRPr lang="en-GB" sz="2400" dirty="0"/>
          </a:p>
        </p:txBody>
      </p:sp>
    </p:spTree>
    <p:extLst>
      <p:ext uri="{BB962C8B-B14F-4D97-AF65-F5344CB8AC3E}">
        <p14:creationId xmlns:p14="http://schemas.microsoft.com/office/powerpoint/2010/main" val="14719556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2" name="Title 1"/>
          <p:cNvSpPr>
            <a:spLocks noGrp="1"/>
          </p:cNvSpPr>
          <p:nvPr>
            <p:ph type="title"/>
          </p:nvPr>
        </p:nvSpPr>
        <p:spPr/>
        <p:txBody>
          <a:bodyPr/>
          <a:lstStyle/>
          <a:p>
            <a:r>
              <a:rPr lang="en-GB" dirty="0" smtClean="0"/>
              <a:t>Checklist</a:t>
            </a:r>
            <a:endParaRPr lang="en-GB" dirty="0"/>
          </a:p>
        </p:txBody>
      </p:sp>
      <p:pic>
        <p:nvPicPr>
          <p:cNvPr id="2050" name="Picture 2"/>
          <p:cNvPicPr>
            <a:picLocks noGrp="1" noChangeAspect="1" noChangeArrowheads="1"/>
          </p:cNvPicPr>
          <p:nvPr>
            <p:ph idx="1"/>
          </p:nvPr>
        </p:nvPicPr>
        <p:blipFill>
          <a:blip r:embed="rId4">
            <a:extLst>
              <a:ext uri="{28A0092B-C50C-407E-A947-70E740481C1C}">
                <a14:useLocalDpi xmlns:a14="http://schemas.microsoft.com/office/drawing/2010/main"/>
              </a:ext>
            </a:extLst>
          </a:blip>
          <a:srcRect/>
          <a:stretch>
            <a:fillRect/>
          </a:stretch>
        </p:blipFill>
        <p:spPr bwMode="auto">
          <a:xfrm>
            <a:off x="886818" y="1713614"/>
            <a:ext cx="7498726" cy="49782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116062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9" name="Date Placeholder 5"/>
          <p:cNvSpPr>
            <a:spLocks noGrp="1"/>
          </p:cNvSpPr>
          <p:nvPr>
            <p:ph type="dt" sz="half" idx="10"/>
          </p:nvPr>
        </p:nvSpPr>
        <p:spPr>
          <a:xfrm>
            <a:off x="457200" y="6257925"/>
            <a:ext cx="2133600" cy="365125"/>
          </a:xfrm>
        </p:spPr>
        <p:txBody>
          <a:bodyPr/>
          <a:lstStyle/>
          <a:p>
            <a:r>
              <a:rPr lang="en-GB" dirty="0" smtClean="0"/>
              <a:t>Jackie Proven</a:t>
            </a:r>
            <a:endParaRPr lang="en-US" dirty="0"/>
          </a:p>
        </p:txBody>
      </p:sp>
      <p:grpSp>
        <p:nvGrpSpPr>
          <p:cNvPr id="13" name="Group 12"/>
          <p:cNvGrpSpPr/>
          <p:nvPr/>
        </p:nvGrpSpPr>
        <p:grpSpPr>
          <a:xfrm>
            <a:off x="946942" y="2270125"/>
            <a:ext cx="7301707" cy="3111500"/>
            <a:chOff x="975518" y="1908175"/>
            <a:chExt cx="7050088" cy="2620761"/>
          </a:xfrm>
        </p:grpSpPr>
        <p:pic>
          <p:nvPicPr>
            <p:cNvPr id="3074"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75518" y="1908175"/>
              <a:ext cx="7050088" cy="2620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876549" y="1911350"/>
              <a:ext cx="3248025" cy="369332"/>
            </a:xfrm>
            <a:prstGeom prst="rect">
              <a:avLst/>
            </a:prstGeom>
            <a:solidFill>
              <a:schemeClr val="bg1"/>
            </a:solidFill>
          </p:spPr>
          <p:txBody>
            <a:bodyPr wrap="square" rtlCol="0">
              <a:spAutoFit/>
            </a:bodyPr>
            <a:lstStyle/>
            <a:p>
              <a:r>
                <a:rPr lang="en-GB" dirty="0"/>
                <a:t>Pure deposits validated </a:t>
              </a:r>
              <a:r>
                <a:rPr lang="en-GB" dirty="0" smtClean="0"/>
                <a:t>2014/15</a:t>
              </a:r>
              <a:endParaRPr lang="en-GB" dirty="0"/>
            </a:p>
          </p:txBody>
        </p:sp>
      </p:grpSp>
      <p:sp>
        <p:nvSpPr>
          <p:cNvPr id="17" name="Title 1"/>
          <p:cNvSpPr txBox="1">
            <a:spLocks/>
          </p:cNvSpPr>
          <p:nvPr/>
        </p:nvSpPr>
        <p:spPr>
          <a:xfrm>
            <a:off x="457200" y="1223982"/>
            <a:ext cx="8229600" cy="556972"/>
          </a:xfrm>
          <a:prstGeom prst="rect">
            <a:avLst/>
          </a:prstGeom>
          <a:solidFill>
            <a:schemeClr val="accent1">
              <a:lumMod val="20000"/>
              <a:lumOff val="8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Autofit/>
          </a:bodyP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400" dirty="0" smtClean="0"/>
              <a:t>Changing profile of deposits</a:t>
            </a:r>
            <a:endParaRPr lang="en-GB" sz="2400" dirty="0"/>
          </a:p>
        </p:txBody>
      </p:sp>
    </p:spTree>
    <p:extLst>
      <p:ext uri="{BB962C8B-B14F-4D97-AF65-F5344CB8AC3E}">
        <p14:creationId xmlns:p14="http://schemas.microsoft.com/office/powerpoint/2010/main" val="24034537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8098" y="551824"/>
            <a:ext cx="7909428" cy="491405"/>
          </a:xfrm>
          <a:prstGeom prst="rect">
            <a:avLst/>
          </a:prstGeom>
        </p:spPr>
      </p:pic>
      <p:sp>
        <p:nvSpPr>
          <p:cNvPr id="9" name="Date Placeholder 5"/>
          <p:cNvSpPr>
            <a:spLocks noGrp="1"/>
          </p:cNvSpPr>
          <p:nvPr>
            <p:ph type="dt" sz="half" idx="10"/>
          </p:nvPr>
        </p:nvSpPr>
        <p:spPr>
          <a:xfrm>
            <a:off x="457200" y="6257925"/>
            <a:ext cx="2133600" cy="365125"/>
          </a:xfrm>
        </p:spPr>
        <p:txBody>
          <a:bodyPr/>
          <a:lstStyle/>
          <a:p>
            <a:r>
              <a:rPr lang="en-GB" dirty="0" smtClean="0"/>
              <a:t>Jackie Proven</a:t>
            </a:r>
            <a:endParaRPr lang="en-US" dirty="0"/>
          </a:p>
        </p:txBody>
      </p:sp>
      <p:sp>
        <p:nvSpPr>
          <p:cNvPr id="10" name="Footer Placeholder 4"/>
          <p:cNvSpPr>
            <a:spLocks noGrp="1"/>
          </p:cNvSpPr>
          <p:nvPr>
            <p:ph type="ftr" sz="quarter" idx="11"/>
          </p:nvPr>
        </p:nvSpPr>
        <p:spPr>
          <a:xfrm>
            <a:off x="2997200" y="6267450"/>
            <a:ext cx="2895600" cy="365125"/>
          </a:xfrm>
        </p:spPr>
        <p:txBody>
          <a:bodyPr/>
          <a:lstStyle/>
          <a:p>
            <a:r>
              <a:rPr lang="en-US" dirty="0" smtClean="0"/>
              <a:t>LIBER 2015, London, June 24-26</a:t>
            </a:r>
            <a:endParaRPr lang="en-US" dirty="0"/>
          </a:p>
        </p:txBody>
      </p:sp>
      <p:sp>
        <p:nvSpPr>
          <p:cNvPr id="17" name="Title 1"/>
          <p:cNvSpPr txBox="1">
            <a:spLocks/>
          </p:cNvSpPr>
          <p:nvPr/>
        </p:nvSpPr>
        <p:spPr>
          <a:xfrm>
            <a:off x="457200" y="1223982"/>
            <a:ext cx="8229600" cy="556972"/>
          </a:xfrm>
          <a:prstGeom prst="rect">
            <a:avLst/>
          </a:prstGeom>
          <a:solidFill>
            <a:schemeClr val="accent1">
              <a:lumMod val="20000"/>
              <a:lumOff val="8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Autofit/>
          </a:bodyP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400" dirty="0" smtClean="0"/>
              <a:t>Changing culture through pathfinder</a:t>
            </a:r>
            <a:endParaRPr lang="en-GB" sz="2400" dirty="0"/>
          </a:p>
        </p:txBody>
      </p:sp>
      <p:pic>
        <p:nvPicPr>
          <p:cNvPr id="11" name="Picture 10"/>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845576" y="4505325"/>
            <a:ext cx="3707624" cy="223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table"/>
          <p:cNvPicPr>
            <a:picLocks noChangeAspect="1"/>
          </p:cNvPicPr>
          <p:nvPr/>
        </p:nvPicPr>
        <p:blipFill>
          <a:blip r:embed="rId5"/>
          <a:stretch>
            <a:fillRect/>
          </a:stretch>
        </p:blipFill>
        <p:spPr>
          <a:xfrm>
            <a:off x="1583668" y="1914525"/>
            <a:ext cx="5976664" cy="2590800"/>
          </a:xfrm>
          <a:prstGeom prst="rect">
            <a:avLst/>
          </a:prstGeom>
        </p:spPr>
      </p:pic>
      <p:pic>
        <p:nvPicPr>
          <p:cNvPr id="14" name="table"/>
          <p:cNvPicPr>
            <a:picLocks noChangeAspect="1"/>
          </p:cNvPicPr>
          <p:nvPr/>
        </p:nvPicPr>
        <p:blipFill>
          <a:blip r:embed="rId6"/>
          <a:stretch>
            <a:fillRect/>
          </a:stretch>
        </p:blipFill>
        <p:spPr>
          <a:xfrm>
            <a:off x="1583668" y="1914525"/>
            <a:ext cx="5976664" cy="2590800"/>
          </a:xfrm>
          <a:prstGeom prst="rect">
            <a:avLst/>
          </a:prstGeom>
        </p:spPr>
      </p:pic>
    </p:spTree>
    <p:extLst>
      <p:ext uri="{BB962C8B-B14F-4D97-AF65-F5344CB8AC3E}">
        <p14:creationId xmlns:p14="http://schemas.microsoft.com/office/powerpoint/2010/main" val="1913877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1669</Words>
  <Application>Microsoft Office PowerPoint</Application>
  <PresentationFormat>On-screen Show (4:3)</PresentationFormat>
  <Paragraphs>292</Paragraphs>
  <Slides>30</Slides>
  <Notes>26</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PowerPoint Presentation</vt:lpstr>
      <vt:lpstr>PowerPoint Presentation</vt:lpstr>
      <vt:lpstr>PowerPoint Presentation</vt:lpstr>
      <vt:lpstr>PowerPoint Presentation</vt:lpstr>
      <vt:lpstr>PowerPoint Presentation</vt:lpstr>
      <vt:lpstr>St Andrews</vt:lpstr>
      <vt:lpstr>PowerPoint Presentation</vt:lpstr>
      <vt:lpstr>OA support</vt:lpstr>
      <vt:lpstr>OA policy</vt:lpstr>
      <vt:lpstr>REF OA policy</vt:lpstr>
      <vt:lpstr>Advocacy</vt:lpstr>
      <vt:lpstr>Advocacy</vt:lpstr>
      <vt:lpstr>Challenges</vt:lpstr>
      <vt:lpstr>Solutions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Pathfinder project</vt:lpstr>
      <vt:lpstr>Mini pathfinders</vt:lpstr>
      <vt:lpstr>Scoping</vt:lpstr>
      <vt:lpstr>Chemistry pilot</vt:lpstr>
      <vt:lpstr>PowerPoint Presentation</vt:lpstr>
      <vt:lpstr>Computer Science</vt:lpstr>
      <vt:lpstr>Checklist</vt:lpstr>
      <vt:lpstr>PowerPoint Presentation</vt:lpstr>
      <vt:lpstr>PowerPoint Presentation</vt:lpstr>
    </vt:vector>
  </TitlesOfParts>
  <Company>St Andrews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Leo Mewse</dc:creator>
  <cp:lastModifiedBy>Jacqueline Proven</cp:lastModifiedBy>
  <cp:revision>138</cp:revision>
  <cp:lastPrinted>2015-06-15T15:43:57Z</cp:lastPrinted>
  <dcterms:created xsi:type="dcterms:W3CDTF">2011-01-25T16:56:57Z</dcterms:created>
  <dcterms:modified xsi:type="dcterms:W3CDTF">2015-08-05T07:08:20Z</dcterms:modified>
</cp:coreProperties>
</file>