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4"/>
  </p:sldMasterIdLst>
  <p:notesMasterIdLst>
    <p:notesMasterId r:id="rId15"/>
  </p:notesMasterIdLst>
  <p:sldIdLst>
    <p:sldId id="256" r:id="rId5"/>
    <p:sldId id="257" r:id="rId6"/>
    <p:sldId id="258" r:id="rId7"/>
    <p:sldId id="264" r:id="rId8"/>
    <p:sldId id="261" r:id="rId9"/>
    <p:sldId id="265" r:id="rId10"/>
    <p:sldId id="267" r:id="rId11"/>
    <p:sldId id="272" r:id="rId12"/>
    <p:sldId id="266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68A6"/>
    <a:srgbClr val="F8F8F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2"/>
    <p:restoredTop sz="81158" autoAdjust="0"/>
  </p:normalViewPr>
  <p:slideViewPr>
    <p:cSldViewPr snapToGrid="0" snapToObjects="1">
      <p:cViewPr varScale="1">
        <p:scale>
          <a:sx n="71" d="100"/>
          <a:sy n="71" d="100"/>
        </p:scale>
        <p:origin x="133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323E1-404A-9047-805A-AD9065F2C140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310F6-1553-0B42-9D97-1194B94BC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84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Data stored</a:t>
            </a:r>
            <a:r>
              <a:rPr lang="en-GB" baseline="0" dirty="0" smtClean="0"/>
              <a:t> locally and different standards</a:t>
            </a:r>
          </a:p>
          <a:p>
            <a:r>
              <a:rPr lang="en-GB" baseline="0" dirty="0" err="1" smtClean="0"/>
              <a:t>WanCheng’s</a:t>
            </a:r>
            <a:r>
              <a:rPr lang="en-GB" baseline="0" dirty="0" smtClean="0"/>
              <a:t> project as an example (type 2 diabetes SMR01(hospital admissions)+prescription)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310F6-1553-0B42-9D97-1194B94BC2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27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4E8914C-F5C8-4445-8022-325056B6C05D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8" y="2473290"/>
            <a:ext cx="7515936" cy="2387600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5097990"/>
            <a:ext cx="7515936" cy="35030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8237" y="6014836"/>
            <a:ext cx="6077484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DA0C8FC-F8BC-E14C-8491-8D49BB273A52}"/>
              </a:ext>
            </a:extLst>
          </p:cNvPr>
          <p:cNvCxnSpPr>
            <a:cxnSpLocks/>
          </p:cNvCxnSpPr>
          <p:nvPr userDrawn="1"/>
        </p:nvCxnSpPr>
        <p:spPr>
          <a:xfrm>
            <a:off x="2044847" y="5976000"/>
            <a:ext cx="0" cy="23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5955665-144D-F642-B7A8-9F19D43664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  <p:sp>
        <p:nvSpPr>
          <p:cNvPr id="24" name="Date Placeholder 39">
            <a:extLst>
              <a:ext uri="{FF2B5EF4-FFF2-40B4-BE49-F238E27FC236}">
                <a16:creationId xmlns:a16="http://schemas.microsoft.com/office/drawing/2014/main" id="{866C7F25-BB19-B84F-BB91-34AB7A58EF3E}"/>
              </a:ext>
            </a:extLst>
          </p:cNvPr>
          <p:cNvSpPr txBox="1">
            <a:spLocks/>
          </p:cNvSpPr>
          <p:nvPr userDrawn="1"/>
        </p:nvSpPr>
        <p:spPr>
          <a:xfrm>
            <a:off x="839788" y="5990983"/>
            <a:ext cx="1339724" cy="21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7F4D8B-2C60-204D-9B02-1DFCD1EE4145}" type="datetime1">
              <a:rPr lang="en-GB" sz="1600" smtClean="0"/>
              <a:t>09/01/2020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4123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BE70A29-4179-264D-9F48-9195BB0FA175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805" y="-1"/>
            <a:ext cx="1218839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601EE7FF-A399-B341-BFB9-2152074A0E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195263"/>
            <a:ext cx="4910137" cy="6467475"/>
          </a:xfrm>
          <a:gradFill>
            <a:gsLst>
              <a:gs pos="0">
                <a:schemeClr val="tx1">
                  <a:alpha val="90000"/>
                </a:schemeClr>
              </a:gs>
              <a:gs pos="100000">
                <a:schemeClr val="accent1">
                  <a:alpha val="90000"/>
                </a:schemeClr>
              </a:gs>
            </a:gsLst>
            <a:lin ang="2700000" scaled="1"/>
          </a:gra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EAEFD75-6203-094F-AC8F-DBA636DF48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8" y="2061148"/>
            <a:ext cx="3867123" cy="2047558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</a:t>
            </a:r>
            <a:br>
              <a:rPr lang="en-GB" dirty="0"/>
            </a:br>
            <a:r>
              <a:rPr lang="en-GB" dirty="0"/>
              <a:t>title style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83CFA1D-A50E-784B-BC02-CED5B7984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4345806"/>
            <a:ext cx="3867121" cy="77815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38">
            <a:extLst>
              <a:ext uri="{FF2B5EF4-FFF2-40B4-BE49-F238E27FC236}">
                <a16:creationId xmlns:a16="http://schemas.microsoft.com/office/drawing/2014/main" id="{BFA942E4-110D-934B-9315-799FA9BF59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5361060"/>
            <a:ext cx="3957064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6856BAA-F8EE-0A43-A941-448CE94B3C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7" y="806208"/>
            <a:ext cx="2124921" cy="752184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F79D8683-BA36-C947-A418-71A7738D0E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788" y="5976319"/>
            <a:ext cx="1657350" cy="304800"/>
          </a:xfrm>
        </p:spPr>
        <p:txBody>
          <a:bodyPr/>
          <a:lstStyle>
            <a:lvl1pPr marL="0" indent="0" algn="l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fld id="{2A1A54FD-037D-1646-A58B-27BCF297DCAB}" type="datetime1">
              <a:rPr lang="en-GB" smtClean="0"/>
              <a:t>07/11/2019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912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BE70A29-4179-264D-9F48-9195BB0FA175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806" y="-1"/>
            <a:ext cx="12188388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601EE7FF-A399-B341-BFB9-2152074A0E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195263"/>
            <a:ext cx="4910137" cy="6467475"/>
          </a:xfrm>
          <a:gradFill>
            <a:gsLst>
              <a:gs pos="0">
                <a:schemeClr val="tx1">
                  <a:alpha val="90000"/>
                </a:schemeClr>
              </a:gs>
              <a:gs pos="100000">
                <a:schemeClr val="accent1">
                  <a:alpha val="90000"/>
                </a:schemeClr>
              </a:gs>
            </a:gsLst>
            <a:lin ang="2700000" scaled="1"/>
          </a:gra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EAEFD75-6203-094F-AC8F-DBA636DF48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8" y="2061148"/>
            <a:ext cx="3867123" cy="2047558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</a:t>
            </a:r>
            <a:br>
              <a:rPr lang="en-GB" dirty="0"/>
            </a:br>
            <a:r>
              <a:rPr lang="en-GB" dirty="0"/>
              <a:t>title style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83CFA1D-A50E-784B-BC02-CED5B7984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4345806"/>
            <a:ext cx="3867121" cy="77815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38">
            <a:extLst>
              <a:ext uri="{FF2B5EF4-FFF2-40B4-BE49-F238E27FC236}">
                <a16:creationId xmlns:a16="http://schemas.microsoft.com/office/drawing/2014/main" id="{BFA942E4-110D-934B-9315-799FA9BF59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5361060"/>
            <a:ext cx="3957064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6856BAA-F8EE-0A43-A941-448CE94B3C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7" y="806208"/>
            <a:ext cx="2124921" cy="752184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F79D8683-BA36-C947-A418-71A7738D0E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788" y="5976319"/>
            <a:ext cx="1657350" cy="304800"/>
          </a:xfrm>
        </p:spPr>
        <p:txBody>
          <a:bodyPr/>
          <a:lstStyle>
            <a:lvl1pPr marL="0" indent="0" algn="l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fld id="{2A1A54FD-037D-1646-A58B-27BCF297DCAB}" type="datetime1">
              <a:rPr lang="en-GB" smtClean="0"/>
              <a:t>07/11/2019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088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BE70A29-4179-264D-9F48-9195BB0FA175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806" y="-1"/>
            <a:ext cx="12188388" cy="6857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601EE7FF-A399-B341-BFB9-2152074A0E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195263"/>
            <a:ext cx="4910137" cy="6467475"/>
          </a:xfrm>
          <a:gradFill>
            <a:gsLst>
              <a:gs pos="0">
                <a:schemeClr val="tx1">
                  <a:alpha val="90000"/>
                </a:schemeClr>
              </a:gs>
              <a:gs pos="100000">
                <a:schemeClr val="accent1">
                  <a:alpha val="90000"/>
                </a:schemeClr>
              </a:gs>
            </a:gsLst>
            <a:lin ang="2700000" scaled="1"/>
          </a:gra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EAEFD75-6203-094F-AC8F-DBA636DF48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8" y="2061148"/>
            <a:ext cx="3867123" cy="2047558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</a:t>
            </a:r>
            <a:br>
              <a:rPr lang="en-GB" dirty="0"/>
            </a:br>
            <a:r>
              <a:rPr lang="en-GB" dirty="0"/>
              <a:t>title style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83CFA1D-A50E-784B-BC02-CED5B7984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4345806"/>
            <a:ext cx="3867121" cy="77815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38">
            <a:extLst>
              <a:ext uri="{FF2B5EF4-FFF2-40B4-BE49-F238E27FC236}">
                <a16:creationId xmlns:a16="http://schemas.microsoft.com/office/drawing/2014/main" id="{BFA942E4-110D-934B-9315-799FA9BF59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5361060"/>
            <a:ext cx="3957064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6856BAA-F8EE-0A43-A941-448CE94B3C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7" y="806208"/>
            <a:ext cx="2124921" cy="752184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F79D8683-BA36-C947-A418-71A7738D0E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788" y="5976319"/>
            <a:ext cx="1657350" cy="304800"/>
          </a:xfrm>
        </p:spPr>
        <p:txBody>
          <a:bodyPr/>
          <a:lstStyle>
            <a:lvl1pPr marL="0" indent="0" algn="l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fld id="{2A1A54FD-037D-1646-A58B-27BCF297DCAB}" type="datetime1">
              <a:rPr lang="en-GB" smtClean="0"/>
              <a:t>07/11/2019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159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7 - Insert own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60CBDBE-653B-0E46-98D2-7967FA83715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to insert </a:t>
            </a:r>
            <a:br>
              <a:rPr lang="en-US" dirty="0"/>
            </a:br>
            <a:r>
              <a:rPr lang="en-US" dirty="0"/>
              <a:t>background picture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4ED97BF-6115-BD4B-993D-C8F2187EE7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195263"/>
            <a:ext cx="4910137" cy="6467475"/>
          </a:xfrm>
          <a:gradFill>
            <a:gsLst>
              <a:gs pos="0">
                <a:schemeClr val="tx1">
                  <a:alpha val="90000"/>
                </a:schemeClr>
              </a:gs>
              <a:gs pos="100000">
                <a:schemeClr val="accent1">
                  <a:alpha val="90000"/>
                </a:schemeClr>
              </a:gs>
            </a:gsLst>
            <a:lin ang="2700000" scaled="1"/>
          </a:gra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8" y="2061148"/>
            <a:ext cx="3867123" cy="2047558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</a:t>
            </a:r>
            <a:br>
              <a:rPr lang="en-GB" dirty="0"/>
            </a:br>
            <a:r>
              <a:rPr lang="en-GB" dirty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8" y="4345806"/>
            <a:ext cx="3867121" cy="77815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5361060"/>
            <a:ext cx="3957064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4D073DA-84B7-4A42-88D8-9D284311B14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7" y="806208"/>
            <a:ext cx="2124921" cy="752184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904F43E-0FCE-6A46-8B17-A97CDC41E5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788" y="5976319"/>
            <a:ext cx="1657350" cy="304800"/>
          </a:xfrm>
        </p:spPr>
        <p:txBody>
          <a:bodyPr/>
          <a:lstStyle>
            <a:lvl1pPr marL="0" indent="0" algn="l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fld id="{B172ACA8-D828-6340-96A9-ABAB73B36A0D}" type="datetime1">
              <a:rPr lang="en-GB" smtClean="0"/>
              <a:t>07/11/2019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732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667385"/>
            <a:ext cx="8447087" cy="6127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</a:t>
            </a:r>
            <a:br>
              <a:rPr lang="en-GB" dirty="0"/>
            </a:br>
            <a:r>
              <a:rPr lang="en-GB" dirty="0"/>
              <a:t>Allowance for heading to span over 2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788" y="1850479"/>
            <a:ext cx="10693400" cy="430835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b="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41019B66-F5A9-4F53-A3F3-80AE5AE2D3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3654" y="1141195"/>
            <a:ext cx="2641794" cy="70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55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landscap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</a:t>
            </a:r>
            <a:br>
              <a:rPr lang="en-GB" dirty="0"/>
            </a:br>
            <a:r>
              <a:rPr lang="en-GB" dirty="0"/>
              <a:t>Allowance for heading to span over 2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788" y="1520826"/>
            <a:ext cx="5756397" cy="4638012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0955" y="1520826"/>
            <a:ext cx="4762233" cy="3198813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786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</a:t>
            </a:r>
            <a:br>
              <a:rPr lang="en-GB" dirty="0"/>
            </a:br>
            <a:r>
              <a:rPr lang="en-GB" dirty="0"/>
              <a:t>Allowance for heading to span over 2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789" y="1520826"/>
            <a:ext cx="7569566" cy="4638012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54720" y="1530774"/>
            <a:ext cx="2978468" cy="4638012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424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261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761F4-9ADD-E84A-84E1-2821D3FA3D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67385"/>
            <a:ext cx="8447087" cy="6127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</a:t>
            </a:r>
            <a:br>
              <a:rPr lang="en-GB" dirty="0"/>
            </a:br>
            <a:r>
              <a:rPr lang="en-GB" dirty="0"/>
              <a:t>Allowance for heading to span over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57721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landscap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</a:t>
            </a:r>
            <a:br>
              <a:rPr lang="en-GB" dirty="0"/>
            </a:br>
            <a:r>
              <a:rPr lang="en-GB" dirty="0"/>
              <a:t>Allowance for heading to span over 2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788" y="1520826"/>
            <a:ext cx="5756397" cy="4638012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0955" y="1520826"/>
            <a:ext cx="4762233" cy="3198813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61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4E8914C-F5C8-4445-8022-325056B6C05D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8" y="2473290"/>
            <a:ext cx="6428115" cy="2387600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8" y="5097990"/>
            <a:ext cx="6341399" cy="35030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8237" y="6014836"/>
            <a:ext cx="4902948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DA0C8FC-F8BC-E14C-8491-8D49BB273A52}"/>
              </a:ext>
            </a:extLst>
          </p:cNvPr>
          <p:cNvCxnSpPr>
            <a:cxnSpLocks/>
          </p:cNvCxnSpPr>
          <p:nvPr userDrawn="1"/>
        </p:nvCxnSpPr>
        <p:spPr>
          <a:xfrm>
            <a:off x="2044847" y="5976000"/>
            <a:ext cx="0" cy="23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39">
            <a:extLst>
              <a:ext uri="{FF2B5EF4-FFF2-40B4-BE49-F238E27FC236}">
                <a16:creationId xmlns:a16="http://schemas.microsoft.com/office/drawing/2014/main" id="{866C7F25-BB19-B84F-BB91-34AB7A58EF3E}"/>
              </a:ext>
            </a:extLst>
          </p:cNvPr>
          <p:cNvSpPr txBox="1">
            <a:spLocks/>
          </p:cNvSpPr>
          <p:nvPr userDrawn="1"/>
        </p:nvSpPr>
        <p:spPr>
          <a:xfrm>
            <a:off x="839788" y="5990983"/>
            <a:ext cx="1339724" cy="21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0AE0E71-E2E3-4A44-8360-1EDD7E4079BA}" type="datetime1">
              <a:rPr lang="en-GB" sz="1600" smtClean="0"/>
              <a:t>09/01/2020</a:t>
            </a:fld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B30D51-1C88-D84B-B986-A8AB4A7D6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264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</a:t>
            </a:r>
            <a:br>
              <a:rPr lang="en-GB" dirty="0"/>
            </a:br>
            <a:r>
              <a:rPr lang="en-GB" dirty="0"/>
              <a:t>Allowance for heading to span over 2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789" y="1520826"/>
            <a:ext cx="7569566" cy="4638012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54720" y="1530774"/>
            <a:ext cx="2978468" cy="4638012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996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82230-362E-444A-BFE1-77023AC14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560098"/>
            <a:ext cx="8447087" cy="6127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</a:t>
            </a:r>
            <a:br>
              <a:rPr lang="en-GB" dirty="0"/>
            </a:br>
            <a:r>
              <a:rPr lang="en-GB" dirty="0"/>
              <a:t>Allowance for heading to span over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455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1061E6-BAC7-B345-A5F9-B7365FB51AF5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7BEE7B2-EA63-0944-953E-A25B95FD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788" y="1839450"/>
            <a:ext cx="9810660" cy="1589550"/>
          </a:xfrm>
        </p:spPr>
        <p:txBody>
          <a:bodyPr anchor="b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0154B60-1327-B443-A57C-1B92E352F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3666100"/>
            <a:ext cx="9810661" cy="77001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4E01EB-BAA4-6848-B4DC-82EAB6A133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0301" y="551516"/>
            <a:ext cx="1525132" cy="53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388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1061E6-BAC7-B345-A5F9-B7365FB51AF5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7BEE7B2-EA63-0944-953E-A25B95FD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788" y="1839450"/>
            <a:ext cx="9810660" cy="1589550"/>
          </a:xfrm>
        </p:spPr>
        <p:txBody>
          <a:bodyPr anchor="b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0154B60-1327-B443-A57C-1B92E352F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3666100"/>
            <a:ext cx="9810661" cy="77001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4E01EB-BAA4-6848-B4DC-82EAB6A133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0301" y="551516"/>
            <a:ext cx="1525132" cy="53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10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1061E6-BAC7-B345-A5F9-B7365FB51AF5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7BEE7B2-EA63-0944-953E-A25B95FD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788" y="1839450"/>
            <a:ext cx="9810660" cy="1589550"/>
          </a:xfrm>
        </p:spPr>
        <p:txBody>
          <a:bodyPr anchor="b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0154B60-1327-B443-A57C-1B92E352F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3666100"/>
            <a:ext cx="9810661" cy="77001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4E01EB-BAA4-6848-B4DC-82EAB6A133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0301" y="551516"/>
            <a:ext cx="1525132" cy="53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47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1061E6-BAC7-B345-A5F9-B7365FB51AF5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7BEE7B2-EA63-0944-953E-A25B95FD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788" y="1839450"/>
            <a:ext cx="9810660" cy="1589550"/>
          </a:xfrm>
        </p:spPr>
        <p:txBody>
          <a:bodyPr anchor="b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0154B60-1327-B443-A57C-1B92E352F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3666100"/>
            <a:ext cx="9810661" cy="77001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4E01EB-BAA4-6848-B4DC-82EAB6A133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0301" y="551516"/>
            <a:ext cx="1525132" cy="53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3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4E8914C-F5C8-4445-8022-325056B6C05D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8" y="2473290"/>
            <a:ext cx="6806488" cy="2387600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8" y="5097990"/>
            <a:ext cx="6609416" cy="35030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8237" y="6014836"/>
            <a:ext cx="5115786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DA0C8FC-F8BC-E14C-8491-8D49BB273A52}"/>
              </a:ext>
            </a:extLst>
          </p:cNvPr>
          <p:cNvCxnSpPr>
            <a:cxnSpLocks/>
          </p:cNvCxnSpPr>
          <p:nvPr userDrawn="1"/>
        </p:nvCxnSpPr>
        <p:spPr>
          <a:xfrm>
            <a:off x="2044847" y="5976000"/>
            <a:ext cx="0" cy="23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39">
            <a:extLst>
              <a:ext uri="{FF2B5EF4-FFF2-40B4-BE49-F238E27FC236}">
                <a16:creationId xmlns:a16="http://schemas.microsoft.com/office/drawing/2014/main" id="{866C7F25-BB19-B84F-BB91-34AB7A58EF3E}"/>
              </a:ext>
            </a:extLst>
          </p:cNvPr>
          <p:cNvSpPr txBox="1">
            <a:spLocks/>
          </p:cNvSpPr>
          <p:nvPr userDrawn="1"/>
        </p:nvSpPr>
        <p:spPr>
          <a:xfrm>
            <a:off x="839788" y="5990983"/>
            <a:ext cx="1339724" cy="21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9B89675-1F3E-8A49-A7D5-14AF1E428D44}" type="datetime1">
              <a:rPr lang="en-GB" sz="1600" smtClean="0"/>
              <a:t>09/01/2020</a:t>
            </a:fld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86E8EE-4B91-B84E-ADB0-4C4AD2DE40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4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FB2CED1-F602-3443-891F-03DEDF624910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8" y="2473290"/>
            <a:ext cx="9752472" cy="2387600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8" y="5097990"/>
            <a:ext cx="9810661" cy="35030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8237" y="6015328"/>
            <a:ext cx="8281900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D27978EC-FEED-D547-806F-8C9507BB2B4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9788" y="5990748"/>
            <a:ext cx="1339724" cy="216000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2F5E4B93-92A2-AE4B-8FB5-D5357F295E92}" type="datetime1">
              <a:rPr lang="en-GB" smtClean="0"/>
              <a:t>09/01/2020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AF761A-0D65-FF44-AFC3-73EC32F63A4E}"/>
              </a:ext>
            </a:extLst>
          </p:cNvPr>
          <p:cNvCxnSpPr>
            <a:cxnSpLocks/>
          </p:cNvCxnSpPr>
          <p:nvPr userDrawn="1"/>
        </p:nvCxnSpPr>
        <p:spPr>
          <a:xfrm>
            <a:off x="2044847" y="5976000"/>
            <a:ext cx="0" cy="23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34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FB2CED1-F602-3443-891F-03DEDF624910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806" y="1"/>
            <a:ext cx="12188386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8" y="2473290"/>
            <a:ext cx="7689357" cy="2387600"/>
          </a:xfrm>
        </p:spPr>
        <p:txBody>
          <a:bodyPr anchor="b"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5097990"/>
            <a:ext cx="7381928" cy="35030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8237" y="6015328"/>
            <a:ext cx="6250904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D27978EC-FEED-D547-806F-8C9507BB2B4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9788" y="5990748"/>
            <a:ext cx="1339724" cy="216000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09B8066E-8C2A-8A47-85CC-0B477FE4A559}" type="datetime1">
              <a:rPr lang="en-GB" smtClean="0"/>
              <a:t>09/01/2020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F544B9-31AD-3D41-BB4A-D601B1976454}"/>
              </a:ext>
            </a:extLst>
          </p:cNvPr>
          <p:cNvCxnSpPr>
            <a:cxnSpLocks/>
          </p:cNvCxnSpPr>
          <p:nvPr userDrawn="1"/>
        </p:nvCxnSpPr>
        <p:spPr>
          <a:xfrm>
            <a:off x="2044847" y="5976000"/>
            <a:ext cx="0" cy="23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18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FB2CED1-F602-3443-891F-03DEDF624910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8" y="2473290"/>
            <a:ext cx="7689357" cy="2387600"/>
          </a:xfrm>
        </p:spPr>
        <p:txBody>
          <a:bodyPr anchor="b"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5097990"/>
            <a:ext cx="7381928" cy="35030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8237" y="6015328"/>
            <a:ext cx="6250904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D27978EC-FEED-D547-806F-8C9507BB2B4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9788" y="5990748"/>
            <a:ext cx="1339724" cy="216000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09B8066E-8C2A-8A47-85CC-0B477FE4A559}" type="datetime1">
              <a:rPr lang="en-GB" smtClean="0"/>
              <a:t>09/01/2020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C48384-EFB8-C847-B614-B51B78272A7F}"/>
              </a:ext>
            </a:extLst>
          </p:cNvPr>
          <p:cNvCxnSpPr>
            <a:cxnSpLocks/>
          </p:cNvCxnSpPr>
          <p:nvPr userDrawn="1"/>
        </p:nvCxnSpPr>
        <p:spPr>
          <a:xfrm>
            <a:off x="2044847" y="5976000"/>
            <a:ext cx="0" cy="23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153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FB2CED1-F602-3443-891F-03DEDF624910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8" y="2473290"/>
            <a:ext cx="6049743" cy="2387600"/>
          </a:xfrm>
        </p:spPr>
        <p:txBody>
          <a:bodyPr anchor="b"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8" y="5097990"/>
            <a:ext cx="6443879" cy="35030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8237" y="6015328"/>
            <a:ext cx="6101135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D27978EC-FEED-D547-806F-8C9507BB2B4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9788" y="5990748"/>
            <a:ext cx="1339724" cy="216000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E39C396C-E9B4-F84D-A5A0-82A30B0D72CD}" type="datetime1">
              <a:rPr lang="en-GB" smtClean="0"/>
              <a:t>09/01/2020</a:t>
            </a:fld>
            <a:endParaRPr lang="en-US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DA0C8FC-F8BC-E14C-8491-8D49BB273A52}"/>
              </a:ext>
            </a:extLst>
          </p:cNvPr>
          <p:cNvCxnSpPr>
            <a:cxnSpLocks/>
          </p:cNvCxnSpPr>
          <p:nvPr userDrawn="1"/>
        </p:nvCxnSpPr>
        <p:spPr>
          <a:xfrm>
            <a:off x="2044847" y="5976000"/>
            <a:ext cx="0" cy="23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54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FB2CED1-F602-3443-891F-03DEDF624910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8" y="2473290"/>
            <a:ext cx="6049743" cy="2387600"/>
          </a:xfrm>
        </p:spPr>
        <p:txBody>
          <a:bodyPr anchor="b"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8" y="5097990"/>
            <a:ext cx="6443879" cy="35030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FA491AA-FFCE-C043-8E57-3D1E24DB82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8237" y="6015328"/>
            <a:ext cx="6101135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D27978EC-FEED-D547-806F-8C9507BB2B4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9788" y="5990748"/>
            <a:ext cx="1339724" cy="216000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E39C396C-E9B4-F84D-A5A0-82A30B0D72CD}" type="datetime1">
              <a:rPr lang="en-GB" smtClean="0"/>
              <a:t>09/01/2020</a:t>
            </a:fld>
            <a:endParaRPr lang="en-US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DA0C8FC-F8BC-E14C-8491-8D49BB273A52}"/>
              </a:ext>
            </a:extLst>
          </p:cNvPr>
          <p:cNvCxnSpPr>
            <a:cxnSpLocks/>
          </p:cNvCxnSpPr>
          <p:nvPr userDrawn="1"/>
        </p:nvCxnSpPr>
        <p:spPr>
          <a:xfrm>
            <a:off x="2044847" y="5976000"/>
            <a:ext cx="0" cy="231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2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BE70A29-4179-264D-9F48-9195BB0FA175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805" y="-1"/>
            <a:ext cx="12188390" cy="68580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474A81-573F-054D-92FA-1528243B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9788" y="806208"/>
            <a:ext cx="2124921" cy="752184"/>
          </a:xfrm>
          <a:prstGeom prst="rect">
            <a:avLst/>
          </a:prstGeom>
        </p:spPr>
      </p:pic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601EE7FF-A399-B341-BFB9-2152074A0E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9388" y="195263"/>
            <a:ext cx="4910137" cy="6467475"/>
          </a:xfrm>
          <a:gradFill>
            <a:gsLst>
              <a:gs pos="0">
                <a:schemeClr val="tx1">
                  <a:alpha val="90000"/>
                </a:schemeClr>
              </a:gs>
              <a:gs pos="100000">
                <a:schemeClr val="accent1">
                  <a:alpha val="90000"/>
                </a:schemeClr>
              </a:gs>
            </a:gsLst>
            <a:lin ang="2700000" scaled="1"/>
          </a:gra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EAEFD75-6203-094F-AC8F-DBA636DF48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8" y="2061148"/>
            <a:ext cx="3867123" cy="2047558"/>
          </a:xfrm>
        </p:spPr>
        <p:txBody>
          <a:bodyPr anchor="b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</a:t>
            </a:r>
            <a:br>
              <a:rPr lang="en-GB" dirty="0"/>
            </a:br>
            <a:r>
              <a:rPr lang="en-GB" dirty="0"/>
              <a:t>title style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83CFA1D-A50E-784B-BC02-CED5B7984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4345806"/>
            <a:ext cx="3867121" cy="77815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38">
            <a:extLst>
              <a:ext uri="{FF2B5EF4-FFF2-40B4-BE49-F238E27FC236}">
                <a16:creationId xmlns:a16="http://schemas.microsoft.com/office/drawing/2014/main" id="{BFA942E4-110D-934B-9315-799FA9BF59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788" y="5361060"/>
            <a:ext cx="3957064" cy="216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180975" indent="0">
              <a:buFontTx/>
              <a:buNone/>
              <a:defRPr>
                <a:solidFill>
                  <a:schemeClr val="bg1"/>
                </a:solidFill>
              </a:defRPr>
            </a:lvl2pPr>
            <a:lvl3pPr marL="357188" indent="0">
              <a:buFontTx/>
              <a:buNone/>
              <a:defRPr>
                <a:solidFill>
                  <a:schemeClr val="bg1"/>
                </a:solidFill>
              </a:defRPr>
            </a:lvl3pPr>
            <a:lvl4pPr marL="533400" indent="0">
              <a:buFontTx/>
              <a:buNone/>
              <a:defRPr>
                <a:solidFill>
                  <a:schemeClr val="bg1"/>
                </a:solidFill>
              </a:defRPr>
            </a:lvl4pPr>
            <a:lvl5pPr marL="6699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 presentation by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6856BAA-F8EE-0A43-A941-448CE94B3C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7" y="806208"/>
            <a:ext cx="2124921" cy="752184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F79D8683-BA36-C947-A418-71A7738D0E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788" y="5976319"/>
            <a:ext cx="1657350" cy="304800"/>
          </a:xfrm>
        </p:spPr>
        <p:txBody>
          <a:bodyPr/>
          <a:lstStyle>
            <a:lvl1pPr marL="0" indent="0" algn="l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fld id="{2A1A54FD-037D-1646-A58B-27BCF297DCAB}" type="datetime1">
              <a:rPr lang="en-GB" smtClean="0"/>
              <a:t>07/11/2019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128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88A988C-8FC5-B140-870C-808D2E6BF37E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9788" y="667385"/>
            <a:ext cx="8447087" cy="61277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GB" dirty="0"/>
              <a:t>Click to edit Master title</a:t>
            </a:r>
            <a:br>
              <a:rPr lang="en-GB" dirty="0"/>
            </a:br>
            <a:r>
              <a:rPr lang="en-GB" dirty="0"/>
              <a:t>Allowance for heading to span over 2 lines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520825"/>
            <a:ext cx="10693400" cy="46380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3656D3-FE2B-6A44-92B0-3F68D7B9A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00667" y="6339812"/>
            <a:ext cx="4114800" cy="18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AED4E42-D5D3-FC44-A366-76B79312A7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68000" y="6339811"/>
            <a:ext cx="1080000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76741DC-DF85-3048-BB35-B30D52CEE7DA}" type="datetime1">
              <a:rPr lang="en-GB" smtClean="0"/>
              <a:t>09/01/2020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82DB7DE-CC3B-5147-AE8D-3109A1875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3188" y="6339811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 </a:t>
            </a:r>
            <a:fld id="{A134C65A-A9BE-9F48-B07C-F2CA02A2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500E30-7857-7640-A456-05EB959AEF0B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>
          <a:xfrm>
            <a:off x="10190300" y="549155"/>
            <a:ext cx="1525132" cy="53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4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8" r:id="rId4"/>
    <p:sldLayoutId id="2147483670" r:id="rId5"/>
    <p:sldLayoutId id="2147483706" r:id="rId6"/>
    <p:sldLayoutId id="2147483689" r:id="rId7"/>
    <p:sldLayoutId id="2147483708" r:id="rId8"/>
    <p:sldLayoutId id="2147483707" r:id="rId9"/>
    <p:sldLayoutId id="2147483709" r:id="rId10"/>
    <p:sldLayoutId id="2147483710" r:id="rId11"/>
    <p:sldLayoutId id="2147483711" r:id="rId12"/>
    <p:sldLayoutId id="2147483693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78" r:id="rId19"/>
    <p:sldLayoutId id="2147483680" r:id="rId20"/>
    <p:sldLayoutId id="2147483694" r:id="rId21"/>
    <p:sldLayoutId id="2147483663" r:id="rId22"/>
    <p:sldLayoutId id="2147483690" r:id="rId23"/>
    <p:sldLayoutId id="2147483691" r:id="rId24"/>
    <p:sldLayoutId id="2147483692" r:id="rId2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Font typeface="Arial" panose="020B0604020202020204" pitchFamily="34" charset="0"/>
        <a:buChar char="•"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57188" indent="-17621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Font typeface="Arial" panose="020B0604020202020204" pitchFamily="34" charset="0"/>
        <a:buChar char="•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493713" indent="-13652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669925" indent="-13652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Font typeface="Arial" panose="020B0604020202020204" pitchFamily="34" charset="0"/>
        <a:buChar char="•"/>
        <a:tabLst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00100" indent="-1301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Font typeface="Arial" panose="020B0604020202020204" pitchFamily="34" charset="0"/>
        <a:buChar char="•"/>
        <a:tabLst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0">
          <p15:clr>
            <a:srgbClr val="F26B43"/>
          </p15:clr>
        </p15:guide>
        <p15:guide id="2" pos="211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110">
          <p15:clr>
            <a:srgbClr val="F26B43"/>
          </p15:clr>
        </p15:guide>
        <p15:guide id="6" orient="horz" pos="754">
          <p15:clr>
            <a:srgbClr val="F26B43"/>
          </p15:clr>
        </p15:guide>
        <p15:guide id="8" orient="horz" pos="414">
          <p15:clr>
            <a:srgbClr val="F26B43"/>
          </p15:clr>
        </p15:guide>
        <p15:guide id="9" pos="7265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orient="horz" pos="3997">
          <p15:clr>
            <a:srgbClr val="F26B43"/>
          </p15:clr>
        </p15:guide>
        <p15:guide id="12" pos="7378" userDrawn="1">
          <p15:clr>
            <a:srgbClr val="F26B43"/>
          </p15:clr>
        </p15:guide>
        <p15:guide id="13" pos="529" userDrawn="1">
          <p15:clr>
            <a:srgbClr val="F26B43"/>
          </p15:clr>
        </p15:guide>
        <p15:guide id="14" orient="horz" pos="686" userDrawn="1">
          <p15:clr>
            <a:srgbClr val="F26B43"/>
          </p15:clr>
        </p15:guide>
        <p15:guide id="15" orient="horz" pos="958" userDrawn="1">
          <p15:clr>
            <a:srgbClr val="F26B43"/>
          </p15:clr>
        </p15:guide>
        <p15:guide id="16" orient="horz" pos="34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69185-A90D-5F40-BA91-A14D1769A2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Building the Knowledge Graph for UK Health Data Science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9BFCAA-630C-7A42-92EC-594D72661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9" y="5097990"/>
            <a:ext cx="7515936" cy="711139"/>
          </a:xfrm>
        </p:spPr>
        <p:txBody>
          <a:bodyPr>
            <a:normAutofit/>
          </a:bodyPr>
          <a:lstStyle/>
          <a:p>
            <a:r>
              <a:rPr lang="en-US" dirty="0" smtClean="0"/>
              <a:t>Minhong Wang, </a:t>
            </a:r>
            <a:r>
              <a:rPr lang="en-US" dirty="0" err="1" smtClean="0"/>
              <a:t>Qianyi</a:t>
            </a:r>
            <a:r>
              <a:rPr lang="en-US" dirty="0" smtClean="0"/>
              <a:t> Zeng, </a:t>
            </a:r>
            <a:r>
              <a:rPr lang="en-US" dirty="0" err="1" smtClean="0"/>
              <a:t>Wenjun</a:t>
            </a:r>
            <a:r>
              <a:rPr lang="en-US" dirty="0" smtClean="0"/>
              <a:t> Chen, Jeff Pan, Honghan Wu, Cathie </a:t>
            </a:r>
            <a:r>
              <a:rPr lang="en-US" dirty="0" err="1" smtClean="0"/>
              <a:t>Sudlow</a:t>
            </a:r>
            <a:r>
              <a:rPr lang="en-US" dirty="0" smtClean="0"/>
              <a:t> and Dave Robertson</a:t>
            </a:r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247038C-D37F-45A9-8BDA-993220157CE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1645456"/>
            <a:ext cx="2641794" cy="70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593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69185-A90D-5F40-BA91-A14D1769A2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9BFCAA-630C-7A42-92EC-594D726616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6022B5-FF53-9B40-A3EA-0B10B85531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247038C-D37F-45A9-8BDA-993220157CE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1645456"/>
            <a:ext cx="2641794" cy="70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3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0D3D1B3-D043-4258-9C55-6FA1C64A1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Motivation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88" y="1680616"/>
            <a:ext cx="5265159" cy="22468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04947" y="1962782"/>
            <a:ext cx="55970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</a:rPr>
              <a:t>A wide variety of data sets</a:t>
            </a:r>
          </a:p>
          <a:p>
            <a:pPr algn="l"/>
            <a:r>
              <a:rPr lang="en-GB" sz="2000" dirty="0" smtClean="0">
                <a:solidFill>
                  <a:schemeClr val="tx2"/>
                </a:solidFill>
              </a:rPr>
              <a:t>	(primary, secondary, social care, </a:t>
            </a:r>
            <a:r>
              <a:rPr lang="en-GB" sz="2000" dirty="0" err="1" smtClean="0">
                <a:solidFill>
                  <a:schemeClr val="tx2"/>
                </a:solidFill>
              </a:rPr>
              <a:t>etc</a:t>
            </a:r>
            <a:r>
              <a:rPr lang="en-GB" sz="2000" dirty="0" smtClean="0">
                <a:solidFill>
                  <a:schemeClr val="tx2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</a:rPr>
              <a:t>Different dimensions </a:t>
            </a:r>
          </a:p>
          <a:p>
            <a:pPr algn="l"/>
            <a:r>
              <a:rPr lang="en-GB" sz="2000" dirty="0" smtClean="0">
                <a:solidFill>
                  <a:schemeClr val="tx2"/>
                </a:solidFill>
              </a:rPr>
              <a:t>	(genotypic, phenotypic, </a:t>
            </a:r>
            <a:r>
              <a:rPr lang="en-GB" sz="2000" dirty="0" err="1" smtClean="0">
                <a:solidFill>
                  <a:schemeClr val="tx2"/>
                </a:solidFill>
              </a:rPr>
              <a:t>etc</a:t>
            </a:r>
            <a:r>
              <a:rPr lang="en-GB" sz="2000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7" name="Down Arrow 6"/>
          <p:cNvSpPr/>
          <p:nvPr/>
        </p:nvSpPr>
        <p:spPr>
          <a:xfrm>
            <a:off x="3307475" y="3927423"/>
            <a:ext cx="329784" cy="8019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839788" y="4729398"/>
            <a:ext cx="5265159" cy="1026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Data Federation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637259" y="4091954"/>
            <a:ext cx="5597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</a:rPr>
              <a:t>Standardised accessing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04946" y="4718150"/>
            <a:ext cx="5597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</a:rPr>
              <a:t>Generate the required data set for specific analysis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</a:rPr>
              <a:t>Influence clinical care, enrich local data sets, generate healthcare knowledge</a:t>
            </a:r>
          </a:p>
        </p:txBody>
      </p:sp>
    </p:spTree>
    <p:extLst>
      <p:ext uri="{BB962C8B-B14F-4D97-AF65-F5344CB8AC3E}">
        <p14:creationId xmlns:p14="http://schemas.microsoft.com/office/powerpoint/2010/main" val="7324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5039" b="6994"/>
          <a:stretch/>
        </p:blipFill>
        <p:spPr>
          <a:xfrm>
            <a:off x="3142908" y="1280161"/>
            <a:ext cx="6082136" cy="526908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0D3D1B3-D043-4258-9C55-6FA1C64A1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7385"/>
            <a:ext cx="8447087" cy="612775"/>
          </a:xfrm>
        </p:spPr>
        <p:txBody>
          <a:bodyPr/>
          <a:lstStyle/>
          <a:p>
            <a:r>
              <a:rPr lang="en-GB" sz="4000" dirty="0" smtClean="0"/>
              <a:t>Current Situation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296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Architectural Overview</a:t>
            </a:r>
            <a:endParaRPr lang="en-GB" dirty="0"/>
          </a:p>
        </p:txBody>
      </p:sp>
      <p:pic>
        <p:nvPicPr>
          <p:cNvPr id="1028" name="Picture 4" descr="https://docs.google.com/drawings/u/0/d/sPXC2sZrerPl2CXtfO3IdaA/image?w=628&amp;h=413&amp;rev=2136&amp;ac=1&amp;parent=1F2M2kEfh3SIQJFycrun5TnbX1BtiMCqP0qh9v67_nt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06" y="1267501"/>
            <a:ext cx="7978206" cy="52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579446" y="2723271"/>
            <a:ext cx="2510765" cy="18702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086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ight Arrow 41">
            <a:extLst>
              <a:ext uri="{FF2B5EF4-FFF2-40B4-BE49-F238E27FC236}">
                <a16:creationId xmlns:a16="http://schemas.microsoft.com/office/drawing/2014/main" id="{E291FB9A-48CB-D748-8885-68AFE6678914}"/>
              </a:ext>
            </a:extLst>
          </p:cNvPr>
          <p:cNvSpPr/>
          <p:nvPr/>
        </p:nvSpPr>
        <p:spPr>
          <a:xfrm rot="16200000">
            <a:off x="5643691" y="2742962"/>
            <a:ext cx="3087310" cy="1878496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Implementation</a:t>
            </a:r>
            <a:endParaRPr lang="en-GB" sz="4000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E291FB9A-48CB-D748-8885-68AFE6678914}"/>
              </a:ext>
            </a:extLst>
          </p:cNvPr>
          <p:cNvSpPr/>
          <p:nvPr/>
        </p:nvSpPr>
        <p:spPr>
          <a:xfrm rot="16200000">
            <a:off x="5643691" y="2732204"/>
            <a:ext cx="3087310" cy="1878496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654E237-5889-E348-9AF9-5A51BDBE5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3" y="2318954"/>
            <a:ext cx="4729727" cy="330176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1667518-4F3F-C240-9A77-EB9306096738}"/>
              </a:ext>
            </a:extLst>
          </p:cNvPr>
          <p:cNvSpPr/>
          <p:nvPr/>
        </p:nvSpPr>
        <p:spPr>
          <a:xfrm>
            <a:off x="5940835" y="3166116"/>
            <a:ext cx="2492455" cy="509568"/>
          </a:xfrm>
          <a:prstGeom prst="rect">
            <a:avLst/>
          </a:prstGeom>
          <a:solidFill>
            <a:srgbClr val="475DA7">
              <a:alpha val="83922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i2b2 + SHRINE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2E9A0F2-B079-5540-A7B4-7DB8DD592DCB}"/>
              </a:ext>
            </a:extLst>
          </p:cNvPr>
          <p:cNvSpPr/>
          <p:nvPr/>
        </p:nvSpPr>
        <p:spPr>
          <a:xfrm>
            <a:off x="5940611" y="3768116"/>
            <a:ext cx="2492455" cy="509568"/>
          </a:xfrm>
          <a:prstGeom prst="rect">
            <a:avLst/>
          </a:prstGeom>
          <a:solidFill>
            <a:srgbClr val="475DA7">
              <a:alpha val="83922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OBDA + SWRL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FF0EF84-5986-284F-8335-6930CFDA044C}"/>
              </a:ext>
            </a:extLst>
          </p:cNvPr>
          <p:cNvSpPr/>
          <p:nvPr/>
        </p:nvSpPr>
        <p:spPr>
          <a:xfrm>
            <a:off x="5940610" y="4370116"/>
            <a:ext cx="2492455" cy="509568"/>
          </a:xfrm>
          <a:prstGeom prst="rect">
            <a:avLst/>
          </a:prstGeom>
          <a:solidFill>
            <a:srgbClr val="475DA7">
              <a:alpha val="83922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</a:rPr>
              <a:t>StarLinker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F28173BE-E3AE-A94A-83FC-DD5F23C17E1C}"/>
              </a:ext>
            </a:extLst>
          </p:cNvPr>
          <p:cNvSpPr txBox="1">
            <a:spLocks/>
          </p:cNvSpPr>
          <p:nvPr/>
        </p:nvSpPr>
        <p:spPr>
          <a:xfrm>
            <a:off x="8412188" y="3161884"/>
            <a:ext cx="3535448" cy="509568"/>
          </a:xfrm>
          <a:prstGeom prst="rect">
            <a:avLst/>
          </a:prstGeom>
        </p:spPr>
        <p:txBody>
          <a:bodyPr/>
          <a:lstStyle>
            <a:lvl1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57188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93713" indent="-1365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9925" indent="-1365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00100" indent="-1301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Open source clinical analytics platform with a large/active community </a:t>
            </a:r>
            <a:endParaRPr lang="en-GB" sz="1400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D54F6077-B7F4-3A4F-9091-5A4BD59BD7B2}"/>
              </a:ext>
            </a:extLst>
          </p:cNvPr>
          <p:cNvSpPr txBox="1">
            <a:spLocks/>
          </p:cNvSpPr>
          <p:nvPr/>
        </p:nvSpPr>
        <p:spPr>
          <a:xfrm>
            <a:off x="8499250" y="3744928"/>
            <a:ext cx="3382842" cy="4737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8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02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936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170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404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638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872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Knowledge Graph supporting ontologies, inference &amp; inconsistency checking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B5A079C6-C9C5-034C-A1BF-8D405AE7F41C}"/>
              </a:ext>
            </a:extLst>
          </p:cNvPr>
          <p:cNvSpPr txBox="1">
            <a:spLocks/>
          </p:cNvSpPr>
          <p:nvPr/>
        </p:nvSpPr>
        <p:spPr>
          <a:xfrm>
            <a:off x="8499249" y="4381521"/>
            <a:ext cx="3459145" cy="641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8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02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936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170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404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638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8720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—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Efficient, Interactive Semi-automated mapping from local data to “ever-evolving” ontologies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797" y="5243808"/>
            <a:ext cx="3692079" cy="1575525"/>
          </a:xfrm>
          <a:prstGeom prst="rect">
            <a:avLst/>
          </a:prstGeom>
        </p:spPr>
      </p:pic>
      <p:sp>
        <p:nvSpPr>
          <p:cNvPr id="39" name="Rounded Rectangle 38"/>
          <p:cNvSpPr/>
          <p:nvPr/>
        </p:nvSpPr>
        <p:spPr>
          <a:xfrm>
            <a:off x="5918082" y="1367907"/>
            <a:ext cx="2515208" cy="818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User friendly and easily executable data query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796757" y="1280160"/>
            <a:ext cx="50782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smtClean="0">
                <a:solidFill>
                  <a:schemeClr val="tx2"/>
                </a:solidFill>
              </a:rPr>
              <a:t>Makes the underlying data sources transparent to phenotype computations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C654E237-5889-E348-9AF9-5A51BDBE5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3" y="2329712"/>
            <a:ext cx="4729727" cy="3301763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E1667518-4F3F-C240-9A77-EB9306096738}"/>
              </a:ext>
            </a:extLst>
          </p:cNvPr>
          <p:cNvSpPr/>
          <p:nvPr/>
        </p:nvSpPr>
        <p:spPr>
          <a:xfrm>
            <a:off x="5940835" y="3176874"/>
            <a:ext cx="2492455" cy="509568"/>
          </a:xfrm>
          <a:prstGeom prst="rect">
            <a:avLst/>
          </a:prstGeom>
          <a:ln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i2b2 + SHRINE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E9A0F2-B079-5540-A7B4-7DB8DD592DCB}"/>
              </a:ext>
            </a:extLst>
          </p:cNvPr>
          <p:cNvSpPr/>
          <p:nvPr/>
        </p:nvSpPr>
        <p:spPr>
          <a:xfrm>
            <a:off x="5940611" y="3778874"/>
            <a:ext cx="2492455" cy="509568"/>
          </a:xfrm>
          <a:prstGeom prst="rect">
            <a:avLst/>
          </a:prstGeom>
          <a:ln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OBDA + SWRL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F0EF84-5986-284F-8335-6930CFDA044C}"/>
              </a:ext>
            </a:extLst>
          </p:cNvPr>
          <p:cNvSpPr/>
          <p:nvPr/>
        </p:nvSpPr>
        <p:spPr>
          <a:xfrm>
            <a:off x="5940610" y="4380874"/>
            <a:ext cx="2492455" cy="509568"/>
          </a:xfrm>
          <a:prstGeom prst="rect">
            <a:avLst/>
          </a:prstGeom>
          <a:ln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</a:rPr>
              <a:t>StarLinker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797" y="5254566"/>
            <a:ext cx="3692079" cy="1575525"/>
          </a:xfrm>
          <a:prstGeom prst="rect">
            <a:avLst/>
          </a:prstGeom>
        </p:spPr>
      </p:pic>
      <p:cxnSp>
        <p:nvCxnSpPr>
          <p:cNvPr id="27" name="Curved Connector 26">
            <a:extLst>
              <a:ext uri="{FF2B5EF4-FFF2-40B4-BE49-F238E27FC236}">
                <a16:creationId xmlns:a16="http://schemas.microsoft.com/office/drawing/2014/main" id="{513EC135-B088-6C47-9479-EF365E8B7342}"/>
              </a:ext>
            </a:extLst>
          </p:cNvPr>
          <p:cNvCxnSpPr>
            <a:cxnSpLocks/>
          </p:cNvCxnSpPr>
          <p:nvPr/>
        </p:nvCxnSpPr>
        <p:spPr>
          <a:xfrm>
            <a:off x="4938894" y="3843863"/>
            <a:ext cx="1001717" cy="190831"/>
          </a:xfrm>
          <a:prstGeom prst="curvedConnector3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>
            <a:extLst>
              <a:ext uri="{FF2B5EF4-FFF2-40B4-BE49-F238E27FC236}">
                <a16:creationId xmlns:a16="http://schemas.microsoft.com/office/drawing/2014/main" id="{B70B1E26-9213-D044-B5E5-606C3805528D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3451097" y="4572787"/>
            <a:ext cx="2489513" cy="52113"/>
          </a:xfrm>
          <a:prstGeom prst="curvedConnector3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CE0821DF-9D66-8A4E-8F6F-7A3664F9CD2D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3216536" y="3305770"/>
            <a:ext cx="2724299" cy="115130"/>
          </a:xfrm>
          <a:prstGeom prst="curvedConnector3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1078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Example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39787" y="1700289"/>
            <a:ext cx="7594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 smtClean="0">
                <a:solidFill>
                  <a:schemeClr val="tx2"/>
                </a:solidFill>
              </a:rPr>
              <a:t>Query patients with </a:t>
            </a:r>
            <a:r>
              <a:rPr lang="en-GB" sz="2400" i="1" u="sng" dirty="0" smtClean="0">
                <a:solidFill>
                  <a:schemeClr val="tx2"/>
                </a:solidFill>
              </a:rPr>
              <a:t>Type 2 Diabetes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788" y="3029316"/>
            <a:ext cx="5496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Phenotype Definition using Ontology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9787" y="4347585"/>
            <a:ext cx="7594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Standard Terminology Inclusion and </a:t>
            </a:r>
            <a:r>
              <a:rPr lang="en-GB" sz="2000" dirty="0" err="1" smtClean="0">
                <a:solidFill>
                  <a:schemeClr val="tx2"/>
                </a:solidFill>
              </a:rPr>
              <a:t>Subsumption</a:t>
            </a:r>
            <a:r>
              <a:rPr lang="en-GB" sz="2000" dirty="0" smtClean="0">
                <a:solidFill>
                  <a:schemeClr val="tx2"/>
                </a:solidFill>
              </a:rPr>
              <a:t> Inference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248808" y="3465791"/>
                <a:ext cx="61641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𝑖𝑐𝑑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10: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11(?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)⇒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𝑇𝑦𝑝𝑒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2_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𝐷𝑖𝑎𝑏𝑒𝑡𝑒𝑠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_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𝑃𝑎𝑡𝑖𝑒𝑛𝑡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(?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 err="1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808" y="3465791"/>
                <a:ext cx="6164134" cy="400110"/>
              </a:xfrm>
              <a:prstGeom prst="rect">
                <a:avLst/>
              </a:prstGeom>
              <a:blipFill>
                <a:blip r:embed="rId2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588021" y="4969683"/>
                <a:ext cx="64868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000" dirty="0" smtClean="0">
                    <a:solidFill>
                      <a:schemeClr val="tx2"/>
                    </a:solidFill>
                  </a:rPr>
                  <a:t>e.g.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𝑖𝑐𝑑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10: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11.2⊑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𝑖𝑐𝑑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10: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</m:t>
                    </m:r>
                  </m:oMath>
                </a14:m>
                <a:endParaRPr lang="en-GB" sz="2000" dirty="0" err="1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021" y="4969683"/>
                <a:ext cx="6486861" cy="400110"/>
              </a:xfrm>
              <a:prstGeom prst="rect">
                <a:avLst/>
              </a:prstGeom>
              <a:blipFill>
                <a:blip r:embed="rId3"/>
                <a:stretch>
                  <a:fillRect l="-1034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8529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Example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39788" y="1280160"/>
            <a:ext cx="7594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 smtClean="0">
                <a:solidFill>
                  <a:schemeClr val="tx2"/>
                </a:solidFill>
              </a:rPr>
              <a:t>Makes the underlying data sources transparent to phenotype computations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9788" y="2748625"/>
            <a:ext cx="5496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Rule for Dealing with </a:t>
            </a:r>
            <a:r>
              <a:rPr lang="en-GB" sz="2000" dirty="0" smtClean="0">
                <a:solidFill>
                  <a:schemeClr val="tx2"/>
                </a:solidFill>
              </a:rPr>
              <a:t>Incompleteness</a:t>
            </a:r>
            <a:endParaRPr lang="en-GB" sz="2000" dirty="0" smtClean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839788" y="3635351"/>
                <a:ext cx="937881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2000" i="1" dirty="0" smtClean="0">
                    <a:solidFill>
                      <a:schemeClr val="tx2"/>
                    </a:solidFill>
                  </a:rPr>
                  <a:t>h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𝑎𝑠𝑃𝑟𝑒𝑠𝑐𝑟𝑖𝑝𝑡𝑖𝑜𝑛</m:t>
                    </m:r>
                    <m:d>
                      <m:dPr>
                        <m:ctrlP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?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,?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GB" sz="2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𝑝𝑟𝑒𝑠𝑐𝑟𝑖𝑏𝑒𝑑𝐷𝑟𝑢𝑔</m:t>
                    </m:r>
                    <m:d>
                      <m:dPr>
                        <m:ctrlP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?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,?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GB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𝑑𝑟𝑢𝑔𝑁𝑎𝑚𝑒</m:t>
                    </m:r>
                    <m:d>
                      <m:dPr>
                        <m:ctrlP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?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GB" sz="20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Sulphonylurea</m:t>
                        </m:r>
                        <m:r>
                          <m:rPr>
                            <m:nor/>
                          </m:rPr>
                          <a:rPr lang="en-GB" sz="20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SR</m:t>
                        </m:r>
                      </m:e>
                    </m:d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𝐷𝑟𝑢𝑔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_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𝐼𝑛𝑓𝑒𝑟𝑟𝑒𝑑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_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𝑇𝑦𝑝𝑒𝑠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_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𝐷𝑖𝑎𝑏𝑒𝑡𝑒𝑠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(?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000" i="1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788" y="3635351"/>
                <a:ext cx="9378810" cy="707886"/>
              </a:xfrm>
              <a:prstGeom prst="rect">
                <a:avLst/>
              </a:prstGeom>
              <a:blipFill>
                <a:blip r:embed="rId2"/>
                <a:stretch>
                  <a:fillRect t="-4310" r="-325" b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1295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Example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39788" y="1280160"/>
            <a:ext cx="7594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 smtClean="0">
                <a:solidFill>
                  <a:schemeClr val="tx2"/>
                </a:solidFill>
              </a:rPr>
              <a:t>Makes the underlying data sources transparent to phenotype computations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9F8BE7-630E-CA4B-A471-D43ACEC70D38}"/>
              </a:ext>
            </a:extLst>
          </p:cNvPr>
          <p:cNvSpPr/>
          <p:nvPr/>
        </p:nvSpPr>
        <p:spPr>
          <a:xfrm>
            <a:off x="6827232" y="3170895"/>
            <a:ext cx="2919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Type 1 and Type 2 Diabetes are mutually exclusive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6466AF-BF18-0A47-821B-A7A4FDA2E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2219319"/>
            <a:ext cx="5808095" cy="25494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1807976" y="5016241"/>
            <a:ext cx="5496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Rule for Dealing with Inconsistency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68066" y="6211399"/>
            <a:ext cx="4733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Much more simple than SQL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888889" y="5459932"/>
                <a:ext cx="769171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𝑖𝑐𝑑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10: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11</m:t>
                      </m:r>
                      <m:d>
                        <m:dPr>
                          <m:ctrlP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?</m:t>
                          </m:r>
                          <m: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𝑖𝑐𝑑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10: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</m:t>
                      </m:r>
                      <m:d>
                        <m:dPr>
                          <m:ctrlP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?</m:t>
                          </m:r>
                          <m: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𝐷𝑖𝑎𝑏𝑒𝑡𝑒𝑠𝐶𝑜𝑛𝑓𝑙𝑖𝑐𝑡𝑃𝑎𝑡𝑖𝑒𝑛𝑡</m:t>
                      </m:r>
                      <m:d>
                        <m:dPr>
                          <m:ctrlP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?</m:t>
                          </m:r>
                          <m:r>
                            <a:rPr lang="en-GB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GB" sz="2000" b="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𝐷𝑖𝑎𝑏𝑒𝑡𝑒𝑠𝐶𝑜𝑛𝑓𝑙𝑖𝑐𝑡𝑃𝑎𝑡𝑖𝑒𝑛𝑡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⊑</m:t>
                      </m:r>
                      <m:r>
                        <a:rPr lang="en-GB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𝑃𝑜𝑡𝑒𝑛𝑡𝑖𝑎𝑙𝐶𝑜𝑑𝑖𝑛𝑔𝐸𝑟𝑟𝑜𝑟𝑃𝑎𝑡𝑖𝑒𝑛𝑡</m:t>
                      </m:r>
                    </m:oMath>
                  </m:oMathPara>
                </a14:m>
                <a:endParaRPr lang="en-GB" sz="2000" dirty="0" err="1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89" y="5459932"/>
                <a:ext cx="7691718" cy="707886"/>
              </a:xfrm>
              <a:prstGeom prst="rect">
                <a:avLst/>
              </a:prstGeom>
              <a:blipFill>
                <a:blip r:embed="rId3"/>
                <a:stretch>
                  <a:fillRect b="-77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7032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Conclusion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3600"/>
              </a:spcAft>
            </a:pPr>
            <a:r>
              <a:rPr lang="en-GB" sz="2400" dirty="0" smtClean="0"/>
              <a:t>We developed a new framework for interlinking health data at a large scale</a:t>
            </a:r>
          </a:p>
          <a:p>
            <a:pPr>
              <a:spcAft>
                <a:spcPts val="3600"/>
              </a:spcAft>
            </a:pPr>
            <a:r>
              <a:rPr lang="en-GB" sz="2400" dirty="0" smtClean="0"/>
              <a:t>Our new framework makes the underlying data sources transparent to phenotype computations</a:t>
            </a:r>
          </a:p>
          <a:p>
            <a:pPr>
              <a:spcAft>
                <a:spcPts val="3600"/>
              </a:spcAft>
            </a:pPr>
            <a:r>
              <a:rPr lang="en-GB" sz="2400" dirty="0" smtClean="0"/>
              <a:t>We defined an interlingua by implementing a knowledge-driven approach</a:t>
            </a:r>
          </a:p>
          <a:p>
            <a:pPr>
              <a:spcAft>
                <a:spcPts val="3600"/>
              </a:spcAft>
            </a:pPr>
            <a:r>
              <a:rPr lang="en-GB" sz="2400" dirty="0" smtClean="0"/>
              <a:t>Practitioners can represent the phenotype semantics they want to use and automatically translates this to computations as database queries on participating data sources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56685784"/>
      </p:ext>
    </p:extLst>
  </p:cSld>
  <p:clrMapOvr>
    <a:masterClrMapping/>
  </p:clrMapOvr>
</p:sld>
</file>

<file path=ppt/theme/theme1.xml><?xml version="1.0" encoding="utf-8"?>
<a:theme xmlns:a="http://schemas.openxmlformats.org/drawingml/2006/main" name="HDRUK_final">
  <a:themeElements>
    <a:clrScheme name="UKHDR Alliance 1">
      <a:dk1>
        <a:srgbClr val="3CB28C"/>
      </a:dk1>
      <a:lt1>
        <a:srgbClr val="FFFFFF"/>
      </a:lt1>
      <a:dk2>
        <a:srgbClr val="000000"/>
      </a:dk2>
      <a:lt2>
        <a:srgbClr val="E7E6E6"/>
      </a:lt2>
      <a:accent1>
        <a:srgbClr val="475DA7"/>
      </a:accent1>
      <a:accent2>
        <a:srgbClr val="3C3C3B"/>
      </a:accent2>
      <a:accent3>
        <a:srgbClr val="ADDAD9"/>
      </a:accent3>
      <a:accent4>
        <a:srgbClr val="D1D7DA"/>
      </a:accent4>
      <a:accent5>
        <a:srgbClr val="28235C"/>
      </a:accent5>
      <a:accent6>
        <a:srgbClr val="E66400"/>
      </a:accent6>
      <a:hlink>
        <a:srgbClr val="3CB28C"/>
      </a:hlink>
      <a:folHlink>
        <a:srgbClr val="3CB2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DR UK Powerpoint template widescreen_bluetext" id="{F260CD41-FBCF-1249-A6F6-64DA974EC9FE}" vid="{AAC46210-85EE-5242-BAB9-C234C3EB4F6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A9A475D6F8DA4E8280DDF484074B0B" ma:contentTypeVersion="9" ma:contentTypeDescription="Create a new document." ma:contentTypeScope="" ma:versionID="2188af23b1d68df2dc7322b165ce9372">
  <xsd:schema xmlns:xsd="http://www.w3.org/2001/XMLSchema" xmlns:xs="http://www.w3.org/2001/XMLSchema" xmlns:p="http://schemas.microsoft.com/office/2006/metadata/properties" xmlns:ns2="9385b943-e7b2-4596-a4af-ffbd1caaf848" xmlns:ns3="ccbae2f4-5335-4f1c-b55a-81c98636ec1c" targetNamespace="http://schemas.microsoft.com/office/2006/metadata/properties" ma:root="true" ma:fieldsID="88354c5e72245909d80666d91dd2970d" ns2:_="" ns3:_="">
    <xsd:import namespace="9385b943-e7b2-4596-a4af-ffbd1caaf848"/>
    <xsd:import namespace="ccbae2f4-5335-4f1c-b55a-81c98636ec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5b943-e7b2-4596-a4af-ffbd1caaf8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bae2f4-5335-4f1c-b55a-81c98636ec1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8E067D0-D853-4673-B25A-6BE20791E3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167F20-97AA-41E4-925F-EA4661959D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85b943-e7b2-4596-a4af-ffbd1caaf848"/>
    <ds:schemaRef ds:uri="ccbae2f4-5335-4f1c-b55a-81c98636ec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B28603-33F5-4BF6-9810-0DF3AEF98BD1}">
  <ds:schemaRefs>
    <ds:schemaRef ds:uri="http://schemas.openxmlformats.org/package/2006/metadata/core-properties"/>
    <ds:schemaRef ds:uri="ccbae2f4-5335-4f1c-b55a-81c98636ec1c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9385b943-e7b2-4596-a4af-ffbd1caaf84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HDR UK Powerpoint template widescreen_bluetext</Template>
  <TotalTime>2866</TotalTime>
  <Words>307</Words>
  <Application>Microsoft Office PowerPoint</Application>
  <PresentationFormat>Widescreen</PresentationFormat>
  <Paragraphs>51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HDRUK_final</vt:lpstr>
      <vt:lpstr>Building the Knowledge Graph for UK Health Data Science</vt:lpstr>
      <vt:lpstr>Motivation</vt:lpstr>
      <vt:lpstr>Current Situation</vt:lpstr>
      <vt:lpstr>Architectural Overview</vt:lpstr>
      <vt:lpstr>Implementation</vt:lpstr>
      <vt:lpstr>Example</vt:lpstr>
      <vt:lpstr>Example</vt:lpstr>
      <vt:lpstr>Example</vt:lpstr>
      <vt:lpstr>Conclusion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Gordon</dc:creator>
  <cp:lastModifiedBy>WANG Minhong</cp:lastModifiedBy>
  <cp:revision>42</cp:revision>
  <dcterms:created xsi:type="dcterms:W3CDTF">2019-11-12T15:50:59Z</dcterms:created>
  <dcterms:modified xsi:type="dcterms:W3CDTF">2020-01-09T11:39:49Z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0x01010023A9A475D6F8DA4E8280DDF484074B0B</vt:lpwstr>
  </property>
</Properties>
</file>