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8"/>
  </p:notesMasterIdLst>
  <p:sldIdLst>
    <p:sldId id="258" r:id="rId2"/>
    <p:sldId id="257" r:id="rId3"/>
    <p:sldId id="270" r:id="rId4"/>
    <p:sldId id="269" r:id="rId5"/>
    <p:sldId id="260" r:id="rId6"/>
    <p:sldId id="266" r:id="rId7"/>
    <p:sldId id="261" r:id="rId8"/>
    <p:sldId id="265" r:id="rId9"/>
    <p:sldId id="262" r:id="rId10"/>
    <p:sldId id="263" r:id="rId11"/>
    <p:sldId id="264" r:id="rId12"/>
    <p:sldId id="267" r:id="rId13"/>
    <p:sldId id="259" r:id="rId14"/>
    <p:sldId id="565" r:id="rId15"/>
    <p:sldId id="566" r:id="rId16"/>
    <p:sldId id="567" r:id="rId17"/>
    <p:sldId id="568" r:id="rId18"/>
    <p:sldId id="570" r:id="rId19"/>
    <p:sldId id="576" r:id="rId20"/>
    <p:sldId id="571" r:id="rId21"/>
    <p:sldId id="268" r:id="rId22"/>
    <p:sldId id="573" r:id="rId23"/>
    <p:sldId id="577" r:id="rId24"/>
    <p:sldId id="574" r:id="rId25"/>
    <p:sldId id="575" r:id="rId26"/>
    <p:sldId id="563" r:id="rId2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08"/>
    <p:restoredTop sz="94745"/>
  </p:normalViewPr>
  <p:slideViewPr>
    <p:cSldViewPr snapToGrid="0" snapToObjects="1">
      <p:cViewPr varScale="1">
        <p:scale>
          <a:sx n="102" d="100"/>
          <a:sy n="102" d="100"/>
        </p:scale>
        <p:origin x="416" y="1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ABF01CC-9DB3-D24F-BBD6-D5BB916CB707}" type="datetimeFigureOut">
              <a:rPr lang="en-US" smtClean="0"/>
              <a:t>1/15/20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89D1B41-43A0-1F4E-84D8-C7970C5D53E2}" type="slidenum">
              <a:rPr lang="en-US" smtClean="0"/>
              <a:t>‹#›</a:t>
            </a:fld>
            <a:endParaRPr lang="en-US"/>
          </a:p>
        </p:txBody>
      </p:sp>
    </p:spTree>
    <p:extLst>
      <p:ext uri="{BB962C8B-B14F-4D97-AF65-F5344CB8AC3E}">
        <p14:creationId xmlns:p14="http://schemas.microsoft.com/office/powerpoint/2010/main" val="46028969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89D1B41-43A0-1F4E-84D8-C7970C5D53E2}" type="slidenum">
              <a:rPr lang="en-US" smtClean="0"/>
              <a:t>3</a:t>
            </a:fld>
            <a:endParaRPr lang="en-US"/>
          </a:p>
        </p:txBody>
      </p:sp>
    </p:spTree>
    <p:extLst>
      <p:ext uri="{BB962C8B-B14F-4D97-AF65-F5344CB8AC3E}">
        <p14:creationId xmlns:p14="http://schemas.microsoft.com/office/powerpoint/2010/main" val="334796888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err="1"/>
              <a:t>EdCarp</a:t>
            </a:r>
            <a:r>
              <a:rPr lang="en-GB" dirty="0"/>
              <a:t> is the local carpentries initiative and community based at </a:t>
            </a:r>
            <a:r>
              <a:rPr lang="en-GB" dirty="0" err="1"/>
              <a:t>UoE</a:t>
            </a:r>
            <a:r>
              <a:rPr lang="en-GB" dirty="0"/>
              <a:t> but involving other institutions such as the Heriot Watt and the National Libraries of Scotland</a:t>
            </a:r>
          </a:p>
          <a:p>
            <a:r>
              <a:rPr lang="en-GB" dirty="0"/>
              <a:t>It gets institutional support (to pay the membership and staff time)</a:t>
            </a:r>
          </a:p>
          <a:p>
            <a:r>
              <a:rPr lang="en-GB" dirty="0"/>
              <a:t>It’s governed with two recently formed committees (organising and steering)</a:t>
            </a:r>
          </a:p>
        </p:txBody>
      </p:sp>
      <p:sp>
        <p:nvSpPr>
          <p:cNvPr id="4" name="Slide Number Placeholder 3"/>
          <p:cNvSpPr>
            <a:spLocks noGrp="1"/>
          </p:cNvSpPr>
          <p:nvPr>
            <p:ph type="sldNum" sz="quarter" idx="5"/>
          </p:nvPr>
        </p:nvSpPr>
        <p:spPr/>
        <p:txBody>
          <a:bodyPr/>
          <a:lstStyle/>
          <a:p>
            <a:fld id="{089D1B41-43A0-1F4E-84D8-C7970C5D53E2}" type="slidenum">
              <a:rPr lang="en-US" smtClean="0"/>
              <a:t>19</a:t>
            </a:fld>
            <a:endParaRPr lang="en-US"/>
          </a:p>
        </p:txBody>
      </p:sp>
    </p:spTree>
    <p:extLst>
      <p:ext uri="{BB962C8B-B14F-4D97-AF65-F5344CB8AC3E}">
        <p14:creationId xmlns:p14="http://schemas.microsoft.com/office/powerpoint/2010/main" val="294175834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3"/>
        <p:cNvGrpSpPr/>
        <p:nvPr/>
      </p:nvGrpSpPr>
      <p:grpSpPr>
        <a:xfrm>
          <a:off x="0" y="0"/>
          <a:ext cx="0" cy="0"/>
          <a:chOff x="0" y="0"/>
          <a:chExt cx="0" cy="0"/>
        </a:xfrm>
      </p:grpSpPr>
      <p:sp>
        <p:nvSpPr>
          <p:cNvPr id="244" name="Google Shape;244;g5b7870b803_0_4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dirty="0"/>
              <a:t>THIS NEEDS UPDATED WITH: https://</a:t>
            </a:r>
            <a:r>
              <a:rPr lang="en-GB" dirty="0" err="1"/>
              <a:t>docs.google.com</a:t>
            </a:r>
            <a:r>
              <a:rPr lang="en-GB" dirty="0"/>
              <a:t>/spreadsheets/d/1slrJ_I4JCh7ncB09Pd-ryeH2vZNrTigItykIw76zzS4/</a:t>
            </a:r>
            <a:r>
              <a:rPr lang="en-GB" dirty="0" err="1"/>
              <a:t>edit#gid</a:t>
            </a:r>
            <a:r>
              <a:rPr lang="en-GB"/>
              <a:t>=0 </a:t>
            </a:r>
            <a:endParaRPr dirty="0"/>
          </a:p>
        </p:txBody>
      </p:sp>
      <p:sp>
        <p:nvSpPr>
          <p:cNvPr id="245" name="Google Shape;245;g5b7870b803_0_4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24695806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8"/>
        <p:cNvGrpSpPr/>
        <p:nvPr/>
      </p:nvGrpSpPr>
      <p:grpSpPr>
        <a:xfrm>
          <a:off x="0" y="0"/>
          <a:ext cx="0" cy="0"/>
          <a:chOff x="0" y="0"/>
          <a:chExt cx="0" cy="0"/>
        </a:xfrm>
      </p:grpSpPr>
      <p:sp>
        <p:nvSpPr>
          <p:cNvPr id="259" name="Google Shape;259;g5b7870b803_0_5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60" name="Google Shape;260;g5b7870b803_0_5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02769602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6"/>
        <p:cNvGrpSpPr/>
        <p:nvPr/>
      </p:nvGrpSpPr>
      <p:grpSpPr>
        <a:xfrm>
          <a:off x="0" y="0"/>
          <a:ext cx="0" cy="0"/>
          <a:chOff x="0" y="0"/>
          <a:chExt cx="0" cy="0"/>
        </a:xfrm>
      </p:grpSpPr>
      <p:sp>
        <p:nvSpPr>
          <p:cNvPr id="267" name="Google Shape;267;g598119da23_0_24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68" name="Google Shape;268;g598119da23_0_24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39017803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089D1B41-43A0-1F4E-84D8-C7970C5D53E2}" type="slidenum">
              <a:rPr lang="en-US" smtClean="0"/>
              <a:t>23</a:t>
            </a:fld>
            <a:endParaRPr lang="en-US"/>
          </a:p>
        </p:txBody>
      </p:sp>
    </p:spTree>
    <p:extLst>
      <p:ext uri="{BB962C8B-B14F-4D97-AF65-F5344CB8AC3E}">
        <p14:creationId xmlns:p14="http://schemas.microsoft.com/office/powerpoint/2010/main" val="71380906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4"/>
        <p:cNvGrpSpPr/>
        <p:nvPr/>
      </p:nvGrpSpPr>
      <p:grpSpPr>
        <a:xfrm>
          <a:off x="0" y="0"/>
          <a:ext cx="0" cy="0"/>
          <a:chOff x="0" y="0"/>
          <a:chExt cx="0" cy="0"/>
        </a:xfrm>
      </p:grpSpPr>
      <p:sp>
        <p:nvSpPr>
          <p:cNvPr id="275" name="Google Shape;275;g5b7870b803_0_14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6" name="Google Shape;276;g5b7870b803_0_14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a:t>Inclusivity. </a:t>
            </a:r>
            <a:endParaRPr/>
          </a:p>
          <a:p>
            <a:pPr marL="0" lvl="0" indent="0" algn="l" rtl="0">
              <a:spcBef>
                <a:spcPts val="0"/>
              </a:spcBef>
              <a:spcAft>
                <a:spcPts val="0"/>
              </a:spcAft>
              <a:buNone/>
            </a:pPr>
            <a:r>
              <a:rPr lang="en-GB"/>
              <a:t>Join projects developing new materials (R for transcriptomics, ML-AI, text mining)</a:t>
            </a:r>
            <a:endParaRPr/>
          </a:p>
          <a:p>
            <a:pPr marL="0" lvl="0" indent="0" algn="l" rtl="0">
              <a:spcBef>
                <a:spcPts val="0"/>
              </a:spcBef>
              <a:spcAft>
                <a:spcPts val="0"/>
              </a:spcAft>
              <a:buNone/>
            </a:pPr>
            <a:r>
              <a:rPr lang="en-GB"/>
              <a:t>Help other with their training needs and get help from others.</a:t>
            </a:r>
            <a:endParaRPr/>
          </a:p>
        </p:txBody>
      </p:sp>
    </p:spTree>
    <p:extLst>
      <p:ext uri="{BB962C8B-B14F-4D97-AF65-F5344CB8AC3E}">
        <p14:creationId xmlns:p14="http://schemas.microsoft.com/office/powerpoint/2010/main" val="412054820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2"/>
        <p:cNvGrpSpPr/>
        <p:nvPr/>
      </p:nvGrpSpPr>
      <p:grpSpPr>
        <a:xfrm>
          <a:off x="0" y="0"/>
          <a:ext cx="0" cy="0"/>
          <a:chOff x="0" y="0"/>
          <a:chExt cx="0" cy="0"/>
        </a:xfrm>
      </p:grpSpPr>
      <p:sp>
        <p:nvSpPr>
          <p:cNvPr id="283" name="Google Shape;283;g598119da23_0_24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84" name="Google Shape;284;g598119da23_0_24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a:t>?</a:t>
            </a:r>
            <a:endParaRPr/>
          </a:p>
        </p:txBody>
      </p:sp>
    </p:spTree>
    <p:extLst>
      <p:ext uri="{BB962C8B-B14F-4D97-AF65-F5344CB8AC3E}">
        <p14:creationId xmlns:p14="http://schemas.microsoft.com/office/powerpoint/2010/main" val="3171529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Frustrations center around </a:t>
            </a:r>
            <a:r>
              <a:rPr lang="en-US" sz="1200" b="1" dirty="0"/>
              <a:t>“</a:t>
            </a:r>
            <a:r>
              <a:rPr lang="en-GB" sz="1200" b="1" dirty="0"/>
              <a:t>not knowing what to do”</a:t>
            </a:r>
            <a:r>
              <a:rPr lang="en-GB" sz="1200" dirty="0"/>
              <a:t> and </a:t>
            </a:r>
            <a:r>
              <a:rPr lang="en-GB" sz="1200" b="1" dirty="0"/>
              <a:t>“do not know whom I can ask</a:t>
            </a:r>
            <a:r>
              <a:rPr lang="en-GB" sz="1200" dirty="0"/>
              <a:t>”.</a:t>
            </a:r>
          </a:p>
          <a:p>
            <a:endParaRPr lang="en-US" dirty="0"/>
          </a:p>
        </p:txBody>
      </p:sp>
      <p:sp>
        <p:nvSpPr>
          <p:cNvPr id="4" name="Slide Number Placeholder 3"/>
          <p:cNvSpPr>
            <a:spLocks noGrp="1"/>
          </p:cNvSpPr>
          <p:nvPr>
            <p:ph type="sldNum" sz="quarter" idx="5"/>
          </p:nvPr>
        </p:nvSpPr>
        <p:spPr/>
        <p:txBody>
          <a:bodyPr/>
          <a:lstStyle/>
          <a:p>
            <a:fld id="{089D1B41-43A0-1F4E-84D8-C7970C5D53E2}" type="slidenum">
              <a:rPr lang="en-US" smtClean="0"/>
              <a:t>7</a:t>
            </a:fld>
            <a:endParaRPr lang="en-US"/>
          </a:p>
        </p:txBody>
      </p:sp>
    </p:spTree>
    <p:extLst>
      <p:ext uri="{BB962C8B-B14F-4D97-AF65-F5344CB8AC3E}">
        <p14:creationId xmlns:p14="http://schemas.microsoft.com/office/powerpoint/2010/main" val="390209542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89D1B41-43A0-1F4E-84D8-C7970C5D53E2}" type="slidenum">
              <a:rPr lang="en-US" smtClean="0"/>
              <a:t>12</a:t>
            </a:fld>
            <a:endParaRPr lang="en-US"/>
          </a:p>
        </p:txBody>
      </p:sp>
    </p:spTree>
    <p:extLst>
      <p:ext uri="{BB962C8B-B14F-4D97-AF65-F5344CB8AC3E}">
        <p14:creationId xmlns:p14="http://schemas.microsoft.com/office/powerpoint/2010/main" val="11158965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4"/>
        <p:cNvGrpSpPr/>
        <p:nvPr/>
      </p:nvGrpSpPr>
      <p:grpSpPr>
        <a:xfrm>
          <a:off x="0" y="0"/>
          <a:ext cx="0" cy="0"/>
          <a:chOff x="0" y="0"/>
          <a:chExt cx="0" cy="0"/>
        </a:xfrm>
      </p:grpSpPr>
      <p:sp>
        <p:nvSpPr>
          <p:cNvPr id="185" name="Google Shape;185;g5b7870b803_0_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6" name="Google Shape;186;g5b7870b803_0_1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00000"/>
              </a:lnSpc>
              <a:spcBef>
                <a:spcPts val="0"/>
              </a:spcBef>
              <a:spcAft>
                <a:spcPts val="0"/>
              </a:spcAft>
              <a:buNone/>
            </a:pPr>
            <a:r>
              <a:rPr lang="en-GB" sz="1000">
                <a:solidFill>
                  <a:schemeClr val="dk1"/>
                </a:solidFill>
              </a:rPr>
              <a:t>The Carpentries is an international collaboration to teach researchers the software development skills essential to their work. It was founded in 1998 by Greg Wilson, a former employee of EPCC, and arose from the growing awareness that something should be done to link domain specific knowledge-bases with software development and computational training. </a:t>
            </a:r>
            <a:endParaRPr sz="1000">
              <a:solidFill>
                <a:schemeClr val="dk1"/>
              </a:solidFill>
            </a:endParaRPr>
          </a:p>
          <a:p>
            <a:pPr marL="0" lvl="0" indent="0" algn="l" rtl="0">
              <a:lnSpc>
                <a:spcPct val="100000"/>
              </a:lnSpc>
              <a:spcBef>
                <a:spcPts val="0"/>
              </a:spcBef>
              <a:spcAft>
                <a:spcPts val="0"/>
              </a:spcAft>
              <a:buNone/>
            </a:pPr>
            <a:r>
              <a:rPr lang="en-GB" sz="1000">
                <a:solidFill>
                  <a:schemeClr val="dk1"/>
                </a:solidFill>
              </a:rPr>
              <a:t>The Carpentries model is based on a community of certified instructors who teach at the workshops, and contributors who maintain the lessons materials.</a:t>
            </a:r>
            <a:endParaRPr sz="1000">
              <a:solidFill>
                <a:schemeClr val="dk1"/>
              </a:solidFill>
            </a:endParaRPr>
          </a:p>
          <a:p>
            <a:pPr marL="0" lvl="0" indent="0" algn="l" rtl="0">
              <a:lnSpc>
                <a:spcPct val="100000"/>
              </a:lnSpc>
              <a:spcBef>
                <a:spcPts val="0"/>
              </a:spcBef>
              <a:spcAft>
                <a:spcPts val="0"/>
              </a:spcAft>
              <a:buNone/>
            </a:pPr>
            <a:r>
              <a:rPr lang="en-GB" sz="1000">
                <a:solidFill>
                  <a:schemeClr val="dk1"/>
                </a:solidFill>
              </a:rPr>
              <a:t>The instructors come from a range of backgrounds and are often researchers with a sound experience of research software development and a clear sense of the pitfalls. They get a certification via an extensive online course or a two-day face-to-face intensive one. Instructors are volunteers, who offer to teach at workshops for free and sometimes during their work leave.</a:t>
            </a:r>
            <a:endParaRPr sz="1000">
              <a:solidFill>
                <a:schemeClr val="dk1"/>
              </a:solidFill>
            </a:endParaRPr>
          </a:p>
          <a:p>
            <a:pPr marL="0" lvl="0" indent="0" algn="l" rtl="0">
              <a:lnSpc>
                <a:spcPct val="100000"/>
              </a:lnSpc>
              <a:spcBef>
                <a:spcPts val="0"/>
              </a:spcBef>
              <a:spcAft>
                <a:spcPts val="0"/>
              </a:spcAft>
              <a:buNone/>
            </a:pPr>
            <a:r>
              <a:rPr lang="en-GB" sz="1000">
                <a:solidFill>
                  <a:schemeClr val="dk1"/>
                </a:solidFill>
              </a:rPr>
              <a:t>The lessons materials are all available under CC-BY licence and maintained by the community itself.</a:t>
            </a:r>
            <a:endParaRPr sz="1000">
              <a:solidFill>
                <a:schemeClr val="dk1"/>
              </a:solidFill>
            </a:endParaRPr>
          </a:p>
          <a:p>
            <a:pPr marL="0" lvl="0" indent="0" algn="l" rtl="0">
              <a:lnSpc>
                <a:spcPct val="100000"/>
              </a:lnSpc>
              <a:spcBef>
                <a:spcPts val="0"/>
              </a:spcBef>
              <a:spcAft>
                <a:spcPts val="0"/>
              </a:spcAft>
              <a:buNone/>
            </a:pPr>
            <a:r>
              <a:rPr lang="en-GB" sz="1000">
                <a:solidFill>
                  <a:schemeClr val="dk1"/>
                </a:solidFill>
              </a:rPr>
              <a:t>Openness of the community, reusability of the materials and scalability of the model are the real peculiarity of this training organisation.</a:t>
            </a:r>
            <a:endParaRPr sz="1000">
              <a:solidFill>
                <a:schemeClr val="dk1"/>
              </a:solidFill>
            </a:endParaRPr>
          </a:p>
          <a:p>
            <a:pPr marL="0" lvl="0" indent="0" algn="l" rtl="0">
              <a:lnSpc>
                <a:spcPct val="100000"/>
              </a:lnSpc>
              <a:spcBef>
                <a:spcPts val="0"/>
              </a:spcBef>
              <a:spcAft>
                <a:spcPts val="0"/>
              </a:spcAft>
              <a:buNone/>
            </a:pPr>
            <a:endParaRPr>
              <a:solidFill>
                <a:schemeClr val="dk1"/>
              </a:solidFill>
            </a:endParaRPr>
          </a:p>
          <a:p>
            <a:pPr marL="0" lvl="0" indent="0" algn="l" rtl="0">
              <a:lnSpc>
                <a:spcPct val="100000"/>
              </a:lnSpc>
              <a:spcBef>
                <a:spcPts val="0"/>
              </a:spcBef>
              <a:spcAft>
                <a:spcPts val="0"/>
              </a:spcAft>
              <a:buNone/>
            </a:pPr>
            <a:endParaRPr sz="1000">
              <a:solidFill>
                <a:schemeClr val="dk1"/>
              </a:solidFill>
            </a:endParaRPr>
          </a:p>
        </p:txBody>
      </p:sp>
    </p:spTree>
    <p:extLst>
      <p:ext uri="{BB962C8B-B14F-4D97-AF65-F5344CB8AC3E}">
        <p14:creationId xmlns:p14="http://schemas.microsoft.com/office/powerpoint/2010/main" val="228895858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2"/>
        <p:cNvGrpSpPr/>
        <p:nvPr/>
      </p:nvGrpSpPr>
      <p:grpSpPr>
        <a:xfrm>
          <a:off x="0" y="0"/>
          <a:ext cx="0" cy="0"/>
          <a:chOff x="0" y="0"/>
          <a:chExt cx="0" cy="0"/>
        </a:xfrm>
      </p:grpSpPr>
      <p:sp>
        <p:nvSpPr>
          <p:cNvPr id="193" name="Google Shape;193;g598119da23_0_19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4" name="Google Shape;194;g598119da23_0_19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sz="1000">
                <a:solidFill>
                  <a:schemeClr val="dk1"/>
                </a:solidFill>
              </a:rPr>
              <a:t>Carpentries training courses are highly-interactive two-day workshops.</a:t>
            </a:r>
            <a:endParaRPr sz="1000">
              <a:solidFill>
                <a:schemeClr val="dk1"/>
              </a:solidFill>
            </a:endParaRPr>
          </a:p>
          <a:p>
            <a:pPr marL="0" lvl="0" indent="0" algn="l" rtl="0">
              <a:spcBef>
                <a:spcPts val="0"/>
              </a:spcBef>
              <a:spcAft>
                <a:spcPts val="0"/>
              </a:spcAft>
              <a:buNone/>
            </a:pPr>
            <a:r>
              <a:rPr lang="en-GB" sz="1000">
                <a:solidFill>
                  <a:schemeClr val="dk1"/>
                </a:solidFill>
              </a:rPr>
              <a:t>Software, Data Carpentry -- see later slides.</a:t>
            </a:r>
            <a:endParaRPr sz="1000">
              <a:solidFill>
                <a:schemeClr val="dk1"/>
              </a:solidFill>
            </a:endParaRPr>
          </a:p>
          <a:p>
            <a:pPr marL="0" lvl="0" indent="0" algn="l" rtl="0">
              <a:spcBef>
                <a:spcPts val="0"/>
              </a:spcBef>
              <a:spcAft>
                <a:spcPts val="0"/>
              </a:spcAft>
              <a:buNone/>
            </a:pPr>
            <a:r>
              <a:rPr lang="en-GB" sz="1000">
                <a:solidFill>
                  <a:schemeClr val="dk1"/>
                </a:solidFill>
              </a:rPr>
              <a:t>The lessons materials are all available under CC-BY licence and maintained by the community itself.</a:t>
            </a:r>
            <a:endParaRPr sz="1000">
              <a:solidFill>
                <a:schemeClr val="dk1"/>
              </a:solidFill>
            </a:endParaRPr>
          </a:p>
          <a:p>
            <a:pPr marL="0" lvl="0" indent="0" algn="l" rtl="0">
              <a:spcBef>
                <a:spcPts val="0"/>
              </a:spcBef>
              <a:spcAft>
                <a:spcPts val="0"/>
              </a:spcAft>
              <a:buNone/>
            </a:pPr>
            <a:endParaRPr sz="1000">
              <a:solidFill>
                <a:schemeClr val="dk1"/>
              </a:solidFill>
            </a:endParaRPr>
          </a:p>
          <a:p>
            <a:pPr marL="0" lvl="0" indent="0" algn="l" rtl="0">
              <a:lnSpc>
                <a:spcPct val="100000"/>
              </a:lnSpc>
              <a:spcBef>
                <a:spcPts val="0"/>
              </a:spcBef>
              <a:spcAft>
                <a:spcPts val="0"/>
              </a:spcAft>
              <a:buClr>
                <a:schemeClr val="dk1"/>
              </a:buClr>
              <a:buSzPts val="1100"/>
              <a:buFont typeface="Arial"/>
              <a:buNone/>
            </a:pPr>
            <a:endParaRPr>
              <a:solidFill>
                <a:schemeClr val="dk1"/>
              </a:solidFill>
            </a:endParaRPr>
          </a:p>
          <a:p>
            <a:pPr marL="0" lvl="0" indent="0" algn="l" rtl="0">
              <a:lnSpc>
                <a:spcPct val="100000"/>
              </a:lnSpc>
              <a:spcBef>
                <a:spcPts val="0"/>
              </a:spcBef>
              <a:spcAft>
                <a:spcPts val="0"/>
              </a:spcAft>
              <a:buNone/>
            </a:pPr>
            <a:endParaRPr sz="1000">
              <a:solidFill>
                <a:schemeClr val="dk1"/>
              </a:solidFill>
            </a:endParaRPr>
          </a:p>
        </p:txBody>
      </p:sp>
    </p:spTree>
    <p:extLst>
      <p:ext uri="{BB962C8B-B14F-4D97-AF65-F5344CB8AC3E}">
        <p14:creationId xmlns:p14="http://schemas.microsoft.com/office/powerpoint/2010/main" val="270317216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0"/>
        <p:cNvGrpSpPr/>
        <p:nvPr/>
      </p:nvGrpSpPr>
      <p:grpSpPr>
        <a:xfrm>
          <a:off x="0" y="0"/>
          <a:ext cx="0" cy="0"/>
          <a:chOff x="0" y="0"/>
          <a:chExt cx="0" cy="0"/>
        </a:xfrm>
      </p:grpSpPr>
      <p:sp>
        <p:nvSpPr>
          <p:cNvPr id="201" name="Google Shape;201;g598119da23_0_22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2" name="Google Shape;202;g598119da23_0_22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a:t>Lessons can be reshuffled according to needs.</a:t>
            </a:r>
            <a:endParaRPr/>
          </a:p>
        </p:txBody>
      </p:sp>
    </p:spTree>
    <p:extLst>
      <p:ext uri="{BB962C8B-B14F-4D97-AF65-F5344CB8AC3E}">
        <p14:creationId xmlns:p14="http://schemas.microsoft.com/office/powerpoint/2010/main" val="230023847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1"/>
        <p:cNvGrpSpPr/>
        <p:nvPr/>
      </p:nvGrpSpPr>
      <p:grpSpPr>
        <a:xfrm>
          <a:off x="0" y="0"/>
          <a:ext cx="0" cy="0"/>
          <a:chOff x="0" y="0"/>
          <a:chExt cx="0" cy="0"/>
        </a:xfrm>
      </p:grpSpPr>
      <p:sp>
        <p:nvSpPr>
          <p:cNvPr id="212" name="Google Shape;212;g598119da23_0_2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3" name="Google Shape;213;g598119da23_0_21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a:t>Genomics specificity.</a:t>
            </a:r>
            <a:endParaRPr/>
          </a:p>
          <a:p>
            <a:pPr marL="0" lvl="0" indent="0" algn="l" rtl="0">
              <a:spcBef>
                <a:spcPts val="0"/>
              </a:spcBef>
              <a:spcAft>
                <a:spcPts val="0"/>
              </a:spcAft>
              <a:buNone/>
            </a:pPr>
            <a:endParaRPr/>
          </a:p>
        </p:txBody>
      </p:sp>
    </p:spTree>
    <p:extLst>
      <p:ext uri="{BB962C8B-B14F-4D97-AF65-F5344CB8AC3E}">
        <p14:creationId xmlns:p14="http://schemas.microsoft.com/office/powerpoint/2010/main" val="382185566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9"/>
        <p:cNvGrpSpPr/>
        <p:nvPr/>
      </p:nvGrpSpPr>
      <p:grpSpPr>
        <a:xfrm>
          <a:off x="0" y="0"/>
          <a:ext cx="0" cy="0"/>
          <a:chOff x="0" y="0"/>
          <a:chExt cx="0" cy="0"/>
        </a:xfrm>
      </p:grpSpPr>
      <p:sp>
        <p:nvSpPr>
          <p:cNvPr id="220" name="Google Shape;220;g5b7870b803_0_2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1" name="Google Shape;221;g5b7870b803_0_2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a:t>Genomics specificity.</a:t>
            </a:r>
            <a:endParaRPr/>
          </a:p>
          <a:p>
            <a:pPr marL="0" lvl="0" indent="0" algn="l" rtl="0">
              <a:spcBef>
                <a:spcPts val="0"/>
              </a:spcBef>
              <a:spcAft>
                <a:spcPts val="0"/>
              </a:spcAft>
              <a:buNone/>
            </a:pPr>
            <a:r>
              <a:rPr lang="en-GB"/>
              <a:t>Run a workshop on EDDIE.</a:t>
            </a:r>
            <a:endParaRPr/>
          </a:p>
          <a:p>
            <a:pPr marL="0" lvl="0" indent="0" algn="l" rtl="0">
              <a:spcBef>
                <a:spcPts val="0"/>
              </a:spcBef>
              <a:spcAft>
                <a:spcPts val="0"/>
              </a:spcAft>
              <a:buNone/>
            </a:pPr>
            <a:endParaRPr/>
          </a:p>
        </p:txBody>
      </p:sp>
    </p:spTree>
    <p:extLst>
      <p:ext uri="{BB962C8B-B14F-4D97-AF65-F5344CB8AC3E}">
        <p14:creationId xmlns:p14="http://schemas.microsoft.com/office/powerpoint/2010/main" val="353110588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5"/>
        <p:cNvGrpSpPr/>
        <p:nvPr/>
      </p:nvGrpSpPr>
      <p:grpSpPr>
        <a:xfrm>
          <a:off x="0" y="0"/>
          <a:ext cx="0" cy="0"/>
          <a:chOff x="0" y="0"/>
          <a:chExt cx="0" cy="0"/>
        </a:xfrm>
      </p:grpSpPr>
      <p:sp>
        <p:nvSpPr>
          <p:cNvPr id="236" name="Google Shape;236;g598119da23_0_20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7" name="Google Shape;237;g598119da23_0_20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sz="1200" b="0" i="0" u="none" strike="noStrike" kern="1200" dirty="0">
                <a:solidFill>
                  <a:schemeClr val="tx1"/>
                </a:solidFill>
                <a:effectLst/>
                <a:latin typeface="+mn-lt"/>
                <a:ea typeface="+mn-ea"/>
                <a:cs typeface="+mn-cs"/>
              </a:rPr>
              <a:t>Edinburgh Carpentries is an ongoing computational training initiative, offering Carpentries  based workshops across the University of Edinburgh and other research institutions in the area. It started its activity in 2018 with support from the SSI, the Computing Office of the School of Physics and Astronomy (</a:t>
            </a:r>
            <a:r>
              <a:rPr lang="en-GB" sz="1200" b="0" i="0" u="none" strike="noStrike" kern="1200" dirty="0" err="1">
                <a:solidFill>
                  <a:schemeClr val="tx1"/>
                </a:solidFill>
                <a:effectLst/>
                <a:latin typeface="+mn-lt"/>
                <a:ea typeface="+mn-ea"/>
                <a:cs typeface="+mn-cs"/>
              </a:rPr>
              <a:t>SoPA</a:t>
            </a:r>
            <a:r>
              <a:rPr lang="en-GB" sz="1200" b="0" i="0" u="none" strike="noStrike" kern="1200" dirty="0">
                <a:solidFill>
                  <a:schemeClr val="tx1"/>
                </a:solidFill>
                <a:effectLst/>
                <a:latin typeface="+mn-lt"/>
                <a:ea typeface="+mn-ea"/>
                <a:cs typeface="+mn-cs"/>
              </a:rPr>
              <a:t>), the Research Data Service and the Digital Research Service. During its first year of activity, </a:t>
            </a:r>
            <a:r>
              <a:rPr lang="en-GB" sz="1200" b="0" i="0" u="none" strike="noStrike" kern="1200" dirty="0" err="1">
                <a:solidFill>
                  <a:schemeClr val="tx1"/>
                </a:solidFill>
                <a:effectLst/>
                <a:latin typeface="+mn-lt"/>
                <a:ea typeface="+mn-ea"/>
                <a:cs typeface="+mn-cs"/>
              </a:rPr>
              <a:t>EdCarp</a:t>
            </a:r>
            <a:r>
              <a:rPr lang="en-GB" sz="1200" b="0" i="0" u="none" strike="noStrike" kern="1200" dirty="0">
                <a:solidFill>
                  <a:schemeClr val="tx1"/>
                </a:solidFill>
                <a:effectLst/>
                <a:latin typeface="+mn-lt"/>
                <a:ea typeface="+mn-ea"/>
                <a:cs typeface="+mn-cs"/>
              </a:rPr>
              <a:t> has trained over 350 students and staff members thanks to the commitment of a large pool of local organisers, instructors and helpers. The courses are very popular and get oversubscribed in hours when the registrations are launched. Python, R, Unix Shell (Bash), Git, </a:t>
            </a:r>
            <a:r>
              <a:rPr lang="en-GB" sz="1200" b="0" i="0" u="none" strike="noStrike" kern="1200" dirty="0" err="1">
                <a:solidFill>
                  <a:schemeClr val="tx1"/>
                </a:solidFill>
                <a:effectLst/>
                <a:latin typeface="+mn-lt"/>
                <a:ea typeface="+mn-ea"/>
                <a:cs typeface="+mn-cs"/>
              </a:rPr>
              <a:t>OpenRefine</a:t>
            </a:r>
            <a:r>
              <a:rPr lang="en-GB" sz="1200" b="0" i="0" u="none" strike="noStrike" kern="1200" dirty="0">
                <a:solidFill>
                  <a:schemeClr val="tx1"/>
                </a:solidFill>
                <a:effectLst/>
                <a:latin typeface="+mn-lt"/>
                <a:ea typeface="+mn-ea"/>
                <a:cs typeface="+mn-cs"/>
              </a:rPr>
              <a:t>, SQL and Genomics Analysis are the lessons offered so far, some of which vary depending on the scientific field. </a:t>
            </a:r>
            <a:endParaRPr dirty="0"/>
          </a:p>
        </p:txBody>
      </p:sp>
    </p:spTree>
    <p:extLst>
      <p:ext uri="{BB962C8B-B14F-4D97-AF65-F5344CB8AC3E}">
        <p14:creationId xmlns:p14="http://schemas.microsoft.com/office/powerpoint/2010/main" val="20881144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5789AB-14A5-744E-AEF8-806A93D239BC}"/>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A3EB488F-A57D-C947-A8BF-3711A18BF13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8BB94D78-32BD-5A4C-8EF5-9DD57248B2A0}"/>
              </a:ext>
            </a:extLst>
          </p:cNvPr>
          <p:cNvSpPr>
            <a:spLocks noGrp="1"/>
          </p:cNvSpPr>
          <p:nvPr>
            <p:ph type="dt" sz="half" idx="10"/>
          </p:nvPr>
        </p:nvSpPr>
        <p:spPr/>
        <p:txBody>
          <a:bodyPr/>
          <a:lstStyle/>
          <a:p>
            <a:fld id="{0600DB59-A7DD-DB4F-883C-8107D1A01FA8}" type="datetimeFigureOut">
              <a:rPr lang="en-US" smtClean="0"/>
              <a:t>1/15/20</a:t>
            </a:fld>
            <a:endParaRPr lang="en-US"/>
          </a:p>
        </p:txBody>
      </p:sp>
      <p:sp>
        <p:nvSpPr>
          <p:cNvPr id="5" name="Footer Placeholder 4">
            <a:extLst>
              <a:ext uri="{FF2B5EF4-FFF2-40B4-BE49-F238E27FC236}">
                <a16:creationId xmlns:a16="http://schemas.microsoft.com/office/drawing/2014/main" id="{9D5746C4-FB9E-A144-8105-7B3C03DEFD0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DBC8378-C1EA-4345-AA6B-13215E94A1B2}"/>
              </a:ext>
            </a:extLst>
          </p:cNvPr>
          <p:cNvSpPr>
            <a:spLocks noGrp="1"/>
          </p:cNvSpPr>
          <p:nvPr>
            <p:ph type="sldNum" sz="quarter" idx="12"/>
          </p:nvPr>
        </p:nvSpPr>
        <p:spPr/>
        <p:txBody>
          <a:bodyPr/>
          <a:lstStyle/>
          <a:p>
            <a:fld id="{3C6AF828-7AA7-3C42-A296-365CE67ADBB1}" type="slidenum">
              <a:rPr lang="en-US" smtClean="0"/>
              <a:t>‹#›</a:t>
            </a:fld>
            <a:endParaRPr lang="en-US"/>
          </a:p>
        </p:txBody>
      </p:sp>
    </p:spTree>
    <p:extLst>
      <p:ext uri="{BB962C8B-B14F-4D97-AF65-F5344CB8AC3E}">
        <p14:creationId xmlns:p14="http://schemas.microsoft.com/office/powerpoint/2010/main" val="25298945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B9DB41-06A7-A040-AB0C-E45AC98D10FB}"/>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BCAD8F68-1D67-CC45-B751-D957931E77D5}"/>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820C38E-5A16-0F4B-A576-D195528A96BD}"/>
              </a:ext>
            </a:extLst>
          </p:cNvPr>
          <p:cNvSpPr>
            <a:spLocks noGrp="1"/>
          </p:cNvSpPr>
          <p:nvPr>
            <p:ph type="dt" sz="half" idx="10"/>
          </p:nvPr>
        </p:nvSpPr>
        <p:spPr/>
        <p:txBody>
          <a:bodyPr/>
          <a:lstStyle/>
          <a:p>
            <a:fld id="{0600DB59-A7DD-DB4F-883C-8107D1A01FA8}" type="datetimeFigureOut">
              <a:rPr lang="en-US" smtClean="0"/>
              <a:t>1/15/20</a:t>
            </a:fld>
            <a:endParaRPr lang="en-US"/>
          </a:p>
        </p:txBody>
      </p:sp>
      <p:sp>
        <p:nvSpPr>
          <p:cNvPr id="5" name="Footer Placeholder 4">
            <a:extLst>
              <a:ext uri="{FF2B5EF4-FFF2-40B4-BE49-F238E27FC236}">
                <a16:creationId xmlns:a16="http://schemas.microsoft.com/office/drawing/2014/main" id="{C9045EE7-4803-0641-86FC-568D65AF44C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0CE4879-FD4D-864A-858B-EBFEB2EED181}"/>
              </a:ext>
            </a:extLst>
          </p:cNvPr>
          <p:cNvSpPr>
            <a:spLocks noGrp="1"/>
          </p:cNvSpPr>
          <p:nvPr>
            <p:ph type="sldNum" sz="quarter" idx="12"/>
          </p:nvPr>
        </p:nvSpPr>
        <p:spPr/>
        <p:txBody>
          <a:bodyPr/>
          <a:lstStyle/>
          <a:p>
            <a:fld id="{3C6AF828-7AA7-3C42-A296-365CE67ADBB1}" type="slidenum">
              <a:rPr lang="en-US" smtClean="0"/>
              <a:t>‹#›</a:t>
            </a:fld>
            <a:endParaRPr lang="en-US"/>
          </a:p>
        </p:txBody>
      </p:sp>
    </p:spTree>
    <p:extLst>
      <p:ext uri="{BB962C8B-B14F-4D97-AF65-F5344CB8AC3E}">
        <p14:creationId xmlns:p14="http://schemas.microsoft.com/office/powerpoint/2010/main" val="76718719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0591A75B-31F5-9948-8816-488C2A3F3549}"/>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9B924094-57E4-0E4D-8F7D-70B7BF55876A}"/>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543FDEA-AB08-424A-A528-38967555AA19}"/>
              </a:ext>
            </a:extLst>
          </p:cNvPr>
          <p:cNvSpPr>
            <a:spLocks noGrp="1"/>
          </p:cNvSpPr>
          <p:nvPr>
            <p:ph type="dt" sz="half" idx="10"/>
          </p:nvPr>
        </p:nvSpPr>
        <p:spPr/>
        <p:txBody>
          <a:bodyPr/>
          <a:lstStyle/>
          <a:p>
            <a:fld id="{0600DB59-A7DD-DB4F-883C-8107D1A01FA8}" type="datetimeFigureOut">
              <a:rPr lang="en-US" smtClean="0"/>
              <a:t>1/15/20</a:t>
            </a:fld>
            <a:endParaRPr lang="en-US"/>
          </a:p>
        </p:txBody>
      </p:sp>
      <p:sp>
        <p:nvSpPr>
          <p:cNvPr id="5" name="Footer Placeholder 4">
            <a:extLst>
              <a:ext uri="{FF2B5EF4-FFF2-40B4-BE49-F238E27FC236}">
                <a16:creationId xmlns:a16="http://schemas.microsoft.com/office/drawing/2014/main" id="{99BFFC30-0FD6-8349-82A1-90E0DE6D2FA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E57D9A7-8201-7641-868B-EAB5696DD4F0}"/>
              </a:ext>
            </a:extLst>
          </p:cNvPr>
          <p:cNvSpPr>
            <a:spLocks noGrp="1"/>
          </p:cNvSpPr>
          <p:nvPr>
            <p:ph type="sldNum" sz="quarter" idx="12"/>
          </p:nvPr>
        </p:nvSpPr>
        <p:spPr/>
        <p:txBody>
          <a:bodyPr/>
          <a:lstStyle/>
          <a:p>
            <a:fld id="{3C6AF828-7AA7-3C42-A296-365CE67ADBB1}" type="slidenum">
              <a:rPr lang="en-US" smtClean="0"/>
              <a:t>‹#›</a:t>
            </a:fld>
            <a:endParaRPr lang="en-US"/>
          </a:p>
        </p:txBody>
      </p:sp>
    </p:spTree>
    <p:extLst>
      <p:ext uri="{BB962C8B-B14F-4D97-AF65-F5344CB8AC3E}">
        <p14:creationId xmlns:p14="http://schemas.microsoft.com/office/powerpoint/2010/main" val="130716780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and body" type="tx">
  <p:cSld name="Title and body">
    <p:spTree>
      <p:nvGrpSpPr>
        <p:cNvPr id="1" name="Shape 52"/>
        <p:cNvGrpSpPr/>
        <p:nvPr/>
      </p:nvGrpSpPr>
      <p:grpSpPr>
        <a:xfrm>
          <a:off x="0" y="0"/>
          <a:ext cx="0" cy="0"/>
          <a:chOff x="0" y="0"/>
          <a:chExt cx="0" cy="0"/>
        </a:xfrm>
      </p:grpSpPr>
      <p:sp>
        <p:nvSpPr>
          <p:cNvPr id="53" name="Google Shape;53;p10"/>
          <p:cNvSpPr txBox="1">
            <a:spLocks noGrp="1"/>
          </p:cNvSpPr>
          <p:nvPr>
            <p:ph type="title"/>
          </p:nvPr>
        </p:nvSpPr>
        <p:spPr>
          <a:xfrm>
            <a:off x="415600" y="288567"/>
            <a:ext cx="11360800" cy="763600"/>
          </a:xfrm>
          <a:prstGeom prst="rect">
            <a:avLst/>
          </a:prstGeom>
        </p:spPr>
        <p:txBody>
          <a:bodyPr spcFirstLastPara="1" wrap="square" lIns="91425" tIns="91425" rIns="91425" bIns="91425" anchor="t" anchorCtr="0">
            <a:no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54" name="Google Shape;54;p10"/>
          <p:cNvSpPr txBox="1">
            <a:spLocks noGrp="1"/>
          </p:cNvSpPr>
          <p:nvPr>
            <p:ph type="body" idx="1"/>
          </p:nvPr>
        </p:nvSpPr>
        <p:spPr>
          <a:xfrm>
            <a:off x="415600" y="1536633"/>
            <a:ext cx="11360800" cy="4555200"/>
          </a:xfrm>
          <a:prstGeom prst="rect">
            <a:avLst/>
          </a:prstGeom>
        </p:spPr>
        <p:txBody>
          <a:bodyPr spcFirstLastPara="1" wrap="square" lIns="91425" tIns="91425" rIns="91425" bIns="91425" anchor="t" anchorCtr="0">
            <a:noAutofit/>
          </a:bodyPr>
          <a:lstStyle>
            <a:lvl1pPr marL="609585" lvl="0" indent="-457189" rtl="0">
              <a:spcBef>
                <a:spcPts val="0"/>
              </a:spcBef>
              <a:spcAft>
                <a:spcPts val="0"/>
              </a:spcAft>
              <a:buSzPts val="1800"/>
              <a:buChar char="●"/>
              <a:defRPr/>
            </a:lvl1pPr>
            <a:lvl2pPr marL="1219170" lvl="1" indent="-423323" rtl="0">
              <a:spcBef>
                <a:spcPts val="2133"/>
              </a:spcBef>
              <a:spcAft>
                <a:spcPts val="0"/>
              </a:spcAft>
              <a:buSzPts val="1400"/>
              <a:buChar char="○"/>
              <a:defRPr/>
            </a:lvl2pPr>
            <a:lvl3pPr marL="1828754" lvl="2" indent="-423323" rtl="0">
              <a:spcBef>
                <a:spcPts val="2133"/>
              </a:spcBef>
              <a:spcAft>
                <a:spcPts val="0"/>
              </a:spcAft>
              <a:buSzPts val="1400"/>
              <a:buChar char="■"/>
              <a:defRPr/>
            </a:lvl3pPr>
            <a:lvl4pPr marL="2438339" lvl="3" indent="-423323" rtl="0">
              <a:spcBef>
                <a:spcPts val="2133"/>
              </a:spcBef>
              <a:spcAft>
                <a:spcPts val="0"/>
              </a:spcAft>
              <a:buSzPts val="1400"/>
              <a:buChar char="●"/>
              <a:defRPr/>
            </a:lvl4pPr>
            <a:lvl5pPr marL="3047924" lvl="4" indent="-423323" rtl="0">
              <a:spcBef>
                <a:spcPts val="2133"/>
              </a:spcBef>
              <a:spcAft>
                <a:spcPts val="0"/>
              </a:spcAft>
              <a:buSzPts val="1400"/>
              <a:buChar char="○"/>
              <a:defRPr/>
            </a:lvl5pPr>
            <a:lvl6pPr marL="3657509" lvl="5" indent="-423323" rtl="0">
              <a:spcBef>
                <a:spcPts val="2133"/>
              </a:spcBef>
              <a:spcAft>
                <a:spcPts val="0"/>
              </a:spcAft>
              <a:buSzPts val="1400"/>
              <a:buChar char="■"/>
              <a:defRPr/>
            </a:lvl6pPr>
            <a:lvl7pPr marL="4267093" lvl="6" indent="-423323" rtl="0">
              <a:spcBef>
                <a:spcPts val="2133"/>
              </a:spcBef>
              <a:spcAft>
                <a:spcPts val="0"/>
              </a:spcAft>
              <a:buSzPts val="1400"/>
              <a:buChar char="●"/>
              <a:defRPr/>
            </a:lvl7pPr>
            <a:lvl8pPr marL="4876678" lvl="7" indent="-423323" rtl="0">
              <a:spcBef>
                <a:spcPts val="2133"/>
              </a:spcBef>
              <a:spcAft>
                <a:spcPts val="0"/>
              </a:spcAft>
              <a:buSzPts val="1400"/>
              <a:buChar char="○"/>
              <a:defRPr/>
            </a:lvl8pPr>
            <a:lvl9pPr marL="5486263" lvl="8" indent="-423323" rtl="0">
              <a:spcBef>
                <a:spcPts val="2133"/>
              </a:spcBef>
              <a:spcAft>
                <a:spcPts val="2133"/>
              </a:spcAft>
              <a:buSzPts val="1400"/>
              <a:buChar char="■"/>
              <a:defRPr/>
            </a:lvl9pPr>
          </a:lstStyle>
          <a:p>
            <a:endParaRPr/>
          </a:p>
        </p:txBody>
      </p:sp>
      <p:sp>
        <p:nvSpPr>
          <p:cNvPr id="55" name="Google Shape;55;p10"/>
          <p:cNvSpPr txBox="1">
            <a:spLocks noGrp="1"/>
          </p:cNvSpPr>
          <p:nvPr>
            <p:ph type="sldNum" idx="12"/>
          </p:nvPr>
        </p:nvSpPr>
        <p:spPr>
          <a:xfrm>
            <a:off x="26277" y="6319223"/>
            <a:ext cx="731600" cy="5248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fld id="{00000000-1234-1234-1234-123412341234}" type="slidenum">
              <a:rPr lang="en-GB" smtClean="0"/>
              <a:pPr/>
              <a:t>‹#›</a:t>
            </a:fld>
            <a:endParaRPr lang="en-GB"/>
          </a:p>
        </p:txBody>
      </p:sp>
    </p:spTree>
    <p:extLst>
      <p:ext uri="{BB962C8B-B14F-4D97-AF65-F5344CB8AC3E}">
        <p14:creationId xmlns:p14="http://schemas.microsoft.com/office/powerpoint/2010/main" val="23886570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C95907-263E-734C-AF63-61EC807AD303}"/>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D4C53E23-A9C2-A644-98F7-EBD3C55EF03F}"/>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B90F1CB-43E8-934B-887D-B491E55A45E8}"/>
              </a:ext>
            </a:extLst>
          </p:cNvPr>
          <p:cNvSpPr>
            <a:spLocks noGrp="1"/>
          </p:cNvSpPr>
          <p:nvPr>
            <p:ph type="dt" sz="half" idx="10"/>
          </p:nvPr>
        </p:nvSpPr>
        <p:spPr/>
        <p:txBody>
          <a:bodyPr/>
          <a:lstStyle/>
          <a:p>
            <a:fld id="{0600DB59-A7DD-DB4F-883C-8107D1A01FA8}" type="datetimeFigureOut">
              <a:rPr lang="en-US" smtClean="0"/>
              <a:t>1/15/20</a:t>
            </a:fld>
            <a:endParaRPr lang="en-US"/>
          </a:p>
        </p:txBody>
      </p:sp>
      <p:sp>
        <p:nvSpPr>
          <p:cNvPr id="5" name="Footer Placeholder 4">
            <a:extLst>
              <a:ext uri="{FF2B5EF4-FFF2-40B4-BE49-F238E27FC236}">
                <a16:creationId xmlns:a16="http://schemas.microsoft.com/office/drawing/2014/main" id="{738B7C2E-840D-7B4D-AE7B-04ECE491AE3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967932B-8827-4944-B87A-BB28D3D55F46}"/>
              </a:ext>
            </a:extLst>
          </p:cNvPr>
          <p:cNvSpPr>
            <a:spLocks noGrp="1"/>
          </p:cNvSpPr>
          <p:nvPr>
            <p:ph type="sldNum" sz="quarter" idx="12"/>
          </p:nvPr>
        </p:nvSpPr>
        <p:spPr/>
        <p:txBody>
          <a:bodyPr/>
          <a:lstStyle/>
          <a:p>
            <a:fld id="{3C6AF828-7AA7-3C42-A296-365CE67ADBB1}" type="slidenum">
              <a:rPr lang="en-US" smtClean="0"/>
              <a:t>‹#›</a:t>
            </a:fld>
            <a:endParaRPr lang="en-US"/>
          </a:p>
        </p:txBody>
      </p:sp>
    </p:spTree>
    <p:extLst>
      <p:ext uri="{BB962C8B-B14F-4D97-AF65-F5344CB8AC3E}">
        <p14:creationId xmlns:p14="http://schemas.microsoft.com/office/powerpoint/2010/main" val="39183115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1D276C-FE2F-9540-8F7C-E08569945A5A}"/>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2C94BD32-7660-6748-9847-C36CBC4C146A}"/>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96D53516-22BF-9645-A37D-FAC8A9C08A1F}"/>
              </a:ext>
            </a:extLst>
          </p:cNvPr>
          <p:cNvSpPr>
            <a:spLocks noGrp="1"/>
          </p:cNvSpPr>
          <p:nvPr>
            <p:ph type="dt" sz="half" idx="10"/>
          </p:nvPr>
        </p:nvSpPr>
        <p:spPr/>
        <p:txBody>
          <a:bodyPr/>
          <a:lstStyle/>
          <a:p>
            <a:fld id="{0600DB59-A7DD-DB4F-883C-8107D1A01FA8}" type="datetimeFigureOut">
              <a:rPr lang="en-US" smtClean="0"/>
              <a:t>1/15/20</a:t>
            </a:fld>
            <a:endParaRPr lang="en-US"/>
          </a:p>
        </p:txBody>
      </p:sp>
      <p:sp>
        <p:nvSpPr>
          <p:cNvPr id="5" name="Footer Placeholder 4">
            <a:extLst>
              <a:ext uri="{FF2B5EF4-FFF2-40B4-BE49-F238E27FC236}">
                <a16:creationId xmlns:a16="http://schemas.microsoft.com/office/drawing/2014/main" id="{ACCE4785-733A-764E-A1B1-91A5E4A3CD0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3577FA3-50BA-5744-A7DA-E52670E0BE93}"/>
              </a:ext>
            </a:extLst>
          </p:cNvPr>
          <p:cNvSpPr>
            <a:spLocks noGrp="1"/>
          </p:cNvSpPr>
          <p:nvPr>
            <p:ph type="sldNum" sz="quarter" idx="12"/>
          </p:nvPr>
        </p:nvSpPr>
        <p:spPr/>
        <p:txBody>
          <a:bodyPr/>
          <a:lstStyle/>
          <a:p>
            <a:fld id="{3C6AF828-7AA7-3C42-A296-365CE67ADBB1}" type="slidenum">
              <a:rPr lang="en-US" smtClean="0"/>
              <a:t>‹#›</a:t>
            </a:fld>
            <a:endParaRPr lang="en-US"/>
          </a:p>
        </p:txBody>
      </p:sp>
    </p:spTree>
    <p:extLst>
      <p:ext uri="{BB962C8B-B14F-4D97-AF65-F5344CB8AC3E}">
        <p14:creationId xmlns:p14="http://schemas.microsoft.com/office/powerpoint/2010/main" val="55623232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1D186B-598C-4B45-A280-C3C2C2DC6F76}"/>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BB2B0B3B-4EF6-D545-98B0-646074BE4BC1}"/>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D98CF567-7909-8A4D-8242-C16B5F3F2F82}"/>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D41009D1-2E24-0B49-98D8-5DD4A5DC4C4C}"/>
              </a:ext>
            </a:extLst>
          </p:cNvPr>
          <p:cNvSpPr>
            <a:spLocks noGrp="1"/>
          </p:cNvSpPr>
          <p:nvPr>
            <p:ph type="dt" sz="half" idx="10"/>
          </p:nvPr>
        </p:nvSpPr>
        <p:spPr/>
        <p:txBody>
          <a:bodyPr/>
          <a:lstStyle/>
          <a:p>
            <a:fld id="{0600DB59-A7DD-DB4F-883C-8107D1A01FA8}" type="datetimeFigureOut">
              <a:rPr lang="en-US" smtClean="0"/>
              <a:t>1/15/20</a:t>
            </a:fld>
            <a:endParaRPr lang="en-US"/>
          </a:p>
        </p:txBody>
      </p:sp>
      <p:sp>
        <p:nvSpPr>
          <p:cNvPr id="6" name="Footer Placeholder 5">
            <a:extLst>
              <a:ext uri="{FF2B5EF4-FFF2-40B4-BE49-F238E27FC236}">
                <a16:creationId xmlns:a16="http://schemas.microsoft.com/office/drawing/2014/main" id="{381EB024-5E70-CD48-BCC9-0546D69AE6C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72B1FC2-25B1-3240-9EBD-062E25AA715F}"/>
              </a:ext>
            </a:extLst>
          </p:cNvPr>
          <p:cNvSpPr>
            <a:spLocks noGrp="1"/>
          </p:cNvSpPr>
          <p:nvPr>
            <p:ph type="sldNum" sz="quarter" idx="12"/>
          </p:nvPr>
        </p:nvSpPr>
        <p:spPr/>
        <p:txBody>
          <a:bodyPr/>
          <a:lstStyle/>
          <a:p>
            <a:fld id="{3C6AF828-7AA7-3C42-A296-365CE67ADBB1}" type="slidenum">
              <a:rPr lang="en-US" smtClean="0"/>
              <a:t>‹#›</a:t>
            </a:fld>
            <a:endParaRPr lang="en-US"/>
          </a:p>
        </p:txBody>
      </p:sp>
    </p:spTree>
    <p:extLst>
      <p:ext uri="{BB962C8B-B14F-4D97-AF65-F5344CB8AC3E}">
        <p14:creationId xmlns:p14="http://schemas.microsoft.com/office/powerpoint/2010/main" val="31291010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651126-759B-E94C-8A26-1DAF9A3501B0}"/>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B994144E-C503-7A4D-84EF-A6CE362AAAA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B1267080-EFF9-7944-8043-1564F90FAFEF}"/>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7414FAE5-39F7-7541-BC96-EC870F92B6C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93E2255A-E0B5-D949-BFB5-89EAC4EB9290}"/>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427AA9A0-EC13-E446-81A8-EAE2D89165C2}"/>
              </a:ext>
            </a:extLst>
          </p:cNvPr>
          <p:cNvSpPr>
            <a:spLocks noGrp="1"/>
          </p:cNvSpPr>
          <p:nvPr>
            <p:ph type="dt" sz="half" idx="10"/>
          </p:nvPr>
        </p:nvSpPr>
        <p:spPr/>
        <p:txBody>
          <a:bodyPr/>
          <a:lstStyle/>
          <a:p>
            <a:fld id="{0600DB59-A7DD-DB4F-883C-8107D1A01FA8}" type="datetimeFigureOut">
              <a:rPr lang="en-US" smtClean="0"/>
              <a:t>1/15/20</a:t>
            </a:fld>
            <a:endParaRPr lang="en-US"/>
          </a:p>
        </p:txBody>
      </p:sp>
      <p:sp>
        <p:nvSpPr>
          <p:cNvPr id="8" name="Footer Placeholder 7">
            <a:extLst>
              <a:ext uri="{FF2B5EF4-FFF2-40B4-BE49-F238E27FC236}">
                <a16:creationId xmlns:a16="http://schemas.microsoft.com/office/drawing/2014/main" id="{6C5D8BED-56C7-474E-ACA4-4FB45F51C429}"/>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E7C57BC5-3752-4A4A-ACA9-2AF1E26158AC}"/>
              </a:ext>
            </a:extLst>
          </p:cNvPr>
          <p:cNvSpPr>
            <a:spLocks noGrp="1"/>
          </p:cNvSpPr>
          <p:nvPr>
            <p:ph type="sldNum" sz="quarter" idx="12"/>
          </p:nvPr>
        </p:nvSpPr>
        <p:spPr/>
        <p:txBody>
          <a:bodyPr/>
          <a:lstStyle/>
          <a:p>
            <a:fld id="{3C6AF828-7AA7-3C42-A296-365CE67ADBB1}" type="slidenum">
              <a:rPr lang="en-US" smtClean="0"/>
              <a:t>‹#›</a:t>
            </a:fld>
            <a:endParaRPr lang="en-US"/>
          </a:p>
        </p:txBody>
      </p:sp>
    </p:spTree>
    <p:extLst>
      <p:ext uri="{BB962C8B-B14F-4D97-AF65-F5344CB8AC3E}">
        <p14:creationId xmlns:p14="http://schemas.microsoft.com/office/powerpoint/2010/main" val="138736218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1431A8-8077-CE4A-A042-8041B515AA30}"/>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5A8980DE-F2B5-A846-9D6E-FE161BB1559E}"/>
              </a:ext>
            </a:extLst>
          </p:cNvPr>
          <p:cNvSpPr>
            <a:spLocks noGrp="1"/>
          </p:cNvSpPr>
          <p:nvPr>
            <p:ph type="dt" sz="half" idx="10"/>
          </p:nvPr>
        </p:nvSpPr>
        <p:spPr/>
        <p:txBody>
          <a:bodyPr/>
          <a:lstStyle/>
          <a:p>
            <a:fld id="{0600DB59-A7DD-DB4F-883C-8107D1A01FA8}" type="datetimeFigureOut">
              <a:rPr lang="en-US" smtClean="0"/>
              <a:t>1/15/20</a:t>
            </a:fld>
            <a:endParaRPr lang="en-US"/>
          </a:p>
        </p:txBody>
      </p:sp>
      <p:sp>
        <p:nvSpPr>
          <p:cNvPr id="4" name="Footer Placeholder 3">
            <a:extLst>
              <a:ext uri="{FF2B5EF4-FFF2-40B4-BE49-F238E27FC236}">
                <a16:creationId xmlns:a16="http://schemas.microsoft.com/office/drawing/2014/main" id="{6DFAC48F-996B-044A-932F-6521D3CEC037}"/>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05A000B2-F43D-CB42-A0EF-8B894F8D70BF}"/>
              </a:ext>
            </a:extLst>
          </p:cNvPr>
          <p:cNvSpPr>
            <a:spLocks noGrp="1"/>
          </p:cNvSpPr>
          <p:nvPr>
            <p:ph type="sldNum" sz="quarter" idx="12"/>
          </p:nvPr>
        </p:nvSpPr>
        <p:spPr/>
        <p:txBody>
          <a:bodyPr/>
          <a:lstStyle/>
          <a:p>
            <a:fld id="{3C6AF828-7AA7-3C42-A296-365CE67ADBB1}" type="slidenum">
              <a:rPr lang="en-US" smtClean="0"/>
              <a:t>‹#›</a:t>
            </a:fld>
            <a:endParaRPr lang="en-US"/>
          </a:p>
        </p:txBody>
      </p:sp>
    </p:spTree>
    <p:extLst>
      <p:ext uri="{BB962C8B-B14F-4D97-AF65-F5344CB8AC3E}">
        <p14:creationId xmlns:p14="http://schemas.microsoft.com/office/powerpoint/2010/main" val="31788463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8F74AC2-130C-4549-9064-ABCA9BB54687}"/>
              </a:ext>
            </a:extLst>
          </p:cNvPr>
          <p:cNvSpPr>
            <a:spLocks noGrp="1"/>
          </p:cNvSpPr>
          <p:nvPr>
            <p:ph type="dt" sz="half" idx="10"/>
          </p:nvPr>
        </p:nvSpPr>
        <p:spPr/>
        <p:txBody>
          <a:bodyPr/>
          <a:lstStyle/>
          <a:p>
            <a:fld id="{0600DB59-A7DD-DB4F-883C-8107D1A01FA8}" type="datetimeFigureOut">
              <a:rPr lang="en-US" smtClean="0"/>
              <a:t>1/15/20</a:t>
            </a:fld>
            <a:endParaRPr lang="en-US"/>
          </a:p>
        </p:txBody>
      </p:sp>
      <p:sp>
        <p:nvSpPr>
          <p:cNvPr id="3" name="Footer Placeholder 2">
            <a:extLst>
              <a:ext uri="{FF2B5EF4-FFF2-40B4-BE49-F238E27FC236}">
                <a16:creationId xmlns:a16="http://schemas.microsoft.com/office/drawing/2014/main" id="{320B7780-EF65-7D4B-A2BC-276D4EF94341}"/>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8324ABD1-B2D2-7746-8B27-C05798DF67AD}"/>
              </a:ext>
            </a:extLst>
          </p:cNvPr>
          <p:cNvSpPr>
            <a:spLocks noGrp="1"/>
          </p:cNvSpPr>
          <p:nvPr>
            <p:ph type="sldNum" sz="quarter" idx="12"/>
          </p:nvPr>
        </p:nvSpPr>
        <p:spPr/>
        <p:txBody>
          <a:bodyPr/>
          <a:lstStyle/>
          <a:p>
            <a:fld id="{3C6AF828-7AA7-3C42-A296-365CE67ADBB1}" type="slidenum">
              <a:rPr lang="en-US" smtClean="0"/>
              <a:t>‹#›</a:t>
            </a:fld>
            <a:endParaRPr lang="en-US"/>
          </a:p>
        </p:txBody>
      </p:sp>
    </p:spTree>
    <p:extLst>
      <p:ext uri="{BB962C8B-B14F-4D97-AF65-F5344CB8AC3E}">
        <p14:creationId xmlns:p14="http://schemas.microsoft.com/office/powerpoint/2010/main" val="26502895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4FAC26-9875-F245-911D-796C3A7FD19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A9D965F2-20E1-3E47-9C5A-1587A60727E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6FDD0A2D-7156-1D46-8851-5F7C10A6F14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61E019EB-CD30-074D-98AE-2371DD5B9ADB}"/>
              </a:ext>
            </a:extLst>
          </p:cNvPr>
          <p:cNvSpPr>
            <a:spLocks noGrp="1"/>
          </p:cNvSpPr>
          <p:nvPr>
            <p:ph type="dt" sz="half" idx="10"/>
          </p:nvPr>
        </p:nvSpPr>
        <p:spPr/>
        <p:txBody>
          <a:bodyPr/>
          <a:lstStyle/>
          <a:p>
            <a:fld id="{0600DB59-A7DD-DB4F-883C-8107D1A01FA8}" type="datetimeFigureOut">
              <a:rPr lang="en-US" smtClean="0"/>
              <a:t>1/15/20</a:t>
            </a:fld>
            <a:endParaRPr lang="en-US"/>
          </a:p>
        </p:txBody>
      </p:sp>
      <p:sp>
        <p:nvSpPr>
          <p:cNvPr id="6" name="Footer Placeholder 5">
            <a:extLst>
              <a:ext uri="{FF2B5EF4-FFF2-40B4-BE49-F238E27FC236}">
                <a16:creationId xmlns:a16="http://schemas.microsoft.com/office/drawing/2014/main" id="{376D2B9A-23CE-E94E-8312-27C1B1B9F02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4A53666-01F6-3E40-A4B0-4A7BAA3EF31D}"/>
              </a:ext>
            </a:extLst>
          </p:cNvPr>
          <p:cNvSpPr>
            <a:spLocks noGrp="1"/>
          </p:cNvSpPr>
          <p:nvPr>
            <p:ph type="sldNum" sz="quarter" idx="12"/>
          </p:nvPr>
        </p:nvSpPr>
        <p:spPr/>
        <p:txBody>
          <a:bodyPr/>
          <a:lstStyle/>
          <a:p>
            <a:fld id="{3C6AF828-7AA7-3C42-A296-365CE67ADBB1}" type="slidenum">
              <a:rPr lang="en-US" smtClean="0"/>
              <a:t>‹#›</a:t>
            </a:fld>
            <a:endParaRPr lang="en-US"/>
          </a:p>
        </p:txBody>
      </p:sp>
    </p:spTree>
    <p:extLst>
      <p:ext uri="{BB962C8B-B14F-4D97-AF65-F5344CB8AC3E}">
        <p14:creationId xmlns:p14="http://schemas.microsoft.com/office/powerpoint/2010/main" val="6049347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5075A8-3C42-BF4F-A33E-64E51EF4D2E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C0196653-9DAA-BE46-858B-41349135773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7C9C0506-A682-6C48-8418-BB4AB023CDE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E8A0331B-824F-454D-B35C-E0DA5185F378}"/>
              </a:ext>
            </a:extLst>
          </p:cNvPr>
          <p:cNvSpPr>
            <a:spLocks noGrp="1"/>
          </p:cNvSpPr>
          <p:nvPr>
            <p:ph type="dt" sz="half" idx="10"/>
          </p:nvPr>
        </p:nvSpPr>
        <p:spPr/>
        <p:txBody>
          <a:bodyPr/>
          <a:lstStyle/>
          <a:p>
            <a:fld id="{0600DB59-A7DD-DB4F-883C-8107D1A01FA8}" type="datetimeFigureOut">
              <a:rPr lang="en-US" smtClean="0"/>
              <a:t>1/15/20</a:t>
            </a:fld>
            <a:endParaRPr lang="en-US"/>
          </a:p>
        </p:txBody>
      </p:sp>
      <p:sp>
        <p:nvSpPr>
          <p:cNvPr id="6" name="Footer Placeholder 5">
            <a:extLst>
              <a:ext uri="{FF2B5EF4-FFF2-40B4-BE49-F238E27FC236}">
                <a16:creationId xmlns:a16="http://schemas.microsoft.com/office/drawing/2014/main" id="{B26B79E0-4CA6-2D43-AE53-64BF3F86557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DE53921-8A63-5948-9DB1-8C717D945589}"/>
              </a:ext>
            </a:extLst>
          </p:cNvPr>
          <p:cNvSpPr>
            <a:spLocks noGrp="1"/>
          </p:cNvSpPr>
          <p:nvPr>
            <p:ph type="sldNum" sz="quarter" idx="12"/>
          </p:nvPr>
        </p:nvSpPr>
        <p:spPr/>
        <p:txBody>
          <a:bodyPr/>
          <a:lstStyle/>
          <a:p>
            <a:fld id="{3C6AF828-7AA7-3C42-A296-365CE67ADBB1}" type="slidenum">
              <a:rPr lang="en-US" smtClean="0"/>
              <a:t>‹#›</a:t>
            </a:fld>
            <a:endParaRPr lang="en-US"/>
          </a:p>
        </p:txBody>
      </p:sp>
    </p:spTree>
    <p:extLst>
      <p:ext uri="{BB962C8B-B14F-4D97-AF65-F5344CB8AC3E}">
        <p14:creationId xmlns:p14="http://schemas.microsoft.com/office/powerpoint/2010/main" val="21370697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D49898E-CDE0-9C43-9FAE-4D6E34680D3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F20E604B-DE76-5845-8775-FF58FDCA22C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F669D01-4B37-9D4A-AF4A-E6BF57AB9E1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600DB59-A7DD-DB4F-883C-8107D1A01FA8}" type="datetimeFigureOut">
              <a:rPr lang="en-US" smtClean="0"/>
              <a:t>1/15/20</a:t>
            </a:fld>
            <a:endParaRPr lang="en-US"/>
          </a:p>
        </p:txBody>
      </p:sp>
      <p:sp>
        <p:nvSpPr>
          <p:cNvPr id="5" name="Footer Placeholder 4">
            <a:extLst>
              <a:ext uri="{FF2B5EF4-FFF2-40B4-BE49-F238E27FC236}">
                <a16:creationId xmlns:a16="http://schemas.microsoft.com/office/drawing/2014/main" id="{82A13980-7FC6-404D-82CD-3AC4877E0EA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EA72493A-40FE-A241-9D8E-46928B3FCE4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C6AF828-7AA7-3C42-A296-365CE67ADBB1}" type="slidenum">
              <a:rPr lang="en-US" smtClean="0"/>
              <a:t>‹#›</a:t>
            </a:fld>
            <a:endParaRPr lang="en-US"/>
          </a:p>
        </p:txBody>
      </p:sp>
    </p:spTree>
    <p:extLst>
      <p:ext uri="{BB962C8B-B14F-4D97-AF65-F5344CB8AC3E}">
        <p14:creationId xmlns:p14="http://schemas.microsoft.com/office/powerpoint/2010/main" val="30244077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s://edcarp.github.io/"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13.xml.rels><?xml version="1.0" encoding="UTF-8" standalone="yes"?>
<Relationships xmlns="http://schemas.openxmlformats.org/package/2006/relationships"><Relationship Id="rId3" Type="http://schemas.openxmlformats.org/officeDocument/2006/relationships/hyperlink" Target="https://carpentries.org/" TargetMode="External"/><Relationship Id="rId2" Type="http://schemas.openxmlformats.org/officeDocument/2006/relationships/notesSlide" Target="../notesSlides/notesSlide4.xml"/><Relationship Id="rId1" Type="http://schemas.openxmlformats.org/officeDocument/2006/relationships/slideLayout" Target="../slideLayouts/slideLayout12.xml"/><Relationship Id="rId4" Type="http://schemas.openxmlformats.org/officeDocument/2006/relationships/image" Target="../media/image13.png"/></Relationships>
</file>

<file path=ppt/slides/_rels/slide1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0.xml"/><Relationship Id="rId1" Type="http://schemas.openxmlformats.org/officeDocument/2006/relationships/slideLayout" Target="../slideLayouts/slideLayout12.xml"/><Relationship Id="rId4" Type="http://schemas.openxmlformats.org/officeDocument/2006/relationships/image" Target="../media/image18.sv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4.xml"/><Relationship Id="rId1" Type="http://schemas.openxmlformats.org/officeDocument/2006/relationships/slideLayout" Target="../slideLayouts/slideLayout12.xml"/><Relationship Id="rId4" Type="http://schemas.openxmlformats.org/officeDocument/2006/relationships/image" Target="../media/image18.svg"/></Relationships>
</file>

<file path=ppt/slides/_rels/slide2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5.xml"/><Relationship Id="rId1" Type="http://schemas.openxmlformats.org/officeDocument/2006/relationships/slideLayout" Target="../slideLayouts/slideLayout12.xml"/><Relationship Id="rId4" Type="http://schemas.openxmlformats.org/officeDocument/2006/relationships/image" Target="../media/image18.svg"/></Relationships>
</file>

<file path=ppt/slides/_rels/slide25.xml.rels><?xml version="1.0" encoding="UTF-8" standalone="yes"?>
<Relationships xmlns="http://schemas.openxmlformats.org/package/2006/relationships"><Relationship Id="rId3" Type="http://schemas.openxmlformats.org/officeDocument/2006/relationships/hyperlink" Target="mailto:edcarp@ed.ac.uk" TargetMode="External"/><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8" Type="http://schemas.openxmlformats.org/officeDocument/2006/relationships/hyperlink" Target="https://edcarp.github.io/" TargetMode="External"/><Relationship Id="rId3" Type="http://schemas.openxmlformats.org/officeDocument/2006/relationships/image" Target="../media/image22.jpg"/><Relationship Id="rId7" Type="http://schemas.openxmlformats.org/officeDocument/2006/relationships/hyperlink" Target="http://eepurl.com/gl4MsX" TargetMode="External"/><Relationship Id="rId2" Type="http://schemas.openxmlformats.org/officeDocument/2006/relationships/image" Target="../media/image21.jpg"/><Relationship Id="rId1" Type="http://schemas.openxmlformats.org/officeDocument/2006/relationships/slideLayout" Target="../slideLayouts/slideLayout2.xml"/><Relationship Id="rId6" Type="http://schemas.openxmlformats.org/officeDocument/2006/relationships/image" Target="../media/image1.png"/><Relationship Id="rId5" Type="http://schemas.openxmlformats.org/officeDocument/2006/relationships/image" Target="../media/image2.png"/><Relationship Id="rId10" Type="http://schemas.openxmlformats.org/officeDocument/2006/relationships/hyperlink" Target="https://carpentries.org/" TargetMode="External"/><Relationship Id="rId4" Type="http://schemas.openxmlformats.org/officeDocument/2006/relationships/image" Target="../media/image23.gif"/><Relationship Id="rId9" Type="http://schemas.openxmlformats.org/officeDocument/2006/relationships/hyperlink" Target="https://www.software.ac.uk/" TargetMode="External"/></Relationships>
</file>

<file path=ppt/slides/_rels/slide3.xml.rels><?xml version="1.0" encoding="UTF-8" standalone="yes"?>
<Relationships xmlns="http://schemas.openxmlformats.org/package/2006/relationships"><Relationship Id="rId3" Type="http://schemas.openxmlformats.org/officeDocument/2006/relationships/hyperlink" Target="https://www.software.ac.uk/"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2" Type="http://schemas.openxmlformats.org/officeDocument/2006/relationships/hyperlink" Target="https://www.onlinesurveys.ac.uk/"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475E6B-00A4-9A47-981F-3F639D9EFAFF}"/>
              </a:ext>
            </a:extLst>
          </p:cNvPr>
          <p:cNvSpPr>
            <a:spLocks noGrp="1"/>
          </p:cNvSpPr>
          <p:nvPr>
            <p:ph type="ctrTitle"/>
          </p:nvPr>
        </p:nvSpPr>
        <p:spPr>
          <a:xfrm>
            <a:off x="1524000" y="536714"/>
            <a:ext cx="9144000" cy="2973250"/>
          </a:xfrm>
        </p:spPr>
        <p:txBody>
          <a:bodyPr>
            <a:normAutofit fontScale="90000"/>
          </a:bodyPr>
          <a:lstStyle/>
          <a:p>
            <a:r>
              <a:rPr lang="en-GB" dirty="0"/>
              <a:t>Bringing researchers to data: computing skills training with Edinburgh Carpentries</a:t>
            </a:r>
            <a:br>
              <a:rPr lang="en-GB" dirty="0"/>
            </a:br>
            <a:r>
              <a:rPr lang="en-GB" dirty="0">
                <a:hlinkClick r:id="rId2"/>
              </a:rPr>
              <a:t>https://edcarp.github.io/</a:t>
            </a:r>
            <a:endParaRPr lang="en-US" dirty="0"/>
          </a:p>
        </p:txBody>
      </p:sp>
      <p:sp>
        <p:nvSpPr>
          <p:cNvPr id="3" name="Subtitle 2">
            <a:extLst>
              <a:ext uri="{FF2B5EF4-FFF2-40B4-BE49-F238E27FC236}">
                <a16:creationId xmlns:a16="http://schemas.microsoft.com/office/drawing/2014/main" id="{70C1F66D-CCC5-E244-9D9A-7B6B44F528C1}"/>
              </a:ext>
            </a:extLst>
          </p:cNvPr>
          <p:cNvSpPr>
            <a:spLocks noGrp="1"/>
          </p:cNvSpPr>
          <p:nvPr>
            <p:ph type="subTitle" idx="1"/>
          </p:nvPr>
        </p:nvSpPr>
        <p:spPr/>
        <p:txBody>
          <a:bodyPr/>
          <a:lstStyle/>
          <a:p>
            <a:r>
              <a:rPr lang="en-US" dirty="0"/>
              <a:t>Edward Wallace, @</a:t>
            </a:r>
            <a:r>
              <a:rPr lang="en-US" dirty="0" err="1"/>
              <a:t>ewjwallace</a:t>
            </a:r>
            <a:endParaRPr lang="en-US" dirty="0"/>
          </a:p>
          <a:p>
            <a:r>
              <a:rPr lang="en-US" dirty="0"/>
              <a:t> Dealing with Data 2019</a:t>
            </a:r>
          </a:p>
        </p:txBody>
      </p:sp>
      <p:pic>
        <p:nvPicPr>
          <p:cNvPr id="5" name="Picture 4">
            <a:extLst>
              <a:ext uri="{FF2B5EF4-FFF2-40B4-BE49-F238E27FC236}">
                <a16:creationId xmlns:a16="http://schemas.microsoft.com/office/drawing/2014/main" id="{C4AEE5D7-6D04-5543-8389-CC3462A9BB6B}"/>
              </a:ext>
            </a:extLst>
          </p:cNvPr>
          <p:cNvPicPr>
            <a:picLocks noChangeAspect="1"/>
          </p:cNvPicPr>
          <p:nvPr/>
        </p:nvPicPr>
        <p:blipFill>
          <a:blip r:embed="rId3"/>
          <a:stretch>
            <a:fillRect/>
          </a:stretch>
        </p:blipFill>
        <p:spPr>
          <a:xfrm>
            <a:off x="2507879" y="4749451"/>
            <a:ext cx="7176242" cy="1526087"/>
          </a:xfrm>
          <a:prstGeom prst="rect">
            <a:avLst/>
          </a:prstGeom>
        </p:spPr>
      </p:pic>
    </p:spTree>
    <p:extLst>
      <p:ext uri="{BB962C8B-B14F-4D97-AF65-F5344CB8AC3E}">
        <p14:creationId xmlns:p14="http://schemas.microsoft.com/office/powerpoint/2010/main" val="246217209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625AA08D-770E-7748-9F55-66D84C476DAC}"/>
              </a:ext>
            </a:extLst>
          </p:cNvPr>
          <p:cNvPicPr>
            <a:picLocks noChangeAspect="1"/>
          </p:cNvPicPr>
          <p:nvPr/>
        </p:nvPicPr>
        <p:blipFill>
          <a:blip r:embed="rId2"/>
          <a:stretch>
            <a:fillRect/>
          </a:stretch>
        </p:blipFill>
        <p:spPr>
          <a:xfrm>
            <a:off x="2078400" y="-143120"/>
            <a:ext cx="8035200" cy="8035200"/>
          </a:xfrm>
          <a:prstGeom prst="rect">
            <a:avLst/>
          </a:prstGeom>
        </p:spPr>
      </p:pic>
      <p:sp>
        <p:nvSpPr>
          <p:cNvPr id="2" name="Title 1">
            <a:extLst>
              <a:ext uri="{FF2B5EF4-FFF2-40B4-BE49-F238E27FC236}">
                <a16:creationId xmlns:a16="http://schemas.microsoft.com/office/drawing/2014/main" id="{B4B3D582-BB31-4440-8020-FB8E2E64D828}"/>
              </a:ext>
            </a:extLst>
          </p:cNvPr>
          <p:cNvSpPr>
            <a:spLocks noGrp="1"/>
          </p:cNvSpPr>
          <p:nvPr>
            <p:ph type="ctrTitle"/>
          </p:nvPr>
        </p:nvSpPr>
        <p:spPr>
          <a:xfrm>
            <a:off x="1256778" y="363254"/>
            <a:ext cx="9678444" cy="1327760"/>
          </a:xfrm>
        </p:spPr>
        <p:txBody>
          <a:bodyPr>
            <a:normAutofit fontScale="90000"/>
          </a:bodyPr>
          <a:lstStyle/>
          <a:p>
            <a:r>
              <a:rPr lang="en-GB" dirty="0"/>
              <a:t>What is your biggest need in computing support?</a:t>
            </a:r>
          </a:p>
        </p:txBody>
      </p:sp>
    </p:spTree>
    <p:extLst>
      <p:ext uri="{BB962C8B-B14F-4D97-AF65-F5344CB8AC3E}">
        <p14:creationId xmlns:p14="http://schemas.microsoft.com/office/powerpoint/2010/main" val="231646099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625AA08D-770E-7748-9F55-66D84C476DAC}"/>
              </a:ext>
            </a:extLst>
          </p:cNvPr>
          <p:cNvPicPr>
            <a:picLocks noChangeAspect="1"/>
          </p:cNvPicPr>
          <p:nvPr/>
        </p:nvPicPr>
        <p:blipFill>
          <a:blip r:embed="rId2"/>
          <a:stretch>
            <a:fillRect/>
          </a:stretch>
        </p:blipFill>
        <p:spPr>
          <a:xfrm>
            <a:off x="2078400" y="41522"/>
            <a:ext cx="8035200" cy="8035200"/>
          </a:xfrm>
          <a:prstGeom prst="rect">
            <a:avLst/>
          </a:prstGeom>
        </p:spPr>
      </p:pic>
      <p:sp>
        <p:nvSpPr>
          <p:cNvPr id="2" name="Title 1">
            <a:extLst>
              <a:ext uri="{FF2B5EF4-FFF2-40B4-BE49-F238E27FC236}">
                <a16:creationId xmlns:a16="http://schemas.microsoft.com/office/drawing/2014/main" id="{B4B3D582-BB31-4440-8020-FB8E2E64D828}"/>
              </a:ext>
            </a:extLst>
          </p:cNvPr>
          <p:cNvSpPr>
            <a:spLocks noGrp="1"/>
          </p:cNvSpPr>
          <p:nvPr>
            <p:ph type="ctrTitle"/>
          </p:nvPr>
        </p:nvSpPr>
        <p:spPr>
          <a:xfrm>
            <a:off x="1256778" y="363254"/>
            <a:ext cx="9678444" cy="1327760"/>
          </a:xfrm>
        </p:spPr>
        <p:txBody>
          <a:bodyPr>
            <a:normAutofit fontScale="90000"/>
          </a:bodyPr>
          <a:lstStyle/>
          <a:p>
            <a:r>
              <a:rPr lang="en-GB" dirty="0"/>
              <a:t>Which statistics methods or topics would you like to learn?</a:t>
            </a:r>
          </a:p>
        </p:txBody>
      </p:sp>
    </p:spTree>
    <p:extLst>
      <p:ext uri="{BB962C8B-B14F-4D97-AF65-F5344CB8AC3E}">
        <p14:creationId xmlns:p14="http://schemas.microsoft.com/office/powerpoint/2010/main" val="368316074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7A1DCF-F1F2-4E43-9E4D-DEDD8A0A3598}"/>
              </a:ext>
            </a:extLst>
          </p:cNvPr>
          <p:cNvSpPr>
            <a:spLocks noGrp="1"/>
          </p:cNvSpPr>
          <p:nvPr>
            <p:ph type="title"/>
          </p:nvPr>
        </p:nvSpPr>
        <p:spPr/>
        <p:txBody>
          <a:bodyPr>
            <a:normAutofit/>
          </a:bodyPr>
          <a:lstStyle/>
          <a:p>
            <a:r>
              <a:rPr lang="en-GB" dirty="0"/>
              <a:t>Are you likely to take courses offered within SBS?</a:t>
            </a:r>
            <a:endParaRPr lang="en-US" dirty="0"/>
          </a:p>
        </p:txBody>
      </p:sp>
      <p:pic>
        <p:nvPicPr>
          <p:cNvPr id="7" name="Content Placeholder 6">
            <a:extLst>
              <a:ext uri="{FF2B5EF4-FFF2-40B4-BE49-F238E27FC236}">
                <a16:creationId xmlns:a16="http://schemas.microsoft.com/office/drawing/2014/main" id="{29E11021-9B25-C74C-A1AA-7E4B6D5704E8}"/>
              </a:ext>
            </a:extLst>
          </p:cNvPr>
          <p:cNvPicPr>
            <a:picLocks noGrp="1" noChangeAspect="1"/>
          </p:cNvPicPr>
          <p:nvPr>
            <p:ph idx="1"/>
          </p:nvPr>
        </p:nvPicPr>
        <p:blipFill>
          <a:blip r:embed="rId3"/>
          <a:stretch>
            <a:fillRect/>
          </a:stretch>
        </p:blipFill>
        <p:spPr>
          <a:xfrm>
            <a:off x="1016000" y="2492117"/>
            <a:ext cx="10160000" cy="1054100"/>
          </a:xfrm>
        </p:spPr>
      </p:pic>
      <p:sp>
        <p:nvSpPr>
          <p:cNvPr id="8" name="TextBox 7">
            <a:extLst>
              <a:ext uri="{FF2B5EF4-FFF2-40B4-BE49-F238E27FC236}">
                <a16:creationId xmlns:a16="http://schemas.microsoft.com/office/drawing/2014/main" id="{FA96A984-3403-A943-A078-D5ACFE64E754}"/>
              </a:ext>
            </a:extLst>
          </p:cNvPr>
          <p:cNvSpPr txBox="1"/>
          <p:nvPr/>
        </p:nvSpPr>
        <p:spPr>
          <a:xfrm>
            <a:off x="1015999" y="1913471"/>
            <a:ext cx="9838267" cy="3046988"/>
          </a:xfrm>
          <a:prstGeom prst="rect">
            <a:avLst/>
          </a:prstGeom>
          <a:noFill/>
        </p:spPr>
        <p:txBody>
          <a:bodyPr wrap="square" rtlCol="0">
            <a:spAutoFit/>
          </a:bodyPr>
          <a:lstStyle/>
          <a:p>
            <a:r>
              <a:rPr lang="en-GB" sz="2400" dirty="0"/>
              <a:t>In data analysis, bioinformatics, or image analysis:</a:t>
            </a:r>
          </a:p>
          <a:p>
            <a:endParaRPr lang="en-US" sz="2400" dirty="0"/>
          </a:p>
          <a:p>
            <a:endParaRPr lang="en-US" sz="2400" dirty="0"/>
          </a:p>
          <a:p>
            <a:endParaRPr lang="en-US" sz="2400" dirty="0"/>
          </a:p>
          <a:p>
            <a:endParaRPr lang="en-US" sz="2400" dirty="0"/>
          </a:p>
          <a:p>
            <a:endParaRPr lang="en-US" sz="2400" dirty="0"/>
          </a:p>
          <a:p>
            <a:r>
              <a:rPr lang="en-US" sz="2400" dirty="0"/>
              <a:t>Would you like more training in statistics?</a:t>
            </a:r>
          </a:p>
          <a:p>
            <a:endParaRPr lang="en-US" sz="2400" dirty="0"/>
          </a:p>
        </p:txBody>
      </p:sp>
      <p:pic>
        <p:nvPicPr>
          <p:cNvPr id="10" name="Picture 9">
            <a:extLst>
              <a:ext uri="{FF2B5EF4-FFF2-40B4-BE49-F238E27FC236}">
                <a16:creationId xmlns:a16="http://schemas.microsoft.com/office/drawing/2014/main" id="{620DDB7C-D045-4F43-92D5-03D5901FAE9B}"/>
              </a:ext>
            </a:extLst>
          </p:cNvPr>
          <p:cNvPicPr>
            <a:picLocks noChangeAspect="1"/>
          </p:cNvPicPr>
          <p:nvPr/>
        </p:nvPicPr>
        <p:blipFill>
          <a:blip r:embed="rId4"/>
          <a:stretch>
            <a:fillRect/>
          </a:stretch>
        </p:blipFill>
        <p:spPr>
          <a:xfrm>
            <a:off x="1016000" y="4720175"/>
            <a:ext cx="10160000" cy="673100"/>
          </a:xfrm>
          <a:prstGeom prst="rect">
            <a:avLst/>
          </a:prstGeom>
        </p:spPr>
      </p:pic>
      <p:sp>
        <p:nvSpPr>
          <p:cNvPr id="6" name="TextBox 5">
            <a:extLst>
              <a:ext uri="{FF2B5EF4-FFF2-40B4-BE49-F238E27FC236}">
                <a16:creationId xmlns:a16="http://schemas.microsoft.com/office/drawing/2014/main" id="{3CB8944B-94AD-254D-A63A-6993A1A67686}"/>
              </a:ext>
            </a:extLst>
          </p:cNvPr>
          <p:cNvSpPr txBox="1"/>
          <p:nvPr/>
        </p:nvSpPr>
        <p:spPr>
          <a:xfrm>
            <a:off x="838200" y="5761888"/>
            <a:ext cx="9838267" cy="584775"/>
          </a:xfrm>
          <a:prstGeom prst="rect">
            <a:avLst/>
          </a:prstGeom>
          <a:noFill/>
        </p:spPr>
        <p:txBody>
          <a:bodyPr wrap="square" rtlCol="0">
            <a:spAutoFit/>
          </a:bodyPr>
          <a:lstStyle/>
          <a:p>
            <a:r>
              <a:rPr lang="en-GB" sz="3200" b="1" dirty="0"/>
              <a:t>Address skills needs with Edinburgh Carpentries!</a:t>
            </a:r>
            <a:endParaRPr lang="en-US" sz="3200" b="1" dirty="0"/>
          </a:p>
        </p:txBody>
      </p:sp>
    </p:spTree>
    <p:extLst>
      <p:ext uri="{BB962C8B-B14F-4D97-AF65-F5344CB8AC3E}">
        <p14:creationId xmlns:p14="http://schemas.microsoft.com/office/powerpoint/2010/main" val="189922981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87"/>
        <p:cNvGrpSpPr/>
        <p:nvPr/>
      </p:nvGrpSpPr>
      <p:grpSpPr>
        <a:xfrm>
          <a:off x="0" y="0"/>
          <a:ext cx="0" cy="0"/>
          <a:chOff x="0" y="0"/>
          <a:chExt cx="0" cy="0"/>
        </a:xfrm>
      </p:grpSpPr>
      <p:sp>
        <p:nvSpPr>
          <p:cNvPr id="188" name="Google Shape;188;p35"/>
          <p:cNvSpPr txBox="1">
            <a:spLocks noGrp="1"/>
          </p:cNvSpPr>
          <p:nvPr>
            <p:ph type="title"/>
          </p:nvPr>
        </p:nvSpPr>
        <p:spPr>
          <a:xfrm>
            <a:off x="415600" y="288567"/>
            <a:ext cx="11360800" cy="763600"/>
          </a:xfrm>
          <a:prstGeom prst="rect">
            <a:avLst/>
          </a:prstGeom>
        </p:spPr>
        <p:txBody>
          <a:bodyPr spcFirstLastPara="1" vert="horz" wrap="square" lIns="121900" tIns="121900" rIns="121900" bIns="121900" rtlCol="0" anchor="t" anchorCtr="0">
            <a:noAutofit/>
          </a:bodyPr>
          <a:lstStyle/>
          <a:p>
            <a:r>
              <a:rPr lang="en-GB"/>
              <a:t>The Carpentries</a:t>
            </a:r>
            <a:endParaRPr/>
          </a:p>
        </p:txBody>
      </p:sp>
      <p:sp>
        <p:nvSpPr>
          <p:cNvPr id="189" name="Google Shape;189;p35"/>
          <p:cNvSpPr txBox="1"/>
          <p:nvPr/>
        </p:nvSpPr>
        <p:spPr>
          <a:xfrm>
            <a:off x="335600" y="1743000"/>
            <a:ext cx="11520800" cy="4682400"/>
          </a:xfrm>
          <a:prstGeom prst="rect">
            <a:avLst/>
          </a:prstGeom>
          <a:noFill/>
          <a:ln>
            <a:noFill/>
          </a:ln>
        </p:spPr>
        <p:txBody>
          <a:bodyPr spcFirstLastPara="1" wrap="square" lIns="121900" tIns="121900" rIns="121900" bIns="121900" anchor="t" anchorCtr="0">
            <a:noAutofit/>
          </a:bodyPr>
          <a:lstStyle/>
          <a:p>
            <a:pPr algn="ctr"/>
            <a:r>
              <a:rPr lang="en-GB" sz="3200" dirty="0"/>
              <a:t>The Carpentries teaches foundational coding, and data science skills to researchers worldwide. </a:t>
            </a:r>
            <a:r>
              <a:rPr lang="en-GB" sz="3200" dirty="0">
                <a:hlinkClick r:id="rId3"/>
              </a:rPr>
              <a:t>https://carpentries.org/</a:t>
            </a:r>
            <a:endParaRPr sz="3200" dirty="0"/>
          </a:p>
          <a:p>
            <a:pPr algn="ctr">
              <a:spcBef>
                <a:spcPts val="1333"/>
              </a:spcBef>
            </a:pPr>
            <a:r>
              <a:rPr lang="en-GB" sz="3200" dirty="0"/>
              <a:t>Started in North America (by </a:t>
            </a:r>
            <a:r>
              <a:rPr lang="en-GB" sz="3200" dirty="0" err="1"/>
              <a:t>UoE</a:t>
            </a:r>
            <a:r>
              <a:rPr lang="en-GB" sz="3200" dirty="0"/>
              <a:t> alum), promoted in the UK by Software Sustainability Institute, spread across the world.</a:t>
            </a:r>
            <a:endParaRPr sz="3200" dirty="0"/>
          </a:p>
          <a:p>
            <a:pPr algn="ctr">
              <a:spcBef>
                <a:spcPts val="1333"/>
              </a:spcBef>
            </a:pPr>
            <a:r>
              <a:rPr lang="en-GB" sz="3200" dirty="0"/>
              <a:t>Based on a community of instructors, maintainers and other contributors.</a:t>
            </a:r>
            <a:endParaRPr sz="3200" dirty="0"/>
          </a:p>
          <a:p>
            <a:pPr algn="ctr">
              <a:spcBef>
                <a:spcPts val="1333"/>
              </a:spcBef>
            </a:pPr>
            <a:r>
              <a:rPr lang="en-GB" sz="3200" dirty="0"/>
              <a:t>Open source. Volunteers. Small group of employed staff.</a:t>
            </a:r>
            <a:endParaRPr sz="3200" dirty="0"/>
          </a:p>
          <a:p>
            <a:pPr algn="ctr">
              <a:spcBef>
                <a:spcPts val="1333"/>
              </a:spcBef>
              <a:spcAft>
                <a:spcPts val="1333"/>
              </a:spcAft>
            </a:pPr>
            <a:endParaRPr sz="3200" dirty="0"/>
          </a:p>
        </p:txBody>
      </p:sp>
      <p:sp>
        <p:nvSpPr>
          <p:cNvPr id="190" name="Google Shape;190;p35"/>
          <p:cNvSpPr txBox="1">
            <a:spLocks noGrp="1"/>
          </p:cNvSpPr>
          <p:nvPr>
            <p:ph type="sldNum" idx="12"/>
          </p:nvPr>
        </p:nvSpPr>
        <p:spPr>
          <a:xfrm>
            <a:off x="26277" y="6319223"/>
            <a:ext cx="731600" cy="524800"/>
          </a:xfrm>
          <a:prstGeom prst="rect">
            <a:avLst/>
          </a:prstGeom>
        </p:spPr>
        <p:txBody>
          <a:bodyPr spcFirstLastPara="1" vert="horz" wrap="square" lIns="121900" tIns="121900" rIns="121900" bIns="121900" rtlCol="0" anchor="ctr" anchorCtr="0">
            <a:noAutofit/>
          </a:bodyPr>
          <a:lstStyle/>
          <a:p>
            <a:pPr>
              <a:buClr>
                <a:srgbClr val="000000"/>
              </a:buClr>
              <a:buSzPts val="1100"/>
            </a:pPr>
            <a:fld id="{00000000-1234-1234-1234-123412341234}" type="slidenum">
              <a:rPr lang="en-GB"/>
              <a:pPr>
                <a:buClr>
                  <a:srgbClr val="000000"/>
                </a:buClr>
                <a:buSzPts val="1100"/>
              </a:pPr>
              <a:t>13</a:t>
            </a:fld>
            <a:endParaRPr/>
          </a:p>
        </p:txBody>
      </p:sp>
      <p:pic>
        <p:nvPicPr>
          <p:cNvPr id="191" name="Google Shape;191;p35" descr="Image result for the carpentries"/>
          <p:cNvPicPr preferRelativeResize="0"/>
          <p:nvPr/>
        </p:nvPicPr>
        <p:blipFill rotWithShape="1">
          <a:blip r:embed="rId4">
            <a:alphaModFix/>
          </a:blip>
          <a:srcRect r="77591"/>
          <a:stretch/>
        </p:blipFill>
        <p:spPr>
          <a:xfrm>
            <a:off x="5525901" y="149967"/>
            <a:ext cx="1140199" cy="1040800"/>
          </a:xfrm>
          <a:prstGeom prst="rect">
            <a:avLst/>
          </a:prstGeom>
          <a:noFill/>
          <a:ln>
            <a:noFill/>
          </a:ln>
        </p:spPr>
      </p:pic>
    </p:spTree>
    <p:extLst>
      <p:ext uri="{BB962C8B-B14F-4D97-AF65-F5344CB8AC3E}">
        <p14:creationId xmlns:p14="http://schemas.microsoft.com/office/powerpoint/2010/main" val="110578519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95"/>
        <p:cNvGrpSpPr/>
        <p:nvPr/>
      </p:nvGrpSpPr>
      <p:grpSpPr>
        <a:xfrm>
          <a:off x="0" y="0"/>
          <a:ext cx="0" cy="0"/>
          <a:chOff x="0" y="0"/>
          <a:chExt cx="0" cy="0"/>
        </a:xfrm>
      </p:grpSpPr>
      <p:sp>
        <p:nvSpPr>
          <p:cNvPr id="196" name="Google Shape;196;p36"/>
          <p:cNvSpPr txBox="1">
            <a:spLocks noGrp="1"/>
          </p:cNvSpPr>
          <p:nvPr>
            <p:ph type="title"/>
          </p:nvPr>
        </p:nvSpPr>
        <p:spPr>
          <a:xfrm>
            <a:off x="415600" y="288567"/>
            <a:ext cx="11360800" cy="763600"/>
          </a:xfrm>
          <a:prstGeom prst="rect">
            <a:avLst/>
          </a:prstGeom>
        </p:spPr>
        <p:txBody>
          <a:bodyPr spcFirstLastPara="1" vert="horz" wrap="square" lIns="121900" tIns="121900" rIns="121900" bIns="121900" rtlCol="0" anchor="t" anchorCtr="0">
            <a:noAutofit/>
          </a:bodyPr>
          <a:lstStyle/>
          <a:p>
            <a:r>
              <a:rPr lang="en-GB"/>
              <a:t>Format</a:t>
            </a:r>
            <a:endParaRPr/>
          </a:p>
        </p:txBody>
      </p:sp>
      <p:sp>
        <p:nvSpPr>
          <p:cNvPr id="197" name="Google Shape;197;p36"/>
          <p:cNvSpPr txBox="1"/>
          <p:nvPr/>
        </p:nvSpPr>
        <p:spPr>
          <a:xfrm>
            <a:off x="335600" y="1743000"/>
            <a:ext cx="11520800" cy="4682400"/>
          </a:xfrm>
          <a:prstGeom prst="rect">
            <a:avLst/>
          </a:prstGeom>
          <a:noFill/>
          <a:ln>
            <a:noFill/>
          </a:ln>
        </p:spPr>
        <p:txBody>
          <a:bodyPr spcFirstLastPara="1" wrap="square" lIns="121900" tIns="121900" rIns="121900" bIns="121900" anchor="t" anchorCtr="0">
            <a:noAutofit/>
          </a:bodyPr>
          <a:lstStyle/>
          <a:p>
            <a:pPr algn="ctr"/>
            <a:r>
              <a:rPr lang="en-GB" sz="3200" dirty="0"/>
              <a:t>Defined curriculum (Software, Data, other).</a:t>
            </a:r>
            <a:endParaRPr sz="3200" dirty="0"/>
          </a:p>
          <a:p>
            <a:pPr algn="ctr">
              <a:spcBef>
                <a:spcPts val="1333"/>
              </a:spcBef>
            </a:pPr>
            <a:r>
              <a:rPr lang="en-GB" sz="3200" dirty="0"/>
              <a:t>Choose lessons.</a:t>
            </a:r>
            <a:endParaRPr sz="3200" dirty="0"/>
          </a:p>
          <a:p>
            <a:pPr algn="ctr">
              <a:spcBef>
                <a:spcPts val="1333"/>
              </a:spcBef>
            </a:pPr>
            <a:r>
              <a:rPr lang="en-GB" sz="3200" dirty="0"/>
              <a:t>Setup workshop: typically 2 days, 2 or more instructors, helpers!</a:t>
            </a:r>
            <a:endParaRPr sz="3200" dirty="0"/>
          </a:p>
          <a:p>
            <a:pPr algn="ctr">
              <a:spcBef>
                <a:spcPts val="1333"/>
              </a:spcBef>
            </a:pPr>
            <a:r>
              <a:rPr lang="en-GB" sz="3200" dirty="0"/>
              <a:t>Learners bring their own machine; hands-on (code along) challenges and group work.</a:t>
            </a:r>
            <a:endParaRPr sz="3200" dirty="0"/>
          </a:p>
          <a:p>
            <a:pPr algn="ctr">
              <a:spcBef>
                <a:spcPts val="1333"/>
              </a:spcBef>
            </a:pPr>
            <a:r>
              <a:rPr lang="en-GB" sz="3200" dirty="0"/>
              <a:t>Evaluation: surveys, post-its.</a:t>
            </a:r>
            <a:endParaRPr sz="3200" dirty="0"/>
          </a:p>
          <a:p>
            <a:pPr algn="ctr">
              <a:spcBef>
                <a:spcPts val="1333"/>
              </a:spcBef>
            </a:pPr>
            <a:endParaRPr sz="3200" dirty="0"/>
          </a:p>
          <a:p>
            <a:pPr algn="ctr">
              <a:spcBef>
                <a:spcPts val="1333"/>
              </a:spcBef>
              <a:spcAft>
                <a:spcPts val="1333"/>
              </a:spcAft>
            </a:pPr>
            <a:endParaRPr sz="3200" dirty="0"/>
          </a:p>
        </p:txBody>
      </p:sp>
      <p:sp>
        <p:nvSpPr>
          <p:cNvPr id="198" name="Google Shape;198;p36"/>
          <p:cNvSpPr txBox="1">
            <a:spLocks noGrp="1"/>
          </p:cNvSpPr>
          <p:nvPr>
            <p:ph type="sldNum" idx="12"/>
          </p:nvPr>
        </p:nvSpPr>
        <p:spPr>
          <a:xfrm>
            <a:off x="26277" y="6319223"/>
            <a:ext cx="731600" cy="524800"/>
          </a:xfrm>
          <a:prstGeom prst="rect">
            <a:avLst/>
          </a:prstGeom>
        </p:spPr>
        <p:txBody>
          <a:bodyPr spcFirstLastPara="1" vert="horz" wrap="square" lIns="121900" tIns="121900" rIns="121900" bIns="121900" rtlCol="0" anchor="ctr" anchorCtr="0">
            <a:noAutofit/>
          </a:bodyPr>
          <a:lstStyle/>
          <a:p>
            <a:pPr>
              <a:buClr>
                <a:srgbClr val="000000"/>
              </a:buClr>
              <a:buSzPts val="1100"/>
            </a:pPr>
            <a:fld id="{00000000-1234-1234-1234-123412341234}" type="slidenum">
              <a:rPr lang="en-GB"/>
              <a:pPr>
                <a:buClr>
                  <a:srgbClr val="000000"/>
                </a:buClr>
                <a:buSzPts val="1100"/>
              </a:pPr>
              <a:t>14</a:t>
            </a:fld>
            <a:endParaRPr/>
          </a:p>
        </p:txBody>
      </p:sp>
      <p:pic>
        <p:nvPicPr>
          <p:cNvPr id="199" name="Google Shape;199;p36" descr="Image result for the carpentries"/>
          <p:cNvPicPr preferRelativeResize="0"/>
          <p:nvPr/>
        </p:nvPicPr>
        <p:blipFill rotWithShape="1">
          <a:blip r:embed="rId3">
            <a:alphaModFix/>
          </a:blip>
          <a:srcRect r="77591"/>
          <a:stretch/>
        </p:blipFill>
        <p:spPr>
          <a:xfrm>
            <a:off x="5525901" y="149967"/>
            <a:ext cx="1140199" cy="1040800"/>
          </a:xfrm>
          <a:prstGeom prst="rect">
            <a:avLst/>
          </a:prstGeom>
          <a:noFill/>
          <a:ln>
            <a:noFill/>
          </a:ln>
        </p:spPr>
      </p:pic>
    </p:spTree>
    <p:extLst>
      <p:ext uri="{BB962C8B-B14F-4D97-AF65-F5344CB8AC3E}">
        <p14:creationId xmlns:p14="http://schemas.microsoft.com/office/powerpoint/2010/main" val="125857416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03"/>
        <p:cNvGrpSpPr/>
        <p:nvPr/>
      </p:nvGrpSpPr>
      <p:grpSpPr>
        <a:xfrm>
          <a:off x="0" y="0"/>
          <a:ext cx="0" cy="0"/>
          <a:chOff x="0" y="0"/>
          <a:chExt cx="0" cy="0"/>
        </a:xfrm>
      </p:grpSpPr>
      <p:sp>
        <p:nvSpPr>
          <p:cNvPr id="204" name="Google Shape;204;p37"/>
          <p:cNvSpPr txBox="1">
            <a:spLocks noGrp="1"/>
          </p:cNvSpPr>
          <p:nvPr>
            <p:ph type="title"/>
          </p:nvPr>
        </p:nvSpPr>
        <p:spPr>
          <a:xfrm>
            <a:off x="415600" y="288567"/>
            <a:ext cx="11360800" cy="763600"/>
          </a:xfrm>
          <a:prstGeom prst="rect">
            <a:avLst/>
          </a:prstGeom>
        </p:spPr>
        <p:txBody>
          <a:bodyPr spcFirstLastPara="1" vert="horz" wrap="square" lIns="121900" tIns="121900" rIns="121900" bIns="121900" rtlCol="0" anchor="t" anchorCtr="0">
            <a:noAutofit/>
          </a:bodyPr>
          <a:lstStyle/>
          <a:p>
            <a:r>
              <a:rPr lang="en-GB"/>
              <a:t>Software Carpentry</a:t>
            </a:r>
            <a:endParaRPr/>
          </a:p>
        </p:txBody>
      </p:sp>
      <p:sp>
        <p:nvSpPr>
          <p:cNvPr id="205" name="Google Shape;205;p37"/>
          <p:cNvSpPr txBox="1"/>
          <p:nvPr/>
        </p:nvSpPr>
        <p:spPr>
          <a:xfrm>
            <a:off x="335600" y="1743000"/>
            <a:ext cx="11520800" cy="763600"/>
          </a:xfrm>
          <a:prstGeom prst="rect">
            <a:avLst/>
          </a:prstGeom>
          <a:noFill/>
          <a:ln>
            <a:noFill/>
          </a:ln>
        </p:spPr>
        <p:txBody>
          <a:bodyPr spcFirstLastPara="1" wrap="square" lIns="121900" tIns="121900" rIns="121900" bIns="121900" anchor="t" anchorCtr="0">
            <a:noAutofit/>
          </a:bodyPr>
          <a:lstStyle/>
          <a:p>
            <a:pPr algn="ctr"/>
            <a:r>
              <a:rPr lang="en-GB" sz="4000" dirty="0"/>
              <a:t>Software focused example.</a:t>
            </a:r>
            <a:endParaRPr sz="4000" dirty="0"/>
          </a:p>
          <a:p>
            <a:pPr algn="ctr"/>
            <a:endParaRPr sz="4000" dirty="0"/>
          </a:p>
        </p:txBody>
      </p:sp>
      <p:sp>
        <p:nvSpPr>
          <p:cNvPr id="206" name="Google Shape;206;p37"/>
          <p:cNvSpPr txBox="1">
            <a:spLocks noGrp="1"/>
          </p:cNvSpPr>
          <p:nvPr>
            <p:ph type="sldNum" idx="12"/>
          </p:nvPr>
        </p:nvSpPr>
        <p:spPr>
          <a:xfrm>
            <a:off x="26277" y="6319223"/>
            <a:ext cx="731600" cy="524800"/>
          </a:xfrm>
          <a:prstGeom prst="rect">
            <a:avLst/>
          </a:prstGeom>
        </p:spPr>
        <p:txBody>
          <a:bodyPr spcFirstLastPara="1" vert="horz" wrap="square" lIns="121900" tIns="121900" rIns="121900" bIns="121900" rtlCol="0" anchor="ctr" anchorCtr="0">
            <a:noAutofit/>
          </a:bodyPr>
          <a:lstStyle/>
          <a:p>
            <a:pPr>
              <a:buClr>
                <a:srgbClr val="000000"/>
              </a:buClr>
              <a:buSzPts val="1100"/>
            </a:pPr>
            <a:fld id="{00000000-1234-1234-1234-123412341234}" type="slidenum">
              <a:rPr lang="en-GB"/>
              <a:pPr>
                <a:buClr>
                  <a:srgbClr val="000000"/>
                </a:buClr>
                <a:buSzPts val="1100"/>
              </a:pPr>
              <a:t>15</a:t>
            </a:fld>
            <a:endParaRPr/>
          </a:p>
        </p:txBody>
      </p:sp>
      <p:pic>
        <p:nvPicPr>
          <p:cNvPr id="207" name="Google Shape;207;p37" descr="Image result for the carpentries"/>
          <p:cNvPicPr preferRelativeResize="0"/>
          <p:nvPr/>
        </p:nvPicPr>
        <p:blipFill rotWithShape="1">
          <a:blip r:embed="rId3">
            <a:alphaModFix/>
          </a:blip>
          <a:srcRect/>
          <a:stretch/>
        </p:blipFill>
        <p:spPr>
          <a:xfrm>
            <a:off x="5134006" y="227263"/>
            <a:ext cx="1923999" cy="886200"/>
          </a:xfrm>
          <a:prstGeom prst="rect">
            <a:avLst/>
          </a:prstGeom>
          <a:noFill/>
          <a:ln>
            <a:noFill/>
          </a:ln>
        </p:spPr>
      </p:pic>
      <p:sp>
        <p:nvSpPr>
          <p:cNvPr id="208" name="Google Shape;208;p37"/>
          <p:cNvSpPr txBox="1"/>
          <p:nvPr/>
        </p:nvSpPr>
        <p:spPr>
          <a:xfrm>
            <a:off x="1553933" y="3616767"/>
            <a:ext cx="4441200" cy="1097200"/>
          </a:xfrm>
          <a:prstGeom prst="rect">
            <a:avLst/>
          </a:prstGeom>
          <a:noFill/>
          <a:ln>
            <a:noFill/>
          </a:ln>
        </p:spPr>
        <p:txBody>
          <a:bodyPr spcFirstLastPara="1" wrap="square" lIns="121900" tIns="121900" rIns="121900" bIns="121900" anchor="t" anchorCtr="0">
            <a:noAutofit/>
          </a:bodyPr>
          <a:lstStyle/>
          <a:p>
            <a:endParaRPr sz="2400"/>
          </a:p>
        </p:txBody>
      </p:sp>
      <p:sp>
        <p:nvSpPr>
          <p:cNvPr id="209" name="Google Shape;209;p37"/>
          <p:cNvSpPr txBox="1"/>
          <p:nvPr/>
        </p:nvSpPr>
        <p:spPr>
          <a:xfrm>
            <a:off x="1654800" y="2737533"/>
            <a:ext cx="4441200" cy="3358400"/>
          </a:xfrm>
          <a:prstGeom prst="rect">
            <a:avLst/>
          </a:prstGeom>
          <a:noFill/>
          <a:ln>
            <a:noFill/>
          </a:ln>
        </p:spPr>
        <p:txBody>
          <a:bodyPr spcFirstLastPara="1" wrap="square" lIns="121900" tIns="121900" rIns="121900" bIns="121900" anchor="t" anchorCtr="0">
            <a:noAutofit/>
          </a:bodyPr>
          <a:lstStyle/>
          <a:p>
            <a:r>
              <a:rPr lang="en-GB" sz="3200"/>
              <a:t>Day1</a:t>
            </a:r>
            <a:endParaRPr sz="3200"/>
          </a:p>
          <a:p>
            <a:r>
              <a:rPr lang="en-GB" sz="3200"/>
              <a:t>AM - Unix Shell</a:t>
            </a:r>
            <a:endParaRPr sz="3200"/>
          </a:p>
          <a:p>
            <a:r>
              <a:rPr lang="en-GB" sz="3200"/>
              <a:t>PM - Git</a:t>
            </a:r>
            <a:endParaRPr sz="3200"/>
          </a:p>
          <a:p>
            <a:r>
              <a:rPr lang="en-GB" sz="3200"/>
              <a:t>Day2</a:t>
            </a:r>
            <a:endParaRPr sz="3200"/>
          </a:p>
          <a:p>
            <a:r>
              <a:rPr lang="en-GB" sz="3200"/>
              <a:t>AM - Python</a:t>
            </a:r>
            <a:endParaRPr sz="3200"/>
          </a:p>
          <a:p>
            <a:r>
              <a:rPr lang="en-GB" sz="3200"/>
              <a:t>PM - Python</a:t>
            </a:r>
            <a:endParaRPr sz="3200"/>
          </a:p>
        </p:txBody>
      </p:sp>
      <p:sp>
        <p:nvSpPr>
          <p:cNvPr id="210" name="Google Shape;210;p37"/>
          <p:cNvSpPr txBox="1"/>
          <p:nvPr/>
        </p:nvSpPr>
        <p:spPr>
          <a:xfrm>
            <a:off x="5995133" y="3136133"/>
            <a:ext cx="5546400" cy="2561200"/>
          </a:xfrm>
          <a:prstGeom prst="rect">
            <a:avLst/>
          </a:prstGeom>
          <a:noFill/>
          <a:ln>
            <a:noFill/>
          </a:ln>
        </p:spPr>
        <p:txBody>
          <a:bodyPr spcFirstLastPara="1" wrap="square" lIns="121900" tIns="121900" rIns="121900" bIns="121900" anchor="t" anchorCtr="0">
            <a:noAutofit/>
          </a:bodyPr>
          <a:lstStyle/>
          <a:p>
            <a:pPr algn="ctr"/>
            <a:r>
              <a:rPr lang="en-GB" sz="3200"/>
              <a:t>Make</a:t>
            </a:r>
            <a:endParaRPr sz="3200"/>
          </a:p>
          <a:p>
            <a:pPr algn="ctr"/>
            <a:r>
              <a:rPr lang="en-GB" sz="3200"/>
              <a:t>R </a:t>
            </a:r>
            <a:endParaRPr sz="3200"/>
          </a:p>
          <a:p>
            <a:pPr algn="ctr"/>
            <a:r>
              <a:rPr lang="en-GB" sz="3200"/>
              <a:t>Matlab</a:t>
            </a:r>
            <a:endParaRPr sz="3200"/>
          </a:p>
          <a:p>
            <a:pPr algn="ctr"/>
            <a:r>
              <a:rPr lang="en-GB" sz="3200"/>
              <a:t>SQL</a:t>
            </a:r>
            <a:endParaRPr sz="3200"/>
          </a:p>
        </p:txBody>
      </p:sp>
    </p:spTree>
    <p:extLst>
      <p:ext uri="{BB962C8B-B14F-4D97-AF65-F5344CB8AC3E}">
        <p14:creationId xmlns:p14="http://schemas.microsoft.com/office/powerpoint/2010/main" val="187603958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14"/>
        <p:cNvGrpSpPr/>
        <p:nvPr/>
      </p:nvGrpSpPr>
      <p:grpSpPr>
        <a:xfrm>
          <a:off x="0" y="0"/>
          <a:ext cx="0" cy="0"/>
          <a:chOff x="0" y="0"/>
          <a:chExt cx="0" cy="0"/>
        </a:xfrm>
      </p:grpSpPr>
      <p:sp>
        <p:nvSpPr>
          <p:cNvPr id="215" name="Google Shape;215;p38"/>
          <p:cNvSpPr txBox="1">
            <a:spLocks noGrp="1"/>
          </p:cNvSpPr>
          <p:nvPr>
            <p:ph type="title"/>
          </p:nvPr>
        </p:nvSpPr>
        <p:spPr>
          <a:xfrm>
            <a:off x="415600" y="288567"/>
            <a:ext cx="11360800" cy="763600"/>
          </a:xfrm>
          <a:prstGeom prst="rect">
            <a:avLst/>
          </a:prstGeom>
        </p:spPr>
        <p:txBody>
          <a:bodyPr spcFirstLastPara="1" vert="horz" wrap="square" lIns="121900" tIns="121900" rIns="121900" bIns="121900" rtlCol="0" anchor="t" anchorCtr="0">
            <a:noAutofit/>
          </a:bodyPr>
          <a:lstStyle/>
          <a:p>
            <a:r>
              <a:rPr lang="en-GB"/>
              <a:t>Data Carpentry</a:t>
            </a:r>
            <a:endParaRPr/>
          </a:p>
        </p:txBody>
      </p:sp>
      <p:sp>
        <p:nvSpPr>
          <p:cNvPr id="216" name="Google Shape;216;p38"/>
          <p:cNvSpPr txBox="1"/>
          <p:nvPr/>
        </p:nvSpPr>
        <p:spPr>
          <a:xfrm>
            <a:off x="335600" y="1743000"/>
            <a:ext cx="11520800" cy="4682400"/>
          </a:xfrm>
          <a:prstGeom prst="rect">
            <a:avLst/>
          </a:prstGeom>
          <a:noFill/>
          <a:ln>
            <a:noFill/>
          </a:ln>
        </p:spPr>
        <p:txBody>
          <a:bodyPr spcFirstLastPara="1" wrap="square" lIns="121900" tIns="121900" rIns="121900" bIns="121900" anchor="t" anchorCtr="0">
            <a:noAutofit/>
          </a:bodyPr>
          <a:lstStyle/>
          <a:p>
            <a:pPr algn="ctr"/>
            <a:r>
              <a:rPr lang="en-GB" sz="4000" dirty="0"/>
              <a:t>Data focused example.</a:t>
            </a:r>
            <a:endParaRPr sz="4000" dirty="0"/>
          </a:p>
          <a:p>
            <a:pPr algn="ctr"/>
            <a:r>
              <a:rPr lang="en-GB" sz="3200" i="1" dirty="0"/>
              <a:t>Cleaning, analysing, visualising.</a:t>
            </a:r>
            <a:endParaRPr sz="3200" i="1" dirty="0"/>
          </a:p>
          <a:p>
            <a:pPr algn="ctr"/>
            <a:r>
              <a:rPr lang="en-GB" sz="4000" dirty="0"/>
              <a:t>Domain specific lessons.</a:t>
            </a:r>
            <a:endParaRPr sz="4000" dirty="0"/>
          </a:p>
          <a:p>
            <a:pPr algn="ctr"/>
            <a:r>
              <a:rPr lang="en-GB" sz="3200" i="1" dirty="0"/>
              <a:t>Ecology, Social Sciences, Genomics, Geosciences, Humanities.</a:t>
            </a:r>
            <a:endParaRPr sz="3200" i="1" dirty="0"/>
          </a:p>
          <a:p>
            <a:pPr algn="ctr"/>
            <a:r>
              <a:rPr lang="en-GB" sz="4000" dirty="0"/>
              <a:t>Spreadsheets, </a:t>
            </a:r>
            <a:r>
              <a:rPr lang="en-GB" sz="4000" dirty="0" err="1"/>
              <a:t>OpenRefine</a:t>
            </a:r>
            <a:r>
              <a:rPr lang="en-GB" sz="4000" dirty="0"/>
              <a:t>, R, SQL</a:t>
            </a:r>
            <a:endParaRPr sz="4000" dirty="0"/>
          </a:p>
          <a:p>
            <a:pPr algn="ctr"/>
            <a:endParaRPr sz="4000" dirty="0"/>
          </a:p>
          <a:p>
            <a:pPr algn="ctr"/>
            <a:endParaRPr sz="4000" dirty="0"/>
          </a:p>
        </p:txBody>
      </p:sp>
      <p:sp>
        <p:nvSpPr>
          <p:cNvPr id="217" name="Google Shape;217;p38"/>
          <p:cNvSpPr txBox="1">
            <a:spLocks noGrp="1"/>
          </p:cNvSpPr>
          <p:nvPr>
            <p:ph type="sldNum" idx="12"/>
          </p:nvPr>
        </p:nvSpPr>
        <p:spPr>
          <a:xfrm>
            <a:off x="26277" y="6319223"/>
            <a:ext cx="731600" cy="524800"/>
          </a:xfrm>
          <a:prstGeom prst="rect">
            <a:avLst/>
          </a:prstGeom>
        </p:spPr>
        <p:txBody>
          <a:bodyPr spcFirstLastPara="1" vert="horz" wrap="square" lIns="121900" tIns="121900" rIns="121900" bIns="121900" rtlCol="0" anchor="ctr" anchorCtr="0">
            <a:noAutofit/>
          </a:bodyPr>
          <a:lstStyle/>
          <a:p>
            <a:pPr>
              <a:buClr>
                <a:srgbClr val="000000"/>
              </a:buClr>
              <a:buSzPts val="1100"/>
            </a:pPr>
            <a:fld id="{00000000-1234-1234-1234-123412341234}" type="slidenum">
              <a:rPr lang="en-GB"/>
              <a:pPr>
                <a:buClr>
                  <a:srgbClr val="000000"/>
                </a:buClr>
                <a:buSzPts val="1100"/>
              </a:pPr>
              <a:t>16</a:t>
            </a:fld>
            <a:endParaRPr/>
          </a:p>
        </p:txBody>
      </p:sp>
      <p:pic>
        <p:nvPicPr>
          <p:cNvPr id="218" name="Google Shape;218;p38" descr="Image result for the carpentries"/>
          <p:cNvPicPr preferRelativeResize="0"/>
          <p:nvPr/>
        </p:nvPicPr>
        <p:blipFill rotWithShape="1">
          <a:blip r:embed="rId3">
            <a:alphaModFix/>
          </a:blip>
          <a:srcRect/>
          <a:stretch/>
        </p:blipFill>
        <p:spPr>
          <a:xfrm>
            <a:off x="5415401" y="197863"/>
            <a:ext cx="1361200" cy="854300"/>
          </a:xfrm>
          <a:prstGeom prst="rect">
            <a:avLst/>
          </a:prstGeom>
          <a:noFill/>
          <a:ln>
            <a:noFill/>
          </a:ln>
        </p:spPr>
      </p:pic>
    </p:spTree>
    <p:extLst>
      <p:ext uri="{BB962C8B-B14F-4D97-AF65-F5344CB8AC3E}">
        <p14:creationId xmlns:p14="http://schemas.microsoft.com/office/powerpoint/2010/main" val="320223806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0">
  <p:cSld>
    <p:spTree>
      <p:nvGrpSpPr>
        <p:cNvPr id="1" name="Shape 222"/>
        <p:cNvGrpSpPr/>
        <p:nvPr/>
      </p:nvGrpSpPr>
      <p:grpSpPr>
        <a:xfrm>
          <a:off x="0" y="0"/>
          <a:ext cx="0" cy="0"/>
          <a:chOff x="0" y="0"/>
          <a:chExt cx="0" cy="0"/>
        </a:xfrm>
      </p:grpSpPr>
      <p:sp>
        <p:nvSpPr>
          <p:cNvPr id="223" name="Google Shape;223;p39"/>
          <p:cNvSpPr txBox="1">
            <a:spLocks noGrp="1"/>
          </p:cNvSpPr>
          <p:nvPr>
            <p:ph type="title"/>
          </p:nvPr>
        </p:nvSpPr>
        <p:spPr>
          <a:xfrm>
            <a:off x="415600" y="288567"/>
            <a:ext cx="11360800" cy="763600"/>
          </a:xfrm>
          <a:prstGeom prst="rect">
            <a:avLst/>
          </a:prstGeom>
        </p:spPr>
        <p:txBody>
          <a:bodyPr spcFirstLastPara="1" vert="horz" wrap="square" lIns="121900" tIns="121900" rIns="121900" bIns="121900" rtlCol="0" anchor="t" anchorCtr="0">
            <a:noAutofit/>
          </a:bodyPr>
          <a:lstStyle/>
          <a:p>
            <a:r>
              <a:rPr lang="en-GB"/>
              <a:t>Genomics curriculum</a:t>
            </a:r>
            <a:endParaRPr/>
          </a:p>
        </p:txBody>
      </p:sp>
      <p:sp>
        <p:nvSpPr>
          <p:cNvPr id="224" name="Google Shape;224;p39"/>
          <p:cNvSpPr txBox="1"/>
          <p:nvPr/>
        </p:nvSpPr>
        <p:spPr>
          <a:xfrm>
            <a:off x="335600" y="1743000"/>
            <a:ext cx="11520800" cy="4682400"/>
          </a:xfrm>
          <a:prstGeom prst="rect">
            <a:avLst/>
          </a:prstGeom>
          <a:noFill/>
          <a:ln>
            <a:noFill/>
          </a:ln>
        </p:spPr>
        <p:txBody>
          <a:bodyPr spcFirstLastPara="1" wrap="square" lIns="121900" tIns="121900" rIns="121900" bIns="121900" anchor="t" anchorCtr="0">
            <a:noAutofit/>
          </a:bodyPr>
          <a:lstStyle/>
          <a:p>
            <a:pPr algn="ctr"/>
            <a:endParaRPr sz="4000"/>
          </a:p>
        </p:txBody>
      </p:sp>
      <p:sp>
        <p:nvSpPr>
          <p:cNvPr id="225" name="Google Shape;225;p39"/>
          <p:cNvSpPr txBox="1">
            <a:spLocks noGrp="1"/>
          </p:cNvSpPr>
          <p:nvPr>
            <p:ph type="sldNum" idx="12"/>
          </p:nvPr>
        </p:nvSpPr>
        <p:spPr>
          <a:xfrm>
            <a:off x="26277" y="6319223"/>
            <a:ext cx="731600" cy="524800"/>
          </a:xfrm>
          <a:prstGeom prst="rect">
            <a:avLst/>
          </a:prstGeom>
        </p:spPr>
        <p:txBody>
          <a:bodyPr spcFirstLastPara="1" vert="horz" wrap="square" lIns="121900" tIns="121900" rIns="121900" bIns="121900" rtlCol="0" anchor="ctr" anchorCtr="0">
            <a:noAutofit/>
          </a:bodyPr>
          <a:lstStyle/>
          <a:p>
            <a:pPr>
              <a:buClr>
                <a:srgbClr val="000000"/>
              </a:buClr>
              <a:buSzPts val="1100"/>
            </a:pPr>
            <a:fld id="{00000000-1234-1234-1234-123412341234}" type="slidenum">
              <a:rPr lang="en-GB"/>
              <a:pPr>
                <a:buClr>
                  <a:srgbClr val="000000"/>
                </a:buClr>
                <a:buSzPts val="1100"/>
              </a:pPr>
              <a:t>17</a:t>
            </a:fld>
            <a:endParaRPr/>
          </a:p>
        </p:txBody>
      </p:sp>
      <p:pic>
        <p:nvPicPr>
          <p:cNvPr id="226" name="Google Shape;226;p39" descr="Image result for the carpentries"/>
          <p:cNvPicPr preferRelativeResize="0"/>
          <p:nvPr/>
        </p:nvPicPr>
        <p:blipFill rotWithShape="1">
          <a:blip r:embed="rId3">
            <a:alphaModFix/>
          </a:blip>
          <a:srcRect/>
          <a:stretch/>
        </p:blipFill>
        <p:spPr>
          <a:xfrm>
            <a:off x="5415401" y="197863"/>
            <a:ext cx="1361200" cy="854300"/>
          </a:xfrm>
          <a:prstGeom prst="rect">
            <a:avLst/>
          </a:prstGeom>
          <a:noFill/>
          <a:ln>
            <a:noFill/>
          </a:ln>
        </p:spPr>
      </p:pic>
      <p:graphicFrame>
        <p:nvGraphicFramePr>
          <p:cNvPr id="227" name="Google Shape;227;p39"/>
          <p:cNvGraphicFramePr/>
          <p:nvPr>
            <p:extLst>
              <p:ext uri="{D42A27DB-BD31-4B8C-83A1-F6EECF244321}">
                <p14:modId xmlns:p14="http://schemas.microsoft.com/office/powerpoint/2010/main" val="3991781064"/>
              </p:ext>
            </p:extLst>
          </p:nvPr>
        </p:nvGraphicFramePr>
        <p:xfrm>
          <a:off x="1870841" y="1185381"/>
          <a:ext cx="8220841" cy="5458638"/>
        </p:xfrm>
        <a:graphic>
          <a:graphicData uri="http://schemas.openxmlformats.org/drawingml/2006/table">
            <a:tbl>
              <a:tblPr>
                <a:noFill/>
              </a:tblPr>
              <a:tblGrid>
                <a:gridCol w="3648956">
                  <a:extLst>
                    <a:ext uri="{9D8B030D-6E8A-4147-A177-3AD203B41FA5}">
                      <a16:colId xmlns:a16="http://schemas.microsoft.com/office/drawing/2014/main" val="20000"/>
                    </a:ext>
                  </a:extLst>
                </a:gridCol>
                <a:gridCol w="4571885">
                  <a:extLst>
                    <a:ext uri="{9D8B030D-6E8A-4147-A177-3AD203B41FA5}">
                      <a16:colId xmlns:a16="http://schemas.microsoft.com/office/drawing/2014/main" val="20001"/>
                    </a:ext>
                  </a:extLst>
                </a:gridCol>
              </a:tblGrid>
              <a:tr h="1550775">
                <a:tc>
                  <a:txBody>
                    <a:bodyPr/>
                    <a:lstStyle/>
                    <a:p>
                      <a:pPr marL="0" lvl="0" indent="0" algn="l" rtl="0">
                        <a:spcBef>
                          <a:spcPts val="0"/>
                        </a:spcBef>
                        <a:spcAft>
                          <a:spcPts val="0"/>
                        </a:spcAft>
                        <a:buNone/>
                      </a:pPr>
                      <a:r>
                        <a:rPr lang="en-GB" sz="1600" b="1">
                          <a:highlight>
                            <a:srgbClr val="F9F9F9"/>
                          </a:highlight>
                        </a:rPr>
                        <a:t>Project organization and management</a:t>
                      </a:r>
                      <a:endParaRPr sz="1600" b="1"/>
                    </a:p>
                  </a:txBody>
                  <a:tcPr marL="121900" marR="121900" marT="121900" marB="121900"/>
                </a:tc>
                <a:tc>
                  <a:txBody>
                    <a:bodyPr/>
                    <a:lstStyle/>
                    <a:p>
                      <a:pPr marL="0" lvl="0" indent="0" algn="l" rtl="0">
                        <a:lnSpc>
                          <a:spcPct val="100000"/>
                        </a:lnSpc>
                        <a:spcBef>
                          <a:spcPts val="0"/>
                        </a:spcBef>
                        <a:spcAft>
                          <a:spcPts val="0"/>
                        </a:spcAft>
                        <a:buNone/>
                      </a:pPr>
                      <a:r>
                        <a:rPr lang="en-GB" sz="1600" dirty="0">
                          <a:solidFill>
                            <a:srgbClr val="333333"/>
                          </a:solidFill>
                          <a:highlight>
                            <a:srgbClr val="FFFFFF"/>
                          </a:highlight>
                        </a:rPr>
                        <a:t>Learn how to structure your metadata, organize and document your genomics data and bioinformatics workflow, and access data on the NCBI sequence read archive (SRA) database.</a:t>
                      </a:r>
                      <a:endParaRPr sz="1600" dirty="0">
                        <a:solidFill>
                          <a:srgbClr val="333333"/>
                        </a:solidFill>
                        <a:highlight>
                          <a:srgbClr val="FFFFFF"/>
                        </a:highlight>
                      </a:endParaRPr>
                    </a:p>
                  </a:txBody>
                  <a:tcPr marL="101600" marR="101600" marT="101600" marB="101600">
                    <a:lnT w="9525" cap="flat" cmpd="sng">
                      <a:solidFill>
                        <a:srgbClr val="DDDDDD"/>
                      </a:solidFill>
                      <a:prstDash val="solid"/>
                      <a:round/>
                      <a:headEnd type="none" w="sm" len="sm"/>
                      <a:tailEnd type="none" w="sm" len="sm"/>
                    </a:lnT>
                  </a:tcPr>
                </a:tc>
                <a:extLst>
                  <a:ext uri="{0D108BD9-81ED-4DB2-BD59-A6C34878D82A}">
                    <a16:rowId xmlns:a16="http://schemas.microsoft.com/office/drawing/2014/main" val="10000"/>
                  </a:ext>
                </a:extLst>
              </a:tr>
              <a:tr h="1302621">
                <a:tc>
                  <a:txBody>
                    <a:bodyPr/>
                    <a:lstStyle/>
                    <a:p>
                      <a:pPr marL="0" lvl="0" indent="0" algn="l" rtl="0">
                        <a:spcBef>
                          <a:spcPts val="0"/>
                        </a:spcBef>
                        <a:spcAft>
                          <a:spcPts val="0"/>
                        </a:spcAft>
                        <a:buNone/>
                      </a:pPr>
                      <a:r>
                        <a:rPr lang="en-GB" sz="1600" b="1" dirty="0">
                          <a:highlight>
                            <a:srgbClr val="FFFFFF"/>
                          </a:highlight>
                        </a:rPr>
                        <a:t>Introduction to the command line</a:t>
                      </a:r>
                      <a:endParaRPr sz="1600" b="1" dirty="0"/>
                    </a:p>
                  </a:txBody>
                  <a:tcPr marL="121900" marR="121900" marT="121900" marB="121900"/>
                </a:tc>
                <a:tc>
                  <a:txBody>
                    <a:bodyPr/>
                    <a:lstStyle/>
                    <a:p>
                      <a:pPr marL="0" lvl="0" indent="0" algn="l" rtl="0">
                        <a:spcBef>
                          <a:spcPts val="0"/>
                        </a:spcBef>
                        <a:spcAft>
                          <a:spcPts val="0"/>
                        </a:spcAft>
                        <a:buNone/>
                      </a:pPr>
                      <a:r>
                        <a:rPr lang="en-GB" sz="1600" dirty="0">
                          <a:solidFill>
                            <a:srgbClr val="333333"/>
                          </a:solidFill>
                          <a:highlight>
                            <a:srgbClr val="FFFFFF"/>
                          </a:highlight>
                        </a:rPr>
                        <a:t>Learn to navigate your file system, create, copy, move, and remove files and directories, and automate repetitive tasks using scripts and wildcards.</a:t>
                      </a:r>
                      <a:endParaRPr sz="1600" dirty="0"/>
                    </a:p>
                  </a:txBody>
                  <a:tcPr marL="121900" marR="121900" marT="121900" marB="121900"/>
                </a:tc>
                <a:extLst>
                  <a:ext uri="{0D108BD9-81ED-4DB2-BD59-A6C34878D82A}">
                    <a16:rowId xmlns:a16="http://schemas.microsoft.com/office/drawing/2014/main" val="10001"/>
                  </a:ext>
                </a:extLst>
              </a:tr>
              <a:tr h="1302621">
                <a:tc>
                  <a:txBody>
                    <a:bodyPr/>
                    <a:lstStyle/>
                    <a:p>
                      <a:pPr marL="0" lvl="0" indent="0" algn="l" rtl="0">
                        <a:spcBef>
                          <a:spcPts val="0"/>
                        </a:spcBef>
                        <a:spcAft>
                          <a:spcPts val="0"/>
                        </a:spcAft>
                        <a:buNone/>
                      </a:pPr>
                      <a:r>
                        <a:rPr lang="en-GB" sz="1600" b="1">
                          <a:highlight>
                            <a:srgbClr val="F9F9F9"/>
                          </a:highlight>
                        </a:rPr>
                        <a:t>Data wrangling and processing</a:t>
                      </a:r>
                      <a:endParaRPr sz="1600" b="1"/>
                    </a:p>
                  </a:txBody>
                  <a:tcPr marL="121900" marR="121900" marT="121900" marB="121900"/>
                </a:tc>
                <a:tc>
                  <a:txBody>
                    <a:bodyPr/>
                    <a:lstStyle/>
                    <a:p>
                      <a:pPr marL="0" lvl="0" indent="0" algn="l" rtl="0">
                        <a:spcBef>
                          <a:spcPts val="0"/>
                        </a:spcBef>
                        <a:spcAft>
                          <a:spcPts val="0"/>
                        </a:spcAft>
                        <a:buNone/>
                      </a:pPr>
                      <a:r>
                        <a:rPr lang="en-GB" sz="1600">
                          <a:solidFill>
                            <a:srgbClr val="333333"/>
                          </a:solidFill>
                          <a:highlight>
                            <a:srgbClr val="F9F9F9"/>
                          </a:highlight>
                        </a:rPr>
                        <a:t>Use command-line tools to perform quality control, align reads to a reference genome, and identify and visualize between-sample variation.</a:t>
                      </a:r>
                      <a:endParaRPr sz="1600"/>
                    </a:p>
                  </a:txBody>
                  <a:tcPr marL="121900" marR="121900" marT="121900" marB="121900"/>
                </a:tc>
                <a:extLst>
                  <a:ext uri="{0D108BD9-81ED-4DB2-BD59-A6C34878D82A}">
                    <a16:rowId xmlns:a16="http://schemas.microsoft.com/office/drawing/2014/main" val="10002"/>
                  </a:ext>
                </a:extLst>
              </a:tr>
              <a:tr h="1302621">
                <a:tc>
                  <a:txBody>
                    <a:bodyPr/>
                    <a:lstStyle/>
                    <a:p>
                      <a:pPr marL="0" lvl="0" indent="0" algn="l" rtl="0">
                        <a:spcBef>
                          <a:spcPts val="0"/>
                        </a:spcBef>
                        <a:spcAft>
                          <a:spcPts val="0"/>
                        </a:spcAft>
                        <a:buNone/>
                      </a:pPr>
                      <a:r>
                        <a:rPr lang="en-GB" sz="1600" b="1">
                          <a:highlight>
                            <a:srgbClr val="FFFFFF"/>
                          </a:highlight>
                        </a:rPr>
                        <a:t>Introduction to cloud computing for genomics</a:t>
                      </a:r>
                      <a:endParaRPr sz="1600" b="1"/>
                    </a:p>
                  </a:txBody>
                  <a:tcPr marL="121900" marR="121900" marT="121900" marB="121900"/>
                </a:tc>
                <a:tc>
                  <a:txBody>
                    <a:bodyPr/>
                    <a:lstStyle/>
                    <a:p>
                      <a:pPr marL="0" lvl="0" indent="0" algn="l" rtl="0">
                        <a:spcBef>
                          <a:spcPts val="0"/>
                        </a:spcBef>
                        <a:spcAft>
                          <a:spcPts val="0"/>
                        </a:spcAft>
                        <a:buNone/>
                      </a:pPr>
                      <a:r>
                        <a:rPr lang="en-GB" sz="1600" dirty="0">
                          <a:solidFill>
                            <a:srgbClr val="333333"/>
                          </a:solidFill>
                          <a:highlight>
                            <a:srgbClr val="FFFFFF"/>
                          </a:highlight>
                        </a:rPr>
                        <a:t>Learn how to work with Amazon AWS cloud computing and how to transfer data between your local computer and cloud resources.</a:t>
                      </a:r>
                      <a:endParaRPr sz="1600" dirty="0"/>
                    </a:p>
                  </a:txBody>
                  <a:tcPr marL="121900" marR="121900" marT="121900" marB="121900"/>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201831414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38"/>
        <p:cNvGrpSpPr/>
        <p:nvPr/>
      </p:nvGrpSpPr>
      <p:grpSpPr>
        <a:xfrm>
          <a:off x="0" y="0"/>
          <a:ext cx="0" cy="0"/>
          <a:chOff x="0" y="0"/>
          <a:chExt cx="0" cy="0"/>
        </a:xfrm>
      </p:grpSpPr>
      <p:sp>
        <p:nvSpPr>
          <p:cNvPr id="239" name="Google Shape;239;p41"/>
          <p:cNvSpPr txBox="1">
            <a:spLocks noGrp="1"/>
          </p:cNvSpPr>
          <p:nvPr>
            <p:ph type="title"/>
          </p:nvPr>
        </p:nvSpPr>
        <p:spPr>
          <a:xfrm>
            <a:off x="415600" y="288567"/>
            <a:ext cx="11360800" cy="763600"/>
          </a:xfrm>
          <a:prstGeom prst="rect">
            <a:avLst/>
          </a:prstGeom>
        </p:spPr>
        <p:txBody>
          <a:bodyPr spcFirstLastPara="1" vert="horz" wrap="square" lIns="121900" tIns="121900" rIns="121900" bIns="121900" rtlCol="0" anchor="t" anchorCtr="0">
            <a:noAutofit/>
          </a:bodyPr>
          <a:lstStyle/>
          <a:p>
            <a:r>
              <a:rPr lang="en-GB" dirty="0"/>
              <a:t>Edinburgh Carpentries - </a:t>
            </a:r>
            <a:r>
              <a:rPr lang="en-GB" dirty="0" err="1"/>
              <a:t>EdCarp</a:t>
            </a:r>
            <a:endParaRPr dirty="0"/>
          </a:p>
        </p:txBody>
      </p:sp>
      <p:sp>
        <p:nvSpPr>
          <p:cNvPr id="240" name="Google Shape;240;p41"/>
          <p:cNvSpPr txBox="1"/>
          <p:nvPr/>
        </p:nvSpPr>
        <p:spPr>
          <a:xfrm>
            <a:off x="335600" y="1743000"/>
            <a:ext cx="11520800" cy="4682400"/>
          </a:xfrm>
          <a:prstGeom prst="rect">
            <a:avLst/>
          </a:prstGeom>
          <a:noFill/>
          <a:ln>
            <a:noFill/>
          </a:ln>
        </p:spPr>
        <p:txBody>
          <a:bodyPr spcFirstLastPara="1" wrap="square" lIns="121900" tIns="121900" rIns="121900" bIns="121900" anchor="t" anchorCtr="0">
            <a:noAutofit/>
          </a:bodyPr>
          <a:lstStyle/>
          <a:p>
            <a:pPr algn="r"/>
            <a:endParaRPr sz="4000"/>
          </a:p>
        </p:txBody>
      </p:sp>
      <p:sp>
        <p:nvSpPr>
          <p:cNvPr id="241" name="Google Shape;241;p41"/>
          <p:cNvSpPr txBox="1">
            <a:spLocks noGrp="1"/>
          </p:cNvSpPr>
          <p:nvPr>
            <p:ph type="sldNum" idx="12"/>
          </p:nvPr>
        </p:nvSpPr>
        <p:spPr>
          <a:xfrm>
            <a:off x="26277" y="6319223"/>
            <a:ext cx="731600" cy="524800"/>
          </a:xfrm>
          <a:prstGeom prst="rect">
            <a:avLst/>
          </a:prstGeom>
        </p:spPr>
        <p:txBody>
          <a:bodyPr spcFirstLastPara="1" vert="horz" wrap="square" lIns="121900" tIns="121900" rIns="121900" bIns="121900" rtlCol="0" anchor="ctr" anchorCtr="0">
            <a:noAutofit/>
          </a:bodyPr>
          <a:lstStyle/>
          <a:p>
            <a:pPr>
              <a:buClr>
                <a:srgbClr val="000000"/>
              </a:buClr>
              <a:buSzPts val="1100"/>
            </a:pPr>
            <a:fld id="{00000000-1234-1234-1234-123412341234}" type="slidenum">
              <a:rPr lang="en-GB"/>
              <a:pPr>
                <a:buClr>
                  <a:srgbClr val="000000"/>
                </a:buClr>
                <a:buSzPts val="1100"/>
              </a:pPr>
              <a:t>18</a:t>
            </a:fld>
            <a:endParaRPr/>
          </a:p>
        </p:txBody>
      </p:sp>
      <p:pic>
        <p:nvPicPr>
          <p:cNvPr id="242" name="Google Shape;242;p41"/>
          <p:cNvPicPr preferRelativeResize="0"/>
          <p:nvPr/>
        </p:nvPicPr>
        <p:blipFill>
          <a:blip r:embed="rId3">
            <a:alphaModFix/>
          </a:blip>
          <a:stretch>
            <a:fillRect/>
          </a:stretch>
        </p:blipFill>
        <p:spPr>
          <a:xfrm>
            <a:off x="2971351" y="1298551"/>
            <a:ext cx="6249300" cy="5571300"/>
          </a:xfrm>
          <a:prstGeom prst="rect">
            <a:avLst/>
          </a:prstGeom>
          <a:noFill/>
          <a:ln>
            <a:noFill/>
          </a:ln>
        </p:spPr>
      </p:pic>
    </p:spTree>
    <p:extLst>
      <p:ext uri="{BB962C8B-B14F-4D97-AF65-F5344CB8AC3E}">
        <p14:creationId xmlns:p14="http://schemas.microsoft.com/office/powerpoint/2010/main" val="205468295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6826B2-D873-5A48-B8C3-A05E136D103D}"/>
              </a:ext>
            </a:extLst>
          </p:cNvPr>
          <p:cNvSpPr>
            <a:spLocks noGrp="1"/>
          </p:cNvSpPr>
          <p:nvPr>
            <p:ph type="title"/>
          </p:nvPr>
        </p:nvSpPr>
        <p:spPr>
          <a:xfrm>
            <a:off x="415600" y="288567"/>
            <a:ext cx="6541254" cy="996536"/>
          </a:xfrm>
        </p:spPr>
        <p:txBody>
          <a:bodyPr/>
          <a:lstStyle/>
          <a:p>
            <a:r>
              <a:rPr lang="en-GB" sz="5400" b="1" dirty="0"/>
              <a:t>Edinburgh Carpentries</a:t>
            </a:r>
          </a:p>
        </p:txBody>
      </p:sp>
      <p:sp>
        <p:nvSpPr>
          <p:cNvPr id="3" name="Text Placeholder 2">
            <a:extLst>
              <a:ext uri="{FF2B5EF4-FFF2-40B4-BE49-F238E27FC236}">
                <a16:creationId xmlns:a16="http://schemas.microsoft.com/office/drawing/2014/main" id="{8C54149A-2F09-564A-84EC-892ABFC31119}"/>
              </a:ext>
            </a:extLst>
          </p:cNvPr>
          <p:cNvSpPr>
            <a:spLocks noGrp="1"/>
          </p:cNvSpPr>
          <p:nvPr>
            <p:ph type="body" idx="1"/>
          </p:nvPr>
        </p:nvSpPr>
        <p:spPr/>
        <p:txBody>
          <a:bodyPr/>
          <a:lstStyle/>
          <a:p>
            <a:pPr marL="152396" indent="0" algn="ctr">
              <a:buNone/>
            </a:pPr>
            <a:r>
              <a:rPr lang="en-GB" dirty="0"/>
              <a:t>Local Carpentries community</a:t>
            </a:r>
          </a:p>
          <a:p>
            <a:pPr marL="152396" indent="0" algn="ctr">
              <a:buNone/>
            </a:pPr>
            <a:endParaRPr lang="en-GB" dirty="0"/>
          </a:p>
          <a:p>
            <a:pPr marL="152396" indent="0" algn="ctr">
              <a:buNone/>
            </a:pPr>
            <a:r>
              <a:rPr lang="en-GB" dirty="0"/>
              <a:t>Paying member – institutional support</a:t>
            </a:r>
          </a:p>
          <a:p>
            <a:pPr marL="152396" indent="0" algn="ctr">
              <a:buNone/>
            </a:pPr>
            <a:endParaRPr lang="en-GB" dirty="0"/>
          </a:p>
          <a:p>
            <a:pPr marL="152396" indent="0" algn="ctr">
              <a:buNone/>
            </a:pPr>
            <a:r>
              <a:rPr lang="en-GB" dirty="0"/>
              <a:t>Organising and Steering committee</a:t>
            </a:r>
          </a:p>
          <a:p>
            <a:pPr marL="152396" indent="0" algn="ctr">
              <a:buNone/>
            </a:pPr>
            <a:endParaRPr lang="en-GB" dirty="0"/>
          </a:p>
          <a:p>
            <a:pPr marL="152396" indent="0" algn="ctr">
              <a:buNone/>
            </a:pPr>
            <a:r>
              <a:rPr lang="en-GB" dirty="0"/>
              <a:t>A community of instructors and helpers</a:t>
            </a:r>
          </a:p>
          <a:p>
            <a:pPr marL="152396" indent="0" algn="ctr">
              <a:buNone/>
            </a:pPr>
            <a:endParaRPr lang="en-GB" dirty="0"/>
          </a:p>
          <a:p>
            <a:pPr marL="152396" indent="0" algn="ctr">
              <a:buNone/>
            </a:pPr>
            <a:endParaRPr lang="en-GB" dirty="0"/>
          </a:p>
          <a:p>
            <a:pPr marL="152396" indent="0" algn="ctr">
              <a:buNone/>
            </a:pPr>
            <a:endParaRPr lang="en-GB" dirty="0"/>
          </a:p>
          <a:p>
            <a:pPr marL="152396" indent="0" algn="ctr">
              <a:buNone/>
            </a:pPr>
            <a:endParaRPr lang="en-GB" dirty="0"/>
          </a:p>
        </p:txBody>
      </p:sp>
      <p:pic>
        <p:nvPicPr>
          <p:cNvPr id="5" name="Graphic 4">
            <a:extLst>
              <a:ext uri="{FF2B5EF4-FFF2-40B4-BE49-F238E27FC236}">
                <a16:creationId xmlns:a16="http://schemas.microsoft.com/office/drawing/2014/main" id="{CB8CC8B6-FC6C-8848-A79B-43BEB5A6C3B0}"/>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0113814" y="0"/>
            <a:ext cx="1662586" cy="1746180"/>
          </a:xfrm>
          <a:prstGeom prst="rect">
            <a:avLst/>
          </a:prstGeom>
        </p:spPr>
      </p:pic>
    </p:spTree>
    <p:extLst>
      <p:ext uri="{BB962C8B-B14F-4D97-AF65-F5344CB8AC3E}">
        <p14:creationId xmlns:p14="http://schemas.microsoft.com/office/powerpoint/2010/main" val="76100906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A3D72F-81E4-5F43-BE38-E980837D1530}"/>
              </a:ext>
            </a:extLst>
          </p:cNvPr>
          <p:cNvSpPr>
            <a:spLocks noGrp="1"/>
          </p:cNvSpPr>
          <p:nvPr>
            <p:ph type="title"/>
          </p:nvPr>
        </p:nvSpPr>
        <p:spPr/>
        <p:txBody>
          <a:bodyPr>
            <a:normAutofit/>
          </a:bodyPr>
          <a:lstStyle/>
          <a:p>
            <a:r>
              <a:rPr lang="en-US" dirty="0"/>
              <a:t>Bringing researchers to data</a:t>
            </a:r>
          </a:p>
        </p:txBody>
      </p:sp>
      <p:sp>
        <p:nvSpPr>
          <p:cNvPr id="3" name="Content Placeholder 2">
            <a:extLst>
              <a:ext uri="{FF2B5EF4-FFF2-40B4-BE49-F238E27FC236}">
                <a16:creationId xmlns:a16="http://schemas.microsoft.com/office/drawing/2014/main" id="{512FB6C2-7772-6641-9E2C-5239AAA51BAF}"/>
              </a:ext>
            </a:extLst>
          </p:cNvPr>
          <p:cNvSpPr>
            <a:spLocks noGrp="1"/>
          </p:cNvSpPr>
          <p:nvPr>
            <p:ph idx="1"/>
          </p:nvPr>
        </p:nvSpPr>
        <p:spPr/>
        <p:txBody>
          <a:bodyPr>
            <a:normAutofit/>
          </a:bodyPr>
          <a:lstStyle/>
          <a:p>
            <a:r>
              <a:rPr lang="en-GB" dirty="0"/>
              <a:t>Data availability is essential</a:t>
            </a:r>
          </a:p>
          <a:p>
            <a:r>
              <a:rPr lang="en-GB" dirty="0"/>
              <a:t>Researchers also need to find and use the data</a:t>
            </a:r>
          </a:p>
          <a:p>
            <a:r>
              <a:rPr lang="en-GB" dirty="0"/>
              <a:t>They need the right knowledge and skills</a:t>
            </a:r>
          </a:p>
          <a:p>
            <a:pPr marL="0" indent="0">
              <a:buNone/>
            </a:pPr>
            <a:endParaRPr lang="en-GB" b="1" dirty="0"/>
          </a:p>
          <a:p>
            <a:pPr marL="0" indent="0">
              <a:buNone/>
            </a:pPr>
            <a:r>
              <a:rPr lang="en-GB" b="1" dirty="0"/>
              <a:t>How can we empower researchers to use data well?</a:t>
            </a:r>
            <a:endParaRPr lang="en-GB" dirty="0"/>
          </a:p>
          <a:p>
            <a:r>
              <a:rPr lang="en-GB" dirty="0"/>
              <a:t>Ask researchers what they need – SBS Computing survey</a:t>
            </a:r>
          </a:p>
          <a:p>
            <a:r>
              <a:rPr lang="en-GB" dirty="0"/>
              <a:t>Build skills as a community – Edinburgh Carpentries</a:t>
            </a:r>
          </a:p>
          <a:p>
            <a:endParaRPr lang="en-US" dirty="0"/>
          </a:p>
        </p:txBody>
      </p:sp>
    </p:spTree>
    <p:extLst>
      <p:ext uri="{BB962C8B-B14F-4D97-AF65-F5344CB8AC3E}">
        <p14:creationId xmlns:p14="http://schemas.microsoft.com/office/powerpoint/2010/main" val="386371644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46"/>
        <p:cNvGrpSpPr/>
        <p:nvPr/>
      </p:nvGrpSpPr>
      <p:grpSpPr>
        <a:xfrm>
          <a:off x="0" y="0"/>
          <a:ext cx="0" cy="0"/>
          <a:chOff x="0" y="0"/>
          <a:chExt cx="0" cy="0"/>
        </a:xfrm>
      </p:grpSpPr>
      <p:sp>
        <p:nvSpPr>
          <p:cNvPr id="247" name="Google Shape;247;p42"/>
          <p:cNvSpPr txBox="1">
            <a:spLocks noGrp="1"/>
          </p:cNvSpPr>
          <p:nvPr>
            <p:ph type="title"/>
          </p:nvPr>
        </p:nvSpPr>
        <p:spPr>
          <a:xfrm>
            <a:off x="838200" y="365125"/>
            <a:ext cx="10515600" cy="1325600"/>
          </a:xfrm>
          <a:prstGeom prst="rect">
            <a:avLst/>
          </a:prstGeom>
          <a:noFill/>
          <a:ln>
            <a:noFill/>
          </a:ln>
        </p:spPr>
        <p:txBody>
          <a:bodyPr spcFirstLastPara="1" vert="horz" wrap="square" lIns="91433" tIns="45700" rIns="91433" bIns="45700" rtlCol="0" anchor="ctr" anchorCtr="0">
            <a:noAutofit/>
          </a:bodyPr>
          <a:lstStyle/>
          <a:p>
            <a:pPr algn="ctr">
              <a:spcBef>
                <a:spcPts val="0"/>
              </a:spcBef>
              <a:buClr>
                <a:schemeClr val="dk1"/>
              </a:buClr>
              <a:buSzPts val="3300"/>
            </a:pPr>
            <a:r>
              <a:rPr lang="en-GB" dirty="0"/>
              <a:t>Edinburgh Carpentries (Sept 2018-May 2019)</a:t>
            </a:r>
            <a:endParaRPr dirty="0"/>
          </a:p>
        </p:txBody>
      </p:sp>
      <p:sp>
        <p:nvSpPr>
          <p:cNvPr id="248" name="Google Shape;248;p42"/>
          <p:cNvSpPr txBox="1">
            <a:spLocks noGrp="1"/>
          </p:cNvSpPr>
          <p:nvPr>
            <p:ph type="body" idx="1"/>
          </p:nvPr>
        </p:nvSpPr>
        <p:spPr>
          <a:xfrm>
            <a:off x="512379" y="1993791"/>
            <a:ext cx="5415600" cy="4351200"/>
          </a:xfrm>
          <a:prstGeom prst="rect">
            <a:avLst/>
          </a:prstGeom>
          <a:noFill/>
          <a:ln>
            <a:noFill/>
          </a:ln>
        </p:spPr>
        <p:txBody>
          <a:bodyPr spcFirstLastPara="1" vert="horz" wrap="square" lIns="91433" tIns="45700" rIns="91433" bIns="45700" rtlCol="0" anchor="t" anchorCtr="0">
            <a:noAutofit/>
          </a:bodyPr>
          <a:lstStyle/>
          <a:p>
            <a:pPr marL="237061" indent="-228594">
              <a:spcBef>
                <a:spcPts val="0"/>
              </a:spcBef>
              <a:buClr>
                <a:schemeClr val="dk1"/>
              </a:buClr>
              <a:buSzPts val="2100"/>
            </a:pPr>
            <a:r>
              <a:rPr lang="en-GB" dirty="0"/>
              <a:t>12 workshops took place to May 2019</a:t>
            </a:r>
          </a:p>
          <a:p>
            <a:pPr marL="237061" indent="-228594">
              <a:spcBef>
                <a:spcPts val="1067"/>
              </a:spcBef>
              <a:buClr>
                <a:schemeClr val="dk1"/>
              </a:buClr>
              <a:buSzPts val="2100"/>
            </a:pPr>
            <a:r>
              <a:rPr lang="en-GB" dirty="0"/>
              <a:t>6 Software Carpentries organised (+1)</a:t>
            </a:r>
          </a:p>
          <a:p>
            <a:pPr marL="237061" indent="-228594">
              <a:spcBef>
                <a:spcPts val="1067"/>
              </a:spcBef>
              <a:buClr>
                <a:schemeClr val="dk1"/>
              </a:buClr>
              <a:buSzPts val="2100"/>
            </a:pPr>
            <a:r>
              <a:rPr lang="en-GB" dirty="0"/>
              <a:t>7 Data Carpentries organised (+2)</a:t>
            </a:r>
            <a:endParaRPr dirty="0"/>
          </a:p>
          <a:p>
            <a:pPr marL="237061" indent="-228594">
              <a:spcBef>
                <a:spcPts val="1067"/>
              </a:spcBef>
              <a:buClr>
                <a:schemeClr val="dk1"/>
              </a:buClr>
              <a:buSzPts val="2100"/>
            </a:pPr>
            <a:r>
              <a:rPr lang="en-GB" dirty="0"/>
              <a:t>372 sign up</a:t>
            </a:r>
            <a:endParaRPr dirty="0"/>
          </a:p>
          <a:p>
            <a:pPr marL="237061" indent="-228594">
              <a:spcBef>
                <a:spcPts val="1067"/>
              </a:spcBef>
              <a:buClr>
                <a:schemeClr val="dk1"/>
              </a:buClr>
              <a:buSzPts val="2100"/>
            </a:pPr>
            <a:r>
              <a:rPr lang="en-GB" dirty="0"/>
              <a:t>330 attendees (students + staff)</a:t>
            </a:r>
            <a:endParaRPr dirty="0"/>
          </a:p>
        </p:txBody>
      </p:sp>
      <p:pic>
        <p:nvPicPr>
          <p:cNvPr id="249" name="Google Shape;249;p42"/>
          <p:cNvPicPr preferRelativeResize="0"/>
          <p:nvPr/>
        </p:nvPicPr>
        <p:blipFill rotWithShape="1">
          <a:blip r:embed="rId3">
            <a:alphaModFix/>
          </a:blip>
          <a:srcRect/>
          <a:stretch/>
        </p:blipFill>
        <p:spPr>
          <a:xfrm>
            <a:off x="6506029" y="1806303"/>
            <a:ext cx="5276071" cy="4977424"/>
          </a:xfrm>
          <a:prstGeom prst="rect">
            <a:avLst/>
          </a:prstGeom>
          <a:noFill/>
          <a:ln>
            <a:noFill/>
          </a:ln>
        </p:spPr>
      </p:pic>
    </p:spTree>
    <p:extLst>
      <p:ext uri="{BB962C8B-B14F-4D97-AF65-F5344CB8AC3E}">
        <p14:creationId xmlns:p14="http://schemas.microsoft.com/office/powerpoint/2010/main" val="347431681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show="0">
  <p:cSld>
    <p:spTree>
      <p:nvGrpSpPr>
        <p:cNvPr id="1" name="Shape 261"/>
        <p:cNvGrpSpPr/>
        <p:nvPr/>
      </p:nvGrpSpPr>
      <p:grpSpPr>
        <a:xfrm>
          <a:off x="0" y="0"/>
          <a:ext cx="0" cy="0"/>
          <a:chOff x="0" y="0"/>
          <a:chExt cx="0" cy="0"/>
        </a:xfrm>
      </p:grpSpPr>
      <p:pic>
        <p:nvPicPr>
          <p:cNvPr id="262" name="Google Shape;262;p44"/>
          <p:cNvPicPr preferRelativeResize="0"/>
          <p:nvPr/>
        </p:nvPicPr>
        <p:blipFill rotWithShape="1">
          <a:blip r:embed="rId3">
            <a:alphaModFix/>
          </a:blip>
          <a:srcRect/>
          <a:stretch/>
        </p:blipFill>
        <p:spPr>
          <a:xfrm>
            <a:off x="0" y="780586"/>
            <a:ext cx="7412280" cy="6057863"/>
          </a:xfrm>
          <a:prstGeom prst="rect">
            <a:avLst/>
          </a:prstGeom>
          <a:noFill/>
          <a:ln>
            <a:noFill/>
          </a:ln>
        </p:spPr>
      </p:pic>
      <p:sp>
        <p:nvSpPr>
          <p:cNvPr id="263" name="Google Shape;263;p44"/>
          <p:cNvSpPr txBox="1">
            <a:spLocks noGrp="1"/>
          </p:cNvSpPr>
          <p:nvPr>
            <p:ph type="title"/>
          </p:nvPr>
        </p:nvSpPr>
        <p:spPr>
          <a:xfrm>
            <a:off x="3902927" y="0"/>
            <a:ext cx="8590000" cy="1325600"/>
          </a:xfrm>
          <a:prstGeom prst="rect">
            <a:avLst/>
          </a:prstGeom>
          <a:noFill/>
          <a:ln>
            <a:noFill/>
          </a:ln>
        </p:spPr>
        <p:txBody>
          <a:bodyPr spcFirstLastPara="1" vert="horz" wrap="square" lIns="91433" tIns="45700" rIns="91433" bIns="45700" rtlCol="0" anchor="ctr" anchorCtr="0">
            <a:noAutofit/>
          </a:bodyPr>
          <a:lstStyle/>
          <a:p>
            <a:pPr algn="ctr">
              <a:spcBef>
                <a:spcPts val="0"/>
              </a:spcBef>
              <a:buClr>
                <a:schemeClr val="dk1"/>
              </a:buClr>
              <a:buSzPts val="3300"/>
            </a:pPr>
            <a:r>
              <a:rPr lang="en-GB"/>
              <a:t>Edinburgh Carpentries </a:t>
            </a:r>
            <a:br>
              <a:rPr lang="en-GB"/>
            </a:br>
            <a:r>
              <a:rPr lang="en-GB"/>
              <a:t>(Sept 2018-May 2019)</a:t>
            </a:r>
            <a:endParaRPr/>
          </a:p>
        </p:txBody>
      </p:sp>
      <p:sp>
        <p:nvSpPr>
          <p:cNvPr id="264" name="Google Shape;264;p44"/>
          <p:cNvSpPr/>
          <p:nvPr/>
        </p:nvSpPr>
        <p:spPr>
          <a:xfrm>
            <a:off x="7412281" y="3859811"/>
            <a:ext cx="4568800" cy="2462000"/>
          </a:xfrm>
          <a:prstGeom prst="rect">
            <a:avLst/>
          </a:prstGeom>
          <a:solidFill>
            <a:schemeClr val="lt1"/>
          </a:solidFill>
          <a:ln>
            <a:noFill/>
          </a:ln>
        </p:spPr>
        <p:txBody>
          <a:bodyPr spcFirstLastPara="1" wrap="square" lIns="91433" tIns="45700" rIns="91433" bIns="45700" anchor="t" anchorCtr="0">
            <a:noAutofit/>
          </a:bodyPr>
          <a:lstStyle/>
          <a:p>
            <a:pPr marL="287859" indent="-296326">
              <a:buClr>
                <a:schemeClr val="dk1"/>
              </a:buClr>
              <a:buSzPts val="1700"/>
              <a:buFont typeface="Arial"/>
              <a:buChar char="•"/>
            </a:pPr>
            <a:r>
              <a:rPr lang="en-GB" sz="2267">
                <a:solidFill>
                  <a:schemeClr val="dk1"/>
                </a:solidFill>
                <a:latin typeface="Calibri"/>
                <a:ea typeface="Calibri"/>
                <a:cs typeface="Calibri"/>
                <a:sym typeface="Calibri"/>
              </a:rPr>
              <a:t>The college more represented is that of SCE (College of Science and Engineer: 46.6%). MVM (College of Medicine and Veterinary medicine: 37%). AHSS (College of Arts Humanities and Social Sciences: 14%)</a:t>
            </a:r>
            <a:endParaRPr sz="1467"/>
          </a:p>
        </p:txBody>
      </p:sp>
      <p:sp>
        <p:nvSpPr>
          <p:cNvPr id="265" name="Google Shape;265;p44"/>
          <p:cNvSpPr txBox="1"/>
          <p:nvPr/>
        </p:nvSpPr>
        <p:spPr>
          <a:xfrm>
            <a:off x="7412267" y="1558304"/>
            <a:ext cx="4318000" cy="2212400"/>
          </a:xfrm>
          <a:prstGeom prst="rect">
            <a:avLst/>
          </a:prstGeom>
          <a:solidFill>
            <a:schemeClr val="lt1"/>
          </a:solidFill>
          <a:ln>
            <a:noFill/>
          </a:ln>
        </p:spPr>
        <p:txBody>
          <a:bodyPr spcFirstLastPara="1" wrap="square" lIns="91433" tIns="45700" rIns="91433" bIns="45700" anchor="t" anchorCtr="0">
            <a:noAutofit/>
          </a:bodyPr>
          <a:lstStyle/>
          <a:p>
            <a:pPr marL="287859" indent="-296326">
              <a:buClr>
                <a:schemeClr val="dk1"/>
              </a:buClr>
              <a:buSzPts val="1700"/>
              <a:buFont typeface="Arial"/>
              <a:buChar char="•"/>
            </a:pPr>
            <a:r>
              <a:rPr lang="en-GB" sz="2267">
                <a:solidFill>
                  <a:schemeClr val="dk1"/>
                </a:solidFill>
                <a:latin typeface="Calibri"/>
                <a:ea typeface="Calibri"/>
                <a:cs typeface="Calibri"/>
                <a:sym typeface="Calibri"/>
              </a:rPr>
              <a:t>The most represented Schools are those of Biological Sciences (28%) and the Deanery of Molecular, Genetic and Population Health Sciences (26%)</a:t>
            </a:r>
            <a:endParaRPr sz="1467"/>
          </a:p>
        </p:txBody>
      </p:sp>
    </p:spTree>
    <p:extLst>
      <p:ext uri="{BB962C8B-B14F-4D97-AF65-F5344CB8AC3E}">
        <p14:creationId xmlns:p14="http://schemas.microsoft.com/office/powerpoint/2010/main" val="243787384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show="0">
  <p:cSld>
    <p:spTree>
      <p:nvGrpSpPr>
        <p:cNvPr id="1" name="Shape 269"/>
        <p:cNvGrpSpPr/>
        <p:nvPr/>
      </p:nvGrpSpPr>
      <p:grpSpPr>
        <a:xfrm>
          <a:off x="0" y="0"/>
          <a:ext cx="0" cy="0"/>
          <a:chOff x="0" y="0"/>
          <a:chExt cx="0" cy="0"/>
        </a:xfrm>
      </p:grpSpPr>
      <p:sp>
        <p:nvSpPr>
          <p:cNvPr id="270" name="Google Shape;270;p45"/>
          <p:cNvSpPr txBox="1">
            <a:spLocks noGrp="1"/>
          </p:cNvSpPr>
          <p:nvPr>
            <p:ph type="title"/>
          </p:nvPr>
        </p:nvSpPr>
        <p:spPr>
          <a:xfrm>
            <a:off x="415600" y="288567"/>
            <a:ext cx="11360800" cy="763600"/>
          </a:xfrm>
          <a:prstGeom prst="rect">
            <a:avLst/>
          </a:prstGeom>
        </p:spPr>
        <p:txBody>
          <a:bodyPr spcFirstLastPara="1" vert="horz" wrap="square" lIns="121900" tIns="121900" rIns="121900" bIns="121900" rtlCol="0" anchor="t" anchorCtr="0">
            <a:noAutofit/>
          </a:bodyPr>
          <a:lstStyle/>
          <a:p>
            <a:r>
              <a:rPr lang="en-GB" dirty="0"/>
              <a:t>Future plans</a:t>
            </a:r>
            <a:endParaRPr dirty="0"/>
          </a:p>
        </p:txBody>
      </p:sp>
      <p:sp>
        <p:nvSpPr>
          <p:cNvPr id="271" name="Google Shape;271;p45"/>
          <p:cNvSpPr txBox="1"/>
          <p:nvPr/>
        </p:nvSpPr>
        <p:spPr>
          <a:xfrm>
            <a:off x="335600" y="1743000"/>
            <a:ext cx="11520800" cy="4682400"/>
          </a:xfrm>
          <a:prstGeom prst="rect">
            <a:avLst/>
          </a:prstGeom>
          <a:noFill/>
          <a:ln>
            <a:noFill/>
          </a:ln>
        </p:spPr>
        <p:txBody>
          <a:bodyPr spcFirstLastPara="1" wrap="square" lIns="121900" tIns="121900" rIns="121900" bIns="121900" anchor="t" anchorCtr="0">
            <a:noAutofit/>
          </a:bodyPr>
          <a:lstStyle/>
          <a:p>
            <a:pPr marL="609585" indent="-541853">
              <a:buClr>
                <a:schemeClr val="dk1"/>
              </a:buClr>
              <a:buSzPts val="2800"/>
              <a:buFont typeface="Calibri"/>
              <a:buChar char="●"/>
            </a:pPr>
            <a:r>
              <a:rPr lang="en-GB" sz="3733">
                <a:solidFill>
                  <a:schemeClr val="dk1"/>
                </a:solidFill>
                <a:latin typeface="Calibri"/>
                <a:ea typeface="Calibri"/>
                <a:cs typeface="Calibri"/>
                <a:sym typeface="Calibri"/>
              </a:rPr>
              <a:t>The activity so far with Edinburgh Carpentries has been possible thanks to the support of SSI and the engagement of a community of organisers, instructors, helpers and attendees.</a:t>
            </a:r>
            <a:endParaRPr sz="3733">
              <a:solidFill>
                <a:schemeClr val="dk1"/>
              </a:solidFill>
              <a:latin typeface="Calibri"/>
              <a:ea typeface="Calibri"/>
              <a:cs typeface="Calibri"/>
              <a:sym typeface="Calibri"/>
            </a:endParaRPr>
          </a:p>
          <a:p>
            <a:pPr marL="609585" indent="-541853">
              <a:spcBef>
                <a:spcPts val="1333"/>
              </a:spcBef>
              <a:buClr>
                <a:schemeClr val="dk1"/>
              </a:buClr>
              <a:buSzPts val="2800"/>
              <a:buFont typeface="Calibri"/>
              <a:buChar char="●"/>
            </a:pPr>
            <a:r>
              <a:rPr lang="en-GB" sz="3733">
                <a:solidFill>
                  <a:schemeClr val="dk1"/>
                </a:solidFill>
                <a:latin typeface="Calibri"/>
                <a:ea typeface="Calibri"/>
                <a:cs typeface="Calibri"/>
                <a:sym typeface="Calibri"/>
              </a:rPr>
              <a:t>From June SSI support is reduced, so there will be a need for a new form of support and leadership.</a:t>
            </a:r>
            <a:endParaRPr sz="3733">
              <a:solidFill>
                <a:schemeClr val="dk1"/>
              </a:solidFill>
              <a:latin typeface="Calibri"/>
              <a:ea typeface="Calibri"/>
              <a:cs typeface="Calibri"/>
              <a:sym typeface="Calibri"/>
            </a:endParaRPr>
          </a:p>
          <a:p>
            <a:pPr marL="609585" indent="-541853">
              <a:spcBef>
                <a:spcPts val="1333"/>
              </a:spcBef>
              <a:spcAft>
                <a:spcPts val="1333"/>
              </a:spcAft>
              <a:buClr>
                <a:schemeClr val="dk1"/>
              </a:buClr>
              <a:buSzPts val="2800"/>
              <a:buFont typeface="Calibri"/>
              <a:buChar char="●"/>
            </a:pPr>
            <a:r>
              <a:rPr lang="en-GB" sz="3733">
                <a:solidFill>
                  <a:schemeClr val="dk1"/>
                </a:solidFill>
                <a:latin typeface="Calibri"/>
                <a:ea typeface="Calibri"/>
                <a:cs typeface="Calibri"/>
                <a:sym typeface="Calibri"/>
              </a:rPr>
              <a:t>Organisational committee.</a:t>
            </a:r>
            <a:endParaRPr sz="3733">
              <a:solidFill>
                <a:schemeClr val="dk1"/>
              </a:solidFill>
              <a:latin typeface="Calibri"/>
              <a:ea typeface="Calibri"/>
              <a:cs typeface="Calibri"/>
              <a:sym typeface="Calibri"/>
            </a:endParaRPr>
          </a:p>
        </p:txBody>
      </p:sp>
      <p:sp>
        <p:nvSpPr>
          <p:cNvPr id="272" name="Google Shape;272;p45"/>
          <p:cNvSpPr txBox="1">
            <a:spLocks noGrp="1"/>
          </p:cNvSpPr>
          <p:nvPr>
            <p:ph type="sldNum" idx="12"/>
          </p:nvPr>
        </p:nvSpPr>
        <p:spPr>
          <a:xfrm>
            <a:off x="26277" y="6319223"/>
            <a:ext cx="731600" cy="524800"/>
          </a:xfrm>
          <a:prstGeom prst="rect">
            <a:avLst/>
          </a:prstGeom>
        </p:spPr>
        <p:txBody>
          <a:bodyPr spcFirstLastPara="1" vert="horz" wrap="square" lIns="121900" tIns="121900" rIns="121900" bIns="121900" rtlCol="0" anchor="ctr" anchorCtr="0">
            <a:noAutofit/>
          </a:bodyPr>
          <a:lstStyle/>
          <a:p>
            <a:pPr>
              <a:buClr>
                <a:srgbClr val="000000"/>
              </a:buClr>
              <a:buSzPts val="1100"/>
            </a:pPr>
            <a:fld id="{00000000-1234-1234-1234-123412341234}" type="slidenum">
              <a:rPr lang="en-GB"/>
              <a:pPr>
                <a:buClr>
                  <a:srgbClr val="000000"/>
                </a:buClr>
                <a:buSzPts val="1100"/>
              </a:pPr>
              <a:t>22</a:t>
            </a:fld>
            <a:endParaRPr/>
          </a:p>
        </p:txBody>
      </p:sp>
      <p:pic>
        <p:nvPicPr>
          <p:cNvPr id="273" name="Google Shape;273;p45"/>
          <p:cNvPicPr preferRelativeResize="0"/>
          <p:nvPr/>
        </p:nvPicPr>
        <p:blipFill>
          <a:blip r:embed="rId3">
            <a:alphaModFix/>
          </a:blip>
          <a:stretch>
            <a:fillRect/>
          </a:stretch>
        </p:blipFill>
        <p:spPr>
          <a:xfrm>
            <a:off x="5583057" y="177567"/>
            <a:ext cx="1025867" cy="985600"/>
          </a:xfrm>
          <a:prstGeom prst="rect">
            <a:avLst/>
          </a:prstGeom>
          <a:noFill/>
          <a:ln>
            <a:noFill/>
          </a:ln>
        </p:spPr>
      </p:pic>
    </p:spTree>
    <p:extLst>
      <p:ext uri="{BB962C8B-B14F-4D97-AF65-F5344CB8AC3E}">
        <p14:creationId xmlns:p14="http://schemas.microsoft.com/office/powerpoint/2010/main" val="349941870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6826B2-D873-5A48-B8C3-A05E136D103D}"/>
              </a:ext>
            </a:extLst>
          </p:cNvPr>
          <p:cNvSpPr>
            <a:spLocks noGrp="1"/>
          </p:cNvSpPr>
          <p:nvPr>
            <p:ph type="title"/>
          </p:nvPr>
        </p:nvSpPr>
        <p:spPr>
          <a:xfrm>
            <a:off x="415600" y="288567"/>
            <a:ext cx="6541254" cy="996536"/>
          </a:xfrm>
        </p:spPr>
        <p:txBody>
          <a:bodyPr/>
          <a:lstStyle/>
          <a:p>
            <a:r>
              <a:rPr lang="en-GB" b="1" dirty="0"/>
              <a:t>2020 </a:t>
            </a:r>
            <a:r>
              <a:rPr lang="en-GB" b="1" dirty="0" err="1"/>
              <a:t>EdCarp</a:t>
            </a:r>
            <a:r>
              <a:rPr lang="en-GB" b="1" dirty="0"/>
              <a:t> Programme</a:t>
            </a:r>
          </a:p>
        </p:txBody>
      </p:sp>
      <p:sp>
        <p:nvSpPr>
          <p:cNvPr id="3" name="Text Placeholder 2">
            <a:extLst>
              <a:ext uri="{FF2B5EF4-FFF2-40B4-BE49-F238E27FC236}">
                <a16:creationId xmlns:a16="http://schemas.microsoft.com/office/drawing/2014/main" id="{8C54149A-2F09-564A-84EC-892ABFC31119}"/>
              </a:ext>
            </a:extLst>
          </p:cNvPr>
          <p:cNvSpPr>
            <a:spLocks noGrp="1"/>
          </p:cNvSpPr>
          <p:nvPr>
            <p:ph type="body" idx="1"/>
          </p:nvPr>
        </p:nvSpPr>
        <p:spPr/>
        <p:txBody>
          <a:bodyPr/>
          <a:lstStyle/>
          <a:p>
            <a:pPr marL="152396" indent="0" algn="ctr">
              <a:buNone/>
            </a:pPr>
            <a:r>
              <a:rPr lang="en-GB" dirty="0"/>
              <a:t>SWC workshop at King’s Buildings, 4 sessions, 21/01 – 18/01</a:t>
            </a:r>
          </a:p>
          <a:p>
            <a:pPr marL="152396" indent="0" algn="ctr">
              <a:buNone/>
            </a:pPr>
            <a:r>
              <a:rPr lang="en-GB" dirty="0"/>
              <a:t>SWC Workshop at Geosciences, 29-30/01</a:t>
            </a:r>
          </a:p>
          <a:p>
            <a:pPr marL="152396" indent="0" algn="ctr">
              <a:buNone/>
            </a:pPr>
            <a:r>
              <a:rPr lang="en-GB" dirty="0"/>
              <a:t>Data Carpentry Geospatial, TBC</a:t>
            </a:r>
          </a:p>
          <a:p>
            <a:pPr marL="152396" indent="0" algn="ctr">
              <a:buNone/>
            </a:pPr>
            <a:r>
              <a:rPr lang="en-GB" dirty="0"/>
              <a:t>Data Carpentry at Biology, 4 sessions, 7-20/04</a:t>
            </a:r>
          </a:p>
          <a:p>
            <a:pPr marL="152396" indent="0" algn="ctr">
              <a:buNone/>
            </a:pPr>
            <a:r>
              <a:rPr lang="en-GB" dirty="0"/>
              <a:t>Data Carpentry for Genomics, TBC</a:t>
            </a:r>
          </a:p>
          <a:p>
            <a:pPr marL="152396" indent="0" algn="ctr">
              <a:buNone/>
            </a:pPr>
            <a:r>
              <a:rPr lang="en-GB" dirty="0"/>
              <a:t>Data Carpentry for Social Sciences, 4 sessions, 12/02 – 4/03</a:t>
            </a:r>
          </a:p>
          <a:p>
            <a:pPr marL="152396" indent="0" algn="ctr">
              <a:buNone/>
            </a:pPr>
            <a:r>
              <a:rPr lang="en-GB" dirty="0"/>
              <a:t>Data Carpentry for Digital Humanities, 14-15/05</a:t>
            </a:r>
          </a:p>
          <a:p>
            <a:pPr marL="152396" indent="0" algn="ctr">
              <a:buNone/>
            </a:pPr>
            <a:endParaRPr lang="en-GB" dirty="0"/>
          </a:p>
          <a:p>
            <a:pPr marL="152396" indent="0" algn="ctr">
              <a:buNone/>
            </a:pPr>
            <a:r>
              <a:rPr lang="en-GB" sz="3200" dirty="0"/>
              <a:t>New organising committee</a:t>
            </a:r>
          </a:p>
          <a:p>
            <a:pPr marL="152396" indent="0" algn="ctr">
              <a:buNone/>
            </a:pPr>
            <a:r>
              <a:rPr lang="en-GB" sz="3200" dirty="0"/>
              <a:t>Now engaging: </a:t>
            </a:r>
          </a:p>
          <a:p>
            <a:pPr marL="152396" indent="0" algn="ctr">
              <a:buNone/>
            </a:pPr>
            <a:r>
              <a:rPr lang="en-GB" sz="3200" dirty="0"/>
              <a:t>cross-college, IAD, Bayes centre/DDI, doctoral programs</a:t>
            </a:r>
          </a:p>
          <a:p>
            <a:pPr marL="152396" indent="0" algn="ctr">
              <a:buNone/>
            </a:pPr>
            <a:endParaRPr lang="en-GB" dirty="0"/>
          </a:p>
          <a:p>
            <a:pPr marL="152396" indent="0" algn="ctr">
              <a:buNone/>
            </a:pPr>
            <a:endParaRPr lang="en-GB" dirty="0"/>
          </a:p>
          <a:p>
            <a:pPr marL="152396" indent="0" algn="ctr">
              <a:buNone/>
            </a:pPr>
            <a:endParaRPr lang="en-GB" dirty="0"/>
          </a:p>
          <a:p>
            <a:pPr marL="152396" indent="0" algn="ctr">
              <a:buNone/>
            </a:pPr>
            <a:endParaRPr lang="en-GB" dirty="0"/>
          </a:p>
          <a:p>
            <a:pPr marL="152396" indent="0" algn="ctr">
              <a:buNone/>
            </a:pPr>
            <a:endParaRPr lang="en-GB" dirty="0"/>
          </a:p>
        </p:txBody>
      </p:sp>
      <p:pic>
        <p:nvPicPr>
          <p:cNvPr id="5" name="Graphic 4">
            <a:extLst>
              <a:ext uri="{FF2B5EF4-FFF2-40B4-BE49-F238E27FC236}">
                <a16:creationId xmlns:a16="http://schemas.microsoft.com/office/drawing/2014/main" id="{CB8CC8B6-FC6C-8848-A79B-43BEB5A6C3B0}"/>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0113814" y="0"/>
            <a:ext cx="1662586" cy="1746180"/>
          </a:xfrm>
          <a:prstGeom prst="rect">
            <a:avLst/>
          </a:prstGeom>
        </p:spPr>
      </p:pic>
    </p:spTree>
    <p:extLst>
      <p:ext uri="{BB962C8B-B14F-4D97-AF65-F5344CB8AC3E}">
        <p14:creationId xmlns:p14="http://schemas.microsoft.com/office/powerpoint/2010/main" val="303504129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277"/>
        <p:cNvGrpSpPr/>
        <p:nvPr/>
      </p:nvGrpSpPr>
      <p:grpSpPr>
        <a:xfrm>
          <a:off x="0" y="0"/>
          <a:ext cx="0" cy="0"/>
          <a:chOff x="0" y="0"/>
          <a:chExt cx="0" cy="0"/>
        </a:xfrm>
      </p:grpSpPr>
      <p:sp>
        <p:nvSpPr>
          <p:cNvPr id="279" name="Google Shape;279;p46"/>
          <p:cNvSpPr txBox="1"/>
          <p:nvPr/>
        </p:nvSpPr>
        <p:spPr>
          <a:xfrm>
            <a:off x="335600" y="1743000"/>
            <a:ext cx="11520800" cy="4682400"/>
          </a:xfrm>
          <a:prstGeom prst="rect">
            <a:avLst/>
          </a:prstGeom>
          <a:noFill/>
          <a:ln>
            <a:noFill/>
          </a:ln>
        </p:spPr>
        <p:txBody>
          <a:bodyPr spcFirstLastPara="1" wrap="square" lIns="121900" tIns="121900" rIns="121900" bIns="121900" anchor="t" anchorCtr="0">
            <a:noAutofit/>
          </a:bodyPr>
          <a:lstStyle/>
          <a:p>
            <a:pPr marL="609585" indent="-558786" algn="ctr">
              <a:lnSpc>
                <a:spcPct val="150000"/>
              </a:lnSpc>
              <a:spcBef>
                <a:spcPts val="1333"/>
              </a:spcBef>
              <a:buSzPts val="3000"/>
              <a:buChar char="❖"/>
            </a:pPr>
            <a:r>
              <a:rPr lang="en-GB" sz="4000" dirty="0"/>
              <a:t>Effective teaching of skills that are needed</a:t>
            </a:r>
          </a:p>
          <a:p>
            <a:pPr marL="609585" indent="-558786" algn="ctr">
              <a:lnSpc>
                <a:spcPct val="150000"/>
              </a:lnSpc>
              <a:spcBef>
                <a:spcPts val="1333"/>
              </a:spcBef>
              <a:buSzPts val="3000"/>
              <a:buChar char="❖"/>
            </a:pPr>
            <a:r>
              <a:rPr lang="en-GB" sz="4000" dirty="0"/>
              <a:t>It’s a nice community and atmosphere.</a:t>
            </a:r>
            <a:endParaRPr sz="4000" dirty="0"/>
          </a:p>
          <a:p>
            <a:pPr marL="609585" indent="-558786" algn="ctr">
              <a:lnSpc>
                <a:spcPct val="150000"/>
              </a:lnSpc>
              <a:buSzPts val="3000"/>
              <a:buChar char="❖"/>
            </a:pPr>
            <a:r>
              <a:rPr lang="en-GB" sz="4000" dirty="0"/>
              <a:t>Opportunity to teach and develop materials.</a:t>
            </a:r>
            <a:endParaRPr sz="4000" dirty="0"/>
          </a:p>
          <a:p>
            <a:pPr marL="609585" indent="-558786" algn="ctr">
              <a:lnSpc>
                <a:spcPct val="150000"/>
              </a:lnSpc>
              <a:buSzPts val="3000"/>
              <a:buChar char="❖"/>
            </a:pPr>
            <a:r>
              <a:rPr lang="en-GB" sz="4000" dirty="0"/>
              <a:t>Way of sharing workloads.</a:t>
            </a:r>
            <a:endParaRPr sz="4000" dirty="0"/>
          </a:p>
        </p:txBody>
      </p:sp>
      <p:sp>
        <p:nvSpPr>
          <p:cNvPr id="280" name="Google Shape;280;p46"/>
          <p:cNvSpPr txBox="1">
            <a:spLocks noGrp="1"/>
          </p:cNvSpPr>
          <p:nvPr>
            <p:ph type="sldNum" idx="12"/>
          </p:nvPr>
        </p:nvSpPr>
        <p:spPr>
          <a:xfrm>
            <a:off x="26277" y="6319223"/>
            <a:ext cx="731600" cy="524800"/>
          </a:xfrm>
          <a:prstGeom prst="rect">
            <a:avLst/>
          </a:prstGeom>
        </p:spPr>
        <p:txBody>
          <a:bodyPr spcFirstLastPara="1" vert="horz" wrap="square" lIns="121900" tIns="121900" rIns="121900" bIns="121900" rtlCol="0" anchor="ctr" anchorCtr="0">
            <a:noAutofit/>
          </a:bodyPr>
          <a:lstStyle/>
          <a:p>
            <a:pPr>
              <a:buClr>
                <a:srgbClr val="000000"/>
              </a:buClr>
              <a:buSzPts val="1100"/>
            </a:pPr>
            <a:fld id="{00000000-1234-1234-1234-123412341234}" type="slidenum">
              <a:rPr lang="en-GB"/>
              <a:pPr>
                <a:buClr>
                  <a:srgbClr val="000000"/>
                </a:buClr>
                <a:buSzPts val="1100"/>
              </a:pPr>
              <a:t>24</a:t>
            </a:fld>
            <a:endParaRPr/>
          </a:p>
        </p:txBody>
      </p:sp>
      <p:sp>
        <p:nvSpPr>
          <p:cNvPr id="10" name="Title 1">
            <a:extLst>
              <a:ext uri="{FF2B5EF4-FFF2-40B4-BE49-F238E27FC236}">
                <a16:creationId xmlns:a16="http://schemas.microsoft.com/office/drawing/2014/main" id="{E52782DA-146D-B54D-8D44-FF6F2089949F}"/>
              </a:ext>
            </a:extLst>
          </p:cNvPr>
          <p:cNvSpPr>
            <a:spLocks noGrp="1"/>
          </p:cNvSpPr>
          <p:nvPr>
            <p:ph type="title"/>
          </p:nvPr>
        </p:nvSpPr>
        <p:spPr>
          <a:xfrm>
            <a:off x="415600" y="288567"/>
            <a:ext cx="6541254" cy="996536"/>
          </a:xfrm>
        </p:spPr>
        <p:txBody>
          <a:bodyPr/>
          <a:lstStyle/>
          <a:p>
            <a:r>
              <a:rPr lang="en-GB" b="1" dirty="0"/>
              <a:t>Why should you engage?</a:t>
            </a:r>
          </a:p>
        </p:txBody>
      </p:sp>
      <p:pic>
        <p:nvPicPr>
          <p:cNvPr id="11" name="Graphic 10">
            <a:extLst>
              <a:ext uri="{FF2B5EF4-FFF2-40B4-BE49-F238E27FC236}">
                <a16:creationId xmlns:a16="http://schemas.microsoft.com/office/drawing/2014/main" id="{25AA5C7D-17E2-A34E-8C85-CB477F9A7819}"/>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0113814" y="0"/>
            <a:ext cx="1662586" cy="1746180"/>
          </a:xfrm>
          <a:prstGeom prst="rect">
            <a:avLst/>
          </a:prstGeom>
        </p:spPr>
      </p:pic>
    </p:spTree>
    <p:extLst>
      <p:ext uri="{BB962C8B-B14F-4D97-AF65-F5344CB8AC3E}">
        <p14:creationId xmlns:p14="http://schemas.microsoft.com/office/powerpoint/2010/main" val="6662721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285"/>
        <p:cNvGrpSpPr/>
        <p:nvPr/>
      </p:nvGrpSpPr>
      <p:grpSpPr>
        <a:xfrm>
          <a:off x="0" y="0"/>
          <a:ext cx="0" cy="0"/>
          <a:chOff x="0" y="0"/>
          <a:chExt cx="0" cy="0"/>
        </a:xfrm>
      </p:grpSpPr>
      <p:sp>
        <p:nvSpPr>
          <p:cNvPr id="286" name="Google Shape;286;p47"/>
          <p:cNvSpPr txBox="1">
            <a:spLocks noGrp="1"/>
          </p:cNvSpPr>
          <p:nvPr>
            <p:ph type="title"/>
          </p:nvPr>
        </p:nvSpPr>
        <p:spPr>
          <a:xfrm>
            <a:off x="415600" y="288567"/>
            <a:ext cx="11360800" cy="763600"/>
          </a:xfrm>
          <a:prstGeom prst="rect">
            <a:avLst/>
          </a:prstGeom>
        </p:spPr>
        <p:txBody>
          <a:bodyPr spcFirstLastPara="1" vert="horz" wrap="square" lIns="121900" tIns="121900" rIns="121900" bIns="121900" rtlCol="0" anchor="t" anchorCtr="0">
            <a:noAutofit/>
          </a:bodyPr>
          <a:lstStyle/>
          <a:p>
            <a:r>
              <a:rPr lang="en-GB"/>
              <a:t>How to engage</a:t>
            </a:r>
            <a:endParaRPr/>
          </a:p>
        </p:txBody>
      </p:sp>
      <p:sp>
        <p:nvSpPr>
          <p:cNvPr id="287" name="Google Shape;287;p47"/>
          <p:cNvSpPr txBox="1"/>
          <p:nvPr/>
        </p:nvSpPr>
        <p:spPr>
          <a:xfrm>
            <a:off x="335600" y="1743000"/>
            <a:ext cx="11520800" cy="4682400"/>
          </a:xfrm>
          <a:prstGeom prst="rect">
            <a:avLst/>
          </a:prstGeom>
          <a:noFill/>
          <a:ln>
            <a:noFill/>
          </a:ln>
        </p:spPr>
        <p:txBody>
          <a:bodyPr spcFirstLastPara="1" wrap="square" lIns="121900" tIns="121900" rIns="121900" bIns="121900" anchor="t" anchorCtr="0">
            <a:noAutofit/>
          </a:bodyPr>
          <a:lstStyle/>
          <a:p>
            <a:pPr algn="ctr"/>
            <a:r>
              <a:rPr lang="en-GB" sz="4000" u="sng" dirty="0">
                <a:solidFill>
                  <a:schemeClr val="hlink"/>
                </a:solidFill>
                <a:hlinkClick r:id="rId3"/>
              </a:rPr>
              <a:t>edcarp@ed.ac.uk</a:t>
            </a:r>
            <a:endParaRPr lang="en-GB" sz="4000" u="sng" dirty="0">
              <a:solidFill>
                <a:schemeClr val="hlink"/>
              </a:solidFill>
            </a:endParaRPr>
          </a:p>
          <a:p>
            <a:pPr algn="ctr"/>
            <a:endParaRPr sz="4000" dirty="0"/>
          </a:p>
          <a:p>
            <a:pPr algn="ctr"/>
            <a:r>
              <a:rPr lang="en-GB" sz="4000" dirty="0" err="1"/>
              <a:t>edinburghcarpentries.slack.com</a:t>
            </a:r>
            <a:endParaRPr sz="4000" dirty="0"/>
          </a:p>
          <a:p>
            <a:pPr algn="ctr"/>
            <a:r>
              <a:rPr lang="en-GB" sz="4000" dirty="0" err="1"/>
              <a:t>github.com</a:t>
            </a:r>
            <a:r>
              <a:rPr lang="en-GB" sz="4000" dirty="0"/>
              <a:t>/</a:t>
            </a:r>
            <a:r>
              <a:rPr lang="en-GB" sz="4000" dirty="0" err="1"/>
              <a:t>edcarp</a:t>
            </a:r>
            <a:endParaRPr sz="4000" dirty="0"/>
          </a:p>
          <a:p>
            <a:pPr algn="ctr"/>
            <a:r>
              <a:rPr lang="en-GB" sz="4000" dirty="0"/>
              <a:t>webpage: </a:t>
            </a:r>
            <a:r>
              <a:rPr lang="en-GB" sz="4000" dirty="0" err="1"/>
              <a:t>edcarp.github.io</a:t>
            </a:r>
            <a:endParaRPr sz="4000" dirty="0"/>
          </a:p>
          <a:p>
            <a:pPr algn="ctr">
              <a:spcBef>
                <a:spcPts val="1333"/>
              </a:spcBef>
            </a:pPr>
            <a:r>
              <a:rPr lang="en-GB" sz="4800" b="1" dirty="0"/>
              <a:t>signup! </a:t>
            </a:r>
            <a:r>
              <a:rPr lang="en-GB" sz="4800" b="1" dirty="0" err="1"/>
              <a:t>eepurl.com</a:t>
            </a:r>
            <a:r>
              <a:rPr lang="en-GB" sz="4800" b="1" dirty="0"/>
              <a:t>/gl4MsX</a:t>
            </a:r>
            <a:endParaRPr sz="4800" b="1" dirty="0"/>
          </a:p>
        </p:txBody>
      </p:sp>
      <p:sp>
        <p:nvSpPr>
          <p:cNvPr id="288" name="Google Shape;288;p47"/>
          <p:cNvSpPr txBox="1">
            <a:spLocks noGrp="1"/>
          </p:cNvSpPr>
          <p:nvPr>
            <p:ph type="sldNum" idx="12"/>
          </p:nvPr>
        </p:nvSpPr>
        <p:spPr>
          <a:xfrm>
            <a:off x="26277" y="6319223"/>
            <a:ext cx="731600" cy="524800"/>
          </a:xfrm>
          <a:prstGeom prst="rect">
            <a:avLst/>
          </a:prstGeom>
        </p:spPr>
        <p:txBody>
          <a:bodyPr spcFirstLastPara="1" vert="horz" wrap="square" lIns="121900" tIns="121900" rIns="121900" bIns="121900" rtlCol="0" anchor="ctr" anchorCtr="0">
            <a:noAutofit/>
          </a:bodyPr>
          <a:lstStyle/>
          <a:p>
            <a:pPr>
              <a:buClr>
                <a:srgbClr val="000000"/>
              </a:buClr>
              <a:buSzPts val="1100"/>
            </a:pPr>
            <a:fld id="{00000000-1234-1234-1234-123412341234}" type="slidenum">
              <a:rPr lang="en-GB"/>
              <a:pPr>
                <a:buClr>
                  <a:srgbClr val="000000"/>
                </a:buClr>
                <a:buSzPts val="1100"/>
              </a:pPr>
              <a:t>25</a:t>
            </a:fld>
            <a:endParaRPr/>
          </a:p>
        </p:txBody>
      </p:sp>
    </p:spTree>
    <p:extLst>
      <p:ext uri="{BB962C8B-B14F-4D97-AF65-F5344CB8AC3E}">
        <p14:creationId xmlns:p14="http://schemas.microsoft.com/office/powerpoint/2010/main" val="211512732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DF321339-0B36-8846-8166-B376CE42E8F2}"/>
              </a:ext>
            </a:extLst>
          </p:cNvPr>
          <p:cNvPicPr>
            <a:picLocks noChangeAspect="1"/>
          </p:cNvPicPr>
          <p:nvPr/>
        </p:nvPicPr>
        <p:blipFill>
          <a:blip r:embed="rId2"/>
          <a:stretch>
            <a:fillRect/>
          </a:stretch>
        </p:blipFill>
        <p:spPr>
          <a:xfrm>
            <a:off x="9458890" y="3903319"/>
            <a:ext cx="2921000" cy="1638300"/>
          </a:xfrm>
          <a:prstGeom prst="rect">
            <a:avLst/>
          </a:prstGeom>
        </p:spPr>
      </p:pic>
      <p:pic>
        <p:nvPicPr>
          <p:cNvPr id="15" name="Picture 14">
            <a:extLst>
              <a:ext uri="{FF2B5EF4-FFF2-40B4-BE49-F238E27FC236}">
                <a16:creationId xmlns:a16="http://schemas.microsoft.com/office/drawing/2014/main" id="{F1B3EEE8-2110-604D-8A4C-D0F0F0113FF3}"/>
              </a:ext>
            </a:extLst>
          </p:cNvPr>
          <p:cNvPicPr>
            <a:picLocks noChangeAspect="1"/>
          </p:cNvPicPr>
          <p:nvPr/>
        </p:nvPicPr>
        <p:blipFill>
          <a:blip r:embed="rId3"/>
          <a:stretch>
            <a:fillRect/>
          </a:stretch>
        </p:blipFill>
        <p:spPr>
          <a:xfrm>
            <a:off x="6864262" y="1830816"/>
            <a:ext cx="3217559" cy="2413169"/>
          </a:xfrm>
          <a:prstGeom prst="rect">
            <a:avLst/>
          </a:prstGeom>
        </p:spPr>
      </p:pic>
      <p:pic>
        <p:nvPicPr>
          <p:cNvPr id="22" name="Picture 21">
            <a:extLst>
              <a:ext uri="{FF2B5EF4-FFF2-40B4-BE49-F238E27FC236}">
                <a16:creationId xmlns:a16="http://schemas.microsoft.com/office/drawing/2014/main" id="{0C517707-6896-CE48-8BA8-E0F671643F16}"/>
              </a:ext>
            </a:extLst>
          </p:cNvPr>
          <p:cNvPicPr>
            <a:picLocks noChangeAspect="1"/>
          </p:cNvPicPr>
          <p:nvPr/>
        </p:nvPicPr>
        <p:blipFill>
          <a:blip r:embed="rId4"/>
          <a:stretch>
            <a:fillRect/>
          </a:stretch>
        </p:blipFill>
        <p:spPr>
          <a:xfrm>
            <a:off x="10148465" y="2160461"/>
            <a:ext cx="1980905" cy="1397059"/>
          </a:xfrm>
          <a:prstGeom prst="rect">
            <a:avLst/>
          </a:prstGeom>
        </p:spPr>
      </p:pic>
      <p:pic>
        <p:nvPicPr>
          <p:cNvPr id="7" name="Picture 6" descr="wellcome-logo-black.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262128" y="228434"/>
            <a:ext cx="1803681" cy="1803681"/>
          </a:xfrm>
          <a:prstGeom prst="rect">
            <a:avLst/>
          </a:prstGeom>
        </p:spPr>
      </p:pic>
      <p:pic>
        <p:nvPicPr>
          <p:cNvPr id="11" name="Picture 10">
            <a:extLst>
              <a:ext uri="{FF2B5EF4-FFF2-40B4-BE49-F238E27FC236}">
                <a16:creationId xmlns:a16="http://schemas.microsoft.com/office/drawing/2014/main" id="{2A42C1F6-FFCF-D54A-A075-CD927C883F9F}"/>
              </a:ext>
            </a:extLst>
          </p:cNvPr>
          <p:cNvPicPr>
            <a:picLocks noChangeAspect="1"/>
          </p:cNvPicPr>
          <p:nvPr/>
        </p:nvPicPr>
        <p:blipFill>
          <a:blip r:embed="rId6"/>
          <a:stretch>
            <a:fillRect/>
          </a:stretch>
        </p:blipFill>
        <p:spPr>
          <a:xfrm>
            <a:off x="5874706" y="5342852"/>
            <a:ext cx="6148877" cy="1307609"/>
          </a:xfrm>
          <a:prstGeom prst="rect">
            <a:avLst/>
          </a:prstGeom>
        </p:spPr>
      </p:pic>
      <p:sp>
        <p:nvSpPr>
          <p:cNvPr id="4" name="Title 3">
            <a:extLst>
              <a:ext uri="{FF2B5EF4-FFF2-40B4-BE49-F238E27FC236}">
                <a16:creationId xmlns:a16="http://schemas.microsoft.com/office/drawing/2014/main" id="{150A211F-1DFF-7B40-A4DD-22495A59B60D}"/>
              </a:ext>
            </a:extLst>
          </p:cNvPr>
          <p:cNvSpPr>
            <a:spLocks noGrp="1"/>
          </p:cNvSpPr>
          <p:nvPr>
            <p:ph type="title"/>
          </p:nvPr>
        </p:nvSpPr>
        <p:spPr/>
        <p:txBody>
          <a:bodyPr/>
          <a:lstStyle/>
          <a:p>
            <a:r>
              <a:rPr lang="en-US" b="1" dirty="0"/>
              <a:t>Thank you!</a:t>
            </a:r>
            <a:br>
              <a:rPr lang="en-US" b="1" dirty="0"/>
            </a:br>
            <a:r>
              <a:rPr lang="en-US" dirty="0"/>
              <a:t>Sign up here:</a:t>
            </a:r>
            <a:r>
              <a:rPr lang="en-US" b="1" dirty="0"/>
              <a:t> </a:t>
            </a:r>
            <a:r>
              <a:rPr lang="en-GB" u="sng" dirty="0">
                <a:hlinkClick r:id="rId7"/>
              </a:rPr>
              <a:t>http://eepurl.com/gl4MsX</a:t>
            </a:r>
            <a:endParaRPr lang="en-US" dirty="0"/>
          </a:p>
        </p:txBody>
      </p:sp>
      <p:sp>
        <p:nvSpPr>
          <p:cNvPr id="16" name="Content Placeholder 2">
            <a:extLst>
              <a:ext uri="{FF2B5EF4-FFF2-40B4-BE49-F238E27FC236}">
                <a16:creationId xmlns:a16="http://schemas.microsoft.com/office/drawing/2014/main" id="{C18BDA30-7246-4E4F-B241-F085A152114C}"/>
              </a:ext>
            </a:extLst>
          </p:cNvPr>
          <p:cNvSpPr>
            <a:spLocks noGrp="1"/>
          </p:cNvSpPr>
          <p:nvPr>
            <p:ph idx="1"/>
          </p:nvPr>
        </p:nvSpPr>
        <p:spPr>
          <a:xfrm>
            <a:off x="838199" y="1825624"/>
            <a:ext cx="6126271" cy="4824837"/>
          </a:xfrm>
        </p:spPr>
        <p:txBody>
          <a:bodyPr>
            <a:normAutofit lnSpcReduction="10000"/>
          </a:bodyPr>
          <a:lstStyle/>
          <a:p>
            <a:r>
              <a:rPr lang="en-US" dirty="0"/>
              <a:t>Edinburgh Carpentries</a:t>
            </a:r>
          </a:p>
          <a:p>
            <a:pPr lvl="1"/>
            <a:r>
              <a:rPr lang="en-GB" dirty="0">
                <a:hlinkClick r:id="rId8"/>
              </a:rPr>
              <a:t>https://edcarp.github.io/</a:t>
            </a:r>
            <a:r>
              <a:rPr lang="en-GB" dirty="0"/>
              <a:t> </a:t>
            </a:r>
          </a:p>
          <a:p>
            <a:pPr lvl="1"/>
            <a:r>
              <a:rPr lang="en-US" dirty="0"/>
              <a:t>Giacomo Peru</a:t>
            </a:r>
          </a:p>
          <a:p>
            <a:pPr lvl="1"/>
            <a:r>
              <a:rPr lang="en-US" dirty="0"/>
              <a:t>Sean </a:t>
            </a:r>
            <a:r>
              <a:rPr lang="en-US" dirty="0" err="1"/>
              <a:t>McGeever</a:t>
            </a:r>
            <a:endParaRPr lang="en-US" dirty="0"/>
          </a:p>
          <a:p>
            <a:pPr lvl="1"/>
            <a:r>
              <a:rPr lang="en-US" dirty="0"/>
              <a:t>Jen Daub</a:t>
            </a:r>
          </a:p>
          <a:p>
            <a:pPr lvl="1"/>
            <a:r>
              <a:rPr lang="en-US" dirty="0"/>
              <a:t>The whole community!</a:t>
            </a:r>
            <a:endParaRPr lang="en-US" dirty="0">
              <a:hlinkClick r:id="rId9"/>
            </a:endParaRPr>
          </a:p>
          <a:p>
            <a:r>
              <a:rPr lang="en-US" dirty="0"/>
              <a:t>The Carpentries</a:t>
            </a:r>
          </a:p>
          <a:p>
            <a:pPr lvl="1"/>
            <a:r>
              <a:rPr lang="en-GB" dirty="0">
                <a:hlinkClick r:id="rId10"/>
              </a:rPr>
              <a:t>https://carpentries.org/</a:t>
            </a:r>
            <a:endParaRPr lang="en-US" dirty="0"/>
          </a:p>
          <a:p>
            <a:r>
              <a:rPr lang="en-US" dirty="0"/>
              <a:t>Software Sustainability Institute</a:t>
            </a:r>
          </a:p>
          <a:p>
            <a:pPr lvl="1"/>
            <a:r>
              <a:rPr lang="en-GB" dirty="0">
                <a:hlinkClick r:id="rId9"/>
              </a:rPr>
              <a:t>https://www.software.ac.uk/</a:t>
            </a:r>
            <a:endParaRPr lang="en-GB" dirty="0"/>
          </a:p>
          <a:p>
            <a:r>
              <a:rPr lang="en-GB" dirty="0"/>
              <a:t>SBS Bioinformatics committee</a:t>
            </a:r>
          </a:p>
          <a:p>
            <a:pPr lvl="1"/>
            <a:r>
              <a:rPr lang="en-GB" dirty="0"/>
              <a:t>Sara </a:t>
            </a:r>
            <a:r>
              <a:rPr lang="en-GB" dirty="0" err="1"/>
              <a:t>Buonomo</a:t>
            </a:r>
            <a:endParaRPr lang="en-US" dirty="0"/>
          </a:p>
        </p:txBody>
      </p:sp>
      <p:sp>
        <p:nvSpPr>
          <p:cNvPr id="8" name="Rectangle 7">
            <a:extLst>
              <a:ext uri="{FF2B5EF4-FFF2-40B4-BE49-F238E27FC236}">
                <a16:creationId xmlns:a16="http://schemas.microsoft.com/office/drawing/2014/main" id="{BCE774B4-FBE3-264F-9E86-E806B5F19055}"/>
              </a:ext>
            </a:extLst>
          </p:cNvPr>
          <p:cNvSpPr/>
          <p:nvPr/>
        </p:nvSpPr>
        <p:spPr>
          <a:xfrm>
            <a:off x="6864262" y="4327710"/>
            <a:ext cx="2707088" cy="646331"/>
          </a:xfrm>
          <a:prstGeom prst="rect">
            <a:avLst/>
          </a:prstGeom>
        </p:spPr>
        <p:txBody>
          <a:bodyPr wrap="none">
            <a:spAutoFit/>
          </a:bodyPr>
          <a:lstStyle/>
          <a:p>
            <a:r>
              <a:rPr lang="en-US" dirty="0"/>
              <a:t>@</a:t>
            </a:r>
            <a:r>
              <a:rPr lang="en-US" dirty="0" err="1"/>
              <a:t>ewjwallace</a:t>
            </a:r>
            <a:endParaRPr lang="en-GB" dirty="0">
              <a:hlinkClick r:id="rId8"/>
            </a:endParaRPr>
          </a:p>
          <a:p>
            <a:r>
              <a:rPr lang="en-GB" dirty="0">
                <a:hlinkClick r:id="rId8"/>
              </a:rPr>
              <a:t>https://ewallace.github.io/</a:t>
            </a:r>
            <a:endParaRPr lang="en-US" dirty="0"/>
          </a:p>
        </p:txBody>
      </p:sp>
    </p:spTree>
    <p:extLst>
      <p:ext uri="{BB962C8B-B14F-4D97-AF65-F5344CB8AC3E}">
        <p14:creationId xmlns:p14="http://schemas.microsoft.com/office/powerpoint/2010/main" val="97186171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A3D72F-81E4-5F43-BE38-E980837D1530}"/>
              </a:ext>
            </a:extLst>
          </p:cNvPr>
          <p:cNvSpPr>
            <a:spLocks noGrp="1"/>
          </p:cNvSpPr>
          <p:nvPr>
            <p:ph type="title"/>
          </p:nvPr>
        </p:nvSpPr>
        <p:spPr/>
        <p:txBody>
          <a:bodyPr>
            <a:normAutofit/>
          </a:bodyPr>
          <a:lstStyle/>
          <a:p>
            <a:r>
              <a:rPr lang="en-US" dirty="0"/>
              <a:t>Why do I care about data and software?</a:t>
            </a:r>
          </a:p>
        </p:txBody>
      </p:sp>
      <p:sp>
        <p:nvSpPr>
          <p:cNvPr id="3" name="Content Placeholder 2">
            <a:extLst>
              <a:ext uri="{FF2B5EF4-FFF2-40B4-BE49-F238E27FC236}">
                <a16:creationId xmlns:a16="http://schemas.microsoft.com/office/drawing/2014/main" id="{512FB6C2-7772-6641-9E2C-5239AAA51BAF}"/>
              </a:ext>
            </a:extLst>
          </p:cNvPr>
          <p:cNvSpPr>
            <a:spLocks noGrp="1"/>
          </p:cNvSpPr>
          <p:nvPr>
            <p:ph idx="1"/>
          </p:nvPr>
        </p:nvSpPr>
        <p:spPr/>
        <p:txBody>
          <a:bodyPr>
            <a:normAutofit/>
          </a:bodyPr>
          <a:lstStyle/>
          <a:p>
            <a:r>
              <a:rPr lang="en-US" dirty="0"/>
              <a:t>I’m a research fellow in biology, funded by </a:t>
            </a:r>
            <a:r>
              <a:rPr lang="en-US" dirty="0" err="1"/>
              <a:t>Wellcome</a:t>
            </a:r>
            <a:r>
              <a:rPr lang="en-US"/>
              <a:t> &amp; RS</a:t>
            </a:r>
            <a:endParaRPr lang="en-US" dirty="0"/>
          </a:p>
          <a:p>
            <a:r>
              <a:rPr lang="en-US" dirty="0"/>
              <a:t>My work relies on re-using other people’s data (past me!)</a:t>
            </a:r>
          </a:p>
          <a:p>
            <a:r>
              <a:rPr lang="en-US" dirty="0"/>
              <a:t>Biology is a data-intensive discipline</a:t>
            </a:r>
          </a:p>
          <a:p>
            <a:r>
              <a:rPr lang="en-US" dirty="0"/>
              <a:t>Better Software, Better Research - </a:t>
            </a:r>
            <a:r>
              <a:rPr lang="en-GB" dirty="0">
                <a:hlinkClick r:id="rId3"/>
              </a:rPr>
              <a:t>https://www.software.ac.uk/</a:t>
            </a:r>
            <a:endParaRPr lang="en-GB" dirty="0"/>
          </a:p>
          <a:p>
            <a:r>
              <a:rPr lang="en-GB" dirty="0"/>
              <a:t>Training is a Pathway to Impact</a:t>
            </a:r>
            <a:endParaRPr lang="en-US" dirty="0"/>
          </a:p>
          <a:p>
            <a:r>
              <a:rPr lang="en-US" dirty="0"/>
              <a:t>All my colleagues need to </a:t>
            </a:r>
            <a:r>
              <a:rPr lang="en-US" dirty="0" err="1"/>
              <a:t>analyse</a:t>
            </a:r>
            <a:r>
              <a:rPr lang="en-US" dirty="0"/>
              <a:t> data:</a:t>
            </a:r>
          </a:p>
          <a:p>
            <a:pPr lvl="1"/>
            <a:r>
              <a:rPr lang="en-US" dirty="0"/>
              <a:t>Reproducibly</a:t>
            </a:r>
          </a:p>
          <a:p>
            <a:pPr lvl="1"/>
            <a:r>
              <a:rPr lang="en-US" dirty="0"/>
              <a:t>Reliably</a:t>
            </a:r>
          </a:p>
          <a:p>
            <a:pPr lvl="1"/>
            <a:r>
              <a:rPr lang="en-US" dirty="0"/>
              <a:t>Efficiently</a:t>
            </a:r>
          </a:p>
          <a:p>
            <a:endParaRPr lang="en-US" dirty="0"/>
          </a:p>
          <a:p>
            <a:endParaRPr lang="en-US" dirty="0"/>
          </a:p>
        </p:txBody>
      </p:sp>
      <p:pic>
        <p:nvPicPr>
          <p:cNvPr id="5" name="Picture 4">
            <a:extLst>
              <a:ext uri="{FF2B5EF4-FFF2-40B4-BE49-F238E27FC236}">
                <a16:creationId xmlns:a16="http://schemas.microsoft.com/office/drawing/2014/main" id="{817557E8-F69F-9541-90A7-FB121DBBB899}"/>
              </a:ext>
            </a:extLst>
          </p:cNvPr>
          <p:cNvPicPr>
            <a:picLocks noChangeAspect="1"/>
          </p:cNvPicPr>
          <p:nvPr/>
        </p:nvPicPr>
        <p:blipFill>
          <a:blip r:embed="rId4"/>
          <a:stretch>
            <a:fillRect/>
          </a:stretch>
        </p:blipFill>
        <p:spPr>
          <a:xfrm>
            <a:off x="9952383" y="1550505"/>
            <a:ext cx="1626704" cy="1626704"/>
          </a:xfrm>
          <a:prstGeom prst="rect">
            <a:avLst/>
          </a:prstGeom>
        </p:spPr>
      </p:pic>
    </p:spTree>
    <p:extLst>
      <p:ext uri="{BB962C8B-B14F-4D97-AF65-F5344CB8AC3E}">
        <p14:creationId xmlns:p14="http://schemas.microsoft.com/office/powerpoint/2010/main" val="140022575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A3D72F-81E4-5F43-BE38-E980837D1530}"/>
              </a:ext>
            </a:extLst>
          </p:cNvPr>
          <p:cNvSpPr>
            <a:spLocks noGrp="1"/>
          </p:cNvSpPr>
          <p:nvPr>
            <p:ph type="title"/>
          </p:nvPr>
        </p:nvSpPr>
        <p:spPr/>
        <p:txBody>
          <a:bodyPr>
            <a:normAutofit/>
          </a:bodyPr>
          <a:lstStyle/>
          <a:p>
            <a:r>
              <a:rPr lang="en-US" dirty="0"/>
              <a:t>Goals of the SBS research computing survey</a:t>
            </a:r>
          </a:p>
        </p:txBody>
      </p:sp>
      <p:sp>
        <p:nvSpPr>
          <p:cNvPr id="3" name="Content Placeholder 2">
            <a:extLst>
              <a:ext uri="{FF2B5EF4-FFF2-40B4-BE49-F238E27FC236}">
                <a16:creationId xmlns:a16="http://schemas.microsoft.com/office/drawing/2014/main" id="{512FB6C2-7772-6641-9E2C-5239AAA51BAF}"/>
              </a:ext>
            </a:extLst>
          </p:cNvPr>
          <p:cNvSpPr>
            <a:spLocks noGrp="1"/>
          </p:cNvSpPr>
          <p:nvPr>
            <p:ph idx="1"/>
          </p:nvPr>
        </p:nvSpPr>
        <p:spPr/>
        <p:txBody>
          <a:bodyPr>
            <a:normAutofit/>
          </a:bodyPr>
          <a:lstStyle/>
          <a:p>
            <a:r>
              <a:rPr lang="en-US" dirty="0"/>
              <a:t>Inform training for research students, staff, faculty</a:t>
            </a:r>
          </a:p>
          <a:p>
            <a:r>
              <a:rPr lang="en-US" dirty="0"/>
              <a:t>Find out what data &amp; software people use</a:t>
            </a:r>
          </a:p>
          <a:p>
            <a:r>
              <a:rPr lang="en-US" dirty="0"/>
              <a:t>Find out what skills &amp; training they think they need</a:t>
            </a:r>
          </a:p>
          <a:p>
            <a:r>
              <a:rPr lang="en-US" dirty="0"/>
              <a:t>Input to UKRI/BBSRC data-intensive bioscience review</a:t>
            </a:r>
          </a:p>
          <a:p>
            <a:endParaRPr lang="en-US" dirty="0"/>
          </a:p>
          <a:p>
            <a:r>
              <a:rPr lang="en-US" dirty="0"/>
              <a:t>We used </a:t>
            </a:r>
            <a:r>
              <a:rPr lang="en-GB" dirty="0">
                <a:hlinkClick r:id="rId2"/>
              </a:rPr>
              <a:t>https://www.onlinesurveys.ac.uk/</a:t>
            </a:r>
            <a:endParaRPr lang="en-GB" dirty="0"/>
          </a:p>
          <a:p>
            <a:r>
              <a:rPr lang="en-GB" dirty="0"/>
              <a:t>Designed 1-page survey completable in 5 minutes, April 2019</a:t>
            </a:r>
          </a:p>
          <a:p>
            <a:r>
              <a:rPr lang="en-GB" dirty="0"/>
              <a:t>We can share the survey design for </a:t>
            </a:r>
            <a:r>
              <a:rPr lang="en-GB" b="1" dirty="0"/>
              <a:t>you</a:t>
            </a:r>
            <a:r>
              <a:rPr lang="en-GB" dirty="0"/>
              <a:t> to adapt</a:t>
            </a:r>
            <a:endParaRPr lang="en-US" dirty="0"/>
          </a:p>
        </p:txBody>
      </p:sp>
    </p:spTree>
    <p:extLst>
      <p:ext uri="{BB962C8B-B14F-4D97-AF65-F5344CB8AC3E}">
        <p14:creationId xmlns:p14="http://schemas.microsoft.com/office/powerpoint/2010/main" val="74019863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B3D582-BB31-4440-8020-FB8E2E64D828}"/>
              </a:ext>
            </a:extLst>
          </p:cNvPr>
          <p:cNvSpPr>
            <a:spLocks noGrp="1"/>
          </p:cNvSpPr>
          <p:nvPr>
            <p:ph type="ctrTitle"/>
          </p:nvPr>
        </p:nvSpPr>
        <p:spPr>
          <a:xfrm>
            <a:off x="1256778" y="363254"/>
            <a:ext cx="9678444" cy="901875"/>
          </a:xfrm>
        </p:spPr>
        <p:txBody>
          <a:bodyPr>
            <a:normAutofit/>
          </a:bodyPr>
          <a:lstStyle/>
          <a:p>
            <a:r>
              <a:rPr lang="en-US" sz="4800" dirty="0"/>
              <a:t>Who filled in the survey?</a:t>
            </a:r>
          </a:p>
        </p:txBody>
      </p:sp>
      <p:sp>
        <p:nvSpPr>
          <p:cNvPr id="4" name="TextBox 3">
            <a:extLst>
              <a:ext uri="{FF2B5EF4-FFF2-40B4-BE49-F238E27FC236}">
                <a16:creationId xmlns:a16="http://schemas.microsoft.com/office/drawing/2014/main" id="{595F2C15-3F05-904E-9E05-FBE7BC22798B}"/>
              </a:ext>
            </a:extLst>
          </p:cNvPr>
          <p:cNvSpPr txBox="1"/>
          <p:nvPr/>
        </p:nvSpPr>
        <p:spPr>
          <a:xfrm>
            <a:off x="901874" y="1828800"/>
            <a:ext cx="7415408" cy="1938992"/>
          </a:xfrm>
          <a:prstGeom prst="rect">
            <a:avLst/>
          </a:prstGeom>
          <a:noFill/>
        </p:spPr>
        <p:txBody>
          <a:bodyPr wrap="square" rtlCol="0">
            <a:spAutoFit/>
          </a:bodyPr>
          <a:lstStyle/>
          <a:p>
            <a:pPr marL="285750" indent="-285750">
              <a:buFont typeface="Arial" panose="020B0604020202020204" pitchFamily="34" charset="0"/>
              <a:buChar char="•"/>
            </a:pPr>
            <a:r>
              <a:rPr lang="en-US" sz="2000" dirty="0"/>
              <a:t>We had </a:t>
            </a:r>
            <a:r>
              <a:rPr lang="en-US" sz="2000" b="1" dirty="0"/>
              <a:t>147</a:t>
            </a:r>
            <a:r>
              <a:rPr lang="en-US" sz="2000" dirty="0"/>
              <a:t> responses, about 25% response rate</a:t>
            </a:r>
          </a:p>
          <a:p>
            <a:pPr marL="742950" lvl="1" indent="-285750">
              <a:buFont typeface="Arial" panose="020B0604020202020204" pitchFamily="34" charset="0"/>
              <a:buChar char="•"/>
            </a:pPr>
            <a:r>
              <a:rPr lang="en-US" sz="2000" dirty="0"/>
              <a:t>35 Group Leaders (out of 130) </a:t>
            </a:r>
          </a:p>
          <a:p>
            <a:pPr marL="742950" lvl="1" indent="-285750">
              <a:buFont typeface="Arial" panose="020B0604020202020204" pitchFamily="34" charset="0"/>
              <a:buChar char="•"/>
            </a:pPr>
            <a:r>
              <a:rPr lang="en-US" sz="2000" dirty="0"/>
              <a:t>40 Postdocs, 56 PhD students, 16 RA/other</a:t>
            </a:r>
          </a:p>
          <a:p>
            <a:pPr marL="742950" lvl="1" indent="-285750">
              <a:buFont typeface="Arial" panose="020B0604020202020204" pitchFamily="34" charset="0"/>
              <a:buChar char="•"/>
            </a:pPr>
            <a:r>
              <a:rPr lang="en-US" sz="2000" dirty="0"/>
              <a:t>Responses from many institutes &amp; subfields</a:t>
            </a:r>
          </a:p>
          <a:p>
            <a:pPr marL="742950" lvl="1" indent="-285750">
              <a:buFont typeface="Arial" panose="020B0604020202020204" pitchFamily="34" charset="0"/>
              <a:buChar char="•"/>
            </a:pPr>
            <a:r>
              <a:rPr lang="en-US" sz="2000" dirty="0"/>
              <a:t>Self-selecting!</a:t>
            </a:r>
          </a:p>
          <a:p>
            <a:pPr marL="285750" indent="-285750">
              <a:buFont typeface="Arial" panose="020B0604020202020204" pitchFamily="34" charset="0"/>
              <a:buChar char="•"/>
            </a:pPr>
            <a:r>
              <a:rPr lang="en-US" sz="2000" dirty="0"/>
              <a:t>Computing is required as </a:t>
            </a:r>
            <a:r>
              <a:rPr lang="en-US" sz="2000" b="1" dirty="0"/>
              <a:t>proportion of success of most projects:</a:t>
            </a:r>
            <a:endParaRPr lang="en-US" sz="2000" dirty="0"/>
          </a:p>
        </p:txBody>
      </p:sp>
      <p:pic>
        <p:nvPicPr>
          <p:cNvPr id="10" name="Picture 9">
            <a:extLst>
              <a:ext uri="{FF2B5EF4-FFF2-40B4-BE49-F238E27FC236}">
                <a16:creationId xmlns:a16="http://schemas.microsoft.com/office/drawing/2014/main" id="{C1BAF6D5-4E37-5C4E-A6E0-4350E187B28D}"/>
              </a:ext>
            </a:extLst>
          </p:cNvPr>
          <p:cNvPicPr>
            <a:picLocks noChangeAspect="1"/>
          </p:cNvPicPr>
          <p:nvPr/>
        </p:nvPicPr>
        <p:blipFill>
          <a:blip r:embed="rId2"/>
          <a:stretch>
            <a:fillRect/>
          </a:stretch>
        </p:blipFill>
        <p:spPr>
          <a:xfrm>
            <a:off x="1128734" y="3971360"/>
            <a:ext cx="10160000" cy="2197100"/>
          </a:xfrm>
          <a:prstGeom prst="rect">
            <a:avLst/>
          </a:prstGeom>
        </p:spPr>
      </p:pic>
    </p:spTree>
    <p:extLst>
      <p:ext uri="{BB962C8B-B14F-4D97-AF65-F5344CB8AC3E}">
        <p14:creationId xmlns:p14="http://schemas.microsoft.com/office/powerpoint/2010/main" val="354943041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4ED93EBD-3C44-514E-B84D-5BD80AFE7D73}"/>
              </a:ext>
            </a:extLst>
          </p:cNvPr>
          <p:cNvPicPr>
            <a:picLocks noChangeAspect="1"/>
          </p:cNvPicPr>
          <p:nvPr/>
        </p:nvPicPr>
        <p:blipFill>
          <a:blip r:embed="rId2"/>
          <a:stretch>
            <a:fillRect/>
          </a:stretch>
        </p:blipFill>
        <p:spPr>
          <a:xfrm>
            <a:off x="1066799" y="3788198"/>
            <a:ext cx="10160000" cy="1054100"/>
          </a:xfrm>
          <a:prstGeom prst="rect">
            <a:avLst/>
          </a:prstGeom>
        </p:spPr>
      </p:pic>
      <p:pic>
        <p:nvPicPr>
          <p:cNvPr id="7" name="Picture 6">
            <a:extLst>
              <a:ext uri="{FF2B5EF4-FFF2-40B4-BE49-F238E27FC236}">
                <a16:creationId xmlns:a16="http://schemas.microsoft.com/office/drawing/2014/main" id="{B971C5D5-4EDE-B147-A6C2-10E79393409A}"/>
              </a:ext>
            </a:extLst>
          </p:cNvPr>
          <p:cNvPicPr>
            <a:picLocks noChangeAspect="1"/>
          </p:cNvPicPr>
          <p:nvPr/>
        </p:nvPicPr>
        <p:blipFill>
          <a:blip r:embed="rId3"/>
          <a:stretch>
            <a:fillRect/>
          </a:stretch>
        </p:blipFill>
        <p:spPr>
          <a:xfrm>
            <a:off x="1066799" y="1898014"/>
            <a:ext cx="10160000" cy="1054100"/>
          </a:xfrm>
          <a:prstGeom prst="rect">
            <a:avLst/>
          </a:prstGeom>
        </p:spPr>
      </p:pic>
      <p:sp>
        <p:nvSpPr>
          <p:cNvPr id="2" name="Title 1">
            <a:extLst>
              <a:ext uri="{FF2B5EF4-FFF2-40B4-BE49-F238E27FC236}">
                <a16:creationId xmlns:a16="http://schemas.microsoft.com/office/drawing/2014/main" id="{B4B3D582-BB31-4440-8020-FB8E2E64D828}"/>
              </a:ext>
            </a:extLst>
          </p:cNvPr>
          <p:cNvSpPr>
            <a:spLocks noGrp="1"/>
          </p:cNvSpPr>
          <p:nvPr>
            <p:ph type="ctrTitle"/>
          </p:nvPr>
        </p:nvSpPr>
        <p:spPr>
          <a:xfrm>
            <a:off x="1256778" y="363254"/>
            <a:ext cx="9678444" cy="901875"/>
          </a:xfrm>
        </p:spPr>
        <p:txBody>
          <a:bodyPr>
            <a:normAutofit fontScale="90000"/>
          </a:bodyPr>
          <a:lstStyle/>
          <a:p>
            <a:r>
              <a:rPr lang="en-US" sz="4800" dirty="0"/>
              <a:t>Many of us do not have formal training</a:t>
            </a:r>
          </a:p>
        </p:txBody>
      </p:sp>
      <p:sp>
        <p:nvSpPr>
          <p:cNvPr id="4" name="TextBox 3">
            <a:extLst>
              <a:ext uri="{FF2B5EF4-FFF2-40B4-BE49-F238E27FC236}">
                <a16:creationId xmlns:a16="http://schemas.microsoft.com/office/drawing/2014/main" id="{595F2C15-3F05-904E-9E05-FBE7BC22798B}"/>
              </a:ext>
            </a:extLst>
          </p:cNvPr>
          <p:cNvSpPr txBox="1"/>
          <p:nvPr/>
        </p:nvSpPr>
        <p:spPr>
          <a:xfrm>
            <a:off x="901874" y="1828800"/>
            <a:ext cx="7415408" cy="2246769"/>
          </a:xfrm>
          <a:prstGeom prst="rect">
            <a:avLst/>
          </a:prstGeom>
          <a:noFill/>
        </p:spPr>
        <p:txBody>
          <a:bodyPr wrap="square" rtlCol="0">
            <a:spAutoFit/>
          </a:bodyPr>
          <a:lstStyle/>
          <a:p>
            <a:r>
              <a:rPr lang="en-US" sz="2000" dirty="0"/>
              <a:t>In computing:</a:t>
            </a:r>
          </a:p>
          <a:p>
            <a:endParaRPr lang="en-US" sz="2000" dirty="0"/>
          </a:p>
          <a:p>
            <a:endParaRPr lang="en-US" sz="2000" dirty="0"/>
          </a:p>
          <a:p>
            <a:endParaRPr lang="en-US" sz="2000" dirty="0"/>
          </a:p>
          <a:p>
            <a:endParaRPr lang="en-US" sz="2000" dirty="0"/>
          </a:p>
          <a:p>
            <a:endParaRPr lang="en-US" sz="2000" dirty="0"/>
          </a:p>
          <a:p>
            <a:r>
              <a:rPr lang="en-US" sz="2000" dirty="0"/>
              <a:t>Or statistics:</a:t>
            </a:r>
          </a:p>
        </p:txBody>
      </p:sp>
    </p:spTree>
    <p:extLst>
      <p:ext uri="{BB962C8B-B14F-4D97-AF65-F5344CB8AC3E}">
        <p14:creationId xmlns:p14="http://schemas.microsoft.com/office/powerpoint/2010/main" val="193117140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625AA08D-770E-7748-9F55-66D84C476DAC}"/>
              </a:ext>
            </a:extLst>
          </p:cNvPr>
          <p:cNvPicPr>
            <a:picLocks noChangeAspect="1"/>
          </p:cNvPicPr>
          <p:nvPr/>
        </p:nvPicPr>
        <p:blipFill>
          <a:blip r:embed="rId3"/>
          <a:stretch>
            <a:fillRect/>
          </a:stretch>
        </p:blipFill>
        <p:spPr>
          <a:xfrm>
            <a:off x="2078797" y="-111691"/>
            <a:ext cx="8035200" cy="8035200"/>
          </a:xfrm>
          <a:prstGeom prst="rect">
            <a:avLst/>
          </a:prstGeom>
        </p:spPr>
      </p:pic>
      <p:sp>
        <p:nvSpPr>
          <p:cNvPr id="2" name="Title 1">
            <a:extLst>
              <a:ext uri="{FF2B5EF4-FFF2-40B4-BE49-F238E27FC236}">
                <a16:creationId xmlns:a16="http://schemas.microsoft.com/office/drawing/2014/main" id="{B4B3D582-BB31-4440-8020-FB8E2E64D828}"/>
              </a:ext>
            </a:extLst>
          </p:cNvPr>
          <p:cNvSpPr>
            <a:spLocks noGrp="1"/>
          </p:cNvSpPr>
          <p:nvPr>
            <p:ph type="ctrTitle"/>
          </p:nvPr>
        </p:nvSpPr>
        <p:spPr>
          <a:xfrm>
            <a:off x="1256778" y="363254"/>
            <a:ext cx="9678444" cy="1327760"/>
          </a:xfrm>
        </p:spPr>
        <p:txBody>
          <a:bodyPr>
            <a:normAutofit fontScale="90000"/>
          </a:bodyPr>
          <a:lstStyle/>
          <a:p>
            <a:r>
              <a:rPr lang="en-US" sz="4800" dirty="0"/>
              <a:t>What is your biggest frustration in research computing?</a:t>
            </a:r>
          </a:p>
        </p:txBody>
      </p:sp>
    </p:spTree>
    <p:extLst>
      <p:ext uri="{BB962C8B-B14F-4D97-AF65-F5344CB8AC3E}">
        <p14:creationId xmlns:p14="http://schemas.microsoft.com/office/powerpoint/2010/main" val="304009507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A75367A-64D8-9248-8E16-3BAAC3155915}"/>
              </a:ext>
            </a:extLst>
          </p:cNvPr>
          <p:cNvPicPr>
            <a:picLocks noChangeAspect="1"/>
          </p:cNvPicPr>
          <p:nvPr/>
        </p:nvPicPr>
        <p:blipFill>
          <a:blip r:embed="rId2"/>
          <a:stretch>
            <a:fillRect/>
          </a:stretch>
        </p:blipFill>
        <p:spPr>
          <a:xfrm>
            <a:off x="1256778" y="1265129"/>
            <a:ext cx="7153064" cy="6858000"/>
          </a:xfrm>
          <a:prstGeom prst="rect">
            <a:avLst/>
          </a:prstGeom>
        </p:spPr>
      </p:pic>
      <p:sp>
        <p:nvSpPr>
          <p:cNvPr id="2" name="Title 1">
            <a:extLst>
              <a:ext uri="{FF2B5EF4-FFF2-40B4-BE49-F238E27FC236}">
                <a16:creationId xmlns:a16="http://schemas.microsoft.com/office/drawing/2014/main" id="{B4B3D582-BB31-4440-8020-FB8E2E64D828}"/>
              </a:ext>
            </a:extLst>
          </p:cNvPr>
          <p:cNvSpPr>
            <a:spLocks noGrp="1"/>
          </p:cNvSpPr>
          <p:nvPr>
            <p:ph type="ctrTitle"/>
          </p:nvPr>
        </p:nvSpPr>
        <p:spPr>
          <a:xfrm>
            <a:off x="1256778" y="363254"/>
            <a:ext cx="9678444" cy="901875"/>
          </a:xfrm>
        </p:spPr>
        <p:txBody>
          <a:bodyPr>
            <a:normAutofit/>
          </a:bodyPr>
          <a:lstStyle/>
          <a:p>
            <a:r>
              <a:rPr lang="en-US" sz="4800" dirty="0"/>
              <a:t>We use many kinds of biological data</a:t>
            </a:r>
          </a:p>
        </p:txBody>
      </p:sp>
      <p:sp>
        <p:nvSpPr>
          <p:cNvPr id="5" name="TextBox 4">
            <a:extLst>
              <a:ext uri="{FF2B5EF4-FFF2-40B4-BE49-F238E27FC236}">
                <a16:creationId xmlns:a16="http://schemas.microsoft.com/office/drawing/2014/main" id="{B095A974-F98B-754E-A7D6-57442FC10D97}"/>
              </a:ext>
            </a:extLst>
          </p:cNvPr>
          <p:cNvSpPr txBox="1"/>
          <p:nvPr/>
        </p:nvSpPr>
        <p:spPr>
          <a:xfrm>
            <a:off x="8178800" y="2855934"/>
            <a:ext cx="3800960" cy="1938992"/>
          </a:xfrm>
          <a:prstGeom prst="rect">
            <a:avLst/>
          </a:prstGeom>
          <a:noFill/>
        </p:spPr>
        <p:txBody>
          <a:bodyPr wrap="square" rtlCol="0">
            <a:spAutoFit/>
          </a:bodyPr>
          <a:lstStyle/>
          <a:p>
            <a:r>
              <a:rPr lang="en-US" sz="2000" dirty="0"/>
              <a:t>Correspondingly diverse software:</a:t>
            </a:r>
          </a:p>
          <a:p>
            <a:r>
              <a:rPr lang="en-US" sz="2000" dirty="0"/>
              <a:t>MS Excel, SPSS, R, python, MATLAB, ImageJ, </a:t>
            </a:r>
            <a:r>
              <a:rPr lang="en-US" sz="2000" dirty="0" err="1"/>
              <a:t>ImageStudio</a:t>
            </a:r>
            <a:r>
              <a:rPr lang="en-US" sz="2000" dirty="0"/>
              <a:t>, Genome Browsers, </a:t>
            </a:r>
            <a:r>
              <a:rPr lang="en-US" sz="2000" dirty="0" err="1"/>
              <a:t>Benchling</a:t>
            </a:r>
            <a:r>
              <a:rPr lang="en-US" sz="2000" dirty="0"/>
              <a:t>, </a:t>
            </a:r>
            <a:r>
              <a:rPr lang="en-US" sz="2000" dirty="0" err="1"/>
              <a:t>Snapgene</a:t>
            </a:r>
            <a:r>
              <a:rPr lang="en-US" sz="2000" dirty="0"/>
              <a:t>, </a:t>
            </a:r>
            <a:r>
              <a:rPr lang="en-US" sz="2000" dirty="0" err="1"/>
              <a:t>Pymol</a:t>
            </a:r>
            <a:r>
              <a:rPr lang="en-US" sz="2000" dirty="0"/>
              <a:t>, BLAST, multiple sequence alignment, </a:t>
            </a:r>
            <a:r>
              <a:rPr lang="en-US" sz="2000" dirty="0" err="1"/>
              <a:t>FlowJo</a:t>
            </a:r>
            <a:r>
              <a:rPr lang="en-US" sz="2000" dirty="0"/>
              <a:t>, ... </a:t>
            </a:r>
          </a:p>
        </p:txBody>
      </p:sp>
    </p:spTree>
    <p:extLst>
      <p:ext uri="{BB962C8B-B14F-4D97-AF65-F5344CB8AC3E}">
        <p14:creationId xmlns:p14="http://schemas.microsoft.com/office/powerpoint/2010/main" val="104723532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625AA08D-770E-7748-9F55-66D84C476DAC}"/>
              </a:ext>
            </a:extLst>
          </p:cNvPr>
          <p:cNvPicPr>
            <a:picLocks noChangeAspect="1"/>
          </p:cNvPicPr>
          <p:nvPr/>
        </p:nvPicPr>
        <p:blipFill>
          <a:blip r:embed="rId2"/>
          <a:stretch>
            <a:fillRect/>
          </a:stretch>
        </p:blipFill>
        <p:spPr>
          <a:xfrm>
            <a:off x="2078400" y="-7651"/>
            <a:ext cx="8035200" cy="8035200"/>
          </a:xfrm>
          <a:prstGeom prst="rect">
            <a:avLst/>
          </a:prstGeom>
        </p:spPr>
      </p:pic>
      <p:sp>
        <p:nvSpPr>
          <p:cNvPr id="2" name="Title 1">
            <a:extLst>
              <a:ext uri="{FF2B5EF4-FFF2-40B4-BE49-F238E27FC236}">
                <a16:creationId xmlns:a16="http://schemas.microsoft.com/office/drawing/2014/main" id="{B4B3D582-BB31-4440-8020-FB8E2E64D828}"/>
              </a:ext>
            </a:extLst>
          </p:cNvPr>
          <p:cNvSpPr>
            <a:spLocks noGrp="1"/>
          </p:cNvSpPr>
          <p:nvPr>
            <p:ph type="ctrTitle"/>
          </p:nvPr>
        </p:nvSpPr>
        <p:spPr>
          <a:xfrm>
            <a:off x="1256778" y="363254"/>
            <a:ext cx="9678444" cy="1327760"/>
          </a:xfrm>
        </p:spPr>
        <p:txBody>
          <a:bodyPr>
            <a:normAutofit fontScale="90000"/>
          </a:bodyPr>
          <a:lstStyle/>
          <a:p>
            <a:r>
              <a:rPr lang="en-GB" dirty="0"/>
              <a:t>What is your biggest need in computing training?</a:t>
            </a:r>
          </a:p>
        </p:txBody>
      </p:sp>
    </p:spTree>
    <p:extLst>
      <p:ext uri="{BB962C8B-B14F-4D97-AF65-F5344CB8AC3E}">
        <p14:creationId xmlns:p14="http://schemas.microsoft.com/office/powerpoint/2010/main" val="157347488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1309</TotalTime>
  <Words>1640</Words>
  <Application>Microsoft Macintosh PowerPoint</Application>
  <PresentationFormat>Widescreen</PresentationFormat>
  <Paragraphs>202</Paragraphs>
  <Slides>26</Slides>
  <Notes>16</Notes>
  <HiddenSlides>3</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26</vt:i4>
      </vt:variant>
    </vt:vector>
  </HeadingPairs>
  <TitlesOfParts>
    <vt:vector size="30" baseType="lpstr">
      <vt:lpstr>Arial</vt:lpstr>
      <vt:lpstr>Calibri</vt:lpstr>
      <vt:lpstr>Calibri Light</vt:lpstr>
      <vt:lpstr>Office Theme</vt:lpstr>
      <vt:lpstr>Bringing researchers to data: computing skills training with Edinburgh Carpentries https://edcarp.github.io/</vt:lpstr>
      <vt:lpstr>Bringing researchers to data</vt:lpstr>
      <vt:lpstr>Why do I care about data and software?</vt:lpstr>
      <vt:lpstr>Goals of the SBS research computing survey</vt:lpstr>
      <vt:lpstr>Who filled in the survey?</vt:lpstr>
      <vt:lpstr>Many of us do not have formal training</vt:lpstr>
      <vt:lpstr>What is your biggest frustration in research computing?</vt:lpstr>
      <vt:lpstr>We use many kinds of biological data</vt:lpstr>
      <vt:lpstr>What is your biggest need in computing training?</vt:lpstr>
      <vt:lpstr>What is your biggest need in computing support?</vt:lpstr>
      <vt:lpstr>Which statistics methods or topics would you like to learn?</vt:lpstr>
      <vt:lpstr>Are you likely to take courses offered within SBS?</vt:lpstr>
      <vt:lpstr>The Carpentries</vt:lpstr>
      <vt:lpstr>Format</vt:lpstr>
      <vt:lpstr>Software Carpentry</vt:lpstr>
      <vt:lpstr>Data Carpentry</vt:lpstr>
      <vt:lpstr>Genomics curriculum</vt:lpstr>
      <vt:lpstr>Edinburgh Carpentries - EdCarp</vt:lpstr>
      <vt:lpstr>Edinburgh Carpentries</vt:lpstr>
      <vt:lpstr>Edinburgh Carpentries (Sept 2018-May 2019)</vt:lpstr>
      <vt:lpstr>Edinburgh Carpentries  (Sept 2018-May 2019)</vt:lpstr>
      <vt:lpstr>Future plans</vt:lpstr>
      <vt:lpstr>2020 EdCarp Programme</vt:lpstr>
      <vt:lpstr>Why should you engage?</vt:lpstr>
      <vt:lpstr>How to engage</vt:lpstr>
      <vt:lpstr>Thank you! Sign up here: http://eepurl.com/gl4MsX</vt:lpstr>
    </vt:vector>
  </TitlesOfParts>
  <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SBS Research Computing Survey 2019</dc:title>
  <dc:creator>Edward Wallace</dc:creator>
  <cp:lastModifiedBy>WALLACE Edward</cp:lastModifiedBy>
  <cp:revision>46</cp:revision>
  <dcterms:created xsi:type="dcterms:W3CDTF">2019-04-05T10:10:14Z</dcterms:created>
  <dcterms:modified xsi:type="dcterms:W3CDTF">2020-01-15T14:22:19Z</dcterms:modified>
</cp:coreProperties>
</file>