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tags/tag1.xml" ContentType="application/vnd.openxmlformats-officedocument.presentationml.tags+xml"/>
  <Override PartName="/ppt/notesSlides/notesSlide37.xml" ContentType="application/vnd.openxmlformats-officedocument.presentationml.notesSlide+xml"/>
  <Override PartName="/ppt/tags/tag2.xml" ContentType="application/vnd.openxmlformats-officedocument.presentationml.tags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4"/>
  </p:notesMasterIdLst>
  <p:sldIdLst>
    <p:sldId id="257" r:id="rId2"/>
    <p:sldId id="259" r:id="rId3"/>
    <p:sldId id="265" r:id="rId4"/>
    <p:sldId id="261" r:id="rId5"/>
    <p:sldId id="274" r:id="rId6"/>
    <p:sldId id="275" r:id="rId7"/>
    <p:sldId id="335" r:id="rId8"/>
    <p:sldId id="336" r:id="rId9"/>
    <p:sldId id="268" r:id="rId10"/>
    <p:sldId id="278" r:id="rId11"/>
    <p:sldId id="271" r:id="rId12"/>
    <p:sldId id="272" r:id="rId13"/>
    <p:sldId id="273" r:id="rId14"/>
    <p:sldId id="338" r:id="rId15"/>
    <p:sldId id="339" r:id="rId16"/>
    <p:sldId id="282" r:id="rId17"/>
    <p:sldId id="283" r:id="rId18"/>
    <p:sldId id="284" r:id="rId19"/>
    <p:sldId id="285" r:id="rId20"/>
    <p:sldId id="288" r:id="rId21"/>
    <p:sldId id="289" r:id="rId22"/>
    <p:sldId id="290" r:id="rId23"/>
    <p:sldId id="291" r:id="rId24"/>
    <p:sldId id="294" r:id="rId25"/>
    <p:sldId id="292" r:id="rId26"/>
    <p:sldId id="295" r:id="rId27"/>
    <p:sldId id="296" r:id="rId28"/>
    <p:sldId id="299" r:id="rId29"/>
    <p:sldId id="306" r:id="rId30"/>
    <p:sldId id="301" r:id="rId31"/>
    <p:sldId id="341" r:id="rId32"/>
    <p:sldId id="312" r:id="rId33"/>
    <p:sldId id="314" r:id="rId34"/>
    <p:sldId id="313" r:id="rId35"/>
    <p:sldId id="316" r:id="rId36"/>
    <p:sldId id="307" r:id="rId37"/>
    <p:sldId id="308" r:id="rId38"/>
    <p:sldId id="310" r:id="rId39"/>
    <p:sldId id="340" r:id="rId40"/>
    <p:sldId id="311" r:id="rId41"/>
    <p:sldId id="321" r:id="rId42"/>
    <p:sldId id="325" r:id="rId43"/>
    <p:sldId id="346" r:id="rId44"/>
    <p:sldId id="347" r:id="rId45"/>
    <p:sldId id="344" r:id="rId46"/>
    <p:sldId id="345" r:id="rId47"/>
    <p:sldId id="342" r:id="rId48"/>
    <p:sldId id="326" r:id="rId49"/>
    <p:sldId id="323" r:id="rId50"/>
    <p:sldId id="328" r:id="rId51"/>
    <p:sldId id="343" r:id="rId52"/>
    <p:sldId id="333" r:id="rId5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85" d="100"/>
          <a:sy n="85" d="100"/>
        </p:scale>
        <p:origin x="1146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09E28AC-EEA6-0148-B9F7-8AEACF3FA750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4D5C62-7150-054C-9ACE-A6564E52270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0804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1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63785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77220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3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453657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4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7381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is-IS" sz="1200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.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070E3E-1D18-3148-BF5B-DB3C22CF6A3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64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070E3E-1D18-3148-BF5B-DB3C22CF6A3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4021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4C09CA8-0D17-0B4C-803F-A4DD9B8B4E9D}" type="slidenum">
              <a:rPr lang="en-US" sz="1200">
                <a:latin typeface="Calibri" charset="0"/>
              </a:rPr>
              <a:pPr eaLnBrk="1" hangingPunct="1"/>
              <a:t>7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81781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4C09CA8-0D17-0B4C-803F-A4DD9B8B4E9D}" type="slidenum">
              <a:rPr lang="en-US" sz="1200">
                <a:latin typeface="Calibri" charset="0"/>
              </a:rPr>
              <a:pPr eaLnBrk="1" hangingPunct="1"/>
              <a:t>8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89933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9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59829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10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356565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54642FF-2091-0A4A-A5BF-FDFDED394B99}" type="slidenum">
              <a:rPr lang="en-US" sz="1200">
                <a:latin typeface="Calibri" charset="0"/>
              </a:rPr>
              <a:pPr eaLnBrk="1" hangingPunct="1"/>
              <a:t>11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63802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198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4198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422CB5B-0B9F-5943-A4B0-92305B5DAC7C}" type="slidenum">
              <a:rPr lang="en-US" sz="1200">
                <a:latin typeface="Calibri" charset="0"/>
              </a:rPr>
              <a:pPr eaLnBrk="1" hangingPunct="1"/>
              <a:t>12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96919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Required </a:t>
            </a: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B4F02CE-BD94-4447-A6AA-63427045DA5C}" type="slidenum">
              <a:rPr lang="en-US" sz="1200">
                <a:latin typeface="Calibri" charset="0"/>
              </a:rPr>
              <a:pPr eaLnBrk="1" hangingPunct="1"/>
              <a:t>13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41733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54642FF-2091-0A4A-A5BF-FDFDED394B99}" type="slidenum">
              <a:rPr lang="en-US" sz="1200">
                <a:latin typeface="Calibri" charset="0"/>
              </a:rPr>
              <a:pPr eaLnBrk="1" hangingPunct="1"/>
              <a:t>14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05781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150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baseline="300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50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754642FF-2091-0A4A-A5BF-FDFDED394B99}" type="slidenum">
              <a:rPr lang="en-US" sz="1200">
                <a:latin typeface="Calibri" charset="0"/>
              </a:rPr>
              <a:pPr eaLnBrk="1" hangingPunct="1"/>
              <a:t>15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24417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4403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>
                <a:latin typeface="Calibri" charset="0"/>
                <a:ea typeface="ＭＳ Ｐゴシック" charset="0"/>
                <a:cs typeface="ＭＳ Ｐゴシック" charset="0"/>
              </a:rPr>
              <a:t>Required </a:t>
            </a:r>
          </a:p>
        </p:txBody>
      </p:sp>
      <p:sp>
        <p:nvSpPr>
          <p:cNvPr id="4403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8B4F02CE-BD94-4447-A6AA-63427045DA5C}" type="slidenum">
              <a:rPr lang="en-US" sz="1200">
                <a:latin typeface="Calibri" charset="0"/>
              </a:rPr>
              <a:pPr eaLnBrk="1" hangingPunct="1"/>
              <a:t>16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582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 </a:t>
            </a:r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17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13225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18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16817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19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3773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20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26670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21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27206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22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00693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23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295418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24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209946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25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720398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US" sz="1200" kern="1200" baseline="300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 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26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353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27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91555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28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49963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29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27327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294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8294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2EC82EB6-A7EC-C647-8E9B-F3F5C549D557}" type="slidenum">
              <a:rPr lang="en-US" sz="1200">
                <a:latin typeface="Calibri" charset="0"/>
              </a:rPr>
              <a:pPr eaLnBrk="1" hangingPunct="1"/>
              <a:t>30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58482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84994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8499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F89D83ED-5C49-3B4B-B186-B8A31A500183}" type="slidenum">
              <a:rPr lang="en-US" sz="1200">
                <a:latin typeface="Calibri" charset="0"/>
              </a:rPr>
              <a:pPr eaLnBrk="1" hangingPunct="1"/>
              <a:t>31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9249979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32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583154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33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870518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4D5C62-7150-054C-9ACE-A6564E52270C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714184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36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58283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37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4738203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00E080B-596B-6E47-95DC-3A476BF2408D}" type="slidenum">
              <a:rPr lang="en-US" sz="1200"/>
              <a:pPr eaLnBrk="1" hangingPunct="1"/>
              <a:t>38</a:t>
            </a:fld>
            <a:endParaRPr lang="en-US" sz="1200"/>
          </a:p>
        </p:txBody>
      </p:sp>
      <p:sp>
        <p:nvSpPr>
          <p:cNvPr id="788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527300" y="457200"/>
            <a:ext cx="1727200" cy="12954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5867400" cy="66294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659625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4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A00E080B-596B-6E47-95DC-3A476BF2408D}" type="slidenum">
              <a:rPr lang="en-US" sz="1200"/>
              <a:pPr eaLnBrk="1" hangingPunct="1"/>
              <a:t>39</a:t>
            </a:fld>
            <a:endParaRPr lang="en-US" sz="1200"/>
          </a:p>
        </p:txBody>
      </p:sp>
      <p:sp>
        <p:nvSpPr>
          <p:cNvPr id="78850" name="Rectangle 2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2527300" y="457200"/>
            <a:ext cx="1727200" cy="12954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828800"/>
            <a:ext cx="5867400" cy="66294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8373138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40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275375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41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0286406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42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4424859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43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440834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The Data Coalition is the world’s only trade association dedicated to the transformation of government information into standardized, open data.</a:t>
            </a: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44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032904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45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64321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46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501767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>
              <a:lnSpc>
                <a:spcPct val="90000"/>
              </a:lnSpc>
            </a:pP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5C1E959F-E25E-8C42-A425-C331A16FCE6B}" type="slidenum">
              <a:rPr lang="en-US" sz="1200">
                <a:latin typeface="Calibri" charset="0"/>
              </a:rPr>
              <a:pPr eaLnBrk="1" hangingPunct="1"/>
              <a:t>47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8066908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48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605227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49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4906088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5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13666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13667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107837F6-4261-F846-A32B-38D3E5451CDD}" type="slidenum">
              <a:rPr lang="en-US" sz="1200">
                <a:latin typeface="Calibri" charset="0"/>
              </a:rPr>
              <a:pPr eaLnBrk="1" hangingPunct="1"/>
              <a:t>50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9882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945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C3AF3C92-45DD-1043-987B-B9519AEFEB62}" type="slidenum">
              <a:rPr lang="en-US" sz="1200">
                <a:latin typeface="Calibri" charset="0"/>
              </a:rPr>
              <a:pPr eaLnBrk="1" hangingPunct="1"/>
              <a:t>51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8448193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69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109570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09571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eaLnBrk="1" hangingPunct="1"/>
            <a:fld id="{0DAE56B7-DF86-D74F-9556-1F40CC63090D}" type="slidenum">
              <a:rPr lang="en-US" sz="1200">
                <a:latin typeface="Calibri" charset="0"/>
              </a:rPr>
              <a:pPr eaLnBrk="1" hangingPunct="1"/>
              <a:t>52</a:t>
            </a:fld>
            <a:endParaRPr 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5791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50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9220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738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24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999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941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0080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268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122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1944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680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1E4F25-12BC-4D49-9353-029D0356A41B}" type="datetimeFigureOut">
              <a:rPr lang="en-US" smtClean="0"/>
              <a:t>8/2/2017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1E5B08-BFD3-F146-8047-A0D3801D8C1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990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png"/><Relationship Id="rId5" Type="http://schemas.openxmlformats.org/officeDocument/2006/relationships/package" Target="../embeddings/Microsoft_Word_Document1.docx"/><Relationship Id="rId4" Type="http://schemas.openxmlformats.org/officeDocument/2006/relationships/oleObject" Target="../embeddings/oleObject1.bin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tif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tif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iff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tif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if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tif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tif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tif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tiff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24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4" Type="http://schemas.openxmlformats.org/officeDocument/2006/relationships/image" Target="../media/image25.tif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tiff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tiff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tiff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tif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6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hyperlink" Target="mailto:heather@sparcopen.org" TargetMode="External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ctrTitle"/>
          </p:nvPr>
        </p:nvSpPr>
        <p:spPr>
          <a:xfrm>
            <a:off x="457200" y="2373958"/>
            <a:ext cx="8356600" cy="1470025"/>
          </a:xfrm>
        </p:spPr>
        <p:txBody>
          <a:bodyPr/>
          <a:lstStyle/>
          <a:p>
            <a:pPr eaLnBrk="1" hangingPunct="1"/>
            <a:r>
              <a:rPr lang="en-US" sz="4200" dirty="0" smtClean="0">
                <a:latin typeface="Calibri" charset="0"/>
                <a:ea typeface="ＭＳ Ｐゴシック" charset="0"/>
                <a:cs typeface="ＭＳ Ｐゴシック" charset="0"/>
              </a:rPr>
              <a:t>The Politics of Open: </a:t>
            </a:r>
            <a:br>
              <a:rPr lang="en-US" sz="4200" dirty="0" smtClean="0">
                <a:latin typeface="Calibri" charset="0"/>
                <a:ea typeface="ＭＳ Ｐゴシック" charset="0"/>
                <a:cs typeface="ＭＳ Ｐゴシック" charset="0"/>
              </a:rPr>
            </a:br>
            <a:r>
              <a:rPr lang="en-US" sz="4200" dirty="0" smtClean="0">
                <a:latin typeface="Calibri" charset="0"/>
                <a:ea typeface="ＭＳ Ｐゴシック" charset="0"/>
                <a:cs typeface="ＭＳ Ｐゴシック" charset="0"/>
              </a:rPr>
              <a:t>The State of Play in the U.S.</a:t>
            </a:r>
            <a:endParaRPr lang="en-US" sz="4200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sp>
        <p:nvSpPr>
          <p:cNvPr id="14338" name="Subtitle 2"/>
          <p:cNvSpPr>
            <a:spLocks noGrp="1"/>
          </p:cNvSpPr>
          <p:nvPr>
            <p:ph type="subTitle" idx="1"/>
          </p:nvPr>
        </p:nvSpPr>
        <p:spPr>
          <a:xfrm>
            <a:off x="609600" y="4876800"/>
            <a:ext cx="7772400" cy="1752600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</a:pPr>
            <a:r>
              <a:rPr lang="en-US" sz="2600" dirty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Heather Joseph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Executive Director, </a:t>
            </a:r>
            <a:r>
              <a:rPr lang="en-US" sz="2600" dirty="0" smtClean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SPARC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Repository Fringe Conference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Edinburgh, Scotland</a:t>
            </a:r>
          </a:p>
          <a:p>
            <a:pPr eaLnBrk="1" hangingPunct="1">
              <a:lnSpc>
                <a:spcPct val="80000"/>
              </a:lnSpc>
            </a:pPr>
            <a:r>
              <a:rPr lang="en-US" sz="2600" dirty="0" smtClean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August </a:t>
            </a:r>
            <a:r>
              <a:rPr lang="en-US" sz="2600" dirty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3</a:t>
            </a:r>
            <a:r>
              <a:rPr lang="en-US" sz="2600" dirty="0" smtClean="0">
                <a:solidFill>
                  <a:schemeClr val="tx1"/>
                </a:solidFill>
                <a:latin typeface="Augereau" charset="0"/>
                <a:ea typeface="ＭＳ Ｐゴシック" charset="0"/>
                <a:cs typeface="Augereau" charset="0"/>
              </a:rPr>
              <a:t>, 2017</a:t>
            </a:r>
            <a:endParaRPr lang="en-US" sz="2600" dirty="0">
              <a:solidFill>
                <a:schemeClr val="tx1"/>
              </a:solidFill>
              <a:latin typeface="Augereau" charset="0"/>
              <a:ea typeface="ＭＳ Ｐゴシック" charset="0"/>
              <a:cs typeface="Augereau" charset="0"/>
            </a:endParaRPr>
          </a:p>
        </p:txBody>
      </p:sp>
      <p:graphicFrame>
        <p:nvGraphicFramePr>
          <p:cNvPr id="14339" name="Object 3"/>
          <p:cNvGraphicFramePr>
            <a:graphicFrameLocks noChangeAspect="1"/>
          </p:cNvGraphicFramePr>
          <p:nvPr/>
        </p:nvGraphicFramePr>
        <p:xfrm>
          <a:off x="6172200" y="533400"/>
          <a:ext cx="2400300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77" name="Document" r:id="rId5" imgW="2019226" imgH="507981" progId="Word.Document.12">
                  <p:embed/>
                </p:oleObj>
              </mc:Choice>
              <mc:Fallback>
                <p:oleObj name="Document" r:id="rId5" imgW="2019226" imgH="507981" progId="Word.Document.12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2200" y="533400"/>
                        <a:ext cx="2400300" cy="6032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2964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705100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SPARC’s goal is to make </a:t>
            </a:r>
            <a:r>
              <a:rPr lang="en-US" dirty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open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 the default in research and education.   </a:t>
            </a: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93411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584154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Policy is a (powerful) </a:t>
            </a:r>
            <a:r>
              <a:rPr lang="en-US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lever</a:t>
            </a:r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to use to accomplish this goal.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1426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637575" y="6454327"/>
            <a:ext cx="820578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400" dirty="0" smtClean="0"/>
              <a:t>http://</a:t>
            </a:r>
            <a:r>
              <a:rPr lang="en-US" sz="1400" dirty="0" err="1" smtClean="0"/>
              <a:t>coablog.ashevillenc.gov</a:t>
            </a:r>
            <a:r>
              <a:rPr lang="en-US" sz="1400" dirty="0" smtClean="0"/>
              <a:t>/</a:t>
            </a:r>
            <a:r>
              <a:rPr lang="en-US" sz="1400" dirty="0" err="1" smtClean="0"/>
              <a:t>wp</a:t>
            </a:r>
            <a:r>
              <a:rPr lang="en-US" sz="1400" dirty="0" smtClean="0"/>
              <a:t>-content/uploads/2017/02/open-data-</a:t>
            </a:r>
            <a:r>
              <a:rPr lang="en-US" sz="1400" dirty="0" err="1" smtClean="0"/>
              <a:t>graphic.jpg</a:t>
            </a:r>
            <a:endParaRPr lang="en-US" sz="1400" dirty="0"/>
          </a:p>
        </p:txBody>
      </p:sp>
      <p:pic>
        <p:nvPicPr>
          <p:cNvPr id="3" name="Picture 2" descr="open-data-graphic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442" y="322319"/>
            <a:ext cx="6984689" cy="5958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44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1026"/>
          <p:cNvSpPr>
            <a:spLocks noGrp="1" noChangeArrowheads="1"/>
          </p:cNvSpPr>
          <p:nvPr>
            <p:ph type="title"/>
          </p:nvPr>
        </p:nvSpPr>
        <p:spPr>
          <a:xfrm>
            <a:off x="457200" y="167481"/>
            <a:ext cx="8229600" cy="1143000"/>
          </a:xfrm>
        </p:spPr>
        <p:txBody>
          <a:bodyPr>
            <a:noAutofit/>
          </a:bodyPr>
          <a:lstStyle/>
          <a:p>
            <a:r>
              <a:rPr lang="en-US" sz="4000" b="1" dirty="0" smtClean="0">
                <a:latin typeface="Calibri"/>
                <a:ea typeface="ＭＳ Ｐゴシック" charset="-128"/>
                <a:cs typeface="ＭＳ Ｐゴシック" charset="-128"/>
              </a:rPr>
              <a:t>U.S</a:t>
            </a:r>
            <a:r>
              <a:rPr lang="en-US" sz="4000" b="1" dirty="0">
                <a:latin typeface="Calibri"/>
                <a:ea typeface="ＭＳ Ｐゴシック" charset="-128"/>
                <a:cs typeface="ＭＳ Ｐゴシック" charset="-128"/>
              </a:rPr>
              <a:t>. Information </a:t>
            </a:r>
            <a:r>
              <a:rPr lang="en-US" sz="4000" b="1" dirty="0" smtClean="0">
                <a:latin typeface="Calibri"/>
                <a:ea typeface="ＭＳ Ｐゴシック" charset="-128"/>
                <a:cs typeface="ＭＳ Ｐゴシック" charset="-128"/>
              </a:rPr>
              <a:t>Policy Precedents</a:t>
            </a:r>
            <a:endParaRPr lang="en-US" sz="4000" b="1" dirty="0">
              <a:latin typeface="Calibri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397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685800" y="1566563"/>
            <a:ext cx="8001000" cy="5059362"/>
          </a:xfrm>
        </p:spPr>
        <p:txBody>
          <a:bodyPr>
            <a:noAutofit/>
          </a:bodyPr>
          <a:lstStyle/>
          <a:p>
            <a:pPr>
              <a:spcBef>
                <a:spcPts val="1344"/>
              </a:spcBef>
            </a:pPr>
            <a:r>
              <a:rPr lang="en-US" sz="3000" dirty="0" smtClean="0">
                <a:ea typeface="ＭＳ Ｐゴシック" charset="-128"/>
                <a:cs typeface="ＭＳ Ｐゴシック" charset="-128"/>
              </a:rPr>
              <a:t>Freedom </a:t>
            </a:r>
            <a:r>
              <a:rPr lang="en-US" sz="3000" dirty="0">
                <a:ea typeface="ＭＳ Ｐゴシック" charset="-128"/>
                <a:cs typeface="ＭＳ Ｐゴシック" charset="-128"/>
              </a:rPr>
              <a:t>of Information Act </a:t>
            </a:r>
            <a:r>
              <a:rPr lang="en-US" sz="3000" dirty="0" smtClean="0">
                <a:ea typeface="ＭＳ Ｐゴシック" charset="-128"/>
                <a:cs typeface="ＭＳ Ｐゴシック" charset="-128"/>
              </a:rPr>
              <a:t>(1966)</a:t>
            </a:r>
          </a:p>
          <a:p>
            <a:pPr>
              <a:spcBef>
                <a:spcPts val="1344"/>
              </a:spcBef>
            </a:pPr>
            <a:r>
              <a:rPr lang="en-US" sz="3000" dirty="0" smtClean="0">
                <a:ea typeface="ＭＳ Ｐゴシック" charset="-128"/>
                <a:cs typeface="ＭＳ Ｐゴシック" charset="-128"/>
              </a:rPr>
              <a:t>Copyright </a:t>
            </a:r>
            <a:r>
              <a:rPr lang="en-US" sz="3000" dirty="0">
                <a:ea typeface="ＭＳ Ｐゴシック" charset="-128"/>
                <a:cs typeface="ＭＳ Ｐゴシック" charset="-128"/>
              </a:rPr>
              <a:t>Act (17 U.S.C. 105</a:t>
            </a:r>
            <a:r>
              <a:rPr lang="en-US" sz="3000" dirty="0" smtClean="0">
                <a:ea typeface="ＭＳ Ｐゴシック" charset="-128"/>
                <a:cs typeface="ＭＳ Ｐゴシック" charset="-128"/>
              </a:rPr>
              <a:t>) (1976)</a:t>
            </a:r>
          </a:p>
          <a:p>
            <a:pPr>
              <a:spcBef>
                <a:spcPts val="1344"/>
              </a:spcBef>
            </a:pPr>
            <a:r>
              <a:rPr lang="en-US" sz="3000" dirty="0" smtClean="0">
                <a:ea typeface="ＭＳ Ｐゴシック" charset="-128"/>
                <a:cs typeface="ＭＳ Ｐゴシック" charset="-128"/>
              </a:rPr>
              <a:t>Paperwork </a:t>
            </a:r>
            <a:r>
              <a:rPr lang="en-US" sz="3000" dirty="0">
                <a:ea typeface="ＭＳ Ｐゴシック" charset="-128"/>
                <a:cs typeface="ＭＳ Ｐゴシック" charset="-128"/>
              </a:rPr>
              <a:t>Reduction Act </a:t>
            </a:r>
            <a:r>
              <a:rPr lang="en-US" sz="3000" dirty="0" smtClean="0">
                <a:ea typeface="ＭＳ Ｐゴシック" charset="-128"/>
                <a:cs typeface="ＭＳ Ｐゴシック" charset="-128"/>
              </a:rPr>
              <a:t>(1980) </a:t>
            </a:r>
          </a:p>
          <a:p>
            <a:pPr>
              <a:spcBef>
                <a:spcPts val="1344"/>
              </a:spcBef>
            </a:pPr>
            <a:r>
              <a:rPr lang="en-US" sz="3000" dirty="0" smtClean="0">
                <a:ea typeface="ＭＳ Ｐゴシック" charset="-128"/>
                <a:cs typeface="ＭＳ Ｐゴシック" charset="-128"/>
              </a:rPr>
              <a:t>Electronic </a:t>
            </a:r>
            <a:r>
              <a:rPr lang="en-US" sz="3000" dirty="0">
                <a:ea typeface="ＭＳ Ｐゴシック" charset="-128"/>
                <a:cs typeface="ＭＳ Ｐゴシック" charset="-128"/>
              </a:rPr>
              <a:t>FOIA Amendments </a:t>
            </a:r>
            <a:r>
              <a:rPr lang="en-US" sz="3000" dirty="0" smtClean="0">
                <a:ea typeface="ＭＳ Ｐゴシック" charset="-128"/>
                <a:cs typeface="ＭＳ Ｐゴシック" charset="-128"/>
              </a:rPr>
              <a:t> (1996)</a:t>
            </a:r>
            <a:endParaRPr lang="en-US" sz="3000" dirty="0">
              <a:ea typeface="ＭＳ Ｐゴシック" charset="-128"/>
              <a:cs typeface="ＭＳ Ｐゴシック" charset="-128"/>
            </a:endParaRPr>
          </a:p>
          <a:p>
            <a:pPr>
              <a:spcBef>
                <a:spcPts val="1344"/>
              </a:spcBef>
            </a:pPr>
            <a:r>
              <a:rPr lang="en-US" sz="3000" dirty="0" smtClean="0">
                <a:ea typeface="ＭＳ Ｐゴシック" charset="-128"/>
                <a:cs typeface="ＭＳ Ｐゴシック" charset="-128"/>
              </a:rPr>
              <a:t>OMB Circular </a:t>
            </a:r>
            <a:r>
              <a:rPr lang="en-US" sz="3000" dirty="0">
                <a:ea typeface="ＭＳ Ｐゴシック" charset="-128"/>
                <a:cs typeface="ＭＳ Ｐゴシック" charset="-128"/>
              </a:rPr>
              <a:t>No. A-130, “Management of Federal Information Resources,” </a:t>
            </a:r>
            <a:r>
              <a:rPr lang="en-US" sz="3000" dirty="0" smtClean="0">
                <a:ea typeface="ＭＳ Ｐゴシック" charset="-128"/>
                <a:cs typeface="ＭＳ Ｐゴシック" charset="-128"/>
              </a:rPr>
              <a:t> (1996) </a:t>
            </a:r>
          </a:p>
          <a:p>
            <a:pPr>
              <a:spcBef>
                <a:spcPts val="1344"/>
              </a:spcBef>
            </a:pPr>
            <a:r>
              <a:rPr lang="en-US" sz="3000" dirty="0" smtClean="0">
                <a:ea typeface="ＭＳ Ｐゴシック" charset="-128"/>
                <a:cs typeface="ＭＳ Ｐゴシック" charset="-128"/>
              </a:rPr>
              <a:t>Paperwork Elimination Act of (1998)</a:t>
            </a:r>
          </a:p>
          <a:p>
            <a:pPr>
              <a:spcBef>
                <a:spcPts val="744"/>
              </a:spcBef>
            </a:pPr>
            <a:endParaRPr lang="en-US" sz="3000" dirty="0">
              <a:ea typeface="ＭＳ Ｐゴシック" charset="-128"/>
              <a:cs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92996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399777"/>
            <a:ext cx="7772400" cy="788987"/>
          </a:xfrm>
        </p:spPr>
        <p:txBody>
          <a:bodyPr>
            <a:noAutofit/>
          </a:bodyPr>
          <a:lstStyle/>
          <a:p>
            <a:pPr>
              <a:lnSpc>
                <a:spcPct val="70000"/>
              </a:lnSpc>
            </a:pPr>
            <a:r>
              <a:rPr lang="en-US" sz="4200" b="1" dirty="0" smtClean="0">
                <a:ea typeface="ＭＳ Ｐゴシック" charset="-128"/>
                <a:cs typeface="ＭＳ Ｐゴシック" charset="-128"/>
              </a:rPr>
              <a:t>OMB Circular A-130</a:t>
            </a:r>
            <a:r>
              <a:rPr lang="en-US" sz="4200" dirty="0" smtClean="0">
                <a:ea typeface="ＭＳ Ｐゴシック" charset="-128"/>
                <a:cs typeface="ＭＳ Ｐゴシック" charset="-128"/>
              </a:rPr>
              <a:t/>
            </a:r>
            <a:br>
              <a:rPr lang="en-US" sz="4200" dirty="0" smtClean="0">
                <a:ea typeface="ＭＳ Ｐゴシック" charset="-128"/>
                <a:cs typeface="ＭＳ Ｐゴシック" charset="-128"/>
              </a:rPr>
            </a:br>
            <a:endParaRPr lang="en-US" sz="4200" i="1" dirty="0">
              <a:solidFill>
                <a:srgbClr val="CCFFCC"/>
              </a:solidFill>
              <a:ea typeface="ＭＳ Ｐゴシック" charset="-128"/>
              <a:cs typeface="ＭＳ Ｐゴシック" charset="-128"/>
            </a:endParaRPr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2855370"/>
            <a:ext cx="7185026" cy="3505200"/>
          </a:xfrm>
        </p:spPr>
        <p:txBody>
          <a:bodyPr>
            <a:normAutofit fontScale="92500"/>
          </a:bodyPr>
          <a:lstStyle/>
          <a:p>
            <a:pPr>
              <a:buFontTx/>
              <a:buNone/>
            </a:pPr>
            <a:r>
              <a:rPr lang="en-US" sz="3400" dirty="0">
                <a:ea typeface="ＭＳ Ｐゴシック" charset="-128"/>
                <a:cs typeface="ＭＳ Ｐゴシック" charset="-128"/>
              </a:rPr>
              <a:t>“</a:t>
            </a:r>
            <a:r>
              <a:rPr lang="en-US" sz="3400" dirty="0" smtClean="0">
                <a:ea typeface="ＭＳ Ｐゴシック" charset="-128"/>
                <a:cs typeface="ＭＳ Ｐゴシック" charset="-128"/>
              </a:rPr>
              <a:t>…Government </a:t>
            </a:r>
            <a:r>
              <a:rPr lang="en-US" sz="3400" dirty="0">
                <a:ea typeface="ＭＳ Ｐゴシック" charset="-128"/>
                <a:cs typeface="ＭＳ Ｐゴシック" charset="-128"/>
              </a:rPr>
              <a:t>information is a valuable national resource, and… the economic benefits to society are maximized when government information is </a:t>
            </a:r>
            <a:r>
              <a:rPr lang="en-US" sz="3400" dirty="0">
                <a:solidFill>
                  <a:srgbClr val="FF0000"/>
                </a:solidFill>
                <a:ea typeface="ＭＳ Ｐゴシック" charset="-128"/>
                <a:cs typeface="ＭＳ Ｐゴシック" charset="-128"/>
              </a:rPr>
              <a:t>available in a timely and equitable manner to all</a:t>
            </a:r>
            <a:r>
              <a:rPr lang="en-US" sz="3400" dirty="0">
                <a:ea typeface="ＭＳ Ｐゴシック" charset="-128"/>
                <a:cs typeface="ＭＳ Ｐゴシック" charset="-128"/>
              </a:rPr>
              <a:t>.”</a:t>
            </a:r>
          </a:p>
          <a:p>
            <a:pPr>
              <a:buFontTx/>
              <a:buNone/>
            </a:pPr>
            <a:endParaRPr lang="en-US" sz="2000" dirty="0" smtClean="0">
              <a:ea typeface="ＭＳ Ｐゴシック" charset="-128"/>
              <a:cs typeface="ＭＳ Ｐゴシック" charset="-128"/>
            </a:endParaRPr>
          </a:p>
          <a:p>
            <a:pPr>
              <a:buNone/>
            </a:pPr>
            <a:r>
              <a:rPr lang="en-US" sz="1800" i="1" dirty="0" smtClean="0">
                <a:ea typeface="ＭＳ Ｐゴシック" charset="-128"/>
                <a:cs typeface="ＭＳ Ｐゴシック" charset="-128"/>
              </a:rPr>
              <a:t>	</a:t>
            </a:r>
            <a:r>
              <a:rPr lang="en-US" sz="1900" i="1" dirty="0" smtClean="0">
                <a:ea typeface="ＭＳ Ｐゴシック" charset="-128"/>
                <a:cs typeface="ＭＳ Ｐゴシック" charset="-128"/>
              </a:rPr>
              <a:t>	</a:t>
            </a:r>
            <a:endParaRPr lang="en-US" sz="2000" dirty="0">
              <a:ea typeface="ＭＳ Ｐゴシック" charset="-128"/>
              <a:cs typeface="ＭＳ Ｐゴシック" charset="-128"/>
            </a:endParaRPr>
          </a:p>
          <a:p>
            <a:pPr>
              <a:buFontTx/>
              <a:buNone/>
            </a:pPr>
            <a:endParaRPr lang="en-US" sz="2000" dirty="0">
              <a:ea typeface="ＭＳ Ｐゴシック" charset="-128"/>
              <a:cs typeface="ＭＳ Ｐゴシック" charset="-128"/>
            </a:endParaRPr>
          </a:p>
        </p:txBody>
      </p:sp>
      <p:sp>
        <p:nvSpPr>
          <p:cNvPr id="82948" name="Text Box 5"/>
          <p:cNvSpPr txBox="1">
            <a:spLocks noChangeArrowheads="1"/>
          </p:cNvSpPr>
          <p:nvPr/>
        </p:nvSpPr>
        <p:spPr bwMode="auto">
          <a:xfrm>
            <a:off x="457199" y="1391604"/>
            <a:ext cx="844866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prstTxWarp prst="textNoShape">
              <a:avLst/>
            </a:prstTxWarp>
            <a:spAutoFit/>
          </a:bodyPr>
          <a:lstStyle/>
          <a:p>
            <a:r>
              <a:rPr lang="en-US" sz="3000" b="1" dirty="0"/>
              <a:t>“Open and unrestricted access to </a:t>
            </a:r>
            <a:r>
              <a:rPr lang="en-US" sz="3000" b="1" dirty="0" smtClean="0"/>
              <a:t>public information at </a:t>
            </a:r>
            <a:r>
              <a:rPr lang="en-US" sz="3000" b="1" dirty="0"/>
              <a:t>no more than the cost of dissemination”</a:t>
            </a:r>
            <a:endParaRPr lang="en-GB" sz="3000" b="1" dirty="0"/>
          </a:p>
        </p:txBody>
      </p:sp>
    </p:spTree>
    <p:extLst>
      <p:ext uri="{BB962C8B-B14F-4D97-AF65-F5344CB8AC3E}">
        <p14:creationId xmlns:p14="http://schemas.microsoft.com/office/powerpoint/2010/main" val="117873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22644" y="528887"/>
            <a:ext cx="720798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400" dirty="0" smtClean="0"/>
              <a:t>The NIH “Public Access” Policy </a:t>
            </a:r>
            <a:endParaRPr lang="en-US" sz="4400" dirty="0"/>
          </a:p>
        </p:txBody>
      </p:sp>
      <p:pic>
        <p:nvPicPr>
          <p:cNvPr id="3" name="Picture 2" descr="thegodfatherstill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644" y="1782785"/>
            <a:ext cx="7438906" cy="4463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230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 descr="PMC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667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obama-electi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962" y="0"/>
            <a:ext cx="938970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5441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569036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Set the expectation, from day one, that “open” was a key </a:t>
            </a:r>
            <a:r>
              <a:rPr lang="en-US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priority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.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3488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>
          <a:xfrm>
            <a:off x="304800" y="0"/>
            <a:ext cx="8382000" cy="1143000"/>
          </a:xfrm>
        </p:spPr>
        <p:txBody>
          <a:bodyPr/>
          <a:lstStyle/>
          <a:p>
            <a:pPr eaLnBrk="1" hangingPunct="1"/>
            <a:r>
              <a:rPr lang="en-US" sz="4200">
                <a:latin typeface="Calibri" charset="0"/>
                <a:ea typeface="ＭＳ Ｐゴシック" charset="0"/>
                <a:cs typeface="ＭＳ Ｐゴシック" charset="0"/>
              </a:rPr>
              <a:t>Open Government Directive</a:t>
            </a:r>
          </a:p>
        </p:txBody>
      </p:sp>
      <p:pic>
        <p:nvPicPr>
          <p:cNvPr id="20482" name="Picture 1" descr="OGD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143000"/>
            <a:ext cx="9144000" cy="5565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8770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3" descr="Screen-shot-2013-05-09-at-1.53.23-PM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814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oldren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389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TAACT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600"/>
            <a:ext cx="9144000" cy="675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534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dopenLic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079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ataACT-logo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875" y="1986998"/>
            <a:ext cx="7078800" cy="250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7112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569036"/>
            <a:ext cx="82296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Open considered a </a:t>
            </a:r>
            <a:r>
              <a:rPr lang="en-US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foundational enabling strategy 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for discovery, better health, innovation, economic growth, job creation</a:t>
            </a:r>
            <a:r>
              <a:rPr lang="is-IS" dirty="0" smtClean="0">
                <a:latin typeface="Calibri" charset="0"/>
                <a:ea typeface="ＭＳ Ｐゴシック" charset="0"/>
                <a:cs typeface="ＭＳ Ｐゴシック" charset="0"/>
              </a:rPr>
              <a:t>…</a:t>
            </a:r>
            <a:r>
              <a:rPr lang="is-IS" i="1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everything</a:t>
            </a:r>
            <a:r>
              <a:rPr lang="is-IS" dirty="0" smtClean="0">
                <a:latin typeface="Calibri" charset="0"/>
                <a:ea typeface="ＭＳ Ｐゴシック" charset="0"/>
                <a:cs typeface="ＭＳ Ｐゴシック" charset="0"/>
              </a:rPr>
              <a:t>.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59915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569036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Until</a:t>
            </a:r>
            <a:r>
              <a:rPr lang="is-IS" dirty="0" smtClean="0">
                <a:latin typeface="Calibri" charset="0"/>
                <a:ea typeface="ＭＳ Ｐゴシック" charset="0"/>
                <a:cs typeface="ＭＳ Ｐゴシック" charset="0"/>
              </a:rPr>
              <a:t>…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3287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t ends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625" y="217596"/>
            <a:ext cx="7106878" cy="6514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4004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0-social-shar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520" y="703777"/>
            <a:ext cx="8335706" cy="5431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765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fakenews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" y="0"/>
            <a:ext cx="907971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21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lt Facts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96681"/>
            <a:ext cx="9144000" cy="607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9229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noopen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5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09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Crub data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363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Gag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9313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79852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Real sense that that an empirical, </a:t>
            </a:r>
            <a:r>
              <a:rPr lang="en-US" dirty="0">
                <a:solidFill>
                  <a:srgbClr val="FF0000"/>
                </a:solidFill>
              </a:rPr>
              <a:t>data-driven</a:t>
            </a:r>
            <a:r>
              <a:rPr lang="en-US" dirty="0"/>
              <a:t>, </a:t>
            </a:r>
            <a:r>
              <a:rPr lang="en-US" dirty="0">
                <a:solidFill>
                  <a:srgbClr val="FF0000"/>
                </a:solidFill>
              </a:rPr>
              <a:t>fact-based </a:t>
            </a:r>
            <a:r>
              <a:rPr lang="en-US" dirty="0" smtClean="0"/>
              <a:t>operating mode is endangered</a:t>
            </a:r>
            <a:r>
              <a:rPr lang="en-US" dirty="0"/>
              <a:t>.  </a:t>
            </a:r>
            <a:br>
              <a:rPr lang="en-US" dirty="0"/>
            </a:b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23392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569036"/>
            <a:ext cx="8229600" cy="1143000"/>
          </a:xfrm>
        </p:spPr>
        <p:txBody>
          <a:bodyPr>
            <a:normAutofit/>
          </a:bodyPr>
          <a:lstStyle/>
          <a:p>
            <a:pPr eaLnBrk="1" hangingPunct="1"/>
            <a:r>
              <a:rPr lang="is-IS" dirty="0" smtClean="0">
                <a:latin typeface="Calibri" charset="0"/>
                <a:ea typeface="ＭＳ Ｐゴシック" charset="0"/>
                <a:cs typeface="ＭＳ Ｐゴシック" charset="0"/>
              </a:rPr>
              <a:t>So...how are we </a:t>
            </a:r>
            <a:r>
              <a:rPr lang="is-IS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responding</a:t>
            </a:r>
            <a:r>
              <a:rPr lang="is-IS" i="1" dirty="0" smtClean="0">
                <a:latin typeface="Calibri" charset="0"/>
                <a:ea typeface="ＭＳ Ｐゴシック" charset="0"/>
                <a:cs typeface="ＭＳ Ｐゴシック" charset="0"/>
              </a:rPr>
              <a:t>?</a:t>
            </a:r>
            <a:endParaRPr lang="en-US" i="1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76964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671529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1. </a:t>
            </a:r>
            <a:r>
              <a:rPr lang="en-US" dirty="0"/>
              <a:t>P</a:t>
            </a:r>
            <a:r>
              <a:rPr lang="en-US" dirty="0" smtClean="0"/>
              <a:t>lay </a:t>
            </a:r>
            <a:r>
              <a:rPr lang="en-US" dirty="0">
                <a:solidFill>
                  <a:srgbClr val="FF0000"/>
                </a:solidFill>
              </a:rPr>
              <a:t>active, pragmatic </a:t>
            </a:r>
            <a:r>
              <a:rPr lang="en-US" dirty="0" smtClean="0"/>
              <a:t>defense.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5111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671529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1. </a:t>
            </a:r>
            <a:r>
              <a:rPr lang="en-US" dirty="0"/>
              <a:t>P</a:t>
            </a:r>
            <a:r>
              <a:rPr lang="en-US" dirty="0" smtClean="0"/>
              <a:t>lay </a:t>
            </a:r>
            <a:r>
              <a:rPr lang="en-US" dirty="0">
                <a:solidFill>
                  <a:srgbClr val="FF0000"/>
                </a:solidFill>
              </a:rPr>
              <a:t>active, pragmatic </a:t>
            </a:r>
            <a:r>
              <a:rPr lang="en-US" dirty="0" smtClean="0"/>
              <a:t>defense.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63057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1" name="Picture 4" descr="dr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6800" y="0"/>
            <a:ext cx="6934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6540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69" name="Picture 6" descr="Datarescue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0"/>
            <a:ext cx="8072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53350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73955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2</a:t>
            </a:r>
            <a:r>
              <a:rPr lang="en-US" dirty="0" smtClean="0"/>
              <a:t>. </a:t>
            </a:r>
            <a:r>
              <a:rPr lang="en-US" dirty="0"/>
              <a:t>U</a:t>
            </a:r>
            <a:r>
              <a:rPr lang="en-US" dirty="0" smtClean="0"/>
              <a:t>nderstand what the </a:t>
            </a:r>
            <a:r>
              <a:rPr lang="en-US" dirty="0"/>
              <a:t>new </a:t>
            </a:r>
            <a:r>
              <a:rPr lang="en-US" dirty="0" smtClean="0"/>
              <a:t>priorities are for this Administration: “open </a:t>
            </a:r>
            <a:r>
              <a:rPr lang="en-US" dirty="0"/>
              <a:t>and </a:t>
            </a:r>
            <a:r>
              <a:rPr lang="en-US" dirty="0" smtClean="0"/>
              <a:t>transparent” </a:t>
            </a:r>
            <a:r>
              <a:rPr lang="en-US" dirty="0"/>
              <a:t>is </a:t>
            </a:r>
            <a:r>
              <a:rPr lang="en-US" dirty="0">
                <a:solidFill>
                  <a:srgbClr val="FF0000"/>
                </a:solidFill>
              </a:rPr>
              <a:t>out</a:t>
            </a:r>
            <a:r>
              <a:rPr lang="en-US" dirty="0" smtClean="0"/>
              <a:t>…</a:t>
            </a:r>
            <a:r>
              <a:rPr lang="en-US" dirty="0"/>
              <a:t/>
            </a:r>
            <a:br>
              <a:rPr lang="en-US" dirty="0"/>
            </a:b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368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32566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is-IS" dirty="0" smtClean="0"/>
              <a:t>…</a:t>
            </a:r>
            <a:r>
              <a:rPr lang="en-US" dirty="0"/>
              <a:t>“</a:t>
            </a:r>
            <a:r>
              <a:rPr lang="en-US" dirty="0" smtClean="0">
                <a:solidFill>
                  <a:srgbClr val="FF0000"/>
                </a:solidFill>
              </a:rPr>
              <a:t>taxpayers</a:t>
            </a:r>
            <a:r>
              <a:rPr lang="en-US" dirty="0" smtClean="0"/>
              <a:t>,” “good </a:t>
            </a:r>
            <a:r>
              <a:rPr lang="en-US" dirty="0"/>
              <a:t>deals</a:t>
            </a:r>
            <a:r>
              <a:rPr lang="en-US" dirty="0" smtClean="0"/>
              <a:t>,” and “big wins” are </a:t>
            </a:r>
            <a:r>
              <a:rPr lang="en-US" dirty="0" smtClean="0">
                <a:solidFill>
                  <a:srgbClr val="FF0000"/>
                </a:solidFill>
              </a:rPr>
              <a:t>in</a:t>
            </a:r>
            <a:r>
              <a:rPr lang="en-US" dirty="0" smtClean="0"/>
              <a:t>.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69796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creen Shot 2017-05-01 at 2.42.38 P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8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FTA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3349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67152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3</a:t>
            </a:r>
            <a:r>
              <a:rPr lang="en-US" dirty="0" smtClean="0"/>
              <a:t>. Recognize that </a:t>
            </a:r>
            <a:r>
              <a:rPr lang="en-US" dirty="0" smtClean="0">
                <a:solidFill>
                  <a:srgbClr val="FF0000"/>
                </a:solidFill>
              </a:rPr>
              <a:t>progress</a:t>
            </a:r>
            <a:r>
              <a:rPr lang="en-US" dirty="0" smtClean="0"/>
              <a:t> </a:t>
            </a:r>
            <a:r>
              <a:rPr lang="en-US" dirty="0"/>
              <a:t>is still possible </a:t>
            </a:r>
            <a:r>
              <a:rPr lang="en-US" dirty="0" smtClean="0"/>
              <a:t>&amp; position </a:t>
            </a:r>
            <a:r>
              <a:rPr lang="en-US" dirty="0"/>
              <a:t>ourselves to </a:t>
            </a:r>
            <a:r>
              <a:rPr lang="en-US" dirty="0">
                <a:solidFill>
                  <a:srgbClr val="FF0000"/>
                </a:solidFill>
              </a:rPr>
              <a:t>drive</a:t>
            </a:r>
            <a:r>
              <a:rPr lang="en-US" dirty="0" smtClean="0">
                <a:effectLst/>
              </a:rPr>
              <a:t> </a:t>
            </a:r>
            <a:r>
              <a:rPr lang="en-US" dirty="0" smtClean="0"/>
              <a:t>.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69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957279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Single-party </a:t>
            </a:r>
            <a:r>
              <a:rPr lang="en-US" dirty="0"/>
              <a:t>control of </a:t>
            </a:r>
            <a:r>
              <a:rPr lang="en-US" dirty="0" smtClean="0"/>
              <a:t>House</a:t>
            </a:r>
            <a:r>
              <a:rPr lang="en-US" dirty="0"/>
              <a:t>, Senate and </a:t>
            </a:r>
            <a:r>
              <a:rPr lang="en-US" dirty="0" smtClean="0"/>
              <a:t>White House </a:t>
            </a:r>
            <a:r>
              <a:rPr lang="en-US" dirty="0"/>
              <a:t>presents </a:t>
            </a:r>
            <a:r>
              <a:rPr lang="en-US" dirty="0">
                <a:solidFill>
                  <a:srgbClr val="FF0000"/>
                </a:solidFill>
              </a:rPr>
              <a:t>opportunities</a:t>
            </a:r>
            <a:r>
              <a:rPr lang="en-US" dirty="0"/>
              <a:t> to move legislation.</a:t>
            </a:r>
            <a:br>
              <a:rPr lang="en-US" dirty="0"/>
            </a:b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920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10"/>
          <p:cNvSpPr>
            <a:spLocks noChangeArrowheads="1"/>
          </p:cNvSpPr>
          <p:nvPr/>
        </p:nvSpPr>
        <p:spPr bwMode="auto">
          <a:xfrm>
            <a:off x="3600450" y="3505200"/>
            <a:ext cx="9207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Helvetica" charset="0"/>
              </a:rPr>
              <a:t>FEDERATION</a:t>
            </a:r>
          </a:p>
        </p:txBody>
      </p:sp>
      <p:sp>
        <p:nvSpPr>
          <p:cNvPr id="297995" name="Rectangle 11"/>
          <p:cNvSpPr>
            <a:spLocks noChangeArrowheads="1"/>
          </p:cNvSpPr>
          <p:nvPr/>
        </p:nvSpPr>
        <p:spPr bwMode="auto">
          <a:xfrm>
            <a:off x="-533400" y="8839200"/>
            <a:ext cx="6811963" cy="579438"/>
          </a:xfrm>
          <a:prstGeom prst="rect">
            <a:avLst/>
          </a:prstGeom>
          <a:solidFill>
            <a:schemeClr val="bg1">
              <a:alpha val="48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i="1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charset="0"/>
              </a:rPr>
              <a:t>…exist alongside traditional publishing</a:t>
            </a:r>
          </a:p>
        </p:txBody>
      </p:sp>
      <p:pic>
        <p:nvPicPr>
          <p:cNvPr id="5" name="Picture 4" descr="p1amu6tuho1fnkvvf8071mmu1div6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2672" y="1242564"/>
            <a:ext cx="6429724" cy="4273876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782782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95" grpId="0" build="p" autoUpdateAnimBg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7" name="Rectangle 10"/>
          <p:cNvSpPr>
            <a:spLocks noChangeArrowheads="1"/>
          </p:cNvSpPr>
          <p:nvPr/>
        </p:nvSpPr>
        <p:spPr bwMode="auto">
          <a:xfrm>
            <a:off x="3600450" y="3505200"/>
            <a:ext cx="9207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900">
                <a:solidFill>
                  <a:schemeClr val="bg1"/>
                </a:solidFill>
                <a:latin typeface="Helvetica" charset="0"/>
              </a:rPr>
              <a:t>FEDERATION</a:t>
            </a:r>
          </a:p>
        </p:txBody>
      </p:sp>
      <p:sp>
        <p:nvSpPr>
          <p:cNvPr id="297995" name="Rectangle 11"/>
          <p:cNvSpPr>
            <a:spLocks noChangeArrowheads="1"/>
          </p:cNvSpPr>
          <p:nvPr/>
        </p:nvSpPr>
        <p:spPr bwMode="auto">
          <a:xfrm>
            <a:off x="-533400" y="8839200"/>
            <a:ext cx="6811963" cy="579438"/>
          </a:xfrm>
          <a:prstGeom prst="rect">
            <a:avLst/>
          </a:prstGeom>
          <a:solidFill>
            <a:schemeClr val="bg1">
              <a:alpha val="48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sz="3200" b="1" i="1">
                <a:solidFill>
                  <a:srgbClr val="FF0000"/>
                </a:solidFill>
                <a:effectLst>
                  <a:outerShdw blurRad="38100" dist="38100" dir="2700000" algn="tl">
                    <a:srgbClr val="DDDDDD"/>
                  </a:outerShdw>
                </a:effectLst>
                <a:latin typeface="Times New Roman" charset="0"/>
              </a:rPr>
              <a:t>…exist alongside traditional publishing</a:t>
            </a:r>
          </a:p>
        </p:txBody>
      </p:sp>
      <p:pic>
        <p:nvPicPr>
          <p:cNvPr id="2" name="Picture 1" descr="FASTR.tif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17500"/>
            <a:ext cx="9144000" cy="620346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175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995" grpId="0" build="p" autoUpdateAnimBg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671529"/>
            <a:ext cx="8229600" cy="11430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>*As a bonus; Open issues have successfully  garnered </a:t>
            </a:r>
            <a:r>
              <a:rPr lang="en-US" dirty="0" smtClean="0">
                <a:solidFill>
                  <a:srgbClr val="FF0000"/>
                </a:solidFill>
              </a:rPr>
              <a:t>bipartisan </a:t>
            </a:r>
            <a:r>
              <a:rPr lang="en-US" dirty="0" smtClean="0"/>
              <a:t>support in Congress</a:t>
            </a:r>
            <a:r>
              <a:rPr lang="is-IS" dirty="0" smtClean="0"/>
              <a:t>…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17979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859741"/>
            <a:ext cx="8229600" cy="1143000"/>
          </a:xfrm>
        </p:spPr>
        <p:txBody>
          <a:bodyPr>
            <a:normAutofit/>
          </a:bodyPr>
          <a:lstStyle/>
          <a:p>
            <a:r>
              <a:rPr lang="en-US" dirty="0" smtClean="0"/>
              <a:t>4. Leverage </a:t>
            </a:r>
            <a:r>
              <a:rPr lang="en-US" dirty="0">
                <a:solidFill>
                  <a:srgbClr val="FF0000"/>
                </a:solidFill>
              </a:rPr>
              <a:t>p</a:t>
            </a:r>
            <a:r>
              <a:rPr lang="en-US" dirty="0" smtClean="0">
                <a:solidFill>
                  <a:srgbClr val="FF0000"/>
                </a:solidFill>
              </a:rPr>
              <a:t>arallel </a:t>
            </a:r>
            <a:r>
              <a:rPr lang="en-US" dirty="0">
                <a:solidFill>
                  <a:srgbClr val="FF0000"/>
                </a:solidFill>
              </a:rPr>
              <a:t>a</a:t>
            </a:r>
            <a:r>
              <a:rPr lang="en-US" dirty="0" smtClean="0">
                <a:solidFill>
                  <a:srgbClr val="FF0000"/>
                </a:solidFill>
              </a:rPr>
              <a:t>ctions</a:t>
            </a:r>
            <a:r>
              <a:rPr lang="en-US" dirty="0" smtClean="0"/>
              <a:t>.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0817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BIRDI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810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91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AWGOS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55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EU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27709"/>
            <a:ext cx="9144000" cy="71857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672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85974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5</a:t>
            </a:r>
            <a:r>
              <a:rPr lang="en-US" dirty="0" smtClean="0"/>
              <a:t>. Build strong(</a:t>
            </a:r>
            <a:r>
              <a:rPr lang="en-US" dirty="0" err="1" smtClean="0"/>
              <a:t>er</a:t>
            </a:r>
            <a:r>
              <a:rPr lang="en-US" dirty="0" smtClean="0"/>
              <a:t>)  </a:t>
            </a:r>
            <a:r>
              <a:rPr lang="en-US" dirty="0">
                <a:solidFill>
                  <a:srgbClr val="FF0000"/>
                </a:solidFill>
              </a:rPr>
              <a:t>cross-sector relationships</a:t>
            </a:r>
            <a:r>
              <a:rPr lang="en-US" dirty="0"/>
              <a:t> </a:t>
            </a:r>
            <a:r>
              <a:rPr lang="en-US" dirty="0" smtClean="0"/>
              <a:t>to leverage success.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76159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ata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90500"/>
            <a:ext cx="9144000" cy="7048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80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514163" y="6269763"/>
            <a:ext cx="70274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Image credit: Tactical Technology Collective (CC BY-SA)</a:t>
            </a:r>
          </a:p>
        </p:txBody>
      </p:sp>
      <p:pic>
        <p:nvPicPr>
          <p:cNvPr id="5" name="Picture 4" descr="open-data-mortar-20120416-frontpage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66" y="276762"/>
            <a:ext cx="7912725" cy="57925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603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68511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>6</a:t>
            </a:r>
            <a:r>
              <a:rPr lang="en-US" dirty="0" smtClean="0"/>
              <a:t>. Understand </a:t>
            </a:r>
            <a:r>
              <a:rPr lang="en-US" dirty="0"/>
              <a:t>that </a:t>
            </a:r>
            <a:r>
              <a:rPr lang="en-US" dirty="0" smtClean="0">
                <a:solidFill>
                  <a:srgbClr val="FF0000"/>
                </a:solidFill>
              </a:rPr>
              <a:t>publicly-funded </a:t>
            </a:r>
            <a:r>
              <a:rPr lang="en-US" dirty="0" smtClean="0"/>
              <a:t>research </a:t>
            </a:r>
            <a:r>
              <a:rPr lang="en-US" dirty="0"/>
              <a:t>isn’t the only game in town.</a:t>
            </a:r>
            <a:r>
              <a:rPr lang="en-US" dirty="0" smtClean="0">
                <a:effectLst/>
              </a:rPr>
              <a:t> 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9307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85974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Private Funders/Foundations invest in </a:t>
            </a:r>
            <a:r>
              <a:rPr lang="en-US" smtClean="0">
                <a:latin typeface="Calibri" charset="0"/>
                <a:ea typeface="ＭＳ Ｐゴシック" charset="0"/>
                <a:cs typeface="ＭＳ Ｐゴシック" charset="0"/>
              </a:rPr>
              <a:t>work that produces </a:t>
            </a:r>
            <a:r>
              <a:rPr lang="en-US" dirty="0" smtClean="0">
                <a:solidFill>
                  <a:srgbClr val="FF0000"/>
                </a:solidFill>
                <a:latin typeface="Calibri" charset="0"/>
                <a:ea typeface="ＭＳ Ｐゴシック" charset="0"/>
                <a:cs typeface="ＭＳ Ｐゴシック" charset="0"/>
              </a:rPr>
              <a:t>huge</a:t>
            </a:r>
            <a:r>
              <a:rPr lang="en-US" dirty="0" smtClean="0">
                <a:latin typeface="Calibri" charset="0"/>
                <a:ea typeface="ＭＳ Ｐゴシック" charset="0"/>
                <a:cs typeface="ＭＳ Ｐゴシック" charset="0"/>
              </a:rPr>
              <a:t> amounts of data.</a:t>
            </a: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572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1" name="Title 1"/>
          <p:cNvSpPr>
            <a:spLocks noGrp="1"/>
          </p:cNvSpPr>
          <p:nvPr>
            <p:ph type="title"/>
          </p:nvPr>
        </p:nvSpPr>
        <p:spPr>
          <a:xfrm>
            <a:off x="533400" y="2438400"/>
            <a:ext cx="8229600" cy="1143000"/>
          </a:xfrm>
        </p:spPr>
        <p:txBody>
          <a:bodyPr/>
          <a:lstStyle/>
          <a:p>
            <a:endParaRPr lang="en-US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12642" name="Picture 1" descr="orf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8810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2859741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dirty="0"/>
              <a:t/>
            </a:r>
            <a:br>
              <a:rPr lang="en-US" dirty="0"/>
            </a:br>
            <a:endParaRPr lang="en-US" dirty="0">
              <a:latin typeface="Calibri" charset="0"/>
              <a:ea typeface="ＭＳ Ｐゴシック" charset="0"/>
              <a:cs typeface="ＭＳ Ｐゴシック" charset="0"/>
            </a:endParaRPr>
          </a:p>
        </p:txBody>
      </p:sp>
      <p:pic>
        <p:nvPicPr>
          <p:cNvPr id="18434" name="Picture 2" descr="Logo.tiff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0" y="6343650"/>
            <a:ext cx="1346200" cy="376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15999" y="2125778"/>
            <a:ext cx="7477125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4000" dirty="0" smtClean="0"/>
              <a:t>Primary Goal: </a:t>
            </a:r>
          </a:p>
          <a:p>
            <a:pPr lvl="0" algn="ctr"/>
            <a:r>
              <a:rPr lang="en-US" sz="4000" dirty="0" smtClean="0"/>
              <a:t>Position “open” </a:t>
            </a:r>
            <a:r>
              <a:rPr lang="en-US" sz="4000" dirty="0"/>
              <a:t>as an </a:t>
            </a:r>
            <a:r>
              <a:rPr lang="en-US" sz="4000" dirty="0">
                <a:solidFill>
                  <a:srgbClr val="FF0000"/>
                </a:solidFill>
              </a:rPr>
              <a:t>enabling </a:t>
            </a:r>
            <a:r>
              <a:rPr lang="en-US" sz="4000" dirty="0" smtClean="0">
                <a:solidFill>
                  <a:srgbClr val="FF0000"/>
                </a:solidFill>
              </a:rPr>
              <a:t>strategy </a:t>
            </a:r>
            <a:r>
              <a:rPr lang="en-US" sz="4000" dirty="0" smtClean="0"/>
              <a:t>to achieve stakeholder goals/missions. </a:t>
            </a:r>
          </a:p>
          <a:p>
            <a:pPr lvl="0" algn="ctr"/>
            <a:r>
              <a:rPr lang="en-US" sz="4000" dirty="0" smtClean="0"/>
              <a:t>(open </a:t>
            </a:r>
            <a:r>
              <a:rPr lang="en-US" sz="4000" i="1" dirty="0" smtClean="0"/>
              <a:t>in </a:t>
            </a:r>
            <a:r>
              <a:rPr lang="en-US" sz="4000" i="1" dirty="0"/>
              <a:t>order to</a:t>
            </a:r>
            <a:r>
              <a:rPr lang="en-US" sz="4000" dirty="0"/>
              <a:t>…)</a:t>
            </a:r>
          </a:p>
        </p:txBody>
      </p:sp>
    </p:spTree>
    <p:extLst>
      <p:ext uri="{BB962C8B-B14F-4D97-AF65-F5344CB8AC3E}">
        <p14:creationId xmlns:p14="http://schemas.microsoft.com/office/powerpoint/2010/main" val="1356643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xmlns:p14="http://schemas.microsoft.com/office/powerpoint/2010/main" spd="slow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5" name="Title 1"/>
          <p:cNvSpPr>
            <a:spLocks noGrp="1"/>
          </p:cNvSpPr>
          <p:nvPr>
            <p:ph type="title"/>
          </p:nvPr>
        </p:nvSpPr>
        <p:spPr>
          <a:xfrm>
            <a:off x="533400" y="1600200"/>
            <a:ext cx="8229600" cy="1143000"/>
          </a:xfrm>
        </p:spPr>
        <p:txBody>
          <a:bodyPr/>
          <a:lstStyle/>
          <a:p>
            <a:r>
              <a:rPr lang="en-US" dirty="0">
                <a:latin typeface="Calibri" charset="0"/>
                <a:ea typeface="ＭＳ Ｐゴシック" charset="0"/>
                <a:cs typeface="ＭＳ Ｐゴシック" charset="0"/>
              </a:rPr>
              <a:t>Thank You.</a:t>
            </a:r>
          </a:p>
        </p:txBody>
      </p:sp>
      <p:sp>
        <p:nvSpPr>
          <p:cNvPr id="108546" name="TextBox 1"/>
          <p:cNvSpPr txBox="1">
            <a:spLocks noChangeArrowheads="1"/>
          </p:cNvSpPr>
          <p:nvPr/>
        </p:nvSpPr>
        <p:spPr bwMode="auto">
          <a:xfrm>
            <a:off x="2441575" y="3784600"/>
            <a:ext cx="4495800" cy="147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1800" dirty="0"/>
              <a:t>Heather Joseph</a:t>
            </a:r>
          </a:p>
          <a:p>
            <a:pPr algn="ctr" eaLnBrk="1" hangingPunct="1"/>
            <a:r>
              <a:rPr lang="en-US" sz="1800" dirty="0"/>
              <a:t>Executive Director, SPARC</a:t>
            </a:r>
          </a:p>
          <a:p>
            <a:pPr algn="ctr" eaLnBrk="1" hangingPunct="1"/>
            <a:r>
              <a:rPr lang="en-US" sz="1800" dirty="0"/>
              <a:t>21 </a:t>
            </a:r>
            <a:r>
              <a:rPr lang="en-US" sz="1800" dirty="0" err="1"/>
              <a:t>Dupont</a:t>
            </a:r>
            <a:r>
              <a:rPr lang="en-US" sz="1800" dirty="0"/>
              <a:t> Circle, Washington, DC 20009</a:t>
            </a:r>
          </a:p>
          <a:p>
            <a:pPr algn="ctr" eaLnBrk="1" hangingPunct="1"/>
            <a:r>
              <a:rPr lang="en-US" sz="1800" dirty="0">
                <a:hlinkClick r:id="rId3"/>
              </a:rPr>
              <a:t>heather@sparcopen.org</a:t>
            </a:r>
            <a:endParaRPr lang="en-US" sz="1800" dirty="0"/>
          </a:p>
          <a:p>
            <a:pPr algn="ctr" eaLnBrk="1" hangingPunct="1"/>
            <a:r>
              <a:rPr lang="en-US" sz="1800" dirty="0" err="1"/>
              <a:t>www.sparcopen.org</a:t>
            </a:r>
            <a:endParaRPr lang="en-US" sz="18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1815" y="5778500"/>
            <a:ext cx="1553935" cy="5374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593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952"/>
    </mc:Choice>
    <mc:Fallback xmlns="">
      <p:transition xmlns:p14="http://schemas.microsoft.com/office/powerpoint/2010/main" spd="slow" advTm="52952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5.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1345</TotalTime>
  <Words>510</Words>
  <Application>Microsoft Office PowerPoint</Application>
  <PresentationFormat>On-screen Show (4:3)</PresentationFormat>
  <Paragraphs>119</Paragraphs>
  <Slides>52</Slides>
  <Notes>51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52</vt:i4>
      </vt:variant>
    </vt:vector>
  </HeadingPairs>
  <TitlesOfParts>
    <vt:vector size="60" baseType="lpstr">
      <vt:lpstr>ＭＳ Ｐゴシック</vt:lpstr>
      <vt:lpstr>Arial</vt:lpstr>
      <vt:lpstr>Augereau</vt:lpstr>
      <vt:lpstr>Calibri</vt:lpstr>
      <vt:lpstr>Helvetica</vt:lpstr>
      <vt:lpstr>Times New Roman</vt:lpstr>
      <vt:lpstr>Office Theme</vt:lpstr>
      <vt:lpstr>Document</vt:lpstr>
      <vt:lpstr>The Politics of Open:  The State of Play in the U.S.</vt:lpstr>
      <vt:lpstr>SPARC’s goal is to make open the default in research and education.   </vt:lpstr>
      <vt:lpstr>Policy is a (powerful) lever to use to accomplish this goal. </vt:lpstr>
      <vt:lpstr>PowerPoint Presentation</vt:lpstr>
      <vt:lpstr>U.S. Information Policy Precedents</vt:lpstr>
      <vt:lpstr>OMB Circular A-130 </vt:lpstr>
      <vt:lpstr>PowerPoint Presentation</vt:lpstr>
      <vt:lpstr>PowerPoint Presentation</vt:lpstr>
      <vt:lpstr>PowerPoint Presentation</vt:lpstr>
      <vt:lpstr>Set the expectation, from day one, that “open” was a key priority.</vt:lpstr>
      <vt:lpstr>Open Government Directive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Open considered a foundational enabling strategy for discovery, better health, innovation, economic growth, job creation…everything.</vt:lpstr>
      <vt:lpstr>Until…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Real sense that that an empirical, data-driven, fact-based operating mode is endangered.   </vt:lpstr>
      <vt:lpstr>So...how are we responding?</vt:lpstr>
      <vt:lpstr>1. Play active, pragmatic defense. </vt:lpstr>
      <vt:lpstr>1. Play active, pragmatic defense. </vt:lpstr>
      <vt:lpstr>PowerPoint Presentation</vt:lpstr>
      <vt:lpstr>PowerPoint Presentation</vt:lpstr>
      <vt:lpstr>2. Understand what the new priorities are for this Administration: “open and transparent” is out… </vt:lpstr>
      <vt:lpstr>…“taxpayers,” “good deals,” and “big wins” are in.  </vt:lpstr>
      <vt:lpstr>PowerPoint Presentation</vt:lpstr>
      <vt:lpstr>PowerPoint Presentation</vt:lpstr>
      <vt:lpstr>3. Recognize that progress is still possible &amp; position ourselves to drive . </vt:lpstr>
      <vt:lpstr>Single-party control of House, Senate and White House presents opportunities to move legislation. </vt:lpstr>
      <vt:lpstr>PowerPoint Presentation</vt:lpstr>
      <vt:lpstr>PowerPoint Presentation</vt:lpstr>
      <vt:lpstr>*As a bonus; Open issues have successfully  garnered bipartisan support in Congress…</vt:lpstr>
      <vt:lpstr>4. Leverage parallel actions.</vt:lpstr>
      <vt:lpstr>PowerPoint Presentation</vt:lpstr>
      <vt:lpstr>PowerPoint Presentation</vt:lpstr>
      <vt:lpstr>PowerPoint Presentation</vt:lpstr>
      <vt:lpstr>5. Build strong(er)  cross-sector relationships to leverage success.</vt:lpstr>
      <vt:lpstr>PowerPoint Presentation</vt:lpstr>
      <vt:lpstr>PowerPoint Presentation</vt:lpstr>
      <vt:lpstr>6. Understand that publicly-funded research isn’t the only game in town. </vt:lpstr>
      <vt:lpstr>Private Funders/Foundations invest in work that produces huge amounts of data.</vt:lpstr>
      <vt:lpstr>PowerPoint Presentation</vt:lpstr>
      <vt:lpstr> </vt:lpstr>
      <vt:lpstr>Thank You.</vt:lpstr>
    </vt:vector>
  </TitlesOfParts>
  <Company>ARL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Heather Joseph</dc:creator>
  <cp:lastModifiedBy>WRIGHT FIONA</cp:lastModifiedBy>
  <cp:revision>46</cp:revision>
  <dcterms:created xsi:type="dcterms:W3CDTF">2017-05-01T14:59:17Z</dcterms:created>
  <dcterms:modified xsi:type="dcterms:W3CDTF">2017-08-02T08:58:09Z</dcterms:modified>
</cp:coreProperties>
</file>