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2"/>
  </p:notesMasterIdLst>
  <p:sldIdLst>
    <p:sldId id="286" r:id="rId2"/>
    <p:sldId id="319" r:id="rId3"/>
    <p:sldId id="329" r:id="rId4"/>
    <p:sldId id="287" r:id="rId5"/>
    <p:sldId id="336" r:id="rId6"/>
    <p:sldId id="333" r:id="rId7"/>
    <p:sldId id="289" r:id="rId8"/>
    <p:sldId id="335" r:id="rId9"/>
    <p:sldId id="301" r:id="rId10"/>
    <p:sldId id="279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21"/>
    <p:restoredTop sz="94643"/>
  </p:normalViewPr>
  <p:slideViewPr>
    <p:cSldViewPr snapToGrid="0" snapToObjects="1">
      <p:cViewPr varScale="1">
        <p:scale>
          <a:sx n="121" d="100"/>
          <a:sy n="121" d="100"/>
        </p:scale>
        <p:origin x="200" y="30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01C851D-A1E3-C644-9F8E-0BF8535D6B9B}" type="datetimeFigureOut">
              <a:rPr lang="en-US" smtClean="0"/>
              <a:t>6/29/2018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AA67A85-55EB-5043-BE48-83AA35C4A1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6688946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Open</a:t>
            </a:r>
            <a:r>
              <a:rPr lang="en-US" baseline="0" dirty="0"/>
              <a:t> education can encompass many different things. These are just some of the aspects of open education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88F6AC-B2F3-D14D-87FD-3FA9436698DA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0507952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Originally created by</a:t>
            </a:r>
            <a:r>
              <a:rPr lang="en-US" baseline="0" dirty="0"/>
              <a:t> the University of Oxford, adapted by the University of Edinburgh.  Course won the 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Credo Digital Award for Information Literacy </a:t>
            </a:r>
            <a:endParaRPr lang="en-US" baseline="0" dirty="0"/>
          </a:p>
          <a:p>
            <a:endParaRPr lang="en-US" baseline="0" dirty="0"/>
          </a:p>
          <a:p>
            <a:pPr marL="0" marR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Subsequently adapted for use by the Scottish Social Services Council as 23 digital capabilities to support practice and learning in social services.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88F6AC-B2F3-D14D-87FD-3FA9436698DA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2510014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88F6AC-B2F3-D14D-87FD-3FA9436698DA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6688858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88F6AC-B2F3-D14D-87FD-3FA9436698DA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3441516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4485B46-4DAF-5A43-A0F0-0BE17BF7B04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5EFA79F-2C91-484C-9096-C36514737FE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5637D58-12AC-9F45-9E32-4305B3A7E6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235CCA-96E6-DE4B-8AFD-312C15C659BF}" type="datetimeFigureOut">
              <a:rPr lang="en-US" smtClean="0"/>
              <a:t>6/29/2018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875FD8A-CBA4-5C4C-86F8-9037875DDB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080DBD9-CDD6-EB4B-BCB3-B845134D5E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EEAFEE-7A0F-474D-BDF1-55C973A6A63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74477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55242A-8192-8C49-AE69-73BE0D71E4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F7E778B-9C09-764D-BB8E-7FE817947BE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6F04CE1-39D6-8541-94E2-F8E4991B50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235CCA-96E6-DE4B-8AFD-312C15C659BF}" type="datetimeFigureOut">
              <a:rPr lang="en-US" smtClean="0"/>
              <a:t>6/29/2018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319465-474A-5D49-8F8B-294B3DB71A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41AA108-D719-4C4C-86B3-918C232847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EEAFEE-7A0F-474D-BDF1-55C973A6A63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9480306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B8C3AD4-162E-5041-A73E-07894E7DA21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5C936F4-6AA5-BE4E-85D8-9E0E392A7E5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CD8AE5A-D251-8440-A7C0-8E66055BFE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235CCA-96E6-DE4B-8AFD-312C15C659BF}" type="datetimeFigureOut">
              <a:rPr lang="en-US" smtClean="0"/>
              <a:t>6/29/2018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FD8F376-EC78-6944-97BC-5868907559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999B338-1D9F-3D42-93F1-E1DBDEDEF5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EEAFEE-7A0F-474D-BDF1-55C973A6A63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136220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06B89A-9E21-884B-A345-CF846A8492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D88757A-4C7A-4544-9306-C25E498AC98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882B9A8-5491-8544-B859-3A52C17D06F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F2404A2-B3E0-D645-B20C-342426C3C07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235CCA-96E6-DE4B-8AFD-312C15C659BF}" type="datetimeFigureOut">
              <a:rPr lang="en-US" smtClean="0"/>
              <a:t>6/29/2018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2F89FD8-ABCE-C640-AD60-6D93EA3B33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9BB721D-A872-314F-BB40-9DE1781592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EEAFEE-7A0F-474D-BDF1-55C973A6A63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489477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9C62D7D-E57E-2145-8612-ACDF502FAB6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02BE968-B108-8548-BAE1-B45B7D7FD8F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B6C30B4-6E82-A341-BEBD-9D9C06DD495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A7F8E68-22AD-644A-B048-6D579BCC9CC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9C2D6A7-3F8D-1B43-976A-EEF12A22467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1C7B85B9-43A7-BF42-B20A-032BBCA658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235CCA-96E6-DE4B-8AFD-312C15C659BF}" type="datetimeFigureOut">
              <a:rPr lang="en-US" smtClean="0"/>
              <a:t>6/29/2018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4E23A25E-A11C-184A-A85A-4A8912F10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2CA4A595-3CFC-1542-9871-1B1A72194A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EEAFEE-7A0F-474D-BDF1-55C973A6A63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9443492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F04BEC9-6980-6549-B3AE-995D54756F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F284208-A753-0148-AD2A-8132FC094F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235CCA-96E6-DE4B-8AFD-312C15C659BF}" type="datetimeFigureOut">
              <a:rPr lang="en-US" smtClean="0"/>
              <a:t>6/29/2018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4B9D4DD-4FEC-9C45-869F-2A07807FB5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1A4C311-C4CB-E243-9BDB-B51F79D54C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EEAFEE-7A0F-474D-BDF1-55C973A6A63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1393846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E1BD25D-6DB8-BF4A-9E69-6F75A835DB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235CCA-96E6-DE4B-8AFD-312C15C659BF}" type="datetimeFigureOut">
              <a:rPr lang="en-US" smtClean="0"/>
              <a:t>6/29/2018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C2AF7AF-D5D1-984A-B16B-407663B8EC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809CF24-3D0D-3244-8A16-B864B4D08F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EEAFEE-7A0F-474D-BDF1-55C973A6A63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3115718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AA3FCCF-E8DD-244A-A6B6-46F2038E13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AC0FED3-F53A-0D42-B124-F1D93908B09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B6DE2B2-A384-5042-951C-6B2D6799ECF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CF49365-CEC4-1743-ABA0-D8E9C39026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235CCA-96E6-DE4B-8AFD-312C15C659BF}" type="datetimeFigureOut">
              <a:rPr lang="en-US" smtClean="0"/>
              <a:t>6/29/2018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88CC299-9229-8B44-9186-871112061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8C915AA-EE31-FC40-B2BF-603DAAC504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EEAFEE-7A0F-474D-BDF1-55C973A6A63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4941359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B361ECB-32F5-2842-B37E-C820BB598FE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FBACA3B5-94EC-B94E-984C-4212C195934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4C5FC7C-F138-F045-B414-62BB240AFD6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FADC613-902C-CD4A-8CCD-B46C17204A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235CCA-96E6-DE4B-8AFD-312C15C659BF}" type="datetimeFigureOut">
              <a:rPr lang="en-US" smtClean="0"/>
              <a:t>6/29/2018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9D1D565-8DCD-CD46-9D61-43A5E9757E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77533E2-B6BD-3E42-B312-7E1C379B57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EEAFEE-7A0F-474D-BDF1-55C973A6A63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177337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59CF32-ABB6-C14E-8ECC-505583B151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3EFE39E-8105-C844-AD00-2BFBC570B97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0AE818B-6286-E94A-ADCF-E2034BAA8A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235CCA-96E6-DE4B-8AFD-312C15C659BF}" type="datetimeFigureOut">
              <a:rPr lang="en-US" smtClean="0"/>
              <a:t>6/29/2018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B8198E3-7C31-BF42-B6AF-DE4B9E8CD9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BBD1739-7AA2-C947-B9E4-DD19C2BC4A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EEAFEE-7A0F-474D-BDF1-55C973A6A63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3165333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36E89F21-126E-F24B-AF9C-D1D4E6EAA0C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6F60D19-D9DA-4648-B434-FEA5FF84B5E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DC605BC-B351-AF46-A46F-3B37C1A79B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235CCA-96E6-DE4B-8AFD-312C15C659BF}" type="datetimeFigureOut">
              <a:rPr lang="en-US" smtClean="0"/>
              <a:t>6/29/2018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B729F84-FF39-DB4D-814C-E54EBCFA72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B82E917-739D-9944-ACDD-1811A5F146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EEAFEE-7A0F-474D-BDF1-55C973A6A63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730984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E3037F3-EC30-3041-949F-201DC2B867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35F1579-1B84-4A4A-9DF9-CB501612276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CC24D61-5709-5E4D-B533-9B635725482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E235CCA-96E6-DE4B-8AFD-312C15C659BF}" type="datetimeFigureOut">
              <a:rPr lang="en-US" smtClean="0"/>
              <a:t>6/29/2018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09F8647-CDDD-774A-A07C-0AB26818C65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9EE781D-521D-CF47-833E-2134698D098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1EEAFEE-7A0F-474D-BDF1-55C973A6A63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42290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open.ed.ac.uk/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flic.kr/p/snkn7o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jpg"/><Relationship Id="rId4" Type="http://schemas.openxmlformats.org/officeDocument/2006/relationships/image" Target="../media/image1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www.23things.ed.ac.uk/" TargetMode="External"/><Relationship Id="rId4" Type="http://schemas.openxmlformats.org/officeDocument/2006/relationships/image" Target="../media/image1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://open.ed.ac.uk/lgbt-healthcare-101/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openinnovation.is.ed.ac.uk/" TargetMode="External"/><Relationship Id="rId4" Type="http://schemas.openxmlformats.org/officeDocument/2006/relationships/image" Target="../media/image1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open.ed.ac.uk/the-sea-level-story-geoscience/" TargetMode="Externa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flic.kr/p/R53nGm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jpg"/><Relationship Id="rId3" Type="http://schemas.openxmlformats.org/officeDocument/2006/relationships/hyperlink" Target="mailto:stephanie.farley@ed.ac.uk" TargetMode="External"/><Relationship Id="rId7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hyperlink" Target="mailto:lorna.m.campbell@ed.ac.uk" TargetMode="External"/><Relationship Id="rId5" Type="http://schemas.openxmlformats.org/officeDocument/2006/relationships/hyperlink" Target="http://open.ed.ac.uk/" TargetMode="External"/><Relationship Id="rId4" Type="http://schemas.openxmlformats.org/officeDocument/2006/relationships/hyperlink" Target="mailto:open.ed@ed.ac.uk" TargetMode="External"/><Relationship Id="rId9" Type="http://schemas.openxmlformats.org/officeDocument/2006/relationships/hyperlink" Target="https://flic.kr/p/fcwCzM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26E71688-D9EF-2147-8143-6CB14BA1C34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1693" y="5629008"/>
            <a:ext cx="1037046" cy="1034348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6C920277-5B3C-9F49-ADE5-42B4E8F8E722}"/>
              </a:ext>
            </a:extLst>
          </p:cNvPr>
          <p:cNvSpPr txBox="1"/>
          <p:nvPr/>
        </p:nvSpPr>
        <p:spPr>
          <a:xfrm>
            <a:off x="6580753" y="6002638"/>
            <a:ext cx="3635327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/>
              <a:t>Open.Ed</a:t>
            </a:r>
            <a:r>
              <a:rPr lang="en-US" dirty="0"/>
              <a:t>, </a:t>
            </a:r>
            <a:r>
              <a:rPr lang="en-US" dirty="0">
                <a:hlinkClick r:id="rId3"/>
              </a:rPr>
              <a:t>https://open.ed.ac.uk/</a:t>
            </a:r>
            <a:endParaRPr lang="en-US" dirty="0"/>
          </a:p>
          <a:p>
            <a:endParaRPr lang="en-US" sz="160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D3741A8-B303-3943-B227-FCBF69DE33A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145439" y="675750"/>
            <a:ext cx="7500048" cy="495325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66B8BE2E-66AE-7341-89D5-F32739B35E66}"/>
              </a:ext>
            </a:extLst>
          </p:cNvPr>
          <p:cNvSpPr txBox="1"/>
          <p:nvPr/>
        </p:nvSpPr>
        <p:spPr>
          <a:xfrm>
            <a:off x="291693" y="360439"/>
            <a:ext cx="3712747" cy="51552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GB" sz="5400" b="1" dirty="0" err="1"/>
              <a:t>Open.Ed</a:t>
            </a:r>
            <a:endParaRPr lang="en-GB" sz="5400" b="1" dirty="0"/>
          </a:p>
          <a:p>
            <a:pPr algn="ctr">
              <a:lnSpc>
                <a:spcPct val="150000"/>
              </a:lnSpc>
            </a:pPr>
            <a:r>
              <a:rPr lang="en-GB" sz="2800" b="1" dirty="0"/>
              <a:t>OER &amp; Open Knowledge at the University of Edinburgh</a:t>
            </a:r>
          </a:p>
          <a:p>
            <a:pPr algn="ctr"/>
            <a:endParaRPr lang="en-GB" sz="1400" b="1" dirty="0"/>
          </a:p>
          <a:p>
            <a:pPr algn="ctr"/>
            <a:r>
              <a:rPr lang="en-GB" sz="1400" b="1" dirty="0"/>
              <a:t>by</a:t>
            </a:r>
            <a:r>
              <a:rPr lang="en-GB" sz="2000" b="1" dirty="0"/>
              <a:t> </a:t>
            </a:r>
          </a:p>
          <a:p>
            <a:pPr algn="ctr"/>
            <a:r>
              <a:rPr lang="en-GB" sz="2000" b="1" dirty="0"/>
              <a:t>Charlie Farley </a:t>
            </a:r>
          </a:p>
          <a:p>
            <a:pPr algn="ctr"/>
            <a:r>
              <a:rPr lang="en-GB" sz="1200" b="1" dirty="0"/>
              <a:t>&amp;</a:t>
            </a:r>
          </a:p>
          <a:p>
            <a:pPr algn="ctr"/>
            <a:r>
              <a:rPr lang="en-GB" sz="2000" b="1" dirty="0"/>
              <a:t>Lorna M. Campbell</a:t>
            </a:r>
          </a:p>
          <a:p>
            <a:pPr algn="ctr"/>
            <a:endParaRPr lang="en-GB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5291825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0414" y="389249"/>
            <a:ext cx="6830807" cy="5516867"/>
          </a:xfrm>
        </p:spPr>
        <p:txBody>
          <a:bodyPr>
            <a:normAutofit/>
          </a:bodyPr>
          <a:lstStyle/>
          <a:p>
            <a:pPr marL="0" lvl="0" indent="0">
              <a:buNone/>
            </a:pPr>
            <a:r>
              <a:rPr lang="en-GB" sz="4000" b="1" dirty="0"/>
              <a:t>OER Mission, Vision &amp; Policy</a:t>
            </a:r>
            <a:endParaRPr lang="en-US" sz="3600" dirty="0"/>
          </a:p>
          <a:p>
            <a:r>
              <a:rPr lang="en-US" sz="2400" dirty="0"/>
              <a:t>Provide the highest quality learning and teaching environment for the greater wellbeing of our students</a:t>
            </a:r>
          </a:p>
          <a:p>
            <a:r>
              <a:rPr lang="en-US" sz="2400" dirty="0"/>
              <a:t>Make a significant, sustainable and socially responsible contribution to Scotland, the UK and the world.</a:t>
            </a:r>
          </a:p>
          <a:p>
            <a:r>
              <a:rPr lang="en-GB" sz="2400" dirty="0"/>
              <a:t>OER Vision draws on history of the Edinburgh Settlement, excellent education and research collections, traditions of the Enlightenment.</a:t>
            </a:r>
          </a:p>
          <a:p>
            <a:r>
              <a:rPr lang="en-GB" sz="2400" dirty="0"/>
              <a:t>OER Policy encourages staff and students to use, create and publish OERs to enhance the quality of the student experience. </a:t>
            </a:r>
          </a:p>
          <a:p>
            <a:pPr marL="0" indent="0">
              <a:buNone/>
            </a:pPr>
            <a:endParaRPr lang="en-US" sz="2400" dirty="0"/>
          </a:p>
          <a:p>
            <a:pPr lvl="0"/>
            <a:endParaRPr lang="en-US" sz="2400" dirty="0"/>
          </a:p>
        </p:txBody>
      </p:sp>
      <p:sp>
        <p:nvSpPr>
          <p:cNvPr id="5" name="TextBox 4"/>
          <p:cNvSpPr txBox="1"/>
          <p:nvPr/>
        </p:nvSpPr>
        <p:spPr>
          <a:xfrm>
            <a:off x="1929704" y="5740026"/>
            <a:ext cx="532151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dirty="0"/>
              <a:t>CC BY-NC-SA 2.0, Centre for Research Collections, </a:t>
            </a:r>
            <a:r>
              <a:rPr lang="en-US" u="sng" dirty="0">
                <a:hlinkClick r:id="rId3"/>
              </a:rPr>
              <a:t>https://flic.kr/p/snkn7o</a:t>
            </a:r>
            <a:r>
              <a:rPr lang="en-US" u="sng" dirty="0"/>
              <a:t> </a:t>
            </a:r>
            <a:endParaRPr lang="en-GB" dirty="0"/>
          </a:p>
          <a:p>
            <a:endParaRPr lang="en-GB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648FE20D-FF38-FB42-9AC9-FA899DFB386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91693" y="5629008"/>
            <a:ext cx="1037046" cy="1034348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1B233AA8-83DD-5941-AE6E-6715ED7D223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379942" y="389249"/>
            <a:ext cx="4433452" cy="592155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67800859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5253" y="503119"/>
            <a:ext cx="8611229" cy="512588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864031B8-9CB3-414B-B5C6-17280810367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91693" y="5629008"/>
            <a:ext cx="1037046" cy="1034348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FF25C875-1ECA-CE44-9368-DC08A81FAB80}"/>
              </a:ext>
            </a:extLst>
          </p:cNvPr>
          <p:cNvSpPr txBox="1"/>
          <p:nvPr/>
        </p:nvSpPr>
        <p:spPr>
          <a:xfrm>
            <a:off x="5101142" y="6039629"/>
            <a:ext cx="451944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23 Things, </a:t>
            </a:r>
            <a:r>
              <a:rPr lang="en-US" dirty="0">
                <a:hlinkClick r:id="rId5"/>
              </a:rPr>
              <a:t>https://www.23things.ed.ac.uk/</a:t>
            </a:r>
            <a:r>
              <a:rPr lang="en-US" dirty="0"/>
              <a:t> </a:t>
            </a:r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C518BC9A-DB23-CC4E-85C2-6C7416C8539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522762"/>
            <a:ext cx="2918619" cy="5516867"/>
          </a:xfrm>
        </p:spPr>
        <p:txBody>
          <a:bodyPr>
            <a:normAutofit/>
          </a:bodyPr>
          <a:lstStyle/>
          <a:p>
            <a:pPr marL="0" lvl="0" indent="0" algn="ctr">
              <a:buNone/>
            </a:pPr>
            <a:r>
              <a:rPr lang="en-US" sz="3600" b="1" dirty="0"/>
              <a:t>OER for </a:t>
            </a:r>
          </a:p>
          <a:p>
            <a:pPr marL="0" lvl="0" indent="0" algn="ctr">
              <a:buNone/>
            </a:pPr>
            <a:r>
              <a:rPr lang="en-US" sz="3600" b="1" dirty="0"/>
              <a:t>Digital</a:t>
            </a:r>
          </a:p>
          <a:p>
            <a:pPr marL="0" lvl="0" indent="0" algn="ctr">
              <a:buNone/>
            </a:pPr>
            <a:r>
              <a:rPr lang="en-US" sz="3600" b="1" dirty="0"/>
              <a:t>Skills</a:t>
            </a:r>
            <a:endParaRPr lang="en-US" sz="4400" b="1" dirty="0"/>
          </a:p>
        </p:txBody>
      </p:sp>
    </p:spTree>
    <p:extLst>
      <p:ext uri="{BB962C8B-B14F-4D97-AF65-F5344CB8AC3E}">
        <p14:creationId xmlns:p14="http://schemas.microsoft.com/office/powerpoint/2010/main" val="327340338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26E71688-D9EF-2147-8143-6CB14BA1C34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1693" y="5629008"/>
            <a:ext cx="1037046" cy="1034348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6C920277-5B3C-9F49-ADE5-42B4E8F8E722}"/>
              </a:ext>
            </a:extLst>
          </p:cNvPr>
          <p:cNvSpPr txBox="1"/>
          <p:nvPr/>
        </p:nvSpPr>
        <p:spPr>
          <a:xfrm>
            <a:off x="4151375" y="5936427"/>
            <a:ext cx="652352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LGBT+ Healthcare 101, </a:t>
            </a:r>
            <a:r>
              <a:rPr lang="en-US" dirty="0">
                <a:hlinkClick r:id="rId3"/>
              </a:rPr>
              <a:t>http://open.ed.ac.uk/lgbt-healthcare-101/</a:t>
            </a:r>
            <a:endParaRPr lang="en-US" dirty="0"/>
          </a:p>
          <a:p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CAE3321-FF91-8542-A9EF-1D07E7AF9B2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9474" y="720344"/>
            <a:ext cx="8547330" cy="460240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99606978-079F-EA46-85D3-B687F263EB9E}"/>
              </a:ext>
            </a:extLst>
          </p:cNvPr>
          <p:cNvSpPr txBox="1">
            <a:spLocks/>
          </p:cNvSpPr>
          <p:nvPr/>
        </p:nvSpPr>
        <p:spPr>
          <a:xfrm>
            <a:off x="291693" y="720344"/>
            <a:ext cx="2661714" cy="531928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US" sz="3600" b="1" dirty="0"/>
              <a:t>OER for Equality and Diversity</a:t>
            </a:r>
          </a:p>
        </p:txBody>
      </p:sp>
    </p:spTree>
    <p:extLst>
      <p:ext uri="{BB962C8B-B14F-4D97-AF65-F5344CB8AC3E}">
        <p14:creationId xmlns:p14="http://schemas.microsoft.com/office/powerpoint/2010/main" val="428292005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88053" y="760550"/>
            <a:ext cx="8812584" cy="495707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6" name="Rounded Rectangle 5"/>
          <p:cNvSpPr/>
          <p:nvPr/>
        </p:nvSpPr>
        <p:spPr>
          <a:xfrm>
            <a:off x="4777986" y="1928246"/>
            <a:ext cx="5101389" cy="2294021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000" dirty="0">
                <a:solidFill>
                  <a:schemeClr val="tx1"/>
                </a:solidFill>
                <a:latin typeface="Krungthep" charset="-34"/>
                <a:ea typeface="Krungthep" charset="-34"/>
                <a:cs typeface="Krungthep" charset="-34"/>
              </a:rPr>
              <a:t>Innovating </a:t>
            </a:r>
          </a:p>
          <a:p>
            <a:pPr algn="ctr"/>
            <a:r>
              <a:rPr lang="en-US" sz="2800" dirty="0">
                <a:solidFill>
                  <a:schemeClr val="tx1"/>
                </a:solidFill>
                <a:latin typeface="Krungthep" charset="-34"/>
                <a:ea typeface="Krungthep" charset="-34"/>
                <a:cs typeface="Krungthep" charset="-34"/>
              </a:rPr>
              <a:t>with</a:t>
            </a:r>
            <a:endParaRPr lang="en-US" sz="4000" dirty="0">
              <a:solidFill>
                <a:schemeClr val="tx1"/>
              </a:solidFill>
              <a:latin typeface="Krungthep" charset="-34"/>
              <a:ea typeface="Krungthep" charset="-34"/>
              <a:cs typeface="Krungthep" charset="-34"/>
            </a:endParaRPr>
          </a:p>
          <a:p>
            <a:pPr algn="ctr"/>
            <a:r>
              <a:rPr lang="en-US" sz="4000" dirty="0">
                <a:solidFill>
                  <a:schemeClr val="tx1"/>
                </a:solidFill>
                <a:latin typeface="Krungthep" charset="-34"/>
                <a:ea typeface="Krungthep" charset="-34"/>
                <a:cs typeface="Krungthep" charset="-34"/>
              </a:rPr>
              <a:t>Open Knowledge</a:t>
            </a:r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DE310E15-62F7-9B49-B041-F76E971530E7}"/>
              </a:ext>
            </a:extLst>
          </p:cNvPr>
          <p:cNvSpPr txBox="1">
            <a:spLocks/>
          </p:cNvSpPr>
          <p:nvPr/>
        </p:nvSpPr>
        <p:spPr>
          <a:xfrm>
            <a:off x="144548" y="760550"/>
            <a:ext cx="2661714" cy="531928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US" sz="3600" b="1" dirty="0"/>
              <a:t>OER for Knowledge Exchange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054CB9D6-A9EC-694A-9D91-C6F364139BA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91693" y="5629008"/>
            <a:ext cx="1037046" cy="1034348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95F51B2A-7C14-C045-8AA4-5343E73347BB}"/>
              </a:ext>
            </a:extLst>
          </p:cNvPr>
          <p:cNvSpPr txBox="1"/>
          <p:nvPr/>
        </p:nvSpPr>
        <p:spPr>
          <a:xfrm>
            <a:off x="3872663" y="6126754"/>
            <a:ext cx="69120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Innovating with Open Knowledge, </a:t>
            </a:r>
            <a:r>
              <a:rPr lang="en-US" dirty="0">
                <a:hlinkClick r:id="rId5"/>
              </a:rPr>
              <a:t>https://openinnovation.is.ed.ac.uk/</a:t>
            </a:r>
            <a:r>
              <a:rPr lang="en-US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95088679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51084" y="315324"/>
            <a:ext cx="7497886" cy="583085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E38AE8E7-37F9-1840-8E8E-010AE72A53A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1693" y="5629008"/>
            <a:ext cx="1037046" cy="1034348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04A5C197-3ADF-744A-A4B3-92E0870A2E68}"/>
              </a:ext>
            </a:extLst>
          </p:cNvPr>
          <p:cNvSpPr txBox="1"/>
          <p:nvPr/>
        </p:nvSpPr>
        <p:spPr>
          <a:xfrm>
            <a:off x="4454283" y="6294024"/>
            <a:ext cx="74978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The Sea-Level Story, </a:t>
            </a:r>
            <a:r>
              <a:rPr lang="en-US" dirty="0">
                <a:hlinkClick r:id="rId4"/>
              </a:rPr>
              <a:t>http://open.ed.ac.uk/the-sea-level-story-geoscience</a:t>
            </a:r>
            <a:r>
              <a:rPr lang="en-US" sz="1600" dirty="0">
                <a:hlinkClick r:id="rId4"/>
              </a:rPr>
              <a:t>/</a:t>
            </a:r>
            <a:r>
              <a:rPr lang="en-US" sz="1600" dirty="0"/>
              <a:t> </a:t>
            </a:r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9EE59DFC-6AB3-C54A-9E03-3E598E5EEB5E}"/>
              </a:ext>
            </a:extLst>
          </p:cNvPr>
          <p:cNvSpPr txBox="1">
            <a:spLocks/>
          </p:cNvSpPr>
          <p:nvPr/>
        </p:nvSpPr>
        <p:spPr>
          <a:xfrm>
            <a:off x="628023" y="405034"/>
            <a:ext cx="3208253" cy="531928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US" sz="3600" b="1" dirty="0"/>
              <a:t>OER </a:t>
            </a:r>
          </a:p>
          <a:p>
            <a:pPr marL="0" indent="0" algn="ctr">
              <a:buFont typeface="Arial" panose="020B0604020202020204" pitchFamily="34" charset="0"/>
              <a:buNone/>
            </a:pPr>
            <a:r>
              <a:rPr lang="en-US" sz="3600" b="1" dirty="0"/>
              <a:t>Co-Creation</a:t>
            </a:r>
          </a:p>
          <a:p>
            <a:pPr marL="0" indent="0" algn="ctr">
              <a:buFont typeface="Arial" panose="020B0604020202020204" pitchFamily="34" charset="0"/>
              <a:buNone/>
            </a:pPr>
            <a:endParaRPr lang="en-US" sz="3200" b="1" dirty="0"/>
          </a:p>
        </p:txBody>
      </p:sp>
    </p:spTree>
    <p:extLst>
      <p:ext uri="{BB962C8B-B14F-4D97-AF65-F5344CB8AC3E}">
        <p14:creationId xmlns:p14="http://schemas.microsoft.com/office/powerpoint/2010/main" val="292293734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26E71688-D9EF-2147-8143-6CB14BA1C34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1693" y="5629008"/>
            <a:ext cx="1037046" cy="1034348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6C920277-5B3C-9F49-ADE5-42B4E8F8E722}"/>
              </a:ext>
            </a:extLst>
          </p:cNvPr>
          <p:cNvSpPr txBox="1"/>
          <p:nvPr/>
        </p:nvSpPr>
        <p:spPr>
          <a:xfrm>
            <a:off x="6721063" y="720344"/>
            <a:ext cx="453551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Tomas Sanders, Open Content Curation Intern, CC BY, Lorna M. Campbell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A45FA90B-29D2-A245-81CB-A3CA56EF522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98050" y="720344"/>
            <a:ext cx="3353824" cy="447176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865ECFDD-3A96-4B43-9FD3-77FF092D1ED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34177" y="2237440"/>
            <a:ext cx="4979900" cy="424597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D75749FE-0FD7-9646-A47D-8740552A5D82}"/>
              </a:ext>
            </a:extLst>
          </p:cNvPr>
          <p:cNvSpPr txBox="1">
            <a:spLocks/>
          </p:cNvSpPr>
          <p:nvPr/>
        </p:nvSpPr>
        <p:spPr>
          <a:xfrm>
            <a:off x="291692" y="720344"/>
            <a:ext cx="2693245" cy="531928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US" sz="3600" b="1" dirty="0"/>
              <a:t>Open Content Curation Student Interns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4DCABFBF-B369-DC4D-914E-3CD960D04BE1}"/>
              </a:ext>
            </a:extLst>
          </p:cNvPr>
          <p:cNvSpPr/>
          <p:nvPr/>
        </p:nvSpPr>
        <p:spPr>
          <a:xfrm>
            <a:off x="2906899" y="5283088"/>
            <a:ext cx="373612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n-GB" dirty="0"/>
              <a:t>Black History Month Wikipedia </a:t>
            </a:r>
            <a:r>
              <a:rPr lang="en-GB" dirty="0" err="1"/>
              <a:t>editathon</a:t>
            </a:r>
            <a:r>
              <a:rPr lang="en-GB" dirty="0"/>
              <a:t>, CC BY-SA 4.0, </a:t>
            </a:r>
            <a:r>
              <a:rPr lang="en-GB" dirty="0" err="1"/>
              <a:t>Stinglehammer</a:t>
            </a:r>
            <a:r>
              <a:rPr lang="en-GB" dirty="0"/>
              <a:t>, </a:t>
            </a:r>
          </a:p>
          <a:p>
            <a:pPr algn="r"/>
            <a:r>
              <a:rPr lang="en-GB" dirty="0"/>
              <a:t>Wikimedia Commons</a:t>
            </a:r>
            <a:endParaRPr lang="en-US" sz="1600" dirty="0"/>
          </a:p>
        </p:txBody>
      </p:sp>
    </p:spTree>
    <p:extLst>
      <p:ext uri="{BB962C8B-B14F-4D97-AF65-F5344CB8AC3E}">
        <p14:creationId xmlns:p14="http://schemas.microsoft.com/office/powerpoint/2010/main" val="381436382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26E71688-D9EF-2147-8143-6CB14BA1C34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1693" y="5629008"/>
            <a:ext cx="1037046" cy="1034348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6C920277-5B3C-9F49-ADE5-42B4E8F8E722}"/>
              </a:ext>
            </a:extLst>
          </p:cNvPr>
          <p:cNvSpPr txBox="1"/>
          <p:nvPr/>
        </p:nvSpPr>
        <p:spPr>
          <a:xfrm>
            <a:off x="4498427" y="6294024"/>
            <a:ext cx="65479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dirty="0"/>
              <a:t>Board Game Jam, CC BY-SA 2.0 </a:t>
            </a:r>
            <a:r>
              <a:rPr lang="en-US" dirty="0" err="1"/>
              <a:t>Open.Ed</a:t>
            </a:r>
            <a:r>
              <a:rPr lang="en-US" dirty="0"/>
              <a:t>, </a:t>
            </a:r>
            <a:r>
              <a:rPr lang="en-US" dirty="0">
                <a:hlinkClick r:id="rId3"/>
              </a:rPr>
              <a:t>https://flic.kr/p/R53nGm</a:t>
            </a:r>
            <a:r>
              <a:rPr lang="en-US" dirty="0"/>
              <a:t> </a:t>
            </a:r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0F36285B-3A2A-594D-B50A-76147E0CF622}"/>
              </a:ext>
            </a:extLst>
          </p:cNvPr>
          <p:cNvSpPr txBox="1">
            <a:spLocks/>
          </p:cNvSpPr>
          <p:nvPr/>
        </p:nvSpPr>
        <p:spPr>
          <a:xfrm>
            <a:off x="640751" y="702203"/>
            <a:ext cx="2693245" cy="531928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US" sz="3600" b="1" dirty="0"/>
              <a:t>OER for Playful Learning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E18CD2C5-3FF9-BA4A-8E1D-C723679B515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025462" y="336589"/>
            <a:ext cx="7746124" cy="580959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03050021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26E71688-D9EF-2147-8143-6CB14BA1C34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1693" y="5629008"/>
            <a:ext cx="1037046" cy="1034348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6C920277-5B3C-9F49-ADE5-42B4E8F8E722}"/>
              </a:ext>
            </a:extLst>
          </p:cNvPr>
          <p:cNvSpPr txBox="1"/>
          <p:nvPr/>
        </p:nvSpPr>
        <p:spPr>
          <a:xfrm>
            <a:off x="1177159" y="5484462"/>
            <a:ext cx="313884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dirty="0"/>
              <a:t>Eric Lucey Film Archive, CC BY, University of Edinburgh,</a:t>
            </a:r>
          </a:p>
          <a:p>
            <a:pPr algn="r"/>
            <a:r>
              <a:rPr lang="en-US" dirty="0"/>
              <a:t>Media Hopper Create</a:t>
            </a:r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0F36285B-3A2A-594D-B50A-76147E0CF622}"/>
              </a:ext>
            </a:extLst>
          </p:cNvPr>
          <p:cNvSpPr txBox="1">
            <a:spLocks/>
          </p:cNvSpPr>
          <p:nvPr/>
        </p:nvSpPr>
        <p:spPr>
          <a:xfrm>
            <a:off x="888906" y="611453"/>
            <a:ext cx="2693245" cy="531928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US" sz="3600" b="1" dirty="0"/>
              <a:t>OER for</a:t>
            </a:r>
          </a:p>
          <a:p>
            <a:pPr marL="0" indent="0" algn="ctr">
              <a:buFont typeface="Arial" panose="020B0604020202020204" pitchFamily="34" charset="0"/>
              <a:buNone/>
            </a:pPr>
            <a:r>
              <a:rPr lang="en-US" sz="3600" b="1" dirty="0"/>
              <a:t>Creativity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92BF6470-DE25-C749-AA87-6BCA73F2E6E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87917" y="465319"/>
            <a:ext cx="7156527" cy="594247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60551283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72001" y="28187"/>
            <a:ext cx="10515600" cy="1325563"/>
          </a:xfrm>
        </p:spPr>
        <p:txBody>
          <a:bodyPr>
            <a:normAutofit/>
          </a:bodyPr>
          <a:lstStyle/>
          <a:p>
            <a:pPr algn="l" fontAlgn="base"/>
            <a:r>
              <a:rPr lang="en-GB" sz="3600" b="1" dirty="0">
                <a:latin typeface="+mn-lt"/>
              </a:rPr>
              <a:t>Contact</a:t>
            </a:r>
          </a:p>
        </p:txBody>
      </p:sp>
      <p:sp>
        <p:nvSpPr>
          <p:cNvPr id="10" name="Content Placeholder 2"/>
          <p:cNvSpPr txBox="1">
            <a:spLocks/>
          </p:cNvSpPr>
          <p:nvPr/>
        </p:nvSpPr>
        <p:spPr>
          <a:xfrm>
            <a:off x="572001" y="1098528"/>
            <a:ext cx="3446461" cy="409457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fontAlgn="base">
              <a:buNone/>
            </a:pPr>
            <a:r>
              <a:rPr lang="en-GB" sz="2000" dirty="0">
                <a:cs typeface="Calibri"/>
              </a:rPr>
              <a:t>Charlie Farley</a:t>
            </a:r>
          </a:p>
          <a:p>
            <a:pPr marL="0" indent="0" fontAlgn="base">
              <a:buNone/>
            </a:pPr>
            <a:r>
              <a:rPr lang="en-GB" sz="2000" dirty="0">
                <a:cs typeface="Calibri"/>
                <a:hlinkClick r:id="rId3"/>
              </a:rPr>
              <a:t>stephanie.farley@ed.ac.uk</a:t>
            </a:r>
            <a:r>
              <a:rPr lang="en-GB" sz="2000" dirty="0">
                <a:cs typeface="Calibri"/>
              </a:rPr>
              <a:t> </a:t>
            </a:r>
          </a:p>
          <a:p>
            <a:pPr marL="0" indent="0" fontAlgn="base">
              <a:buNone/>
            </a:pPr>
            <a:r>
              <a:rPr lang="en-GB" sz="2000" dirty="0">
                <a:cs typeface="Calibri"/>
              </a:rPr>
              <a:t>@</a:t>
            </a:r>
            <a:r>
              <a:rPr lang="en-GB" sz="2000" dirty="0" err="1">
                <a:cs typeface="Calibri"/>
              </a:rPr>
              <a:t>SFarley_Charlie</a:t>
            </a:r>
            <a:endParaRPr lang="en-GB" sz="2000" dirty="0">
              <a:cs typeface="Calibri"/>
            </a:endParaRPr>
          </a:p>
          <a:p>
            <a:pPr marL="0" indent="0" fontAlgn="base">
              <a:buNone/>
            </a:pPr>
            <a:endParaRPr lang="en-GB" sz="2000" dirty="0">
              <a:cs typeface="Calibri"/>
            </a:endParaRPr>
          </a:p>
          <a:p>
            <a:pPr marL="0" indent="0" fontAlgn="base">
              <a:buNone/>
            </a:pPr>
            <a:endParaRPr lang="en-GB" sz="2000" dirty="0">
              <a:cs typeface="Calibri"/>
            </a:endParaRPr>
          </a:p>
          <a:p>
            <a:pPr marL="0" indent="0" fontAlgn="base">
              <a:buNone/>
            </a:pPr>
            <a:r>
              <a:rPr lang="en-GB" sz="2000" dirty="0" err="1">
                <a:cs typeface="Calibri"/>
              </a:rPr>
              <a:t>Open.Ed</a:t>
            </a:r>
            <a:endParaRPr lang="en-GB" sz="2000" dirty="0">
              <a:cs typeface="Calibri"/>
            </a:endParaRPr>
          </a:p>
          <a:p>
            <a:pPr marL="0" indent="0" fontAlgn="base">
              <a:buNone/>
            </a:pPr>
            <a:r>
              <a:rPr lang="en-GB" sz="2000" dirty="0">
                <a:cs typeface="Calibri"/>
                <a:hlinkClick r:id="rId4"/>
              </a:rPr>
              <a:t>open.ed@ed.ac.uk</a:t>
            </a:r>
            <a:r>
              <a:rPr lang="en-GB" sz="2000" dirty="0">
                <a:cs typeface="Calibri"/>
              </a:rPr>
              <a:t> </a:t>
            </a:r>
          </a:p>
          <a:p>
            <a:pPr marL="0" indent="0" fontAlgn="base">
              <a:buNone/>
            </a:pPr>
            <a:r>
              <a:rPr lang="en-GB" sz="2000" dirty="0">
                <a:cs typeface="Calibri"/>
                <a:hlinkClick r:id="rId5"/>
              </a:rPr>
              <a:t>http://open.ed.ac.uk/</a:t>
            </a:r>
            <a:r>
              <a:rPr lang="en-GB" sz="2000" dirty="0">
                <a:cs typeface="Calibri"/>
              </a:rPr>
              <a:t> </a:t>
            </a:r>
          </a:p>
          <a:p>
            <a:pPr marL="0" indent="0" fontAlgn="base">
              <a:buNone/>
            </a:pPr>
            <a:r>
              <a:rPr lang="en-GB" sz="2000" dirty="0">
                <a:cs typeface="Calibri"/>
              </a:rPr>
              <a:t>@</a:t>
            </a:r>
            <a:r>
              <a:rPr lang="en-GB" sz="2000" dirty="0" err="1">
                <a:cs typeface="Calibri"/>
              </a:rPr>
              <a:t>OpenEdEdinburgh</a:t>
            </a:r>
            <a:r>
              <a:rPr lang="en-GB" sz="2000" dirty="0">
                <a:cs typeface="Calibri"/>
              </a:rPr>
              <a:t> </a:t>
            </a:r>
          </a:p>
          <a:p>
            <a:pPr marL="0" indent="0" fontAlgn="base">
              <a:buNone/>
            </a:pPr>
            <a:endParaRPr lang="en-GB" sz="2000" dirty="0">
              <a:latin typeface="Calibri"/>
              <a:cs typeface="Calibri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775737" y="1094050"/>
            <a:ext cx="3134990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GB" sz="2000" dirty="0">
                <a:cs typeface="Calibri"/>
              </a:rPr>
              <a:t>Lorna M. Campbell</a:t>
            </a:r>
          </a:p>
          <a:p>
            <a:pPr fontAlgn="base"/>
            <a:r>
              <a:rPr lang="en-GB" sz="2000" dirty="0">
                <a:cs typeface="Calibri"/>
                <a:hlinkClick r:id="rId6"/>
              </a:rPr>
              <a:t>lorna.m.campbell@ed.ac.uk</a:t>
            </a:r>
            <a:r>
              <a:rPr lang="en-GB" sz="2000" dirty="0">
                <a:cs typeface="Calibri"/>
              </a:rPr>
              <a:t> </a:t>
            </a:r>
          </a:p>
          <a:p>
            <a:pPr fontAlgn="base"/>
            <a:r>
              <a:rPr lang="en-GB" sz="2000" dirty="0">
                <a:cs typeface="Calibri"/>
              </a:rPr>
              <a:t>@</a:t>
            </a:r>
            <a:r>
              <a:rPr lang="en-GB" sz="2000" dirty="0" err="1">
                <a:cs typeface="Calibri"/>
              </a:rPr>
              <a:t>LornaMCampbell</a:t>
            </a:r>
            <a:endParaRPr lang="en-GB" sz="2000" dirty="0">
              <a:cs typeface="Calibri"/>
            </a:endParaRPr>
          </a:p>
          <a:p>
            <a:endParaRPr lang="en-GB" sz="2000" dirty="0">
              <a:cs typeface="Calibri"/>
            </a:endParaRPr>
          </a:p>
          <a:p>
            <a:endParaRPr lang="en-GB" sz="2000" dirty="0">
              <a:cs typeface="Calibri"/>
            </a:endParaRPr>
          </a:p>
          <a:p>
            <a:endParaRPr lang="en-GB" sz="2000" dirty="0">
              <a:cs typeface="Calibri"/>
            </a:endParaRPr>
          </a:p>
          <a:p>
            <a:r>
              <a:rPr lang="en-GB" sz="2000" dirty="0">
                <a:cs typeface="Calibri"/>
              </a:rPr>
              <a:t>CC BY Lorna M. Campbell &amp; Charlie Farley, University of Edinburgh, unless otherwise indicated.</a:t>
            </a:r>
            <a:endParaRPr lang="en-US" sz="2000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6A918962-6BC8-7A43-BCB1-C39FF8ADA0F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91693" y="5629008"/>
            <a:ext cx="1037046" cy="1034348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3BCD785B-53F5-DD43-B3A7-43353060CE37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145680" y="330111"/>
            <a:ext cx="4484797" cy="612869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2" name="Content Placeholder 2">
            <a:extLst>
              <a:ext uri="{FF2B5EF4-FFF2-40B4-BE49-F238E27FC236}">
                <a16:creationId xmlns:a16="http://schemas.microsoft.com/office/drawing/2014/main" id="{5C55F38A-B67B-9946-9635-DA8043037E4B}"/>
              </a:ext>
            </a:extLst>
          </p:cNvPr>
          <p:cNvSpPr txBox="1">
            <a:spLocks/>
          </p:cNvSpPr>
          <p:nvPr/>
        </p:nvSpPr>
        <p:spPr>
          <a:xfrm>
            <a:off x="3762978" y="1097611"/>
            <a:ext cx="3446461" cy="409457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fontAlgn="base">
              <a:buNone/>
            </a:pPr>
            <a:endParaRPr lang="en-GB" sz="2000" dirty="0">
              <a:latin typeface="Calibri"/>
              <a:cs typeface="Calibri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0D0ECB6B-0BDF-A74A-8107-67F0F83129BB}"/>
              </a:ext>
            </a:extLst>
          </p:cNvPr>
          <p:cNvSpPr txBox="1"/>
          <p:nvPr/>
        </p:nvSpPr>
        <p:spPr>
          <a:xfrm>
            <a:off x="1589210" y="5823016"/>
            <a:ext cx="532151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dirty="0"/>
              <a:t>CC BY-NC-SA 2.0, Centre for Research Collections, </a:t>
            </a:r>
            <a:r>
              <a:rPr lang="en-US" u="sng" dirty="0">
                <a:hlinkClick r:id="rId9"/>
              </a:rPr>
              <a:t>https://flic.kr/p/fcwCzM</a:t>
            </a:r>
            <a:endParaRPr lang="en-US" u="sng" dirty="0"/>
          </a:p>
        </p:txBody>
      </p:sp>
    </p:spTree>
    <p:extLst>
      <p:ext uri="{BB962C8B-B14F-4D97-AF65-F5344CB8AC3E}">
        <p14:creationId xmlns:p14="http://schemas.microsoft.com/office/powerpoint/2010/main" val="266217641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84</TotalTime>
  <Words>456</Words>
  <Application>Microsoft Office PowerPoint</Application>
  <PresentationFormat>Widescreen</PresentationFormat>
  <Paragraphs>64</Paragraphs>
  <Slides>10</Slides>
  <Notes>4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1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Contact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CAMPBELL Lorna</dc:creator>
  <cp:lastModifiedBy>CAMPBELL Lorna</cp:lastModifiedBy>
  <cp:revision>12</cp:revision>
  <dcterms:created xsi:type="dcterms:W3CDTF">2018-06-29T09:08:44Z</dcterms:created>
  <dcterms:modified xsi:type="dcterms:W3CDTF">2018-06-29T11:31:55Z</dcterms:modified>
</cp:coreProperties>
</file>