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74" r:id="rId3"/>
    <p:sldId id="256" r:id="rId4"/>
    <p:sldId id="271" r:id="rId5"/>
    <p:sldId id="269" r:id="rId6"/>
    <p:sldId id="270" r:id="rId7"/>
    <p:sldId id="272" r:id="rId8"/>
    <p:sldId id="261" r:id="rId9"/>
    <p:sldId id="266" r:id="rId10"/>
    <p:sldId id="267" r:id="rId11"/>
    <p:sldId id="263" r:id="rId12"/>
    <p:sldId id="275" r:id="rId13"/>
    <p:sldId id="278" r:id="rId14"/>
    <p:sldId id="264" r:id="rId15"/>
    <p:sldId id="276" r:id="rId16"/>
    <p:sldId id="27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76"/>
    <p:restoredTop sz="71770"/>
  </p:normalViewPr>
  <p:slideViewPr>
    <p:cSldViewPr snapToGrid="0" snapToObjects="1">
      <p:cViewPr varScale="1">
        <p:scale>
          <a:sx n="52" d="100"/>
          <a:sy n="52" d="100"/>
        </p:scale>
        <p:origin x="11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B85C0-1E33-2F42-BF81-1441FE4798CD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3043-33F1-6642-9442-DE893D42C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02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effectLst/>
                <a:latin typeface="Helvetica" pitchFamily="2" charset="0"/>
              </a:rPr>
              <a:t>To address the knowledge gaps identified above, we have created the international Mortality After Release from Incarceration Consortium (MARIC).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MARIC is a multi-disciplinary collaboration of researchers, clinicians and decision-makers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MARIC study is the world’s largest coordinated effort to examine mortality in this population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29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Furthermore, for some people deaths inside prison were considered the end of their incarceration - hard to tell if died inside or outside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45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right hand case, we have one person who was censored, by being REINCARCERATED, which was not captured in some datasets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98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2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total we have..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“The combined sample includes </a:t>
            </a:r>
            <a:r>
              <a:rPr lang="en-GB" sz="1200" b="1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1,337,993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individuals (89% male), with 75,795 deaths recorded over 9,191,393 person-years of follow-up.”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03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a whole lot of researchers working together one this – this is just the author list of the primary investigators, let alone the full team from each site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85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Those of you who work in justice health might notice that one major country for incarceration we are missing is Russia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07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01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85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Understandably, teams with very recently collected data (which they might not have completed analysis on yet) might not be keen to hand that data over to another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07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55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53043-33F1-6642-9442-DE893D42CF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54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686DB-BCE9-1D42-A3BA-9CDEE7903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7DA287-4C69-6E41-99C4-0DD43829B1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0431-E89F-7741-8508-DE48F5D44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A705D-AB50-DC4D-8C4C-C4F887542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ECE43-DE6F-FA4E-B939-6BC28D9D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80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1C72-171A-5F44-84D2-FB2451AFD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AFE4F-9A1A-4446-83A4-7522B9ADC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9A6F7-94A6-194F-A0D1-B9DF2C469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3322B-2D5E-A045-8DD7-2AF44E061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68A1C-2CF4-8245-8A4A-1BF86F074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8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BA4AD5-7519-AE46-BFF3-D3A53488E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6C1E6-1845-444F-AC0B-3947EB2CEC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4A74-E03B-2E41-B96E-207A8C8F6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694B4-3E1B-4A4B-B484-4C53CE8C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BB6D5-D38A-6040-AF9A-4F034EED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8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EDF5E-357B-5343-A33B-443A8E7BE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32602-960F-6543-82EE-1D447A876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9B518-210C-AE4D-AF1D-61478FB88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E3DF5-5962-8B45-8DFB-74E76553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5ED90-4948-DE4F-BBA2-B2F2D548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6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1B3D-2672-C04E-A6F0-31056AC4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65B5DE-A160-0C40-BFE1-B0504FB1B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3AE40-8530-DF4F-B889-755EBF26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F558B-770F-0B41-8B22-1737FCEA1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64576-381F-3549-8664-884A7F2E5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4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75CB2-444C-4F4D-9F64-976555EE1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8D6C8-8171-6A4E-A2F4-3103E362A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19518-8BB2-7740-BD7A-77BF93D537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92FF5-4A0F-5D44-99A1-5F5198AC8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E2EB0D-3D93-374D-8C17-8DE600A2E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EF29BD-CA8F-5B48-823E-F93B83CFE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5E897-D4A4-2C42-BBF8-2E954B04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177D6-094A-FD4B-98EE-0046192FE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CF5EF5-83FE-2F4C-8BE3-1D630A298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3CD0E-B3B4-B149-A733-DEB472A3F5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112E56-33FA-2E4A-8214-B2C0E32CD5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53237-E411-7347-AC05-47E485695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914334-10F0-E944-9272-7A74F2DF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CEE260-7406-C643-9CAF-D5C49B1D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07A92-0279-F149-BE33-68E7B5C0C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B3A57C-7E8C-CA41-A24A-6E1B2BB08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74F29-E364-564C-AAFA-D06534F06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96C81-DF0C-D649-BC90-CC90CE73C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00E927-BAB7-A245-9C60-1E4AB1F45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68257-2CE7-5148-BDE5-2DFC2AB9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8CF22-E536-AE45-A9A1-35ECFDEF6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2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99BFF-BB5D-584D-A6EC-AE6BC3B29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A224D-33E4-AF4D-A12E-BA5A503CD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2DC46D-E9A4-A247-83CA-9340D4EA5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4FCAE-2233-F743-AC6C-EB233D38A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6BAB8-BC66-744A-B388-3B7B0FB4F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EA2CE-AFAF-8044-BFA0-977CE1A48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2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A0640-67E3-8743-A8BB-CD33DAAD9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CF51D-1DE5-5347-92D9-A484CADAA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9C10F5-F949-A54D-9406-2DECC933E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A0DCC-A0A5-1741-B589-F6EF82E5F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FA3DE-CE65-DC47-A224-F1C1C41EF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23960-2B70-CD45-A7B2-C2703D99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245ED9-41E2-8141-8E2E-31FBFB3F3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8B5CA-C7F8-544E-989B-82D7FB865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33406-385A-994A-B313-31C441EAC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C4426-8D19-C74D-8D5F-CED5920B4DDE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7E439-9E77-0A43-9108-F637BF125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ECFF-3313-C840-B46B-0942C0FE9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FF6D0-FB3A-E344-B04C-385276396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1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71FB1-2086-1748-98C2-4835B2231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40037"/>
          </a:xfrm>
        </p:spPr>
        <p:txBody>
          <a:bodyPr>
            <a:normAutofit/>
          </a:bodyPr>
          <a:lstStyle/>
          <a:p>
            <a:r>
              <a:rPr lang="en-GB" sz="5400"/>
              <a:t>International collaborations using linked administrative data: Lessons from the MARIC study</a:t>
            </a:r>
            <a:endParaRPr lang="en-US" sz="5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2D4B58-C982-F841-8A5E-0866179BA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6436"/>
            <a:ext cx="9144000" cy="1600818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accent1"/>
                </a:solidFill>
              </a:rPr>
              <a:t>Holly Tibble</a:t>
            </a:r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6945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704547-7DCD-764D-BC5F-19FF64A9D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64" y="2074363"/>
            <a:ext cx="3061010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</a:rPr>
              <a:t>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BB7125-0007-3047-8FAA-B43109D456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986716"/>
              </p:ext>
            </p:extLst>
          </p:nvPr>
        </p:nvGraphicFramePr>
        <p:xfrm>
          <a:off x="4032514" y="726009"/>
          <a:ext cx="6677722" cy="40576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5492">
                  <a:extLst>
                    <a:ext uri="{9D8B030D-6E8A-4147-A177-3AD203B41FA5}">
                      <a16:colId xmlns:a16="http://schemas.microsoft.com/office/drawing/2014/main" val="1895577636"/>
                    </a:ext>
                  </a:extLst>
                </a:gridCol>
                <a:gridCol w="1188430">
                  <a:extLst>
                    <a:ext uri="{9D8B030D-6E8A-4147-A177-3AD203B41FA5}">
                      <a16:colId xmlns:a16="http://schemas.microsoft.com/office/drawing/2014/main" val="595519928"/>
                    </a:ext>
                  </a:extLst>
                </a:gridCol>
                <a:gridCol w="1725056">
                  <a:extLst>
                    <a:ext uri="{9D8B030D-6E8A-4147-A177-3AD203B41FA5}">
                      <a16:colId xmlns:a16="http://schemas.microsoft.com/office/drawing/2014/main" val="2024308881"/>
                    </a:ext>
                  </a:extLst>
                </a:gridCol>
                <a:gridCol w="2418744">
                  <a:extLst>
                    <a:ext uri="{9D8B030D-6E8A-4147-A177-3AD203B41FA5}">
                      <a16:colId xmlns:a16="http://schemas.microsoft.com/office/drawing/2014/main" val="225213350"/>
                    </a:ext>
                  </a:extLst>
                </a:gridCol>
              </a:tblGrid>
              <a:tr h="44633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Sex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Ethnicity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Cause of Death</a:t>
                      </a:r>
                    </a:p>
                  </a:txBody>
                  <a:tcPr marL="101441" marR="101441" marT="50720" marB="50720"/>
                </a:tc>
                <a:extLst>
                  <a:ext uri="{0D108BD9-81ED-4DB2-BD59-A6C34878D82A}">
                    <a16:rowId xmlns:a16="http://schemas.microsoft.com/office/drawing/2014/main" val="2398615720"/>
                  </a:ext>
                </a:extLst>
              </a:tr>
              <a:tr h="1054984">
                <a:tc>
                  <a:txBody>
                    <a:bodyPr/>
                    <a:lstStyle/>
                    <a:p>
                      <a:r>
                        <a:rPr lang="en-US" sz="2000"/>
                        <a:t>COHORT 1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{Male, Female, Other}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N.C.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ICD10: Any</a:t>
                      </a:r>
                    </a:p>
                  </a:txBody>
                  <a:tcPr marL="101441" marR="101441" marT="50720" marB="50720"/>
                </a:tc>
                <a:extLst>
                  <a:ext uri="{0D108BD9-81ED-4DB2-BD59-A6C34878D82A}">
                    <a16:rowId xmlns:a16="http://schemas.microsoft.com/office/drawing/2014/main" val="1737037279"/>
                  </a:ext>
                </a:extLst>
              </a:tr>
              <a:tr h="750661">
                <a:tc>
                  <a:txBody>
                    <a:bodyPr/>
                    <a:lstStyle/>
                    <a:p>
                      <a:r>
                        <a:rPr lang="en-US" sz="2000" dirty="0"/>
                        <a:t>COHORT 2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{Male, Female}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N.C.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ICD10: </a:t>
                      </a:r>
                      <a:r>
                        <a:rPr lang="en-GB" sz="20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X60-X84</a:t>
                      </a:r>
                      <a:r>
                        <a:rPr lang="en-US" sz="2000"/>
                        <a:t> </a:t>
                      </a:r>
                    </a:p>
                  </a:txBody>
                  <a:tcPr marL="101441" marR="101441" marT="50720" marB="50720"/>
                </a:tc>
                <a:extLst>
                  <a:ext uri="{0D108BD9-81ED-4DB2-BD59-A6C34878D82A}">
                    <a16:rowId xmlns:a16="http://schemas.microsoft.com/office/drawing/2014/main" val="3385831601"/>
                  </a:ext>
                </a:extLst>
              </a:tr>
              <a:tr h="750661">
                <a:tc>
                  <a:txBody>
                    <a:bodyPr/>
                    <a:lstStyle/>
                    <a:p>
                      <a:r>
                        <a:rPr lang="en-US" sz="2000"/>
                        <a:t>COHORT 3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N/A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{Black, White, Other}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{Suicide, Substance Abuse, Other}</a:t>
                      </a:r>
                    </a:p>
                  </a:txBody>
                  <a:tcPr marL="101441" marR="101441" marT="50720" marB="50720"/>
                </a:tc>
                <a:extLst>
                  <a:ext uri="{0D108BD9-81ED-4DB2-BD59-A6C34878D82A}">
                    <a16:rowId xmlns:a16="http://schemas.microsoft.com/office/drawing/2014/main" val="451733371"/>
                  </a:ext>
                </a:extLst>
              </a:tr>
              <a:tr h="1054984">
                <a:tc>
                  <a:txBody>
                    <a:bodyPr/>
                    <a:lstStyle/>
                    <a:p>
                      <a:r>
                        <a:rPr lang="en-US" sz="2000"/>
                        <a:t>COHORT 4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{Male, Female, Other}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{Asian, Other}</a:t>
                      </a:r>
                    </a:p>
                  </a:txBody>
                  <a:tcPr marL="101441" marR="101441" marT="50720" marB="5072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N.C.</a:t>
                      </a:r>
                    </a:p>
                  </a:txBody>
                  <a:tcPr marL="101441" marR="101441" marT="50720" marB="50720"/>
                </a:tc>
                <a:extLst>
                  <a:ext uri="{0D108BD9-81ED-4DB2-BD59-A6C34878D82A}">
                    <a16:rowId xmlns:a16="http://schemas.microsoft.com/office/drawing/2014/main" val="287997607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C19E62-C469-8D41-8D3B-D2491D5AA204}"/>
              </a:ext>
            </a:extLst>
          </p:cNvPr>
          <p:cNvSpPr txBox="1"/>
          <p:nvPr/>
        </p:nvSpPr>
        <p:spPr>
          <a:xfrm>
            <a:off x="8443021" y="5589986"/>
            <a:ext cx="2776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N.C. = Not Captured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A20366-2A14-3647-BB2F-A2D88977C6A3}"/>
              </a:ext>
            </a:extLst>
          </p:cNvPr>
          <p:cNvSpPr txBox="1"/>
          <p:nvPr/>
        </p:nvSpPr>
        <p:spPr>
          <a:xfrm>
            <a:off x="432110" y="2397948"/>
            <a:ext cx="28993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Solution: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Comprehensive Data Dictionaries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7E89F6-967C-5B46-A00B-19A7B079281B}"/>
              </a:ext>
            </a:extLst>
          </p:cNvPr>
          <p:cNvSpPr/>
          <p:nvPr/>
        </p:nvSpPr>
        <p:spPr>
          <a:xfrm>
            <a:off x="5380892" y="1172308"/>
            <a:ext cx="1190131" cy="3985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619FC3-C527-FD41-891B-BFD9C760F490}"/>
              </a:ext>
            </a:extLst>
          </p:cNvPr>
          <p:cNvSpPr/>
          <p:nvPr/>
        </p:nvSpPr>
        <p:spPr>
          <a:xfrm>
            <a:off x="6571023" y="1172308"/>
            <a:ext cx="1717192" cy="3985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F6B9EB-A7B3-1B4A-9460-02FD58CC879F}"/>
              </a:ext>
            </a:extLst>
          </p:cNvPr>
          <p:cNvSpPr/>
          <p:nvPr/>
        </p:nvSpPr>
        <p:spPr>
          <a:xfrm>
            <a:off x="8288214" y="1200966"/>
            <a:ext cx="2776653" cy="3985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72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4683-1E2A-D546-B9A7-6ED5A4205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738" y="381529"/>
            <a:ext cx="50063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Problem 2: Data Sharing</a:t>
            </a:r>
            <a:br>
              <a:rPr lang="en-US" sz="3700"/>
            </a:br>
            <a:endParaRPr lang="en-US" sz="37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D4FBAD-141F-7E44-A5C5-0A6AF229F447}"/>
              </a:ext>
            </a:extLst>
          </p:cNvPr>
          <p:cNvSpPr/>
          <p:nvPr/>
        </p:nvSpPr>
        <p:spPr>
          <a:xfrm>
            <a:off x="658310" y="1838158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Using only published data leads to publication bias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Unpublished data has barriers: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Jurisdictional data-sharing regulations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Data ownership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9218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73DF2A-C23D-2F4A-9D92-3AFDAF007D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04" b="89706" l="9022" r="91087">
                        <a14:foregroundMark x1="25978" y1="9955" x2="28261" y2="15498"/>
                        <a14:foregroundMark x1="25652" y1="5995" x2="28261" y2="5995"/>
                        <a14:foregroundMark x1="73152" y1="8371" x2="72609" y2="21267"/>
                        <a14:foregroundMark x1="85761" y1="6335" x2="85761" y2="6335"/>
                        <a14:foregroundMark x1="86957" y1="10181" x2="86957" y2="10181"/>
                        <a14:foregroundMark x1="87065" y1="7579" x2="87065" y2="7579"/>
                        <a14:foregroundMark x1="88043" y1="12330" x2="88043" y2="12330"/>
                        <a14:foregroundMark x1="87500" y1="8371" x2="88043" y2="8597"/>
                        <a14:foregroundMark x1="88261" y1="12783" x2="91087" y2="12783"/>
                        <a14:foregroundMark x1="84783" y1="15724" x2="88587" y2="16968"/>
                        <a14:foregroundMark x1="26739" y1="48077" x2="32717" y2="60633"/>
                        <a14:foregroundMark x1="21087" y1="50452" x2="18370" y2="59502"/>
                        <a14:foregroundMark x1="18370" y1="59502" x2="18152" y2="59615"/>
                        <a14:foregroundMark x1="32717" y1="62783" x2="36304" y2="75113"/>
                        <a14:foregroundMark x1="20109" y1="61765" x2="13587" y2="75566"/>
                        <a14:foregroundMark x1="15652" y1="30995" x2="37717" y2="31222"/>
                        <a14:foregroundMark x1="37717" y1="31222" x2="71848" y2="26697"/>
                        <a14:foregroundMark x1="71848" y1="26697" x2="76413" y2="27036"/>
                        <a14:foregroundMark x1="9783" y1="40950" x2="9022" y2="44118"/>
                        <a14:foregroundMark x1="48152" y1="35973" x2="62065" y2="34389"/>
                        <a14:foregroundMark x1="80217" y1="25452" x2="77174" y2="37557"/>
                        <a14:foregroundMark x1="77174" y1="37557" x2="83478" y2="66742"/>
                        <a14:foregroundMark x1="83478" y1="66742" x2="83478" y2="66742"/>
                        <a14:foregroundMark x1="71413" y1="32805" x2="64348" y2="64367"/>
                        <a14:foregroundMark x1="64348" y1="64367" x2="64348" y2="65950"/>
                        <a14:foregroundMark x1="21957" y1="42308" x2="31522" y2="80656"/>
                        <a14:foregroundMark x1="27717" y1="22059" x2="25652" y2="12896"/>
                        <a14:foregroundMark x1="24348" y1="10520" x2="23478" y2="13575"/>
                        <a14:foregroundMark x1="26739" y1="23643" x2="29783" y2="23869"/>
                        <a14:foregroundMark x1="24891" y1="50339" x2="32283" y2="82919"/>
                        <a14:foregroundMark x1="28261" y1="64932" x2="29022" y2="75226"/>
                        <a14:foregroundMark x1="29022" y1="75226" x2="33043" y2="83258"/>
                        <a14:foregroundMark x1="81413" y1="27262" x2="81522" y2="23643"/>
                        <a14:foregroundMark x1="69348" y1="6787" x2="69891" y2="14480"/>
                        <a14:foregroundMark x1="28152" y1="65950" x2="33804" y2="83484"/>
                        <a14:foregroundMark x1="33804" y1="83484" x2="34022" y2="82919"/>
                        <a14:foregroundMark x1="85000" y1="7014" x2="88804" y2="5204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7033" r="8638" b="-2"/>
          <a:stretch/>
        </p:blipFill>
        <p:spPr>
          <a:xfrm>
            <a:off x="6167846" y="10"/>
            <a:ext cx="6024154" cy="685799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272645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704547-7DCD-764D-BC5F-19FF64A9D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10" y="613553"/>
            <a:ext cx="3061010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A20366-2A14-3647-BB2F-A2D88977C6A3}"/>
              </a:ext>
            </a:extLst>
          </p:cNvPr>
          <p:cNvSpPr txBox="1"/>
          <p:nvPr/>
        </p:nvSpPr>
        <p:spPr>
          <a:xfrm>
            <a:off x="524024" y="1429581"/>
            <a:ext cx="28993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Solution: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2-IPDMA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2A4EC-E4D9-144E-B55F-9D053508C302}"/>
              </a:ext>
            </a:extLst>
          </p:cNvPr>
          <p:cNvSpPr/>
          <p:nvPr/>
        </p:nvSpPr>
        <p:spPr>
          <a:xfrm>
            <a:off x="2013557" y="3535173"/>
            <a:ext cx="163977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2-Step</a:t>
            </a:r>
          </a:p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 Patient Data Meta-Analysis</a:t>
            </a:r>
            <a:endParaRPr lang="en-US" sz="2800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3A26332-E590-854E-9A2F-EB495E22E9C8}"/>
              </a:ext>
            </a:extLst>
          </p:cNvPr>
          <p:cNvSpPr/>
          <p:nvPr/>
        </p:nvSpPr>
        <p:spPr>
          <a:xfrm>
            <a:off x="8124092" y="375162"/>
            <a:ext cx="1512277" cy="1430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Cohort 3 Raw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AFF8BF6-4B9A-6641-BB97-263F72A3B92F}"/>
              </a:ext>
            </a:extLst>
          </p:cNvPr>
          <p:cNvCxnSpPr>
            <a:stCxn id="4" idx="2"/>
          </p:cNvCxnSpPr>
          <p:nvPr/>
        </p:nvCxnSpPr>
        <p:spPr>
          <a:xfrm flipH="1">
            <a:off x="8874369" y="1805377"/>
            <a:ext cx="5862" cy="41028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D14AE47-7625-2B41-AAC2-CBF9E891AE25}"/>
              </a:ext>
            </a:extLst>
          </p:cNvPr>
          <p:cNvSpPr/>
          <p:nvPr/>
        </p:nvSpPr>
        <p:spPr>
          <a:xfrm>
            <a:off x="8124092" y="2215662"/>
            <a:ext cx="1512277" cy="143021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Cohort 3 Summary Data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CB6624C-8A44-D247-BAC2-1302C3523A35}"/>
              </a:ext>
            </a:extLst>
          </p:cNvPr>
          <p:cNvSpPr/>
          <p:nvPr/>
        </p:nvSpPr>
        <p:spPr>
          <a:xfrm>
            <a:off x="6799783" y="4119295"/>
            <a:ext cx="4033907" cy="53926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All Cohorts Summary Data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85E14A0-ED95-694B-AA58-8CCF7CFEAC0A}"/>
              </a:ext>
            </a:extLst>
          </p:cNvPr>
          <p:cNvSpPr/>
          <p:nvPr/>
        </p:nvSpPr>
        <p:spPr>
          <a:xfrm>
            <a:off x="6668789" y="5488647"/>
            <a:ext cx="4339175" cy="5392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All Cohorts Meta-</a:t>
            </a:r>
            <a:r>
              <a:rPr lang="en-US" sz="2400" dirty="0" err="1"/>
              <a:t>Analysed</a:t>
            </a:r>
            <a:r>
              <a:rPr lang="en-US" sz="2400" dirty="0"/>
              <a:t> Data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5C27BF-6866-1945-9CA7-682FEA3C2992}"/>
              </a:ext>
            </a:extLst>
          </p:cNvPr>
          <p:cNvCxnSpPr>
            <a:stCxn id="13" idx="2"/>
          </p:cNvCxnSpPr>
          <p:nvPr/>
        </p:nvCxnSpPr>
        <p:spPr>
          <a:xfrm flipH="1">
            <a:off x="8874369" y="3645877"/>
            <a:ext cx="5862" cy="410285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85FE9B0-0810-054D-9CFC-5CD85E570A17}"/>
              </a:ext>
            </a:extLst>
          </p:cNvPr>
          <p:cNvCxnSpPr>
            <a:cxnSpLocks/>
          </p:cNvCxnSpPr>
          <p:nvPr/>
        </p:nvCxnSpPr>
        <p:spPr>
          <a:xfrm>
            <a:off x="8874369" y="4658557"/>
            <a:ext cx="0" cy="71061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7CE65F4-6B90-3642-AD55-A198DEEC8BCD}"/>
              </a:ext>
            </a:extLst>
          </p:cNvPr>
          <p:cNvGrpSpPr/>
          <p:nvPr/>
        </p:nvGrpSpPr>
        <p:grpSpPr>
          <a:xfrm>
            <a:off x="5234374" y="397124"/>
            <a:ext cx="6957626" cy="3031876"/>
            <a:chOff x="5234374" y="397124"/>
            <a:chExt cx="6957626" cy="3031876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F78AB5A4-77F4-D944-820C-EF3A50329C02}"/>
                </a:ext>
              </a:extLst>
            </p:cNvPr>
            <p:cNvSpPr/>
            <p:nvPr/>
          </p:nvSpPr>
          <p:spPr>
            <a:xfrm>
              <a:off x="6094558" y="891716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5CCB0D-FC99-464F-9BAA-73BDDF57F41D}"/>
                </a:ext>
              </a:extLst>
            </p:cNvPr>
            <p:cNvSpPr/>
            <p:nvPr/>
          </p:nvSpPr>
          <p:spPr>
            <a:xfrm>
              <a:off x="5757755" y="2473742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037E5258-7AB5-2F41-A649-96D5BC34E710}"/>
                </a:ext>
              </a:extLst>
            </p:cNvPr>
            <p:cNvSpPr/>
            <p:nvPr/>
          </p:nvSpPr>
          <p:spPr>
            <a:xfrm>
              <a:off x="5234374" y="1499983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29320511-4128-2347-B0D1-9CD04EE8D221}"/>
                </a:ext>
              </a:extLst>
            </p:cNvPr>
            <p:cNvSpPr/>
            <p:nvPr/>
          </p:nvSpPr>
          <p:spPr>
            <a:xfrm>
              <a:off x="7108604" y="411093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A6E2B429-F537-654B-AA01-FF69FFD36E51}"/>
                </a:ext>
              </a:extLst>
            </p:cNvPr>
            <p:cNvSpPr/>
            <p:nvPr/>
          </p:nvSpPr>
          <p:spPr>
            <a:xfrm>
              <a:off x="10076184" y="397124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63E28BFA-6249-784F-9052-5AE601A9FE5D}"/>
                </a:ext>
              </a:extLst>
            </p:cNvPr>
            <p:cNvSpPr/>
            <p:nvPr/>
          </p:nvSpPr>
          <p:spPr>
            <a:xfrm>
              <a:off x="11090230" y="839302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65EE7772-EAB3-5D46-AB17-C7B4A7B40188}"/>
                </a:ext>
              </a:extLst>
            </p:cNvPr>
            <p:cNvSpPr/>
            <p:nvPr/>
          </p:nvSpPr>
          <p:spPr>
            <a:xfrm>
              <a:off x="11619211" y="1893640"/>
              <a:ext cx="572789" cy="5737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80D65A24-0027-224F-8121-C7EC733630A4}"/>
                </a:ext>
              </a:extLst>
            </p:cNvPr>
            <p:cNvSpPr/>
            <p:nvPr/>
          </p:nvSpPr>
          <p:spPr>
            <a:xfrm>
              <a:off x="6462781" y="1938930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66C0F3E-1CCB-2640-BFAA-A5C4E48DF53D}"/>
                </a:ext>
              </a:extLst>
            </p:cNvPr>
            <p:cNvSpPr/>
            <p:nvPr/>
          </p:nvSpPr>
          <p:spPr>
            <a:xfrm>
              <a:off x="7262466" y="1525986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95134B8A-4D37-9D4F-BBA0-28BF5EBA479F}"/>
                </a:ext>
              </a:extLst>
            </p:cNvPr>
            <p:cNvSpPr/>
            <p:nvPr/>
          </p:nvSpPr>
          <p:spPr>
            <a:xfrm>
              <a:off x="9884278" y="1525986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D0EBA7FC-FA16-1940-84F1-97F90CFEAF3E}"/>
                </a:ext>
              </a:extLst>
            </p:cNvPr>
            <p:cNvSpPr/>
            <p:nvPr/>
          </p:nvSpPr>
          <p:spPr>
            <a:xfrm>
              <a:off x="10626348" y="2039624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B4349DED-11AB-7C46-80E9-313AB8B48FC7}"/>
                </a:ext>
              </a:extLst>
            </p:cNvPr>
            <p:cNvSpPr/>
            <p:nvPr/>
          </p:nvSpPr>
          <p:spPr>
            <a:xfrm>
              <a:off x="11254741" y="2855204"/>
              <a:ext cx="572789" cy="57379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4D88267-FE4B-A245-87A4-C32A62D51074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10170673" y="984889"/>
              <a:ext cx="188974" cy="5410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BC23EED-E5C8-4A45-AA16-4071DA267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90230" y="1372355"/>
              <a:ext cx="233582" cy="63176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67DE18B-EA04-4342-84D7-41E5736570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16631" y="2290591"/>
              <a:ext cx="188974" cy="5410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7AE7664-7117-0848-BF8C-679A9E4886A8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7342185" y="984889"/>
              <a:ext cx="206676" cy="5410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9E06BBE-ADFA-A041-8F01-96B53AC65064}"/>
                </a:ext>
              </a:extLst>
            </p:cNvPr>
            <p:cNvCxnSpPr>
              <a:cxnSpLocks/>
            </p:cNvCxnSpPr>
            <p:nvPr/>
          </p:nvCxnSpPr>
          <p:spPr>
            <a:xfrm>
              <a:off x="6375091" y="1417689"/>
              <a:ext cx="254212" cy="44778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C053F55-2F12-A243-AD4A-EF1B2C60C950}"/>
                </a:ext>
              </a:extLst>
            </p:cNvPr>
            <p:cNvCxnSpPr>
              <a:cxnSpLocks/>
              <a:endCxn id="23" idx="0"/>
            </p:cNvCxnSpPr>
            <p:nvPr/>
          </p:nvCxnSpPr>
          <p:spPr>
            <a:xfrm>
              <a:off x="5564847" y="2040294"/>
              <a:ext cx="479303" cy="4334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13EA1DB-5A1E-2949-AA92-1A2A6110056D}"/>
              </a:ext>
            </a:extLst>
          </p:cNvPr>
          <p:cNvCxnSpPr>
            <a:cxnSpLocks/>
          </p:cNvCxnSpPr>
          <p:nvPr/>
        </p:nvCxnSpPr>
        <p:spPr>
          <a:xfrm>
            <a:off x="6077829" y="2930769"/>
            <a:ext cx="959183" cy="108906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044770-D4B8-6842-8F0F-2D203F03E01F}"/>
              </a:ext>
            </a:extLst>
          </p:cNvPr>
          <p:cNvCxnSpPr>
            <a:cxnSpLocks/>
          </p:cNvCxnSpPr>
          <p:nvPr/>
        </p:nvCxnSpPr>
        <p:spPr>
          <a:xfrm>
            <a:off x="6723652" y="2425954"/>
            <a:ext cx="723313" cy="159264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8590EC6-F96C-5441-9AB9-697F75761EED}"/>
              </a:ext>
            </a:extLst>
          </p:cNvPr>
          <p:cNvCxnSpPr>
            <a:cxnSpLocks/>
          </p:cNvCxnSpPr>
          <p:nvPr/>
        </p:nvCxnSpPr>
        <p:spPr>
          <a:xfrm>
            <a:off x="7519825" y="2005160"/>
            <a:ext cx="379242" cy="201344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261E093-E589-D84F-B68C-82B73B61E2E2}"/>
              </a:ext>
            </a:extLst>
          </p:cNvPr>
          <p:cNvCxnSpPr>
            <a:cxnSpLocks/>
          </p:cNvCxnSpPr>
          <p:nvPr/>
        </p:nvCxnSpPr>
        <p:spPr>
          <a:xfrm flipH="1">
            <a:off x="10148521" y="1910220"/>
            <a:ext cx="22302" cy="210838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1B8665F-2B42-8145-830D-2FE19CBAD1AB}"/>
              </a:ext>
            </a:extLst>
          </p:cNvPr>
          <p:cNvCxnSpPr>
            <a:cxnSpLocks/>
          </p:cNvCxnSpPr>
          <p:nvPr/>
        </p:nvCxnSpPr>
        <p:spPr>
          <a:xfrm flipH="1">
            <a:off x="10469661" y="2335897"/>
            <a:ext cx="386331" cy="1720265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7941428-D96E-EA4C-9217-7893634F110C}"/>
              </a:ext>
            </a:extLst>
          </p:cNvPr>
          <p:cNvCxnSpPr>
            <a:cxnSpLocks/>
          </p:cNvCxnSpPr>
          <p:nvPr/>
        </p:nvCxnSpPr>
        <p:spPr>
          <a:xfrm flipH="1">
            <a:off x="10855992" y="3131994"/>
            <a:ext cx="686291" cy="957315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Bracket 58">
            <a:extLst>
              <a:ext uri="{FF2B5EF4-FFF2-40B4-BE49-F238E27FC236}">
                <a16:creationId xmlns:a16="http://schemas.microsoft.com/office/drawing/2014/main" id="{D37A6090-F865-E041-85E4-F0588DB56740}"/>
              </a:ext>
            </a:extLst>
          </p:cNvPr>
          <p:cNvSpPr/>
          <p:nvPr/>
        </p:nvSpPr>
        <p:spPr>
          <a:xfrm>
            <a:off x="5076967" y="289129"/>
            <a:ext cx="491494" cy="3567763"/>
          </a:xfrm>
          <a:prstGeom prst="leftBracket">
            <a:avLst/>
          </a:prstGeom>
          <a:noFill/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Left Bracket 59">
            <a:extLst>
              <a:ext uri="{FF2B5EF4-FFF2-40B4-BE49-F238E27FC236}">
                <a16:creationId xmlns:a16="http://schemas.microsoft.com/office/drawing/2014/main" id="{2944F8D8-E0C8-6647-88FC-C59F3AE1ABAD}"/>
              </a:ext>
            </a:extLst>
          </p:cNvPr>
          <p:cNvSpPr/>
          <p:nvPr/>
        </p:nvSpPr>
        <p:spPr>
          <a:xfrm>
            <a:off x="5073128" y="4042211"/>
            <a:ext cx="491494" cy="1985698"/>
          </a:xfrm>
          <a:prstGeom prst="leftBracket">
            <a:avLst/>
          </a:prstGeom>
          <a:noFill/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E430E5E-A4C0-9C48-8EBE-2E2E3D375867}"/>
              </a:ext>
            </a:extLst>
          </p:cNvPr>
          <p:cNvSpPr txBox="1"/>
          <p:nvPr/>
        </p:nvSpPr>
        <p:spPr>
          <a:xfrm>
            <a:off x="4210221" y="1853182"/>
            <a:ext cx="103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AA40C37-4EB0-0D4C-BE5F-8A653DD95184}"/>
              </a:ext>
            </a:extLst>
          </p:cNvPr>
          <p:cNvSpPr txBox="1"/>
          <p:nvPr/>
        </p:nvSpPr>
        <p:spPr>
          <a:xfrm>
            <a:off x="4276578" y="4902049"/>
            <a:ext cx="103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2</a:t>
            </a:r>
          </a:p>
        </p:txBody>
      </p:sp>
    </p:spTree>
    <p:extLst>
      <p:ext uri="{BB962C8B-B14F-4D97-AF65-F5344CB8AC3E}">
        <p14:creationId xmlns:p14="http://schemas.microsoft.com/office/powerpoint/2010/main" val="104551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  <p:bldP spid="13" grpId="0" animBg="1"/>
      <p:bldP spid="14" grpId="0" animBg="1"/>
      <p:bldP spid="15" grpId="0" animBg="1"/>
      <p:bldP spid="59" grpId="0" animBg="1"/>
      <p:bldP spid="60" grpId="0" animBg="1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4683-1E2A-D546-B9A7-6ED5A4205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21" y="886026"/>
            <a:ext cx="5006336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700" dirty="0"/>
              <a:t>Problem 3: </a:t>
            </a:r>
            <a:r>
              <a:rPr lang="en-US" sz="4000" dirty="0"/>
              <a:t>Inconsistency in Returned Data</a:t>
            </a:r>
            <a:br>
              <a:rPr lang="en-US" sz="3700" dirty="0"/>
            </a:br>
            <a:endParaRPr lang="en-US" sz="37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9218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CF06D0-B492-2246-8DBB-9AB8CC440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443" y="-7081924"/>
            <a:ext cx="11315114" cy="14163847"/>
          </a:xfrm>
          <a:prstGeom prst="pie">
            <a:avLst>
              <a:gd name="adj1" fmla="val 5393893"/>
              <a:gd name="adj2" fmla="val 10793035"/>
            </a:avLst>
          </a:prstGeom>
        </p:spPr>
      </p:pic>
    </p:spTree>
    <p:extLst>
      <p:ext uri="{BB962C8B-B14F-4D97-AF65-F5344CB8AC3E}">
        <p14:creationId xmlns:p14="http://schemas.microsoft.com/office/powerpoint/2010/main" val="2610226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62AD57-88B2-E749-937B-D60ECDF0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839385"/>
              </p:ext>
            </p:extLst>
          </p:nvPr>
        </p:nvGraphicFramePr>
        <p:xfrm>
          <a:off x="1839867" y="1697850"/>
          <a:ext cx="2829930" cy="364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45">
                  <a:extLst>
                    <a:ext uri="{9D8B030D-6E8A-4147-A177-3AD203B41FA5}">
                      <a16:colId xmlns:a16="http://schemas.microsoft.com/office/drawing/2014/main" val="3099680336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val="333304523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701985987"/>
                    </a:ext>
                  </a:extLst>
                </a:gridCol>
              </a:tblGrid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910982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697,657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034028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697,337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4130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697,119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25441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462460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3091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696,869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5005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F7863A3-5FC1-494B-9FBF-07A7F78B0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207236"/>
              </p:ext>
            </p:extLst>
          </p:nvPr>
        </p:nvGraphicFramePr>
        <p:xfrm>
          <a:off x="7211037" y="1697849"/>
          <a:ext cx="2829930" cy="364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45">
                  <a:extLst>
                    <a:ext uri="{9D8B030D-6E8A-4147-A177-3AD203B41FA5}">
                      <a16:colId xmlns:a16="http://schemas.microsoft.com/office/drawing/2014/main" val="3099680336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val="333304523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701985987"/>
                    </a:ext>
                  </a:extLst>
                </a:gridCol>
              </a:tblGrid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910982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697,657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034028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697,337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4130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697,119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25441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462460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3091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696,869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50054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79680762-52C8-3144-AA46-A5F65A0E76EB}"/>
              </a:ext>
            </a:extLst>
          </p:cNvPr>
          <p:cNvSpPr/>
          <p:nvPr/>
        </p:nvSpPr>
        <p:spPr>
          <a:xfrm>
            <a:off x="1780395" y="2199656"/>
            <a:ext cx="577384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4BACA1A-7302-3D42-BF0C-6FA06C2BA7FE}"/>
              </a:ext>
            </a:extLst>
          </p:cNvPr>
          <p:cNvSpPr/>
          <p:nvPr/>
        </p:nvSpPr>
        <p:spPr>
          <a:xfrm>
            <a:off x="7051206" y="2199656"/>
            <a:ext cx="577384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1348A55-362F-7645-B08F-CF315DF5D105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2357779" y="2428256"/>
            <a:ext cx="4693427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D12E501-2041-6442-9B03-21E3BE610E58}"/>
              </a:ext>
            </a:extLst>
          </p:cNvPr>
          <p:cNvSpPr txBox="1"/>
          <p:nvPr/>
        </p:nvSpPr>
        <p:spPr>
          <a:xfrm>
            <a:off x="4741661" y="2800542"/>
            <a:ext cx="1924204" cy="92333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Is day 1 the day of release or the first day after release?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CF7068-D098-6B4D-9D09-450139395C9A}"/>
              </a:ext>
            </a:extLst>
          </p:cNvPr>
          <p:cNvSpPr txBox="1"/>
          <p:nvPr/>
        </p:nvSpPr>
        <p:spPr>
          <a:xfrm>
            <a:off x="2240823" y="114437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Representation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842D52-F1BD-DC46-9E39-23B0E9F6CE20}"/>
              </a:ext>
            </a:extLst>
          </p:cNvPr>
          <p:cNvSpPr txBox="1"/>
          <p:nvPr/>
        </p:nvSpPr>
        <p:spPr>
          <a:xfrm>
            <a:off x="7628590" y="119917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Representation 2</a:t>
            </a:r>
          </a:p>
        </p:txBody>
      </p:sp>
    </p:spTree>
    <p:extLst>
      <p:ext uri="{BB962C8B-B14F-4D97-AF65-F5344CB8AC3E}">
        <p14:creationId xmlns:p14="http://schemas.microsoft.com/office/powerpoint/2010/main" val="17026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62AD57-88B2-E749-937B-D60ECDF0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901743"/>
              </p:ext>
            </p:extLst>
          </p:nvPr>
        </p:nvGraphicFramePr>
        <p:xfrm>
          <a:off x="1787316" y="1605776"/>
          <a:ext cx="2829930" cy="364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45">
                  <a:extLst>
                    <a:ext uri="{9D8B030D-6E8A-4147-A177-3AD203B41FA5}">
                      <a16:colId xmlns:a16="http://schemas.microsoft.com/office/drawing/2014/main" val="3099680336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val="333304523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701985987"/>
                    </a:ext>
                  </a:extLst>
                </a:gridCol>
              </a:tblGrid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910982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697,657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034028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697,337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4130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697,119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25441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462460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3091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696,869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5005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35C867F-F6E1-2440-9E8D-5F570B19D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122920"/>
              </p:ext>
            </p:extLst>
          </p:nvPr>
        </p:nvGraphicFramePr>
        <p:xfrm>
          <a:off x="7336906" y="1605776"/>
          <a:ext cx="2829930" cy="364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45">
                  <a:extLst>
                    <a:ext uri="{9D8B030D-6E8A-4147-A177-3AD203B41FA5}">
                      <a16:colId xmlns:a16="http://schemas.microsoft.com/office/drawing/2014/main" val="3099680336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val="333304523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701985987"/>
                    </a:ext>
                  </a:extLst>
                </a:gridCol>
              </a:tblGrid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910982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697,657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034028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697,337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4130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697,119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25441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462460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696,903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30916"/>
                  </a:ext>
                </a:extLst>
              </a:tr>
              <a:tr h="520921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696,868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50054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0067F02A-C420-ED4B-A37D-E325D352A52C}"/>
              </a:ext>
            </a:extLst>
          </p:cNvPr>
          <p:cNvSpPr/>
          <p:nvPr/>
        </p:nvSpPr>
        <p:spPr>
          <a:xfrm>
            <a:off x="3201041" y="4192860"/>
            <a:ext cx="1211768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4E1BB7B-0BF8-2A47-AC38-165B1041AB32}"/>
              </a:ext>
            </a:extLst>
          </p:cNvPr>
          <p:cNvSpPr/>
          <p:nvPr/>
        </p:nvSpPr>
        <p:spPr>
          <a:xfrm>
            <a:off x="8751871" y="4160685"/>
            <a:ext cx="1060601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557CC6-92B6-9646-8ECE-F843D027F21F}"/>
              </a:ext>
            </a:extLst>
          </p:cNvPr>
          <p:cNvCxnSpPr>
            <a:cxnSpLocks/>
            <a:stCxn id="10" idx="6"/>
          </p:cNvCxnSpPr>
          <p:nvPr/>
        </p:nvCxnSpPr>
        <p:spPr>
          <a:xfrm>
            <a:off x="4412809" y="4421460"/>
            <a:ext cx="4339062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E23D0EE-E7C7-6B49-B223-527CEF97B51D}"/>
              </a:ext>
            </a:extLst>
          </p:cNvPr>
          <p:cNvSpPr/>
          <p:nvPr/>
        </p:nvSpPr>
        <p:spPr>
          <a:xfrm>
            <a:off x="3122982" y="4700877"/>
            <a:ext cx="1211768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189D22-AACC-4648-8619-C8006FE9F2B0}"/>
              </a:ext>
            </a:extLst>
          </p:cNvPr>
          <p:cNvSpPr/>
          <p:nvPr/>
        </p:nvSpPr>
        <p:spPr>
          <a:xfrm>
            <a:off x="8751871" y="4706454"/>
            <a:ext cx="1060601" cy="4572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448716F-5A5D-C149-87D2-029784F0DD20}"/>
              </a:ext>
            </a:extLst>
          </p:cNvPr>
          <p:cNvCxnSpPr>
            <a:cxnSpLocks/>
            <a:stCxn id="13" idx="6"/>
          </p:cNvCxnSpPr>
          <p:nvPr/>
        </p:nvCxnSpPr>
        <p:spPr>
          <a:xfrm>
            <a:off x="4334750" y="4929477"/>
            <a:ext cx="4419598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285386B-5F9F-8646-AEF4-D08F61FB6C92}"/>
              </a:ext>
            </a:extLst>
          </p:cNvPr>
          <p:cNvSpPr txBox="1"/>
          <p:nvPr/>
        </p:nvSpPr>
        <p:spPr>
          <a:xfrm>
            <a:off x="2201150" y="1211036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Representation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88FB98-63EF-1C4E-B6EF-105091566E50}"/>
              </a:ext>
            </a:extLst>
          </p:cNvPr>
          <p:cNvSpPr txBox="1"/>
          <p:nvPr/>
        </p:nvSpPr>
        <p:spPr>
          <a:xfrm>
            <a:off x="7628590" y="119917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Representation 2</a:t>
            </a:r>
          </a:p>
        </p:txBody>
      </p:sp>
    </p:spTree>
    <p:extLst>
      <p:ext uri="{BB962C8B-B14F-4D97-AF65-F5344CB8AC3E}">
        <p14:creationId xmlns:p14="http://schemas.microsoft.com/office/powerpoint/2010/main" val="187469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704547-7DCD-764D-BC5F-19FF64A9D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05" y="382628"/>
            <a:ext cx="2899317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A20366-2A14-3647-BB2F-A2D88977C6A3}"/>
              </a:ext>
            </a:extLst>
          </p:cNvPr>
          <p:cNvSpPr txBox="1"/>
          <p:nvPr/>
        </p:nvSpPr>
        <p:spPr>
          <a:xfrm>
            <a:off x="402136" y="1075547"/>
            <a:ext cx="28993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Solution: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SAPs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2A4EC-E4D9-144E-B55F-9D053508C302}"/>
              </a:ext>
            </a:extLst>
          </p:cNvPr>
          <p:cNvSpPr/>
          <p:nvPr/>
        </p:nvSpPr>
        <p:spPr>
          <a:xfrm>
            <a:off x="2013557" y="3191449"/>
            <a:ext cx="16397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Statistical</a:t>
            </a:r>
          </a:p>
          <a:p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Analysis</a:t>
            </a:r>
          </a:p>
          <a:p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Plans</a:t>
            </a:r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635E2F-88ED-684A-8A6A-1045EAFBD7D1}"/>
              </a:ext>
            </a:extLst>
          </p:cNvPr>
          <p:cNvSpPr txBox="1"/>
          <p:nvPr/>
        </p:nvSpPr>
        <p:spPr>
          <a:xfrm>
            <a:off x="4363688" y="443567"/>
            <a:ext cx="756864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Explicit inclusion and exclusion criteria (even when the exclusion is just the reverse of the inclusion!)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Feature harmonization/standardization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All definitions and 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Expected output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Sample derivation script in </a:t>
            </a:r>
          </a:p>
          <a:p>
            <a:r>
              <a:rPr lang="en-US" sz="2800" dirty="0"/>
              <a:t>    multiple programming </a:t>
            </a:r>
          </a:p>
          <a:p>
            <a:r>
              <a:rPr lang="en-US" sz="2800" dirty="0"/>
              <a:t>    languages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953DC7-6A05-A140-B168-EA8FDB12E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2852" y="3191449"/>
            <a:ext cx="3484179" cy="348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2C211-21F3-D243-8C4C-EBA772651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16" y="313956"/>
            <a:ext cx="3667039" cy="8737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0F676B-9A4B-AF4F-9AAF-57CE33D1DB54}"/>
              </a:ext>
            </a:extLst>
          </p:cNvPr>
          <p:cNvSpPr/>
          <p:nvPr/>
        </p:nvSpPr>
        <p:spPr>
          <a:xfrm>
            <a:off x="806585" y="1819851"/>
            <a:ext cx="5289415" cy="37854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The MARIC study greatly increases the scope and precision of research on mortality after release from incarceration and brings international attention to this problem.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The IPDMA methodology allows a rigorous and comprehensive analysis of this data to be conducted internationally and collaboratively.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06ADB-4888-4B4E-B714-54A551B1F1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3" r="1" b="1"/>
          <a:stretch/>
        </p:blipFill>
        <p:spPr>
          <a:xfrm>
            <a:off x="6898102" y="592564"/>
            <a:ext cx="5031835" cy="4058042"/>
          </a:xfrm>
          <a:prstGeom prst="rect">
            <a:avLst/>
          </a:prstGeom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8C6E39-4030-2E48-99C6-DFD6744F4F57}"/>
              </a:ext>
            </a:extLst>
          </p:cNvPr>
          <p:cNvSpPr txBox="1"/>
          <p:nvPr/>
        </p:nvSpPr>
        <p:spPr>
          <a:xfrm>
            <a:off x="6255662" y="4566524"/>
            <a:ext cx="631671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Be </a:t>
            </a:r>
            <a:r>
              <a:rPr lang="en-GB" sz="32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specific</a:t>
            </a: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 on details </a:t>
            </a:r>
          </a:p>
          <a:p>
            <a:pPr algn="ctr">
              <a:spcAft>
                <a:spcPts val="600"/>
              </a:spcAft>
            </a:pP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Be </a:t>
            </a:r>
            <a:r>
              <a:rPr lang="en-GB" sz="32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thorough</a:t>
            </a: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 on assumptions</a:t>
            </a:r>
          </a:p>
          <a:p>
            <a:pPr algn="ctr">
              <a:spcAft>
                <a:spcPts val="600"/>
              </a:spcAft>
            </a:pP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Be </a:t>
            </a:r>
            <a:r>
              <a:rPr lang="en-GB" sz="32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prepared</a:t>
            </a:r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 with documents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6B19505-4B4B-D046-A310-1A3C2DE586B3}"/>
              </a:ext>
            </a:extLst>
          </p:cNvPr>
          <p:cNvGrpSpPr/>
          <p:nvPr/>
        </p:nvGrpSpPr>
        <p:grpSpPr>
          <a:xfrm>
            <a:off x="7697209" y="3296306"/>
            <a:ext cx="4125953" cy="2972865"/>
            <a:chOff x="7363503" y="3620953"/>
            <a:chExt cx="4363549" cy="29373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ED060F-F41A-3D46-B2C8-9AB7FEA776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7943"/>
            <a:stretch/>
          </p:blipFill>
          <p:spPr>
            <a:xfrm rot="5400000" flipV="1">
              <a:off x="8717143" y="3548384"/>
              <a:ext cx="2937339" cy="308247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146E52B-4B68-C04F-8B3B-C143E53E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848" b="96848" l="1889" r="99000">
                          <a14:foregroundMark x1="29222" y1="1848" x2="24556" y2="4130"/>
                          <a14:foregroundMark x1="1889" y1="33478" x2="2111" y2="37826"/>
                          <a14:foregroundMark x1="11222" y1="30978" x2="10667" y2="34783"/>
                          <a14:foregroundMark x1="59667" y1="60435" x2="59667" y2="60435"/>
                          <a14:foregroundMark x1="71111" y1="67283" x2="71556" y2="67826"/>
                          <a14:foregroundMark x1="95111" y1="91087" x2="94889" y2="92283"/>
                          <a14:foregroundMark x1="92444" y1="96630" x2="99000" y2="91413"/>
                          <a14:foregroundMark x1="99000" y1="91413" x2="98889" y2="91087"/>
                          <a14:foregroundMark x1="91667" y1="96848" x2="94889" y2="9608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7363503" y="4129930"/>
              <a:ext cx="1880875" cy="1919385"/>
            </a:xfrm>
            <a:prstGeom prst="rect">
              <a:avLst/>
            </a:prstGeom>
          </p:spPr>
        </p:pic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C654CA-EDF4-F541-8578-ED1B6E31A6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8838" y="688157"/>
            <a:ext cx="11128069" cy="409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effectLst/>
                <a:latin typeface="Helvetica" pitchFamily="2" charset="0"/>
              </a:rPr>
              <a:t>&gt;30 million people are released from incarceration globally each year</a:t>
            </a:r>
          </a:p>
          <a:p>
            <a:endParaRPr lang="en-GB" sz="2800" dirty="0">
              <a:effectLst/>
              <a:latin typeface="Helvetica" pitchFamily="2" charset="0"/>
            </a:endParaRPr>
          </a:p>
          <a:p>
            <a:r>
              <a:rPr lang="en-GB" sz="2800" dirty="0">
                <a:effectLst/>
                <a:latin typeface="Helvetica" pitchFamily="2" charset="0"/>
              </a:rPr>
              <a:t>Increased risk of premature mortality</a:t>
            </a:r>
          </a:p>
          <a:p>
            <a:endParaRPr lang="en-GB" sz="2800" dirty="0">
              <a:latin typeface="Helvetica" pitchFamily="2" charset="0"/>
            </a:endParaRPr>
          </a:p>
          <a:p>
            <a:r>
              <a:rPr lang="en-GB" sz="2800" dirty="0">
                <a:latin typeface="Helvetica" pitchFamily="2" charset="0"/>
              </a:rPr>
              <a:t>In</a:t>
            </a:r>
            <a:r>
              <a:rPr lang="en-GB" sz="2800" dirty="0">
                <a:effectLst/>
                <a:latin typeface="Helvetica" pitchFamily="2" charset="0"/>
              </a:rPr>
              <a:t>sufficient statistical power to disaggregate specific cases: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Helvetica" pitchFamily="2" charset="0"/>
              </a:rPr>
              <a:t>Demographic (young people, e</a:t>
            </a:r>
            <a:r>
              <a:rPr lang="en-GB" sz="2800" dirty="0">
                <a:effectLst/>
                <a:latin typeface="Helvetica" pitchFamily="2" charset="0"/>
              </a:rPr>
              <a:t>thnic minorities)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Helvetica" pitchFamily="2" charset="0"/>
              </a:rPr>
              <a:t>Causes (suicide, violence, HIV)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Helvetica" pitchFamily="2" charset="0"/>
              </a:rPr>
              <a:t>Temporal (first week)</a:t>
            </a:r>
            <a:endParaRPr lang="en-GB" sz="280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94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0D251D-E7C2-674E-BFA3-C0C2CDB10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en-US" sz="3100" dirty="0">
                <a:solidFill>
                  <a:schemeClr val="bg2"/>
                </a:solidFill>
              </a:rPr>
              <a:t>The Mortality After Release from Incarceration Consortium (MARIC): A multi-national individual participant data meta-analysis</a:t>
            </a:r>
          </a:p>
        </p:txBody>
      </p:sp>
    </p:spTree>
    <p:extLst>
      <p:ext uri="{BB962C8B-B14F-4D97-AF65-F5344CB8AC3E}">
        <p14:creationId xmlns:p14="http://schemas.microsoft.com/office/powerpoint/2010/main" val="360080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5C36E4-39B4-BF46-9229-E67495BB9681}"/>
              </a:ext>
            </a:extLst>
          </p:cNvPr>
          <p:cNvSpPr/>
          <p:nvPr/>
        </p:nvSpPr>
        <p:spPr>
          <a:xfrm>
            <a:off x="588222" y="3429000"/>
            <a:ext cx="7227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29 cohorts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&gt;1.3 million individuals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 &gt;9.1 million person-years of follow-up 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194D1D-FA28-A64A-9790-615EA9664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700" y="754475"/>
            <a:ext cx="5749510" cy="417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1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5D6147-2858-5F45-83D7-BC348977939C}"/>
              </a:ext>
            </a:extLst>
          </p:cNvPr>
          <p:cNvSpPr/>
          <p:nvPr/>
        </p:nvSpPr>
        <p:spPr>
          <a:xfrm>
            <a:off x="714103" y="766732"/>
            <a:ext cx="1101811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effectLst/>
                <a:latin typeface="Helvetica" pitchFamily="2" charset="0"/>
              </a:rPr>
              <a:t>Rohan Borschmann (Melbourne), Holly Tibble (Edinburgh), Matthew J. Spittal (Melbourne), David Preen; (University of Western Australia), Jane Pirkis (Melbourne</a:t>
            </a:r>
            <a:r>
              <a:rPr lang="en-GB" sz="2000" dirty="0">
                <a:latin typeface="Helvetica" pitchFamily="2" charset="0"/>
              </a:rPr>
              <a:t>), </a:t>
            </a:r>
            <a:r>
              <a:rPr lang="en-GB" sz="2000" dirty="0">
                <a:effectLst/>
                <a:latin typeface="Helvetica" pitchFamily="2" charset="0"/>
              </a:rPr>
              <a:t>Sarah </a:t>
            </a:r>
            <a:r>
              <a:rPr lang="en-GB" sz="2000" dirty="0" err="1">
                <a:effectLst/>
                <a:latin typeface="Helvetica" pitchFamily="2" charset="0"/>
              </a:rPr>
              <a:t>Larney</a:t>
            </a:r>
            <a:r>
              <a:rPr lang="en-GB" sz="2000" dirty="0">
                <a:effectLst/>
                <a:latin typeface="Helvetica" pitchFamily="2" charset="0"/>
              </a:rPr>
              <a:t> (Sydney), David Rosen (North Carolina), Jesse Young (Melbourne), Alexander Love (Melbourne),  Frederick Altice (Connecticut), Ingrid Binswanger (Colorado), Anne </a:t>
            </a:r>
            <a:r>
              <a:rPr lang="en-GB" sz="2000" dirty="0" err="1">
                <a:effectLst/>
                <a:latin typeface="Helvetica" pitchFamily="2" charset="0"/>
              </a:rPr>
              <a:t>Bukten</a:t>
            </a:r>
            <a:r>
              <a:rPr lang="en-GB" sz="2000" dirty="0">
                <a:effectLst/>
                <a:latin typeface="Helvetica" pitchFamily="2" charset="0"/>
              </a:rPr>
              <a:t> (Oslo), Tony Butler (Sydney), Zheng Chang (Stockholm), </a:t>
            </a:r>
            <a:r>
              <a:rPr lang="en-GB" sz="2000" dirty="0" err="1">
                <a:effectLst/>
                <a:latin typeface="Helvetica" pitchFamily="2" charset="0"/>
              </a:rPr>
              <a:t>Chuan</a:t>
            </a:r>
            <a:r>
              <a:rPr lang="en-GB" sz="2000" dirty="0">
                <a:effectLst/>
                <a:latin typeface="Helvetica" pitchFamily="2" charset="0"/>
              </a:rPr>
              <a:t>-Yu Chen(Taiwan), Thomas Clausen (Oslo), Peer Brehm Christensen (Southern Denmark), Gabriel J. </a:t>
            </a:r>
            <a:r>
              <a:rPr lang="en-GB" sz="2000" dirty="0" err="1">
                <a:effectLst/>
                <a:latin typeface="Helvetica" pitchFamily="2" charset="0"/>
              </a:rPr>
              <a:t>Culbert</a:t>
            </a:r>
            <a:r>
              <a:rPr lang="en-GB" sz="2000" dirty="0">
                <a:effectLst/>
                <a:latin typeface="Helvetica" pitchFamily="2" charset="0"/>
              </a:rPr>
              <a:t> (Chicago), Louisa Degenhardt (Sydney), Anja J.E. Dirkzwager(Amsterdam),  Kate Dolan(Sydney</a:t>
            </a:r>
            <a:r>
              <a:rPr lang="en-GB" sz="2000" dirty="0">
                <a:latin typeface="Helvetica" pitchFamily="2" charset="0"/>
              </a:rPr>
              <a:t>), </a:t>
            </a:r>
            <a:r>
              <a:rPr lang="en-GB" sz="2000" dirty="0" err="1">
                <a:effectLst/>
                <a:latin typeface="Helvetica" pitchFamily="2" charset="0"/>
              </a:rPr>
              <a:t>Seena</a:t>
            </a:r>
            <a:r>
              <a:rPr lang="en-GB" sz="2000" dirty="0">
                <a:effectLst/>
                <a:latin typeface="Helvetica" pitchFamily="2" charset="0"/>
              </a:rPr>
              <a:t> Fazel (Oxford), Colin </a:t>
            </a:r>
            <a:r>
              <a:rPr lang="en-GB" sz="2000" dirty="0" err="1">
                <a:effectLst/>
                <a:latin typeface="Helvetica" pitchFamily="2" charset="0"/>
              </a:rPr>
              <a:t>Fischbacher</a:t>
            </a:r>
            <a:r>
              <a:rPr lang="en-GB" sz="2000" dirty="0">
                <a:effectLst/>
                <a:latin typeface="Helvetica" pitchFamily="2" charset="0"/>
              </a:rPr>
              <a:t> (Edinburgh</a:t>
            </a:r>
            <a:r>
              <a:rPr lang="en-GB" sz="2000" dirty="0">
                <a:latin typeface="Helvetica" pitchFamily="2" charset="0"/>
              </a:rPr>
              <a:t>), </a:t>
            </a:r>
            <a:r>
              <a:rPr lang="en-GB" sz="2000" dirty="0">
                <a:effectLst/>
                <a:latin typeface="Helvetica" pitchFamily="2" charset="0"/>
              </a:rPr>
              <a:t>Margaret Giles (Joondalup), Lesley Graham (Edinburgh), David Harding (California), Yen-Fang Huang (Taiwan), Florence Huber (French Guiana), Azar </a:t>
            </a:r>
            <a:r>
              <a:rPr lang="en-GB" sz="2000" dirty="0" err="1">
                <a:effectLst/>
                <a:latin typeface="Helvetica" pitchFamily="2" charset="0"/>
              </a:rPr>
              <a:t>Karaminia</a:t>
            </a:r>
            <a:r>
              <a:rPr lang="en-GB" sz="2000" dirty="0">
                <a:effectLst/>
                <a:latin typeface="Helvetica" pitchFamily="2" charset="0"/>
              </a:rPr>
              <a:t> (Sydney), Claire Keen (Melbourne), Fiona G. </a:t>
            </a:r>
            <a:r>
              <a:rPr lang="en-GB" sz="2000" dirty="0" err="1">
                <a:effectLst/>
                <a:latin typeface="Helvetica" pitchFamily="2" charset="0"/>
              </a:rPr>
              <a:t>Kouyoumdjian</a:t>
            </a:r>
            <a:r>
              <a:rPr lang="en-GB" sz="2000" dirty="0">
                <a:effectLst/>
                <a:latin typeface="Helvetica" pitchFamily="2" charset="0"/>
              </a:rPr>
              <a:t> (Ontario), </a:t>
            </a:r>
            <a:r>
              <a:rPr lang="en-GB" sz="2000" dirty="0" err="1">
                <a:effectLst/>
                <a:latin typeface="Helvetica" pitchFamily="2" charset="0"/>
              </a:rPr>
              <a:t>Sungwoo</a:t>
            </a:r>
            <a:r>
              <a:rPr lang="en-GB" sz="2000" dirty="0">
                <a:effectLst/>
                <a:latin typeface="Helvetica" pitchFamily="2" charset="0"/>
              </a:rPr>
              <a:t> Lim (New York), Lars </a:t>
            </a:r>
            <a:r>
              <a:rPr lang="en-GB" sz="2000" dirty="0" err="1">
                <a:effectLst/>
                <a:latin typeface="Helvetica" pitchFamily="2" charset="0"/>
              </a:rPr>
              <a:t>Møller</a:t>
            </a:r>
            <a:r>
              <a:rPr lang="en-GB" sz="2000" dirty="0">
                <a:effectLst/>
                <a:latin typeface="Helvetica" pitchFamily="2" charset="0"/>
              </a:rPr>
              <a:t> (Denmark), </a:t>
            </a:r>
            <a:r>
              <a:rPr lang="en-GB" sz="2000" dirty="0" err="1">
                <a:effectLst/>
                <a:latin typeface="Helvetica" pitchFamily="2" charset="0"/>
              </a:rPr>
              <a:t>Akm</a:t>
            </a:r>
            <a:r>
              <a:rPr lang="en-GB" sz="2000" dirty="0">
                <a:effectLst/>
                <a:latin typeface="Helvetica" pitchFamily="2" charset="0"/>
              </a:rPr>
              <a:t> </a:t>
            </a:r>
            <a:r>
              <a:rPr lang="en-GB" sz="2000" dirty="0" err="1">
                <a:effectLst/>
                <a:latin typeface="Helvetica" pitchFamily="2" charset="0"/>
              </a:rPr>
              <a:t>Moniruzzaman</a:t>
            </a:r>
            <a:r>
              <a:rPr lang="en-GB" sz="2000" dirty="0">
                <a:effectLst/>
                <a:latin typeface="Helvetica" pitchFamily="2" charset="0"/>
              </a:rPr>
              <a:t> (British Columbia), Jeffrey </a:t>
            </a:r>
            <a:r>
              <a:rPr lang="en-GB" sz="2000" dirty="0" err="1">
                <a:effectLst/>
                <a:latin typeface="Helvetica" pitchFamily="2" charset="0"/>
              </a:rPr>
              <a:t>Morenoff</a:t>
            </a:r>
            <a:r>
              <a:rPr lang="en-GB" sz="2000" dirty="0">
                <a:effectLst/>
                <a:latin typeface="Helvetica" pitchFamily="2" charset="0"/>
              </a:rPr>
              <a:t>; (Michigan), Eamonn </a:t>
            </a:r>
            <a:r>
              <a:rPr lang="en-GB" sz="2000" dirty="0" err="1">
                <a:effectLst/>
                <a:latin typeface="Helvetica" pitchFamily="2" charset="0"/>
              </a:rPr>
              <a:t>O’Moore</a:t>
            </a:r>
            <a:r>
              <a:rPr lang="en-GB" sz="2000" dirty="0">
                <a:effectLst/>
                <a:latin typeface="Helvetica" pitchFamily="2" charset="0"/>
              </a:rPr>
              <a:t> (London), Lia N. Pizzicato (Philadelphia), Daniel Pratt (Manchester), Scott K. </a:t>
            </a:r>
            <a:r>
              <a:rPr lang="en-GB" sz="2000" dirty="0" err="1">
                <a:effectLst/>
                <a:latin typeface="Helvetica" pitchFamily="2" charset="0"/>
              </a:rPr>
              <a:t>Proescholdbell</a:t>
            </a:r>
            <a:r>
              <a:rPr lang="en-GB" sz="2000" dirty="0">
                <a:effectLst/>
                <a:latin typeface="Helvetica" pitchFamily="2" charset="0"/>
              </a:rPr>
              <a:t>; (North Carolina), </a:t>
            </a:r>
            <a:r>
              <a:rPr lang="en-GB" sz="2000" dirty="0" err="1">
                <a:effectLst/>
                <a:latin typeface="Helvetica" pitchFamily="2" charset="0"/>
              </a:rPr>
              <a:t>Shabbar</a:t>
            </a:r>
            <a:r>
              <a:rPr lang="en-GB" sz="2000" dirty="0">
                <a:effectLst/>
                <a:latin typeface="Helvetica" pitchFamily="2" charset="0"/>
              </a:rPr>
              <a:t> I. </a:t>
            </a:r>
            <a:r>
              <a:rPr lang="en-GB" sz="2000" dirty="0" err="1">
                <a:effectLst/>
                <a:latin typeface="Helvetica" pitchFamily="2" charset="0"/>
              </a:rPr>
              <a:t>Ranapurwala</a:t>
            </a:r>
            <a:r>
              <a:rPr lang="en-GB" sz="2000" dirty="0">
                <a:effectLst/>
                <a:latin typeface="Helvetica" pitchFamily="2" charset="0"/>
              </a:rPr>
              <a:t>; (North Carolina), Meghan E. Shanahan (North Carolina), Jenny Shaw (Manchester), Amanda </a:t>
            </a:r>
            <a:r>
              <a:rPr lang="en-GB" sz="2000" dirty="0" err="1">
                <a:effectLst/>
                <a:latin typeface="Helvetica" pitchFamily="2" charset="0"/>
              </a:rPr>
              <a:t>Slaunwhite</a:t>
            </a:r>
            <a:r>
              <a:rPr lang="en-GB" sz="2000" dirty="0">
                <a:effectLst/>
                <a:latin typeface="Helvetica" pitchFamily="2" charset="0"/>
              </a:rPr>
              <a:t> (British Columbia), Julian M. Somers (British Columbia),Anne C. Spaulding (Atlanta), Marc F. Stern (Seattle), Kendra M. Viner; (Philadelphia), Nadia Wang (Taiwan), Melissa Willoughby  (Melbourne), Bin Zhao (British Columbia), Stuart A. Kinner (Melbourne)</a:t>
            </a:r>
          </a:p>
        </p:txBody>
      </p:sp>
    </p:spTree>
    <p:extLst>
      <p:ext uri="{BB962C8B-B14F-4D97-AF65-F5344CB8AC3E}">
        <p14:creationId xmlns:p14="http://schemas.microsoft.com/office/powerpoint/2010/main" val="3206913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F9CEB4-B6D2-EE45-9FD3-FF7AD9EC5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77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5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861A5E-4E4C-C943-8E07-F31DA61E9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764" y="136916"/>
            <a:ext cx="9256471" cy="658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4354AD-9D05-9643-A94C-D54414C39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4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Lessons from MARIC</a:t>
            </a:r>
          </a:p>
        </p:txBody>
      </p:sp>
    </p:spTree>
    <p:extLst>
      <p:ext uri="{BB962C8B-B14F-4D97-AF65-F5344CB8AC3E}">
        <p14:creationId xmlns:p14="http://schemas.microsoft.com/office/powerpoint/2010/main" val="4281321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6F17-3E7E-8742-99C3-0AACB1387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24" y="359225"/>
            <a:ext cx="490628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Problem 1: Data Structures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263F31-C9FF-5644-821E-CD511E01E5E2}"/>
              </a:ext>
            </a:extLst>
          </p:cNvPr>
          <p:cNvSpPr/>
          <p:nvPr/>
        </p:nvSpPr>
        <p:spPr>
          <a:xfrm>
            <a:off x="1087196" y="2102548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29 datasets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Different features collected </a:t>
            </a:r>
          </a:p>
          <a:p>
            <a:pPr marL="14287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(e.g. ethnicity)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Different definitions </a:t>
            </a:r>
          </a:p>
          <a:p>
            <a:pPr marL="14287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(e.g. jail vs. prison)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Different feature coding </a:t>
            </a:r>
          </a:p>
          <a:p>
            <a:pPr marL="1428750" lvl="3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(e.g. ICD codes)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9218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846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20CA6662-88C3-7246-AA23-81586A9B7B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84" t="20257" r="8499" b="21362"/>
          <a:stretch/>
        </p:blipFill>
        <p:spPr>
          <a:xfrm>
            <a:off x="7527072" y="1327537"/>
            <a:ext cx="4371279" cy="30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267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1009</Words>
  <Application>Microsoft Office PowerPoint</Application>
  <PresentationFormat>Widescreen</PresentationFormat>
  <Paragraphs>203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Office Theme</vt:lpstr>
      <vt:lpstr>International collaborations using linked administrative data: Lessons from the MARIC study</vt:lpstr>
      <vt:lpstr>PowerPoint Presentation</vt:lpstr>
      <vt:lpstr>The Mortality After Release from Incarceration Consortium (MARIC): A multi-national individual participant data meta-analysis</vt:lpstr>
      <vt:lpstr>PowerPoint Presentation</vt:lpstr>
      <vt:lpstr>PowerPoint Presentation</vt:lpstr>
      <vt:lpstr>PowerPoint Presentation</vt:lpstr>
      <vt:lpstr>PowerPoint Presentation</vt:lpstr>
      <vt:lpstr>Lessons from MARIC</vt:lpstr>
      <vt:lpstr>Problem 1: Data Structures</vt:lpstr>
      <vt:lpstr> </vt:lpstr>
      <vt:lpstr>Problem 2: Data Sharing </vt:lpstr>
      <vt:lpstr> </vt:lpstr>
      <vt:lpstr>Problem 3: Inconsistency in Returned Data </vt:lpstr>
      <vt:lpstr>PowerPoint Presentation</vt:lpstr>
      <vt:lpstr>PowerPoint Presentation</vt:lpstr>
      <vt:lpstr> 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collaborations using linked administrative data: Lessons from the MARIC study</dc:title>
  <dc:creator>TIBBLE Holly</dc:creator>
  <cp:lastModifiedBy>MILLER Kerry</cp:lastModifiedBy>
  <cp:revision>14</cp:revision>
  <dcterms:created xsi:type="dcterms:W3CDTF">2019-11-13T12:40:19Z</dcterms:created>
  <dcterms:modified xsi:type="dcterms:W3CDTF">2020-01-15T14:23:43Z</dcterms:modified>
</cp:coreProperties>
</file>