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56" r:id="rId3"/>
    <p:sldMasterId id="2147483828" r:id="rId4"/>
  </p:sldMasterIdLst>
  <p:notesMasterIdLst>
    <p:notesMasterId r:id="rId17"/>
  </p:notesMasterIdLst>
  <p:sldIdLst>
    <p:sldId id="336" r:id="rId5"/>
    <p:sldId id="374" r:id="rId6"/>
    <p:sldId id="375" r:id="rId7"/>
    <p:sldId id="376" r:id="rId8"/>
    <p:sldId id="377" r:id="rId9"/>
    <p:sldId id="344" r:id="rId10"/>
    <p:sldId id="378" r:id="rId11"/>
    <p:sldId id="363" r:id="rId12"/>
    <p:sldId id="381" r:id="rId13"/>
    <p:sldId id="364" r:id="rId14"/>
    <p:sldId id="384" r:id="rId15"/>
    <p:sldId id="35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106" autoAdjust="0"/>
  </p:normalViewPr>
  <p:slideViewPr>
    <p:cSldViewPr>
      <p:cViewPr varScale="1">
        <p:scale>
          <a:sx n="75" d="100"/>
          <a:sy n="75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8FB1A-921A-45B3-856F-56B8CB512D6B}" type="datetimeFigureOut">
              <a:rPr lang="en-GB" smtClean="0"/>
              <a:pPr/>
              <a:t>02/08/2017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2891D4-B159-4174-8279-9EC6FCB4F46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012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901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49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549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718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4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554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618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7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B7827-C610-49D2-96C7-6D1BF6970BA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502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445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2213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180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358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801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42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746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214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6764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84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22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357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8967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492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24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393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363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282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78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72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566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273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1492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930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2331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34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53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178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5490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574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42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689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83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85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733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F1B99-FD6A-4942-AF7B-A8CFA01D6CBC}" type="datetimeFigureOut">
              <a:rPr lang="en-GB" smtClean="0"/>
              <a:t>02/08/2017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84E9-75A2-4AF1-9138-CED8E87BB3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371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444001" y="0"/>
            <a:ext cx="2700000" cy="6858000"/>
          </a:xfrm>
          <a:prstGeom prst="rect">
            <a:avLst/>
          </a:prstGeom>
          <a:solidFill>
            <a:srgbClr val="2D55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250" y="648000"/>
            <a:ext cx="4802375" cy="2628000"/>
          </a:xfrm>
        </p:spPr>
        <p:txBody>
          <a:bodyPr vert="horz" lIns="0" tIns="0" rIns="0" bIns="0" rtlCol="0" anchor="t" anchorCtr="0">
            <a:noAutofit/>
          </a:bodyPr>
          <a:lstStyle/>
          <a:p>
            <a:pPr>
              <a:lnSpc>
                <a:spcPts val="4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4800" dirty="0" smtClean="0">
                <a:solidFill>
                  <a:srgbClr val="2D5596"/>
                </a:solidFill>
                <a:latin typeface="Calibri" panose="020F0502020204030204" pitchFamily="34" charset="0"/>
                <a:ea typeface="+mn-ea"/>
                <a:cs typeface="+mn-cs"/>
              </a:rPr>
              <a:t>Impact and the REF</a:t>
            </a:r>
            <a:r>
              <a:rPr lang="en-GB" sz="3600" dirty="0" smtClean="0">
                <a:solidFill>
                  <a:srgbClr val="2D5596"/>
                </a:solidFill>
                <a:latin typeface="Calibri" panose="020F0502020204030204" pitchFamily="34" charset="0"/>
                <a:ea typeface="+mn-ea"/>
                <a:cs typeface="+mn-cs"/>
              </a:rPr>
              <a:t/>
            </a:r>
            <a:br>
              <a:rPr lang="en-GB" sz="3600" dirty="0" smtClean="0">
                <a:solidFill>
                  <a:srgbClr val="2D5596"/>
                </a:solidFill>
                <a:latin typeface="Calibri" panose="020F0502020204030204" pitchFamily="34" charset="0"/>
                <a:ea typeface="+mn-ea"/>
                <a:cs typeface="+mn-cs"/>
              </a:rPr>
            </a:br>
            <a:r>
              <a:rPr lang="en-GB" sz="2000" b="1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en-GB" sz="2000" b="1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0750" y="2284644"/>
            <a:ext cx="4802375" cy="1893944"/>
          </a:xfrm>
        </p:spPr>
        <p:txBody>
          <a:bodyPr vert="horz" lIns="0" tIns="0" rIns="0" bIns="0" rtlCol="0">
            <a:noAutofit/>
          </a:bodyPr>
          <a:lstStyle/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r>
              <a:rPr lang="en-GB" sz="1800" b="1" dirty="0" smtClean="0">
                <a:solidFill>
                  <a:srgbClr val="2D5596"/>
                </a:solidFill>
              </a:rPr>
              <a:t>Catriona Firth</a:t>
            </a:r>
            <a:endParaRPr lang="en-GB" sz="1800" b="1" dirty="0">
              <a:solidFill>
                <a:srgbClr val="2D5596"/>
              </a:solidFill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r>
              <a:rPr lang="en-GB" sz="1800" dirty="0" smtClean="0">
                <a:solidFill>
                  <a:prstClr val="black"/>
                </a:solidFill>
              </a:rPr>
              <a:t>REF Deputy Manager</a:t>
            </a:r>
            <a:endParaRPr lang="en-GB" sz="1800" dirty="0">
              <a:solidFill>
                <a:prstClr val="black"/>
              </a:solidFill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en-GB" sz="1800" dirty="0" smtClean="0">
              <a:solidFill>
                <a:prstClr val="black"/>
              </a:solidFill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endParaRPr lang="en-GB" sz="1800" dirty="0" smtClean="0">
              <a:solidFill>
                <a:prstClr val="black"/>
              </a:solidFill>
            </a:endParaRP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r>
              <a:rPr lang="en-GB" sz="1800" dirty="0" smtClean="0">
                <a:solidFill>
                  <a:prstClr val="black"/>
                </a:solidFill>
              </a:rPr>
              <a:t>Repository Fringe</a:t>
            </a:r>
          </a:p>
          <a:p>
            <a:pPr marL="0" indent="0">
              <a:lnSpc>
                <a:spcPts val="2600"/>
              </a:lnSpc>
              <a:spcBef>
                <a:spcPts val="0"/>
              </a:spcBef>
              <a:buNone/>
            </a:pPr>
            <a:r>
              <a:rPr lang="en-GB" sz="1800" dirty="0" smtClean="0">
                <a:solidFill>
                  <a:prstClr val="black"/>
                </a:solidFill>
              </a:rPr>
              <a:t>Edinburgh, 3 August 2017</a:t>
            </a:r>
            <a:endParaRPr lang="en-GB" sz="1800" dirty="0">
              <a:solidFill>
                <a:prstClr val="black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3999" y="2131722"/>
            <a:ext cx="2700001" cy="945151"/>
          </a:xfrm>
        </p:spPr>
        <p:txBody>
          <a:bodyPr vert="horz" lIns="0" tIns="0" rIns="0" bIns="0" rtlCol="0" anchor="t" anchorCtr="1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800" dirty="0" smtClean="0">
                <a:solidFill>
                  <a:prstClr val="white"/>
                </a:solidFill>
              </a:rPr>
              <a:t>Tweet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800" dirty="0" smtClean="0">
                <a:solidFill>
                  <a:prstClr val="white"/>
                </a:solidFill>
              </a:rPr>
              <a:t>#rfringe17</a:t>
            </a:r>
            <a:endParaRPr lang="en-GB" sz="18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648000" cy="6858000"/>
          </a:xfrm>
          <a:prstGeom prst="rect">
            <a:avLst/>
          </a:prstGeom>
          <a:solidFill>
            <a:srgbClr val="2D5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>
            <a:grpSpLocks noChangeAspect="1"/>
          </p:cNvGrpSpPr>
          <p:nvPr/>
        </p:nvGrpSpPr>
        <p:grpSpPr>
          <a:xfrm>
            <a:off x="8496000" y="4265675"/>
            <a:ext cx="648000" cy="2592325"/>
            <a:chOff x="0" y="0"/>
            <a:chExt cx="720000" cy="2880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50" y="4818888"/>
            <a:ext cx="5093208" cy="203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4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Impact in REF 2014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96000"/>
            <a:ext cx="4752528" cy="4721551"/>
          </a:xfrm>
        </p:spPr>
        <p:txBody>
          <a:bodyPr vert="horz" lIns="0" tIns="0" rIns="0" bIns="0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US" sz="2400" dirty="0" smtClean="0">
                <a:latin typeface="+mj-lt"/>
              </a:rPr>
              <a:t>Assessed for the first time in REF 2014.</a:t>
            </a:r>
          </a:p>
          <a:p>
            <a:pPr>
              <a:spcAft>
                <a:spcPts val="600"/>
              </a:spcAft>
            </a:pPr>
            <a:r>
              <a:rPr lang="en-GB" sz="2400" dirty="0" smtClean="0">
                <a:latin typeface="+mj-lt"/>
              </a:rPr>
              <a:t>‘Impact </a:t>
            </a:r>
            <a:r>
              <a:rPr lang="en-GB" sz="2400" dirty="0">
                <a:latin typeface="+mj-lt"/>
              </a:rPr>
              <a:t>is any effect on, change or benefit to the economy, society, culture, </a:t>
            </a:r>
            <a:r>
              <a:rPr lang="en-GB" sz="2400" dirty="0" smtClean="0">
                <a:latin typeface="+mj-lt"/>
              </a:rPr>
              <a:t>public policy </a:t>
            </a:r>
            <a:r>
              <a:rPr lang="en-GB" sz="2400" dirty="0">
                <a:latin typeface="+mj-lt"/>
              </a:rPr>
              <a:t>or services, health, the environment or quality of life, beyond </a:t>
            </a:r>
            <a:r>
              <a:rPr lang="en-GB" sz="2400" dirty="0" smtClean="0">
                <a:latin typeface="+mj-lt"/>
              </a:rPr>
              <a:t>academia’.</a:t>
            </a:r>
          </a:p>
          <a:p>
            <a:pPr>
              <a:spcAft>
                <a:spcPts val="600"/>
              </a:spcAft>
            </a:pPr>
            <a:r>
              <a:rPr lang="en-GB" sz="2400" dirty="0" smtClean="0">
                <a:latin typeface="+mj-lt"/>
              </a:rPr>
              <a:t>Reflected policy aims to </a:t>
            </a:r>
            <a:r>
              <a:rPr lang="en-GB" sz="2400" dirty="0">
                <a:latin typeface="+mj-lt"/>
              </a:rPr>
              <a:t>maintain and improve </a:t>
            </a:r>
            <a:r>
              <a:rPr lang="en-GB" sz="2400" dirty="0" smtClean="0">
                <a:latin typeface="+mj-lt"/>
              </a:rPr>
              <a:t>the achievements </a:t>
            </a:r>
            <a:r>
              <a:rPr lang="en-GB" sz="2400" dirty="0">
                <a:latin typeface="+mj-lt"/>
              </a:rPr>
              <a:t>of the HE sector </a:t>
            </a:r>
            <a:r>
              <a:rPr lang="en-GB" sz="2400" dirty="0" smtClean="0">
                <a:latin typeface="+mj-lt"/>
              </a:rPr>
              <a:t>in undertaking ground-breaking </a:t>
            </a:r>
            <a:r>
              <a:rPr lang="en-GB" sz="2400" dirty="0">
                <a:latin typeface="+mj-lt"/>
              </a:rPr>
              <a:t>research </a:t>
            </a:r>
            <a:r>
              <a:rPr lang="en-GB" sz="2400" dirty="0" smtClean="0">
                <a:latin typeface="+mj-lt"/>
              </a:rPr>
              <a:t>and building </a:t>
            </a:r>
            <a:r>
              <a:rPr lang="en-GB" sz="2400" dirty="0">
                <a:latin typeface="+mj-lt"/>
              </a:rPr>
              <a:t>on this research to achieve </a:t>
            </a:r>
            <a:r>
              <a:rPr lang="en-GB" sz="2400" dirty="0" smtClean="0">
                <a:latin typeface="+mj-lt"/>
              </a:rPr>
              <a:t>demonstrable benefits </a:t>
            </a:r>
            <a:r>
              <a:rPr lang="en-GB" sz="2400" dirty="0">
                <a:latin typeface="+mj-lt"/>
              </a:rPr>
              <a:t>to the wider economy and society.</a:t>
            </a:r>
            <a:endParaRPr lang="en-US" sz="24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8" name="Picture 4" descr="REF 2014 - Home - 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96000"/>
            <a:ext cx="3347864" cy="324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05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Impact in REF 2014 – assessment 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96000"/>
            <a:ext cx="7992888" cy="5301352"/>
          </a:xfrm>
        </p:spPr>
        <p:txBody>
          <a:bodyPr vert="horz" lIns="0" tIns="0" rIns="0" bIns="0" rtlCol="0"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2000" dirty="0" smtClean="0">
                <a:solidFill>
                  <a:srgbClr val="2D5596"/>
                </a:solidFill>
              </a:rPr>
              <a:t>Impact Case Studies</a:t>
            </a:r>
            <a:endParaRPr lang="en-GB" sz="2000" dirty="0">
              <a:solidFill>
                <a:srgbClr val="2D5596"/>
              </a:solidFill>
            </a:endParaRPr>
          </a:p>
          <a:p>
            <a:pPr>
              <a:spcAft>
                <a:spcPts val="600"/>
              </a:spcAft>
            </a:pPr>
            <a:r>
              <a:rPr lang="en-GB" sz="2000" dirty="0" smtClean="0">
                <a:latin typeface="+mj-lt"/>
              </a:rPr>
              <a:t>Four-page </a:t>
            </a:r>
            <a:r>
              <a:rPr lang="en-GB" sz="2000" dirty="0">
                <a:latin typeface="+mj-lt"/>
              </a:rPr>
              <a:t>documents </a:t>
            </a:r>
            <a:r>
              <a:rPr lang="en-GB" sz="2000" dirty="0" smtClean="0">
                <a:latin typeface="+mj-lt"/>
              </a:rPr>
              <a:t>describing </a:t>
            </a:r>
            <a:r>
              <a:rPr lang="en-GB" sz="2000" dirty="0">
                <a:latin typeface="+mj-lt"/>
              </a:rPr>
              <a:t>impacts that had </a:t>
            </a:r>
            <a:r>
              <a:rPr lang="en-GB" sz="2000" dirty="0" smtClean="0">
                <a:latin typeface="+mj-lt"/>
              </a:rPr>
              <a:t>occurred between </a:t>
            </a:r>
            <a:r>
              <a:rPr lang="en-GB" sz="2000" dirty="0">
                <a:latin typeface="+mj-lt"/>
              </a:rPr>
              <a:t>January 2008 and July 2013. The submitting university must have </a:t>
            </a:r>
            <a:r>
              <a:rPr lang="en-GB" sz="2000" dirty="0" smtClean="0">
                <a:latin typeface="+mj-lt"/>
              </a:rPr>
              <a:t>produced high-quality </a:t>
            </a:r>
            <a:r>
              <a:rPr lang="en-GB" sz="2000" dirty="0">
                <a:latin typeface="+mj-lt"/>
              </a:rPr>
              <a:t>research since 1993 that contributed to the impacts. Each </a:t>
            </a:r>
            <a:r>
              <a:rPr lang="en-GB" sz="2000" dirty="0" smtClean="0">
                <a:latin typeface="+mj-lt"/>
              </a:rPr>
              <a:t>submitting unit returned one </a:t>
            </a:r>
            <a:r>
              <a:rPr lang="en-GB" sz="2000" dirty="0">
                <a:latin typeface="+mj-lt"/>
              </a:rPr>
              <a:t>case study, plus an additional case study for every 10 staff</a:t>
            </a:r>
            <a:r>
              <a:rPr lang="en-GB" sz="2000" dirty="0" smtClean="0">
                <a:latin typeface="+mj-lt"/>
              </a:rPr>
              <a:t>.</a:t>
            </a:r>
          </a:p>
          <a:p>
            <a:pPr marL="0" lvl="0" indent="0">
              <a:spcAft>
                <a:spcPts val="600"/>
              </a:spcAft>
              <a:buNone/>
            </a:pPr>
            <a:r>
              <a:rPr lang="en-GB" sz="2000" dirty="0">
                <a:solidFill>
                  <a:srgbClr val="2D5596"/>
                </a:solidFill>
              </a:rPr>
              <a:t>Impact </a:t>
            </a:r>
            <a:r>
              <a:rPr lang="en-GB" sz="2000" dirty="0" smtClean="0">
                <a:solidFill>
                  <a:srgbClr val="2D5596"/>
                </a:solidFill>
              </a:rPr>
              <a:t>Template</a:t>
            </a:r>
            <a:endParaRPr lang="en-GB" sz="2000" dirty="0">
              <a:solidFill>
                <a:srgbClr val="2D5596"/>
              </a:solidFill>
            </a:endParaRPr>
          </a:p>
          <a:p>
            <a:pPr lvl="0">
              <a:spcAft>
                <a:spcPts val="600"/>
              </a:spcAft>
            </a:pP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This document explained how the submitted unit had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enabled impact 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from its research during the period from 2008 to 2013, and its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future strategy for impact.</a:t>
            </a:r>
          </a:p>
          <a:p>
            <a:pPr marL="0" lvl="0" indent="0">
              <a:spcAft>
                <a:spcPts val="600"/>
              </a:spcAft>
              <a:buNone/>
            </a:pPr>
            <a:r>
              <a:rPr lang="en-GB" sz="2000" dirty="0" smtClean="0">
                <a:solidFill>
                  <a:srgbClr val="2D5596"/>
                </a:solidFill>
              </a:rPr>
              <a:t>Assessment Criteria</a:t>
            </a:r>
            <a:endParaRPr lang="en-GB" sz="2000" dirty="0">
              <a:solidFill>
                <a:srgbClr val="2D5596"/>
              </a:solidFill>
            </a:endParaRPr>
          </a:p>
          <a:p>
            <a:pPr lvl="0">
              <a:spcAft>
                <a:spcPts val="600"/>
              </a:spcAft>
            </a:pP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Impact case studies were assessed in terms of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their 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‘reach and significance’ </a:t>
            </a:r>
            <a:endParaRPr lang="en-GB" sz="2000" dirty="0" smtClean="0">
              <a:solidFill>
                <a:prstClr val="black"/>
              </a:solidFill>
              <a:latin typeface="Calibri Light" panose="020F0302020204030204"/>
            </a:endParaRPr>
          </a:p>
          <a:p>
            <a:pPr lvl="0">
              <a:spcAft>
                <a:spcPts val="600"/>
              </a:spcAft>
            </a:pP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Impact 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templates were assessed in terms of how far the approach and strategy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were conducive 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to achieving impacts.</a:t>
            </a:r>
            <a:endParaRPr lang="en-US" sz="20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3133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282684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Impact in REF 2014 – outcomes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972000"/>
            <a:ext cx="7992888" cy="5301352"/>
          </a:xfrm>
        </p:spPr>
        <p:txBody>
          <a:bodyPr vert="horz" lIns="0" tIns="0" rIns="0" bIns="0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6,975 case studies were submitted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On average across all submissions, 44% of impacts were judged outstanding (4*) by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over 250 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external users of research, working jointly with the academic panel members. A 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further 40</a:t>
            </a:r>
            <a:r>
              <a:rPr lang="en-GB" sz="2000" dirty="0">
                <a:solidFill>
                  <a:prstClr val="black"/>
                </a:solidFill>
                <a:latin typeface="Calibri Light" panose="020F0302020204030204"/>
              </a:rPr>
              <a:t>% were judged very considerable (3</a:t>
            </a: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*).</a:t>
            </a:r>
          </a:p>
          <a:p>
            <a:pPr>
              <a:spcAft>
                <a:spcPts val="600"/>
              </a:spcAft>
            </a:pPr>
            <a:r>
              <a:rPr lang="en-GB" sz="2000" dirty="0" smtClean="0">
                <a:solidFill>
                  <a:prstClr val="black"/>
                </a:solidFill>
                <a:latin typeface="Calibri Light" panose="020F0302020204030204"/>
              </a:rPr>
              <a:t>Cost estimated at £550m</a:t>
            </a:r>
          </a:p>
          <a:p>
            <a:pPr marL="0" lvl="0" indent="0">
              <a:spcAft>
                <a:spcPts val="600"/>
              </a:spcAft>
              <a:buNone/>
            </a:pPr>
            <a:endParaRPr lang="en-US" sz="24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140968"/>
            <a:ext cx="6445264" cy="32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9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165304"/>
            <a:ext cx="7886700" cy="300857"/>
          </a:xfrm>
        </p:spPr>
        <p:txBody>
          <a:bodyPr>
            <a:normAutofit fontScale="90000"/>
          </a:bodyPr>
          <a:lstStyle/>
          <a:p>
            <a:pPr algn="r"/>
            <a:r>
              <a:rPr lang="en-GB" sz="1400" dirty="0"/>
              <a:t>The nature, </a:t>
            </a:r>
            <a:r>
              <a:rPr lang="en-GB" sz="1400" dirty="0" smtClean="0"/>
              <a:t>scale and beneficiaries of </a:t>
            </a:r>
            <a:r>
              <a:rPr lang="en-GB" sz="1400" dirty="0"/>
              <a:t>research </a:t>
            </a:r>
            <a:r>
              <a:rPr lang="en-GB" sz="1400" dirty="0" smtClean="0"/>
              <a:t>impact. An </a:t>
            </a:r>
            <a:r>
              <a:rPr lang="en-GB" sz="1400" dirty="0"/>
              <a:t>initial analysis of Research </a:t>
            </a:r>
            <a:r>
              <a:rPr lang="en-GB" sz="1400" dirty="0" smtClean="0"/>
              <a:t>Excellence Framework </a:t>
            </a:r>
            <a:r>
              <a:rPr lang="en-GB" sz="1400" dirty="0"/>
              <a:t>(REF) 2014 impact case </a:t>
            </a:r>
            <a:r>
              <a:rPr lang="en-GB" sz="1400" dirty="0" smtClean="0"/>
              <a:t>studies. King’s </a:t>
            </a:r>
            <a:r>
              <a:rPr lang="en-GB" sz="1400" dirty="0"/>
              <a:t>College London and Digital </a:t>
            </a:r>
            <a:r>
              <a:rPr lang="en-GB" sz="1400" dirty="0" smtClean="0"/>
              <a:t>Science. March 2015</a:t>
            </a:r>
            <a:endParaRPr lang="en-GB" sz="1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268760"/>
            <a:ext cx="8710224" cy="396044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60000" y="612003"/>
            <a:ext cx="6995339" cy="82799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smtClean="0">
                <a:solidFill>
                  <a:srgbClr val="2D5596"/>
                </a:solidFill>
              </a:rPr>
              <a:t>Impact in REF 2014 – outcomes</a:t>
            </a:r>
            <a:endParaRPr lang="en-GB" sz="3200" dirty="0">
              <a:solidFill>
                <a:srgbClr val="2D5596"/>
              </a:solidFill>
            </a:endParaRPr>
          </a:p>
        </p:txBody>
      </p:sp>
      <p:grpSp>
        <p:nvGrpSpPr>
          <p:cNvPr id="11" name="Group 10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1330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The Stern Review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340768"/>
            <a:ext cx="7776864" cy="5040560"/>
          </a:xfrm>
        </p:spPr>
        <p:txBody>
          <a:bodyPr vert="horz" lIns="0" tIns="0" rIns="0" bIns="0" rtlCol="0">
            <a:noAutofit/>
          </a:bodyPr>
          <a:lstStyle/>
          <a:p>
            <a:pPr marL="0" lvl="0" indent="0">
              <a:spcAft>
                <a:spcPts val="600"/>
              </a:spcAft>
              <a:buNone/>
            </a:pPr>
            <a:r>
              <a:rPr lang="en-US" sz="2000" dirty="0">
                <a:solidFill>
                  <a:prstClr val="black"/>
                </a:solidFill>
                <a:latin typeface="Calibri Light" panose="020F0302020204030204"/>
              </a:rPr>
              <a:t>In November 2015, Lord Nicholas Stern was commissioned by the Minister of Universities and Science to conduct an independent review of the REF</a:t>
            </a:r>
            <a:r>
              <a:rPr lang="en-US" sz="2000" dirty="0" smtClean="0">
                <a:solidFill>
                  <a:prstClr val="black"/>
                </a:solidFill>
                <a:latin typeface="Calibri Light" panose="020F0302020204030204"/>
              </a:rPr>
              <a:t>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400" dirty="0" smtClean="0">
                <a:solidFill>
                  <a:srgbClr val="2D5596"/>
                </a:solidFill>
              </a:rPr>
              <a:t>Key principles</a:t>
            </a:r>
            <a:endParaRPr lang="en-GB" sz="2400" dirty="0">
              <a:solidFill>
                <a:srgbClr val="2D5596"/>
              </a:solidFill>
            </a:endParaRP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Lower burden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 smtClean="0">
                <a:latin typeface="+mj-lt"/>
              </a:rPr>
              <a:t>Less game-playing</a:t>
            </a:r>
            <a:endParaRPr lang="en-US" sz="2000" dirty="0">
              <a:latin typeface="+mj-lt"/>
            </a:endParaRP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Less </a:t>
            </a:r>
            <a:r>
              <a:rPr lang="en-US" sz="2000" dirty="0" err="1">
                <a:latin typeface="+mj-lt"/>
              </a:rPr>
              <a:t>personalisation</a:t>
            </a:r>
            <a:r>
              <a:rPr lang="en-US" sz="2000" dirty="0">
                <a:latin typeface="+mj-lt"/>
              </a:rPr>
              <a:t>, more institutionally </a:t>
            </a:r>
            <a:r>
              <a:rPr lang="en-US" sz="2000" dirty="0" smtClean="0">
                <a:latin typeface="+mj-lt"/>
              </a:rPr>
              <a:t>focused</a:t>
            </a:r>
            <a:endParaRPr lang="en-US" sz="2000" dirty="0">
              <a:latin typeface="+mj-lt"/>
            </a:endParaRP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Recognition for investment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Making space for long-term research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More rounded view of research activity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Interdisciplinary emphasis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>
                <a:latin typeface="+mj-lt"/>
              </a:rPr>
              <a:t>Broaden </a:t>
            </a:r>
            <a:r>
              <a:rPr lang="en-US" sz="2000" dirty="0" smtClean="0">
                <a:latin typeface="+mj-lt"/>
              </a:rPr>
              <a:t>impact</a:t>
            </a:r>
            <a:endParaRPr lang="en-US" sz="20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487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324000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The </a:t>
            </a:r>
            <a:r>
              <a:rPr lang="en-GB" sz="3200" dirty="0">
                <a:solidFill>
                  <a:srgbClr val="2D5596"/>
                </a:solidFill>
              </a:rPr>
              <a:t>Stern Review - Key </a:t>
            </a:r>
            <a:r>
              <a:rPr lang="en-GB" sz="3200" dirty="0" smtClean="0">
                <a:solidFill>
                  <a:srgbClr val="2D5596"/>
                </a:solidFill>
              </a:rPr>
              <a:t>points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8208912" cy="5400600"/>
          </a:xfrm>
        </p:spPr>
        <p:txBody>
          <a:bodyPr vert="horz" lIns="0" tIns="0" rIns="0" bIns="0" rtlCol="0"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2400" dirty="0" smtClean="0">
                <a:solidFill>
                  <a:srgbClr val="2D5596"/>
                </a:solidFill>
              </a:rPr>
              <a:t>Staff and outputs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Submission of all ‘research-active’ staff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Outputs to be determined at unit of assessment level</a:t>
            </a: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Outputs should not be ‘portable’</a:t>
            </a:r>
          </a:p>
          <a:p>
            <a:pPr marL="450000" lvl="2" indent="-360000" defTabSz="912813">
              <a:spcAft>
                <a:spcPts val="1000"/>
              </a:spcAft>
              <a:buClr>
                <a:srgbClr val="1464BE"/>
              </a:buClr>
              <a:buFont typeface="Wingdings" panose="05000000000000000000" pitchFamily="2" charset="2"/>
              <a:buChar char="Ø"/>
              <a:defRPr/>
            </a:pPr>
            <a:r>
              <a:rPr lang="en-US" sz="1800" dirty="0" smtClean="0">
                <a:latin typeface="+mj-lt"/>
              </a:rPr>
              <a:t>Could impact on number of case studies required for each unit</a:t>
            </a:r>
          </a:p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r>
              <a:rPr lang="en-US" sz="2400" dirty="0">
                <a:solidFill>
                  <a:srgbClr val="2D5596"/>
                </a:solidFill>
              </a:rPr>
              <a:t>Feedback</a:t>
            </a:r>
          </a:p>
          <a:p>
            <a:pPr lvl="1">
              <a:spcAft>
                <a:spcPts val="450"/>
              </a:spcAft>
              <a:buClr>
                <a:srgbClr val="2D5596"/>
              </a:buClr>
            </a:pPr>
            <a:r>
              <a:rPr lang="en-GB" dirty="0">
                <a:solidFill>
                  <a:prstClr val="black"/>
                </a:solidFill>
                <a:latin typeface="Calibri Light" panose="020F0302020204030204"/>
              </a:rPr>
              <a:t>Broad support </a:t>
            </a: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to </a:t>
            </a:r>
            <a:r>
              <a:rPr lang="en-GB" dirty="0">
                <a:solidFill>
                  <a:prstClr val="black"/>
                </a:solidFill>
                <a:latin typeface="Calibri Light" panose="020F0302020204030204"/>
              </a:rPr>
              <a:t>include ‘all staff with significant responsibility to carry out research</a:t>
            </a: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’ but questions on how to define ‘significant responsibility’</a:t>
            </a:r>
            <a:endParaRPr lang="en-GB" dirty="0">
              <a:solidFill>
                <a:prstClr val="black"/>
              </a:solidFill>
              <a:latin typeface="Calibri Light" panose="020F0302020204030204"/>
            </a:endParaRPr>
          </a:p>
          <a:p>
            <a:pPr lvl="1">
              <a:spcAft>
                <a:spcPts val="450"/>
              </a:spcAft>
              <a:buClr>
                <a:srgbClr val="2D5596"/>
              </a:buClr>
            </a:pP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Support </a:t>
            </a:r>
            <a:r>
              <a:rPr lang="en-GB" dirty="0">
                <a:solidFill>
                  <a:prstClr val="black"/>
                </a:solidFill>
                <a:latin typeface="Calibri Light" panose="020F0302020204030204"/>
              </a:rPr>
              <a:t>for weakening link between staff and submitted outputs</a:t>
            </a: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.</a:t>
            </a:r>
          </a:p>
          <a:p>
            <a:pPr lvl="1">
              <a:spcAft>
                <a:spcPts val="450"/>
              </a:spcAft>
              <a:buClr>
                <a:srgbClr val="2D5596"/>
              </a:buClr>
            </a:pP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Concerns about</a:t>
            </a:r>
            <a:r>
              <a:rPr lang="en-GB" dirty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effects of non-portability, its timing in cycle and practical </a:t>
            </a:r>
            <a:r>
              <a:rPr lang="en-GB" dirty="0">
                <a:solidFill>
                  <a:prstClr val="black"/>
                </a:solidFill>
                <a:latin typeface="Calibri Light" panose="020F0302020204030204"/>
              </a:rPr>
              <a:t>issues of </a:t>
            </a:r>
            <a:r>
              <a:rPr lang="en-GB" dirty="0" smtClean="0">
                <a:solidFill>
                  <a:prstClr val="black"/>
                </a:solidFill>
                <a:latin typeface="Calibri Light" panose="020F0302020204030204"/>
              </a:rPr>
              <a:t>implementation</a:t>
            </a:r>
          </a:p>
          <a:p>
            <a:pPr marL="0" lvl="1" indent="0">
              <a:spcAft>
                <a:spcPts val="450"/>
              </a:spcAft>
              <a:buClr>
                <a:srgbClr val="2D5596"/>
              </a:buClr>
              <a:buNone/>
            </a:pPr>
            <a:r>
              <a:rPr lang="en-US" sz="2400" dirty="0" smtClean="0">
                <a:solidFill>
                  <a:srgbClr val="2D5596"/>
                </a:solidFill>
              </a:rPr>
              <a:t>Initial proposal</a:t>
            </a:r>
            <a:endParaRPr lang="en-GB" dirty="0" smtClean="0">
              <a:solidFill>
                <a:prstClr val="black"/>
              </a:solidFill>
              <a:latin typeface="Calibri Light" panose="020F0302020204030204"/>
            </a:endParaRPr>
          </a:p>
          <a:p>
            <a:pPr marL="450000" lvl="2" indent="-360000" defTabSz="912813">
              <a:spcAft>
                <a:spcPts val="1000"/>
              </a:spcAft>
              <a:buClr>
                <a:srgbClr val="1464BE"/>
              </a:buClr>
              <a:buFont typeface="Wingdings" panose="05000000000000000000" pitchFamily="2" charset="2"/>
              <a:buChar char="Ø"/>
              <a:defRPr/>
            </a:pPr>
            <a:r>
              <a:rPr lang="en-US" sz="1800" dirty="0" smtClean="0">
                <a:solidFill>
                  <a:prstClr val="black"/>
                </a:solidFill>
                <a:latin typeface="Calibri Light" panose="020F0302020204030204"/>
              </a:rPr>
              <a:t>Institutions to identify staff in scope or opt for 100% submission</a:t>
            </a:r>
          </a:p>
          <a:p>
            <a:pPr marL="450000" lvl="2" indent="-360000" defTabSz="912813">
              <a:spcAft>
                <a:spcPts val="1000"/>
              </a:spcAft>
              <a:buClr>
                <a:srgbClr val="1464BE"/>
              </a:buClr>
              <a:buFont typeface="Wingdings" panose="05000000000000000000" pitchFamily="2" charset="2"/>
              <a:buChar char="Ø"/>
              <a:defRPr/>
            </a:pPr>
            <a:r>
              <a:rPr lang="en-US" sz="1800" dirty="0" smtClean="0">
                <a:solidFill>
                  <a:prstClr val="black"/>
                </a:solidFill>
                <a:latin typeface="Calibri Light" panose="020F0302020204030204"/>
              </a:rPr>
              <a:t>Allow outputs to be counted twice or implement more complex hybrid model</a:t>
            </a:r>
          </a:p>
          <a:p>
            <a:pPr marL="450000" lvl="2" indent="-360000" defTabSz="912813">
              <a:spcAft>
                <a:spcPts val="1000"/>
              </a:spcAft>
              <a:buClr>
                <a:srgbClr val="1464BE"/>
              </a:buClr>
              <a:buFont typeface="Wingdings" panose="05000000000000000000" pitchFamily="2" charset="2"/>
              <a:buChar char="Ø"/>
              <a:defRPr/>
            </a:pPr>
            <a:endParaRPr lang="en-US" sz="2000" dirty="0">
              <a:solidFill>
                <a:prstClr val="black"/>
              </a:solidFill>
              <a:latin typeface="Calibri Light" panose="020F0302020204030204"/>
            </a:endParaRPr>
          </a:p>
          <a:p>
            <a:pPr lvl="1">
              <a:spcAft>
                <a:spcPts val="450"/>
              </a:spcAft>
              <a:buClr>
                <a:srgbClr val="2D5596"/>
              </a:buClr>
            </a:pPr>
            <a:endParaRPr lang="en-GB" dirty="0" smtClean="0">
              <a:solidFill>
                <a:prstClr val="black"/>
              </a:solidFill>
              <a:latin typeface="Calibri Light" panose="020F0302020204030204"/>
            </a:endParaRP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endParaRPr lang="en-US" sz="2000" dirty="0" smtClean="0">
              <a:latin typeface="+mj-lt"/>
            </a:endParaRPr>
          </a:p>
          <a:p>
            <a:pPr marL="817200" lvl="2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endParaRPr lang="en-US" sz="20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782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>
                <a:solidFill>
                  <a:srgbClr val="2D5596"/>
                </a:solidFill>
              </a:rPr>
              <a:t>The Stern Review - Key </a:t>
            </a:r>
            <a:r>
              <a:rPr lang="en-GB" sz="3200" dirty="0" smtClean="0">
                <a:solidFill>
                  <a:srgbClr val="2D5596"/>
                </a:solidFill>
              </a:rPr>
              <a:t>points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90322"/>
            <a:ext cx="8064896" cy="5235022"/>
          </a:xfrm>
        </p:spPr>
        <p:txBody>
          <a:bodyPr vert="horz" lIns="0" tIns="0" rIns="0" bIns="0" rtlCol="0">
            <a:noAutofit/>
          </a:bodyPr>
          <a:lstStyle/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r>
              <a:rPr lang="en-US" sz="2400" dirty="0" smtClean="0">
                <a:solidFill>
                  <a:srgbClr val="2D5596"/>
                </a:solidFill>
              </a:rPr>
              <a:t>Impact 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Broaden and deepen the definition of impact and provide additional guidance</a:t>
            </a:r>
          </a:p>
          <a:p>
            <a:pPr marL="628642" lvl="3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 smtClean="0">
                <a:latin typeface="+mj-lt"/>
              </a:rPr>
              <a:t>Public engagement</a:t>
            </a:r>
          </a:p>
          <a:p>
            <a:pPr marL="628642" lvl="3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000" dirty="0" smtClean="0">
                <a:latin typeface="+mj-lt"/>
              </a:rPr>
              <a:t>Impact on curricula and/or pedagogy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Move the impact template to the assessment of environment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Reduce number of required case studies to min. of one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Include impact arising from research, research activity or a ‘body of work’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Quality threshold for underpinning research &amp; standards of </a:t>
            </a:r>
            <a:r>
              <a:rPr lang="en-US" sz="2200" dirty="0" err="1" smtClean="0">
                <a:latin typeface="+mj-lt"/>
              </a:rPr>
              <a:t>rigour</a:t>
            </a:r>
            <a:endParaRPr lang="en-US" sz="2200" dirty="0" smtClean="0">
              <a:latin typeface="+mj-lt"/>
            </a:endParaRP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200" dirty="0" smtClean="0">
                <a:latin typeface="+mj-lt"/>
              </a:rPr>
              <a:t>Resubmission of REF 2014 case studies</a:t>
            </a:r>
          </a:p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endParaRPr lang="en-US" sz="2400" dirty="0" smtClean="0">
              <a:solidFill>
                <a:srgbClr val="2D5596"/>
              </a:solidFill>
            </a:endParaRPr>
          </a:p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endParaRPr lang="en-US" sz="2400" dirty="0">
              <a:solidFill>
                <a:srgbClr val="2D5596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4599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>
                <a:solidFill>
                  <a:srgbClr val="2D5596"/>
                </a:solidFill>
              </a:rPr>
              <a:t>The Stern Review - Key </a:t>
            </a:r>
            <a:r>
              <a:rPr lang="en-GB" sz="3200" dirty="0" smtClean="0">
                <a:solidFill>
                  <a:srgbClr val="2D5596"/>
                </a:solidFill>
              </a:rPr>
              <a:t>points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9237" y="1652350"/>
            <a:ext cx="7776864" cy="5018998"/>
          </a:xfrm>
        </p:spPr>
        <p:txBody>
          <a:bodyPr vert="horz" lIns="0" tIns="0" rIns="0" bIns="0" rtlCol="0">
            <a:noAutofit/>
          </a:bodyPr>
          <a:lstStyle/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r>
              <a:rPr lang="en-US" sz="2400" dirty="0" smtClean="0">
                <a:solidFill>
                  <a:srgbClr val="2D5596"/>
                </a:solidFill>
              </a:rPr>
              <a:t>Feedback on impact proposals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400" dirty="0" smtClean="0">
                <a:latin typeface="+mj-lt"/>
              </a:rPr>
              <a:t>Support for alignment with Research Council definitions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400" dirty="0" smtClean="0">
                <a:latin typeface="+mj-lt"/>
              </a:rPr>
              <a:t>Support for broader basis of research, but challenges in drawing boundaries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400" dirty="0" smtClean="0">
                <a:latin typeface="+mj-lt"/>
              </a:rPr>
              <a:t>Some concerns about sub-profile based on one case study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400" dirty="0" smtClean="0">
                <a:latin typeface="+mj-lt"/>
              </a:rPr>
              <a:t>Difficult to separate out </a:t>
            </a:r>
            <a:r>
              <a:rPr lang="en-US" sz="2400" dirty="0" err="1" smtClean="0">
                <a:latin typeface="+mj-lt"/>
              </a:rPr>
              <a:t>rigour</a:t>
            </a:r>
            <a:r>
              <a:rPr lang="en-US" sz="2400" dirty="0" smtClean="0">
                <a:latin typeface="+mj-lt"/>
              </a:rPr>
              <a:t> from originality and significance</a:t>
            </a:r>
          </a:p>
          <a:p>
            <a:pPr marL="285750" lvl="2" indent="-28575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sz="2400" dirty="0" smtClean="0">
                <a:latin typeface="+mj-lt"/>
              </a:rPr>
              <a:t>Support for resubmission of 2014 case studies but questions around ‘additionality’</a:t>
            </a:r>
          </a:p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endParaRPr lang="en-US" sz="2400" dirty="0" smtClean="0">
              <a:solidFill>
                <a:srgbClr val="2D5596"/>
              </a:solidFill>
            </a:endParaRPr>
          </a:p>
          <a:p>
            <a:pPr marL="0" lvl="2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endParaRPr lang="en-US" sz="2400" dirty="0">
              <a:solidFill>
                <a:srgbClr val="2D5596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42729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>
                <a:solidFill>
                  <a:srgbClr val="2D5596"/>
                </a:solidFill>
              </a:rPr>
              <a:t>The Stern Review - Key points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999" y="1290322"/>
            <a:ext cx="7488465" cy="5235022"/>
          </a:xfrm>
        </p:spPr>
        <p:txBody>
          <a:bodyPr vert="horz" lIns="0" tIns="0" rIns="0" bIns="0" rtlCol="0">
            <a:noAutofit/>
          </a:bodyPr>
          <a:lstStyle/>
          <a:p>
            <a:pPr marL="0" lvl="2" indent="0" defTabSz="912813">
              <a:spcAft>
                <a:spcPts val="600"/>
              </a:spcAft>
              <a:buClr>
                <a:srgbClr val="1464BE"/>
              </a:buClr>
              <a:buNone/>
              <a:defRPr/>
            </a:pPr>
            <a:r>
              <a:rPr lang="en-US" sz="2400" dirty="0" smtClean="0">
                <a:solidFill>
                  <a:srgbClr val="2D5596"/>
                </a:solidFill>
              </a:rPr>
              <a:t>Institutional-level assessment</a:t>
            </a:r>
          </a:p>
          <a:p>
            <a:pPr marL="285750" lvl="2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Impact: case studies arising from multi and interdisciplinary and collaborative work</a:t>
            </a:r>
          </a:p>
          <a:p>
            <a:pPr marL="628642" lvl="3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600" dirty="0" smtClean="0">
                <a:latin typeface="+mj-lt"/>
              </a:rPr>
              <a:t>10-20% of total impact case studies; minimum of one</a:t>
            </a:r>
          </a:p>
          <a:p>
            <a:pPr marL="285750" lvl="2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Environment: statement to avoid </a:t>
            </a:r>
            <a:r>
              <a:rPr lang="en-US" sz="1800" dirty="0">
                <a:latin typeface="+mj-lt"/>
              </a:rPr>
              <a:t>duplication of content across </a:t>
            </a:r>
            <a:r>
              <a:rPr lang="en-US" sz="1800" dirty="0" smtClean="0">
                <a:latin typeface="+mj-lt"/>
              </a:rPr>
              <a:t>UOAs; give recognition to institutional support</a:t>
            </a:r>
          </a:p>
          <a:p>
            <a:pPr marL="0" lvl="2" indent="0" defTabSz="912813">
              <a:spcAft>
                <a:spcPts val="600"/>
              </a:spcAft>
              <a:buClr>
                <a:srgbClr val="1464BE"/>
              </a:buClr>
              <a:buNone/>
              <a:defRPr/>
            </a:pPr>
            <a:r>
              <a:rPr lang="en-US" sz="2400" dirty="0" smtClean="0">
                <a:solidFill>
                  <a:srgbClr val="2D5596"/>
                </a:solidFill>
              </a:rPr>
              <a:t>Feedback</a:t>
            </a:r>
            <a:endParaRPr lang="en-US" sz="1800" dirty="0">
              <a:solidFill>
                <a:srgbClr val="2D5596"/>
              </a:solidFill>
            </a:endParaRPr>
          </a:p>
          <a:p>
            <a:pPr marL="285750" lvl="2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Impact: unsure of problem to be solved; unclear if right mechanism; questions about relationship between institution and unit of assessment</a:t>
            </a:r>
          </a:p>
          <a:p>
            <a:pPr marL="285750" lvl="2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Environment: support for principle; concerns about small &amp; specialist; questions about best way to assess; needs to enable sector diversity</a:t>
            </a:r>
          </a:p>
          <a:p>
            <a:pPr marL="285750" lvl="2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800" dirty="0" smtClean="0">
                <a:latin typeface="+mj-lt"/>
              </a:rPr>
              <a:t>Suggestions</a:t>
            </a:r>
          </a:p>
          <a:p>
            <a:pPr marL="628642" lvl="3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600" dirty="0" smtClean="0">
                <a:latin typeface="+mj-lt"/>
              </a:rPr>
              <a:t>Impact strategy + flagging case studies (incl. interdisciplinary examples)</a:t>
            </a:r>
          </a:p>
          <a:p>
            <a:pPr marL="628642" lvl="3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600" dirty="0" smtClean="0">
                <a:latin typeface="+mj-lt"/>
              </a:rPr>
              <a:t>Institutional-level environment section within UOA template</a:t>
            </a:r>
          </a:p>
          <a:p>
            <a:pPr marL="628642" lvl="3" indent="-285750" defTabSz="912813">
              <a:spcAft>
                <a:spcPts val="600"/>
              </a:spcAft>
              <a:buClr>
                <a:srgbClr val="1464BE"/>
              </a:buClr>
              <a:defRPr/>
            </a:pPr>
            <a:r>
              <a:rPr lang="en-US" sz="1600" dirty="0" smtClean="0">
                <a:latin typeface="+mj-lt"/>
              </a:rPr>
              <a:t>No separate / lower weighting (5%) for institutional-level environment</a:t>
            </a:r>
            <a:endParaRPr lang="en-US" sz="1600" dirty="0">
              <a:latin typeface="+mj-lt"/>
            </a:endParaRPr>
          </a:p>
          <a:p>
            <a:pPr marL="0" lvl="2" indent="0" defTabSz="912813">
              <a:spcAft>
                <a:spcPts val="600"/>
              </a:spcAft>
              <a:buClr>
                <a:srgbClr val="1464BE"/>
              </a:buClr>
              <a:buNone/>
              <a:defRPr/>
            </a:pPr>
            <a:endParaRPr lang="en-US" sz="165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3521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612003"/>
            <a:ext cx="6995339" cy="827998"/>
          </a:xfr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sz="3200" dirty="0" smtClean="0">
                <a:solidFill>
                  <a:srgbClr val="2D5596"/>
                </a:solidFill>
              </a:rPr>
              <a:t>Next steps</a:t>
            </a:r>
            <a:endParaRPr lang="en-GB" sz="3200" dirty="0">
              <a:solidFill>
                <a:srgbClr val="2D559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2311" y="1296000"/>
            <a:ext cx="6995339" cy="4761328"/>
          </a:xfrm>
        </p:spPr>
        <p:txBody>
          <a:bodyPr vert="horz" lIns="0" tIns="0" rIns="0" bIns="0" rtlCol="0">
            <a:noAutofit/>
          </a:bodyPr>
          <a:lstStyle/>
          <a:p>
            <a:pPr marL="0" lvl="1" indent="0" defTabSz="912813">
              <a:spcAft>
                <a:spcPts val="1000"/>
              </a:spcAft>
              <a:buClr>
                <a:srgbClr val="1464BE"/>
              </a:buClr>
              <a:buNone/>
              <a:defRPr/>
            </a:pPr>
            <a:r>
              <a:rPr lang="en-US" sz="2400" dirty="0" smtClean="0">
                <a:solidFill>
                  <a:srgbClr val="2D5596"/>
                </a:solidFill>
              </a:rPr>
              <a:t>Communications </a:t>
            </a:r>
            <a:r>
              <a:rPr lang="en-US" sz="2400" dirty="0">
                <a:solidFill>
                  <a:srgbClr val="2D5596"/>
                </a:solidFill>
              </a:rPr>
              <a:t>in </a:t>
            </a:r>
            <a:r>
              <a:rPr lang="en-US" sz="2400" dirty="0" smtClean="0">
                <a:solidFill>
                  <a:srgbClr val="2D5596"/>
                </a:solidFill>
              </a:rPr>
              <a:t>summer/autumn 2017</a:t>
            </a:r>
            <a:endParaRPr lang="en-US" sz="2400" dirty="0">
              <a:solidFill>
                <a:srgbClr val="2D5596"/>
              </a:solidFill>
            </a:endParaRPr>
          </a:p>
          <a:p>
            <a:pPr marL="360000" lvl="1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dirty="0" smtClean="0">
                <a:latin typeface="+mj-lt"/>
              </a:rPr>
              <a:t>REF initial decisions document </a:t>
            </a:r>
          </a:p>
          <a:p>
            <a:pPr marL="360000" lvl="1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dirty="0" smtClean="0">
                <a:latin typeface="+mj-lt"/>
              </a:rPr>
              <a:t>Summary of consultation responses</a:t>
            </a:r>
          </a:p>
          <a:p>
            <a:pPr marL="360000" lvl="1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dirty="0" smtClean="0">
                <a:latin typeface="+mj-lt"/>
              </a:rPr>
              <a:t>Full consultation responses</a:t>
            </a:r>
          </a:p>
          <a:p>
            <a:pPr marL="360000" lvl="1" indent="-360000" defTabSz="912813">
              <a:spcAft>
                <a:spcPts val="1000"/>
              </a:spcAft>
              <a:buClr>
                <a:srgbClr val="1464BE"/>
              </a:buClr>
              <a:defRPr/>
            </a:pPr>
            <a:r>
              <a:rPr lang="en-US" dirty="0" smtClean="0">
                <a:latin typeface="+mj-lt"/>
              </a:rPr>
              <a:t>Launch of REF2021 website and Twitter account</a:t>
            </a:r>
          </a:p>
          <a:p>
            <a:pPr>
              <a:buClr>
                <a:srgbClr val="2D5596"/>
              </a:buClr>
            </a:pPr>
            <a:endParaRPr lang="en-GB" sz="1800" dirty="0">
              <a:latin typeface="+mj-lt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1821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6251052" cy="6858000"/>
          </a:xfrm>
          <a:prstGeom prst="rect">
            <a:avLst/>
          </a:prstGeom>
          <a:solidFill>
            <a:srgbClr val="2D55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001" y="2456859"/>
            <a:ext cx="5603051" cy="595304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3200" dirty="0">
                <a:solidFill>
                  <a:prstClr val="white"/>
                </a:solidFill>
                <a:latin typeface="Calibri Light" panose="020F0302020204030204" pitchFamily="34" charset="0"/>
              </a:rPr>
              <a:t>Thank you for listening</a:t>
            </a:r>
            <a:endParaRPr lang="en-GB" sz="3200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8001" y="3052163"/>
            <a:ext cx="5603051" cy="571950"/>
          </a:xfrm>
        </p:spPr>
        <p:txBody>
          <a:bodyPr vert="horz" lIns="0" tIns="0" rIns="0" bIns="0" rtlCol="0">
            <a:noAutofit/>
          </a:bodyPr>
          <a:lstStyle/>
          <a:p>
            <a:pPr marL="0" indent="0" algn="ctr">
              <a:lnSpc>
                <a:spcPts val="2400"/>
              </a:lnSpc>
              <a:spcAft>
                <a:spcPts val="600"/>
              </a:spcAft>
              <a:buNone/>
            </a:pPr>
            <a:r>
              <a:rPr lang="en-GB" sz="2000" dirty="0" smtClean="0">
                <a:solidFill>
                  <a:prstClr val="white"/>
                </a:solidFill>
              </a:rPr>
              <a:t>info@ref.ac.uk</a:t>
            </a:r>
          </a:p>
          <a:p>
            <a:pPr marL="0" indent="0" algn="ctr">
              <a:lnSpc>
                <a:spcPts val="2400"/>
              </a:lnSpc>
              <a:spcAft>
                <a:spcPts val="600"/>
              </a:spcAft>
              <a:buNone/>
            </a:pPr>
            <a:r>
              <a:rPr lang="en-GB" sz="2000" dirty="0">
                <a:solidFill>
                  <a:prstClr val="white"/>
                </a:solidFill>
              </a:rPr>
              <a:t> openaccess@hefce.ac.uk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1052" y="499424"/>
            <a:ext cx="2892948" cy="945151"/>
          </a:xfrm>
        </p:spPr>
        <p:txBody>
          <a:bodyPr vert="horz" lIns="0" tIns="0" rIns="0" bIns="0" rtlCol="0" anchor="t" anchorCtr="1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800" dirty="0">
                <a:solidFill>
                  <a:srgbClr val="2D5596"/>
                </a:solidFill>
              </a:rPr>
              <a:t>Follow us on Twitter at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800" dirty="0" smtClean="0">
                <a:solidFill>
                  <a:srgbClr val="2D5596"/>
                </a:solidFill>
              </a:rPr>
              <a:t>#REF2021</a:t>
            </a:r>
            <a:endParaRPr lang="en-GB" sz="1800" dirty="0">
              <a:solidFill>
                <a:srgbClr val="2D5596"/>
              </a:solidFill>
            </a:endParaRPr>
          </a:p>
        </p:txBody>
      </p:sp>
      <p:grpSp>
        <p:nvGrpSpPr>
          <p:cNvPr id="13" name="Group 12"/>
          <p:cNvGrpSpPr>
            <a:grpSpLocks noChangeAspect="1"/>
          </p:cNvGrpSpPr>
          <p:nvPr/>
        </p:nvGrpSpPr>
        <p:grpSpPr>
          <a:xfrm>
            <a:off x="1" y="0"/>
            <a:ext cx="648000" cy="2592000"/>
            <a:chOff x="0" y="0"/>
            <a:chExt cx="720000" cy="2880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720000" cy="720000"/>
            </a:xfrm>
            <a:prstGeom prst="rect">
              <a:avLst/>
            </a:prstGeom>
            <a:solidFill>
              <a:srgbClr val="865C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720000"/>
              <a:ext cx="720000" cy="720000"/>
            </a:xfrm>
            <a:prstGeom prst="rect">
              <a:avLst/>
            </a:prstGeom>
            <a:solidFill>
              <a:srgbClr val="E191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0" y="1440000"/>
              <a:ext cx="720000" cy="720000"/>
            </a:xfrm>
            <a:prstGeom prst="rect">
              <a:avLst/>
            </a:prstGeom>
            <a:solidFill>
              <a:srgbClr val="79B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2160000"/>
              <a:ext cx="720000" cy="720000"/>
            </a:xfrm>
            <a:prstGeom prst="rect">
              <a:avLst/>
            </a:prstGeom>
            <a:solidFill>
              <a:srgbClr val="E043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22" y="4224361"/>
            <a:ext cx="5093208" cy="203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2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ldSkoo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Theme1" id="{65F94735-F9A0-4991-96F6-52A48A77AE08}" vid="{0D453617-3B08-401E-822A-4BC6F5097DAC}"/>
    </a:ext>
  </a:extLst>
</a:theme>
</file>

<file path=ppt/theme/theme3.xml><?xml version="1.0" encoding="utf-8"?>
<a:theme xmlns:a="http://schemas.openxmlformats.org/drawingml/2006/main" name="6_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Theme1" id="{65F94735-F9A0-4991-96F6-52A48A77AE08}" vid="{0D453617-3B08-401E-822A-4BC6F5097DAC}"/>
    </a:ext>
  </a:extLst>
</a:theme>
</file>

<file path=ppt/theme/theme4.xml><?xml version="1.0" encoding="utf-8"?>
<a:theme xmlns:a="http://schemas.openxmlformats.org/drawingml/2006/main" name="3_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Theme1" id="{65F94735-F9A0-4991-96F6-52A48A77AE08}" vid="{0D453617-3B08-401E-822A-4BC6F5097DAC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3859</TotalTime>
  <Words>806</Words>
  <Application>Microsoft Office PowerPoint</Application>
  <PresentationFormat>On-screen Show (4:3)</PresentationFormat>
  <Paragraphs>102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oldSkool</vt:lpstr>
      <vt:lpstr>Theme1</vt:lpstr>
      <vt:lpstr>6_Theme1</vt:lpstr>
      <vt:lpstr>3_Theme1</vt:lpstr>
      <vt:lpstr>Impact and the REF  </vt:lpstr>
      <vt:lpstr>Impact in REF 2014</vt:lpstr>
      <vt:lpstr>Impact in REF 2014 – assessment </vt:lpstr>
      <vt:lpstr>Impact in REF 2014 – outcomes</vt:lpstr>
      <vt:lpstr>The nature, scale and beneficiaries of research impact. An initial analysis of Research Excellence Framework (REF) 2014 impact case studies. King’s College London and Digital Science. March 2015</vt:lpstr>
      <vt:lpstr>The Stern Review</vt:lpstr>
      <vt:lpstr>The Stern Review - Key points</vt:lpstr>
      <vt:lpstr>The Stern Review - Key points</vt:lpstr>
      <vt:lpstr>The Stern Review - Key points</vt:lpstr>
      <vt:lpstr>The Stern Review - Key points</vt:lpstr>
      <vt:lpstr>Next steps</vt:lpstr>
      <vt:lpstr>Thank you for listening</vt:lpstr>
    </vt:vector>
  </TitlesOfParts>
  <Company>HEFCE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Steven Hill</dc:creator>
  <cp:lastModifiedBy>WRIGHT FIONA</cp:lastModifiedBy>
  <cp:revision>230</cp:revision>
  <dcterms:created xsi:type="dcterms:W3CDTF">2014-11-23T10:32:46Z</dcterms:created>
  <dcterms:modified xsi:type="dcterms:W3CDTF">2017-08-02T11:12:13Z</dcterms:modified>
</cp:coreProperties>
</file>